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7150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2bf2c7b5_0_1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582bf2c7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2bf2c7b5_0_2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582bf2c7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2bf2c7b5_0_2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582bf2c7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2bf2c7b5_0_3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82bf2c7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2bf2c7b5_0_3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582bf2c7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2bf2c7b5_0_4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582bf2c7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2bf2c7b5_0_4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582bf2c7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2bf2c7b5_0_5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582bf2c7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2bf2c7b5_0_5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582bf2c7b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2bf2c7b5_0_6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582bf2c7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4ddbfa6b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4ddbfa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2bf2c7b5_0_6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82bf2c7b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2bf2c7b5_0_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2bf2c7b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f2c7b5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2bf2c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4ddbfa6b_0_1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4ddbfa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2bf2c7b5_0_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2bf2c7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4ddbfa6b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4ddbf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2bf2c7b5_0_1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582bf2c7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BFBF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529875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6D808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50916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6D808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135572"/>
            <a:ext cx="7136669" cy="169332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539F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539FB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4410067"/>
            <a:ext cx="7136669" cy="169332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539F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539FB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946405"/>
            <a:ext cx="7136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934D"/>
              </a:buClr>
              <a:buSzPts val="5400"/>
              <a:buNone/>
              <a:defRPr sz="5400">
                <a:solidFill>
                  <a:srgbClr val="EC934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166710"/>
            <a:ext cx="4870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8088"/>
              </a:buClr>
              <a:buSzPts val="2400"/>
              <a:buNone/>
              <a:defRPr sz="2400">
                <a:solidFill>
                  <a:srgbClr val="6D808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606333"/>
            <a:ext cx="91440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449833"/>
            <a:ext cx="85206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328500"/>
            <a:ext cx="85206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606333"/>
            <a:ext cx="9144000" cy="108600"/>
          </a:xfrm>
          <a:prstGeom prst="rect">
            <a:avLst/>
          </a:prstGeom>
          <a:solidFill>
            <a:srgbClr val="539F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934D"/>
              </a:buClr>
              <a:buSzPts val="3600"/>
              <a:buFont typeface="Avenir"/>
              <a:buNone/>
              <a:defRPr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407028"/>
            <a:ext cx="8520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857667"/>
            <a:ext cx="9144000" cy="2857200"/>
          </a:xfrm>
          <a:prstGeom prst="rect">
            <a:avLst/>
          </a:prstGeom>
          <a:solidFill>
            <a:srgbClr val="539F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905333"/>
            <a:ext cx="857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406861"/>
            <a:ext cx="39999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406861"/>
            <a:ext cx="39999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84833"/>
            <a:ext cx="56136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71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995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155194"/>
            <a:ext cx="40452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029861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700806"/>
            <a:ext cx="5998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rgbClr val="FBFB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  <a:defRPr b="1" i="0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7028"/>
            <a:ext cx="8520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8088"/>
              </a:buClr>
              <a:buSzPts val="1800"/>
              <a:buFont typeface="Avenir"/>
              <a:buChar char="●"/>
              <a:defRPr b="0" i="0" sz="1800" u="none" cap="none" strike="noStrike">
                <a:solidFill>
                  <a:srgbClr val="6D80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D8088"/>
              </a:buClr>
              <a:buSzPts val="1400"/>
              <a:buFont typeface="Avenir"/>
              <a:buChar char="○"/>
              <a:defRPr b="0" i="0" sz="1400" u="none" cap="none" strike="noStrike">
                <a:solidFill>
                  <a:srgbClr val="6D80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D8088"/>
              </a:buClr>
              <a:buSzPts val="1400"/>
              <a:buFont typeface="Avenir"/>
              <a:buChar char="■"/>
              <a:defRPr b="0" i="0" sz="1400" u="none" cap="none" strike="noStrike">
                <a:solidFill>
                  <a:srgbClr val="6D80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D8088"/>
              </a:buClr>
              <a:buSzPts val="1400"/>
              <a:buFont typeface="Avenir"/>
              <a:buChar char="●"/>
              <a:defRPr b="0" i="0" sz="1400" u="none" cap="none" strike="noStrike">
                <a:solidFill>
                  <a:srgbClr val="6D80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D8088"/>
              </a:buClr>
              <a:buSzPts val="1400"/>
              <a:buFont typeface="Avenir"/>
              <a:buChar char="○"/>
              <a:defRPr b="0" i="0" sz="1400" u="none" cap="none" strike="noStrike">
                <a:solidFill>
                  <a:srgbClr val="6D80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D8088"/>
              </a:buClr>
              <a:buSzPts val="1400"/>
              <a:buFont typeface="Avenir"/>
              <a:buChar char="■"/>
              <a:defRPr b="0" i="0" sz="1400" u="none" cap="none" strike="noStrike">
                <a:solidFill>
                  <a:srgbClr val="6D80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D8088"/>
              </a:buClr>
              <a:buSzPts val="1400"/>
              <a:buFont typeface="Avenir"/>
              <a:buChar char="●"/>
              <a:defRPr b="0" i="0" sz="1400" u="none" cap="none" strike="noStrike">
                <a:solidFill>
                  <a:srgbClr val="6D80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D8088"/>
              </a:buClr>
              <a:buSzPts val="1400"/>
              <a:buFont typeface="Avenir"/>
              <a:buChar char="○"/>
              <a:defRPr b="0" i="0" sz="1400" u="none" cap="none" strike="noStrike">
                <a:solidFill>
                  <a:srgbClr val="6D80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D8088"/>
              </a:buClr>
              <a:buSzPts val="1400"/>
              <a:buFont typeface="Avenir"/>
              <a:buChar char="■"/>
              <a:defRPr b="0" i="0" sz="1400" u="none" cap="none" strike="noStrike">
                <a:solidFill>
                  <a:srgbClr val="6D80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7225" y="3166710"/>
            <a:ext cx="4870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[date]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800"/>
              <a:t>Speaker: [author]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67" name="Google Shape;67;p13"/>
          <p:cNvSpPr txBox="1"/>
          <p:nvPr>
            <p:ph idx="4294967295" type="title"/>
          </p:nvPr>
        </p:nvSpPr>
        <p:spPr>
          <a:xfrm>
            <a:off x="2541325" y="4577675"/>
            <a:ext cx="4062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400">
                <a:solidFill>
                  <a:srgbClr val="539FB9"/>
                </a:solidFill>
              </a:rPr>
              <a:t>Py</a:t>
            </a:r>
            <a:r>
              <a:rPr lang="en-GB" sz="2400"/>
              <a:t>Data Salamanca meetup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" name="Google Shape;68;p13"/>
          <p:cNvSpPr txBox="1"/>
          <p:nvPr>
            <p:ph idx="4294967295" type="title"/>
          </p:nvPr>
        </p:nvSpPr>
        <p:spPr>
          <a:xfrm>
            <a:off x="1152750" y="1671900"/>
            <a:ext cx="68385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Become a plumber with </a:t>
            </a:r>
            <a:r>
              <a:rPr lang="en-GB">
                <a:solidFill>
                  <a:srgbClr val="EC934D"/>
                </a:solidFill>
              </a:rPr>
              <a:t>Luigi</a:t>
            </a:r>
            <a:endParaRPr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Definiendo el proceso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406861"/>
            <a:ext cx="3999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 forma implícita</a:t>
            </a: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 forma explícita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Definiendo el proceso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406850"/>
            <a:ext cx="53787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 forma implícita	Luigi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 forma explícita	Apache Airflow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EC934D"/>
                </a:solidFill>
              </a:rPr>
              <a:t>Luigi</a:t>
            </a:r>
            <a:endParaRPr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406850"/>
            <a:ext cx="53787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Pipelines con </a:t>
            </a:r>
            <a:r>
              <a:rPr lang="en-GB">
                <a:solidFill>
                  <a:srgbClr val="EC934D"/>
                </a:solidFill>
              </a:rPr>
              <a:t>Luigi</a:t>
            </a:r>
            <a:endParaRPr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406850"/>
            <a:ext cx="53787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Creando la </a:t>
            </a:r>
            <a:r>
              <a:rPr lang="en-GB">
                <a:solidFill>
                  <a:srgbClr val="EC934D"/>
                </a:solidFill>
              </a:rPr>
              <a:t>presentación</a:t>
            </a:r>
            <a:endParaRPr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406850"/>
            <a:ext cx="53787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Extrayendo</a:t>
            </a:r>
            <a:r>
              <a:rPr lang="en-GB">
                <a:solidFill>
                  <a:srgbClr val="539FB9"/>
                </a:solidFill>
              </a:rPr>
              <a:t> </a:t>
            </a:r>
            <a:r>
              <a:rPr lang="en-GB">
                <a:solidFill>
                  <a:srgbClr val="EC934D"/>
                </a:solidFill>
              </a:rPr>
              <a:t>localizaciones</a:t>
            </a:r>
            <a:endParaRPr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406850"/>
            <a:ext cx="53787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Notas sobre</a:t>
            </a:r>
            <a:r>
              <a:rPr lang="en-GB">
                <a:solidFill>
                  <a:srgbClr val="539FB9"/>
                </a:solidFill>
              </a:rPr>
              <a:t> </a:t>
            </a:r>
            <a:r>
              <a:rPr lang="en-GB">
                <a:solidFill>
                  <a:srgbClr val="EC934D"/>
                </a:solidFill>
              </a:rPr>
              <a:t>Luigi</a:t>
            </a:r>
            <a:endParaRPr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406850"/>
            <a:ext cx="53787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Recapitulando</a:t>
            </a:r>
            <a:endParaRPr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406850"/>
            <a:ext cx="53787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Conclusiones</a:t>
            </a:r>
            <a:endParaRPr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406850"/>
            <a:ext cx="53787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Referencias</a:t>
            </a:r>
            <a:endParaRPr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406850"/>
            <a:ext cx="53787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2464500"/>
            <a:ext cx="85206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7FAE"/>
                </a:solidFill>
              </a:rPr>
              <a:t>¿Dónde</a:t>
            </a:r>
            <a:r>
              <a:rPr lang="en-GB"/>
              <a:t> suceden las noticias locales?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Recursos de </a:t>
            </a:r>
            <a:r>
              <a:rPr lang="en-GB">
                <a:solidFill>
                  <a:srgbClr val="EC934D"/>
                </a:solidFill>
              </a:rPr>
              <a:t>interés</a:t>
            </a:r>
            <a:endParaRPr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406850"/>
            <a:ext cx="53787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vamos </a:t>
            </a:r>
            <a:r>
              <a:rPr lang="en-GB">
                <a:solidFill>
                  <a:srgbClr val="539FB9"/>
                </a:solidFill>
              </a:rPr>
              <a:t>a ver?</a:t>
            </a:r>
            <a:endParaRPr>
              <a:solidFill>
                <a:srgbClr val="539FB9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06861"/>
            <a:ext cx="3999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Motivación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Definiendo el proceso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Construyendo pipelines con Luigi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Caso de uso : presentación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Caso de uso : scrapping + NLP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Otras posibilidades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Recapitulación y observaciones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Conclusión</a:t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32400" y="1406861"/>
            <a:ext cx="3999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199750"/>
            <a:ext cx="8520600" cy="13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39FB9"/>
                </a:solidFill>
              </a:rPr>
              <a:t>¿Qué hacía falta para </a:t>
            </a:r>
            <a:endParaRPr>
              <a:solidFill>
                <a:srgbClr val="539FB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934D"/>
                </a:solidFill>
              </a:rPr>
              <a:t>crear las diapositivas?</a:t>
            </a:r>
            <a:endParaRPr>
              <a:solidFill>
                <a:srgbClr val="EC934D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875675" y="54399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05650" y="54399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39FB9"/>
                </a:solidFill>
              </a:rPr>
              <a:t>¿Dónde</a:t>
            </a:r>
            <a:r>
              <a:rPr lang="en-GB"/>
              <a:t> </a:t>
            </a:r>
            <a:r>
              <a:rPr lang="en-GB">
                <a:solidFill>
                  <a:srgbClr val="EC934D"/>
                </a:solidFill>
              </a:rPr>
              <a:t>suceden las noticias locales?</a:t>
            </a:r>
            <a:r>
              <a:rPr lang="en-GB"/>
              <a:t>		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406861"/>
            <a:ext cx="3999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Recuperar diapositivas online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Traducir diapositivas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Poner título y fecha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Juntar las diapositivas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Subir la versión final al servidor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3613200" y="1406850"/>
            <a:ext cx="27222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539FB9"/>
                </a:solidFill>
              </a:rPr>
              <a:t>Necesidades</a:t>
            </a:r>
            <a:endParaRPr u="sng">
              <a:solidFill>
                <a:srgbClr val="539FB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Paralelización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Gestión de recursos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Monitorización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Parametrización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Gestión de dependencias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Acceso a recursos externos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Automatización</a:t>
            </a:r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6558900" y="1406850"/>
            <a:ext cx="22734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EC934D"/>
                </a:solidFill>
              </a:rPr>
              <a:t>Problemas</a:t>
            </a:r>
            <a:endParaRPr u="sng">
              <a:solidFill>
                <a:srgbClr val="EC93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Concurrencia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Tipado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Errores de ejecución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Acceso a recursos externos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¿Pipelines?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406861"/>
            <a:ext cx="3999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832400" y="1406861"/>
            <a:ext cx="3999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¿?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406861"/>
            <a:ext cx="3999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es un pipeline?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¿Dónde encaja una pipeline?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caso práctico: data pipelines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Luigi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 práctico: Noticias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Conceptos básicos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Recreando el ejemplo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dónde 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Recursos extra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Alternativas</a:t>
            </a:r>
            <a:endParaRPr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832400" y="1406861"/>
            <a:ext cx="3999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¿Pipeline?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944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539FB9"/>
                </a:solidFill>
              </a:rPr>
              <a:t>Definiendo el proceso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406861"/>
            <a:ext cx="3999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 forma implícita</a:t>
            </a: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 forma explícita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4723275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EC934D"/>
                </a:solidFill>
                <a:latin typeface="Avenir"/>
                <a:ea typeface="Avenir"/>
                <a:cs typeface="Avenir"/>
                <a:sym typeface="Avenir"/>
              </a:rPr>
              <a:t>[date]</a:t>
            </a:r>
            <a:endParaRPr sz="900">
              <a:solidFill>
                <a:srgbClr val="EC93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53250" y="5287506"/>
            <a:ext cx="4260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900">
                <a:solidFill>
                  <a:srgbClr val="539FB9"/>
                </a:solidFill>
                <a:latin typeface="Avenir"/>
                <a:ea typeface="Avenir"/>
                <a:cs typeface="Avenir"/>
                <a:sym typeface="Avenir"/>
              </a:rPr>
              <a:t>[title]</a:t>
            </a:r>
            <a:endParaRPr sz="900">
              <a:solidFill>
                <a:srgbClr val="539FB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