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61053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NAME:N.Jancirani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NO:122201899</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DEPARTMENT:3 year B.Com 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Chevalier T. Thomas Elizabeth College for Women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65EA154-BE1F-BAB3-E5C5-52A12A1DB892}"/>
              </a:ext>
            </a:extLst>
          </p:cNvPr>
          <p:cNvSpPr txBox="1"/>
          <p:nvPr/>
        </p:nvSpPr>
        <p:spPr>
          <a:xfrm>
            <a:off x="739775" y="1211541"/>
            <a:ext cx="3002990" cy="5355312"/>
          </a:xfrm>
          <a:prstGeom prst="rect">
            <a:avLst/>
          </a:prstGeom>
          <a:noFill/>
        </p:spPr>
        <p:txBody>
          <a:bodyPr wrap="square">
            <a:spAutoFit/>
          </a:bodyPr>
          <a:lstStyle/>
          <a:p>
            <a:r>
              <a:rPr lang="en-US" dirty="0"/>
              <a:t>We will employ predictive modeling techniques, including logistic regression and machine learning algorithms like decision trees and random forests, to analyze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p>
        </p:txBody>
      </p:sp>
      <p:pic>
        <p:nvPicPr>
          <p:cNvPr id="10" name="Picture 9">
            <a:extLst>
              <a:ext uri="{FF2B5EF4-FFF2-40B4-BE49-F238E27FC236}">
                <a16:creationId xmlns:a16="http://schemas.microsoft.com/office/drawing/2014/main" id="{4963A980-9B30-583D-1A46-6363FEBC066D}"/>
              </a:ext>
            </a:extLst>
          </p:cNvPr>
          <p:cNvPicPr>
            <a:picLocks noChangeAspect="1"/>
          </p:cNvPicPr>
          <p:nvPr/>
        </p:nvPicPr>
        <p:blipFill>
          <a:blip r:embed="rId3"/>
          <a:stretch>
            <a:fillRect/>
          </a:stretch>
        </p:blipFill>
        <p:spPr>
          <a:xfrm>
            <a:off x="4250362" y="1990165"/>
            <a:ext cx="7403374" cy="40867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1219200" y="1021976"/>
            <a:ext cx="256063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B663D115-9B6D-CF8D-2BE3-F4D63AD1606E}"/>
              </a:ext>
            </a:extLst>
          </p:cNvPr>
          <p:cNvSpPr txBox="1"/>
          <p:nvPr/>
        </p:nvSpPr>
        <p:spPr>
          <a:xfrm>
            <a:off x="216891" y="2511736"/>
            <a:ext cx="3562948" cy="3416320"/>
          </a:xfrm>
          <a:prstGeom prst="rect">
            <a:avLst/>
          </a:prstGeom>
          <a:noFill/>
        </p:spPr>
        <p:txBody>
          <a:bodyPr wrap="square">
            <a:spAutoFit/>
          </a:bodyPr>
          <a:lstStyle/>
          <a:p>
            <a:r>
              <a:rPr lang="en-US" dirty="0"/>
              <a:t>The predictive modeling will yield a detailed analysis of turnover risk factors, enabling us to identify high-risk employees and the key drivers behind their potential departure. By implementing targeted retention strategies based on these insights, we anticipate a 15% reduction in turnover within the next 12 months, improved employee satisfaction, and increased organizational stability</a:t>
            </a:r>
          </a:p>
        </p:txBody>
      </p:sp>
      <p:pic>
        <p:nvPicPr>
          <p:cNvPr id="15" name="Picture 14">
            <a:extLst>
              <a:ext uri="{FF2B5EF4-FFF2-40B4-BE49-F238E27FC236}">
                <a16:creationId xmlns:a16="http://schemas.microsoft.com/office/drawing/2014/main" id="{16C1AB42-E3E1-F674-732A-B268C047559C}"/>
              </a:ext>
            </a:extLst>
          </p:cNvPr>
          <p:cNvPicPr>
            <a:picLocks noChangeAspect="1"/>
          </p:cNvPicPr>
          <p:nvPr/>
        </p:nvPicPr>
        <p:blipFill>
          <a:blip r:embed="rId3"/>
          <a:stretch>
            <a:fillRect/>
          </a:stretch>
        </p:blipFill>
        <p:spPr>
          <a:xfrm>
            <a:off x="4137830" y="1559860"/>
            <a:ext cx="7006039" cy="5085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551330" y="547128"/>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A59F50-0C88-56C2-3D51-7518197C2E27}"/>
              </a:ext>
            </a:extLst>
          </p:cNvPr>
          <p:cNvSpPr txBox="1"/>
          <p:nvPr/>
        </p:nvSpPr>
        <p:spPr>
          <a:xfrm>
            <a:off x="551330" y="2136338"/>
            <a:ext cx="4666129" cy="2585323"/>
          </a:xfrm>
          <a:prstGeom prst="rect">
            <a:avLst/>
          </a:prstGeom>
          <a:noFill/>
        </p:spPr>
        <p:txBody>
          <a:bodyPr wrap="square">
            <a:spAutoFit/>
          </a:bodyPr>
          <a:lstStyle/>
          <a:p>
            <a:r>
              <a:rPr lang="en-US" dirty="0"/>
              <a:t>By leveraging predictive modeling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p>
        </p:txBody>
      </p:sp>
      <p:pic>
        <p:nvPicPr>
          <p:cNvPr id="5" name="Picture 4">
            <a:extLst>
              <a:ext uri="{FF2B5EF4-FFF2-40B4-BE49-F238E27FC236}">
                <a16:creationId xmlns:a16="http://schemas.microsoft.com/office/drawing/2014/main" id="{72F41627-27A4-6895-44C2-B66796CE93F7}"/>
              </a:ext>
            </a:extLst>
          </p:cNvPr>
          <p:cNvPicPr>
            <a:picLocks noChangeAspect="1"/>
          </p:cNvPicPr>
          <p:nvPr/>
        </p:nvPicPr>
        <p:blipFill>
          <a:blip r:embed="rId2"/>
          <a:stretch>
            <a:fillRect/>
          </a:stretch>
        </p:blipFill>
        <p:spPr>
          <a:xfrm>
            <a:off x="5076512" y="1708897"/>
            <a:ext cx="6689664" cy="3762936"/>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DC3176B3-1D79-7E29-547D-36BFF66F0060}"/>
              </a:ext>
            </a:extLst>
          </p:cNvPr>
          <p:cNvPicPr>
            <a:picLocks noChangeAspect="1"/>
          </p:cNvPicPr>
          <p:nvPr/>
        </p:nvPicPr>
        <p:blipFill>
          <a:blip r:embed="rId4"/>
          <a:stretch>
            <a:fillRect/>
          </a:stretch>
        </p:blipFill>
        <p:spPr>
          <a:xfrm>
            <a:off x="447675" y="1019175"/>
            <a:ext cx="8128000" cy="457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DEBF7F-1965-79FC-6ADE-916DF7B377FC}"/>
              </a:ext>
            </a:extLst>
          </p:cNvPr>
          <p:cNvSpPr txBox="1"/>
          <p:nvPr/>
        </p:nvSpPr>
        <p:spPr>
          <a:xfrm>
            <a:off x="936812" y="2335010"/>
            <a:ext cx="5709957" cy="3139321"/>
          </a:xfrm>
          <a:prstGeom prst="rect">
            <a:avLst/>
          </a:prstGeom>
          <a:noFill/>
        </p:spPr>
        <p:txBody>
          <a:bodyPr wrap="square">
            <a:spAutoFit/>
          </a:bodyPr>
          <a:lstStyle/>
          <a:p>
            <a:pPr marL="285750" indent="-285750">
              <a:buFont typeface="Arial" panose="020B0604020202020204" pitchFamily="34" charset="0"/>
              <a:buChar char="•"/>
            </a:pPr>
            <a:r>
              <a:rPr lang="en-IN" dirty="0"/>
              <a:t>H</a:t>
            </a:r>
            <a:r>
              <a:rPr lang="en-US" dirty="0" err="1"/>
              <a:t>igh</a:t>
            </a:r>
            <a:r>
              <a:rPr lang="en-US" dirty="0"/>
              <a:t> employee turnover is hurting our organization's productivity, morale, and finances, with a 25% increase over the past year. </a:t>
            </a:r>
            <a:endParaRPr lang="en-IN" dirty="0"/>
          </a:p>
          <a:p>
            <a:endParaRPr lang="en-IN" dirty="0"/>
          </a:p>
          <a:p>
            <a:endParaRPr lang="en-IN" dirty="0"/>
          </a:p>
          <a:p>
            <a:pPr marL="285750" indent="-285750">
              <a:buFont typeface="Arial" panose="020B0604020202020204" pitchFamily="34" charset="0"/>
              <a:buChar char="•"/>
            </a:pPr>
            <a:r>
              <a:rPr lang="en-US" dirty="0"/>
              <a:t>Key reasons include lack of career growth, insufficient compensation, and poor work-life balance. </a:t>
            </a:r>
            <a:endParaRPr lang="en-IN" dirty="0"/>
          </a:p>
          <a:p>
            <a:endParaRPr lang="en-IN" dirty="0"/>
          </a:p>
          <a:p>
            <a:endParaRPr lang="en-IN" dirty="0"/>
          </a:p>
          <a:p>
            <a:pPr marL="285750" indent="-285750">
              <a:buFont typeface="Arial" panose="020B0604020202020204" pitchFamily="34" charset="0"/>
              <a:buChar char="•"/>
            </a:pPr>
            <a:r>
              <a:rPr lang="en-US" dirty="0"/>
              <a:t>Our goal is to reduce turnover by 15% within the next 12 months.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5463988" cy="3416320"/>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E28832B-1E0A-2D52-B448-825435260F97}"/>
              </a:ext>
            </a:extLst>
          </p:cNvPr>
          <p:cNvSpPr txBox="1"/>
          <p:nvPr/>
        </p:nvSpPr>
        <p:spPr>
          <a:xfrm>
            <a:off x="591111" y="2223254"/>
            <a:ext cx="6104964" cy="3139321"/>
          </a:xfrm>
          <a:prstGeom prst="rect">
            <a:avLst/>
          </a:prstGeom>
          <a:noFill/>
        </p:spPr>
        <p:txBody>
          <a:bodyPr wrap="square">
            <a:spAutoFit/>
          </a:bodyPr>
          <a:lstStyle/>
          <a:p>
            <a:pPr marL="285750" indent="-285750">
              <a:buFont typeface="Arial" panose="020B0604020202020204" pitchFamily="34" charset="0"/>
              <a:buChar char="•"/>
            </a:pPr>
            <a:r>
              <a:rPr lang="en-US" dirty="0"/>
              <a:t>The end users of this project are the organization’s employees and managers. </a:t>
            </a:r>
            <a:endParaRPr lang="en-IN" dirty="0"/>
          </a:p>
          <a:p>
            <a:endParaRPr lang="en-IN" dirty="0"/>
          </a:p>
          <a:p>
            <a:pPr marL="285750" indent="-285750">
              <a:buFont typeface="Arial" panose="020B0604020202020204" pitchFamily="34" charset="0"/>
              <a:buChar char="•"/>
            </a:pPr>
            <a:r>
              <a:rPr lang="en-US" dirty="0"/>
              <a:t>Employees will benefit from improved career development opportunities, better compensation, and enhanced work-life balance, while managers will experience reduced turnover, improved team stability, and higher productivity. </a:t>
            </a:r>
            <a:endParaRPr lang="en-IN" dirty="0"/>
          </a:p>
          <a:p>
            <a:endParaRPr lang="en-IN" dirty="0"/>
          </a:p>
          <a:p>
            <a:pPr marL="285750" indent="-285750">
              <a:buFont typeface="Arial" panose="020B0604020202020204" pitchFamily="34" charset="0"/>
              <a:buChar char="•"/>
            </a:pPr>
            <a:r>
              <a:rPr lang="en-US" dirty="0"/>
              <a:t>Additionally, the human resources team will utilize the strategies and tools developed to monitor and maintain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2703CA6-8AB3-37FC-FA27-45EAF53F46C0}"/>
              </a:ext>
            </a:extLst>
          </p:cNvPr>
          <p:cNvSpPr txBox="1"/>
          <p:nvPr/>
        </p:nvSpPr>
        <p:spPr>
          <a:xfrm>
            <a:off x="3052482" y="2011285"/>
            <a:ext cx="4657165" cy="3693319"/>
          </a:xfrm>
          <a:prstGeom prst="rect">
            <a:avLst/>
          </a:prstGeom>
          <a:noFill/>
        </p:spPr>
        <p:txBody>
          <a:bodyPr wrap="square">
            <a:spAutoFit/>
          </a:bodyPr>
          <a:lstStyle/>
          <a:p>
            <a:r>
              <a:rPr lang="en-US"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9DE3EDA6-3158-0862-1951-5B137E51C86A}"/>
              </a:ext>
            </a:extLst>
          </p:cNvPr>
          <p:cNvPicPr>
            <a:picLocks noChangeAspect="1"/>
          </p:cNvPicPr>
          <p:nvPr/>
        </p:nvPicPr>
        <p:blipFill>
          <a:blip r:embed="rId2"/>
          <a:stretch>
            <a:fillRect/>
          </a:stretch>
        </p:blipFill>
        <p:spPr>
          <a:xfrm>
            <a:off x="490069" y="1143634"/>
            <a:ext cx="8743577" cy="491826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06A305-BDF9-5CBC-A66E-CF99D96BD187}"/>
              </a:ext>
            </a:extLst>
          </p:cNvPr>
          <p:cNvSpPr txBox="1"/>
          <p:nvPr/>
        </p:nvSpPr>
        <p:spPr>
          <a:xfrm>
            <a:off x="2667000" y="1392257"/>
            <a:ext cx="6028765"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