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759085"/>
            <a:ext cx="8544752" cy="2272055"/>
          </a:xfrm>
          <a:prstGeom prst="rect">
            <a:avLst/>
          </a:prstGeom>
        </p:spPr>
        <p:txBody>
          <a:bodyPr anchor="t" rtlCol="false" tIns="0" lIns="0" bIns="0" rIns="0">
            <a:spAutoFit/>
          </a:bodyPr>
          <a:lstStyle/>
          <a:p>
            <a:pPr>
              <a:lnSpc>
                <a:spcPts val="6978"/>
              </a:lnSpc>
            </a:pPr>
            <a:r>
              <a:rPr lang="en-US" sz="7048">
                <a:solidFill>
                  <a:srgbClr val="2BB4D4"/>
                </a:solidFill>
                <a:latin typeface="Montserrat Classic Bold"/>
              </a:rPr>
              <a:t>JANCY.A</a:t>
            </a:r>
          </a:p>
          <a:p>
            <a:pPr>
              <a:lnSpc>
                <a:spcPts val="6879"/>
              </a:lnSpc>
            </a:pPr>
          </a:p>
          <a:p>
            <a:pPr>
              <a:lnSpc>
                <a:spcPts val="4008"/>
              </a:lnSpc>
            </a:pPr>
            <a:r>
              <a:rPr lang="en-US" sz="4048">
                <a:solidFill>
                  <a:srgbClr val="2BB4D4"/>
                </a:solidFill>
                <a:latin typeface="Montserrat Classic Bold"/>
              </a:rPr>
              <a:t>FINAL PROJECT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61452" y="2806777"/>
            <a:ext cx="8544752" cy="5205679"/>
          </a:xfrm>
          <a:prstGeom prst="rect">
            <a:avLst/>
          </a:prstGeom>
        </p:spPr>
        <p:txBody>
          <a:bodyPr anchor="t" rtlCol="false" tIns="0" lIns="0" bIns="0" rIns="0">
            <a:spAutoFit/>
          </a:bodyPr>
          <a:lstStyle/>
          <a:p>
            <a:pPr>
              <a:lnSpc>
                <a:spcPts val="6930"/>
              </a:lnSpc>
            </a:pPr>
            <a:r>
              <a:rPr lang="en-US" sz="7000">
                <a:solidFill>
                  <a:srgbClr val="2BB4D4"/>
                </a:solidFill>
                <a:latin typeface="Montserrat Classic Bold"/>
              </a:rPr>
              <a:t>RESULTS</a:t>
            </a:r>
          </a:p>
          <a:p>
            <a:pPr>
              <a:lnSpc>
                <a:spcPts val="6930"/>
              </a:lnSpc>
            </a:pPr>
          </a:p>
          <a:p>
            <a:pPr>
              <a:lnSpc>
                <a:spcPts val="2919"/>
              </a:lnSpc>
            </a:pPr>
          </a:p>
          <a:p>
            <a:pPr>
              <a:lnSpc>
                <a:spcPts val="2919"/>
              </a:lnSpc>
            </a:pPr>
            <a:r>
              <a:rPr lang="en-US" sz="2948">
                <a:solidFill>
                  <a:srgbClr val="2BB4D4"/>
                </a:solidFill>
                <a:latin typeface="Montserrat Classic Bold"/>
              </a:rPr>
              <a:t>THE RESULT OF A CHATBOT BUILDING PROJECT IS A FULLY FUNCTIONAL, DEPLOYABLE CHATBOT SOLUTION THAT MEETS THE SPECIFIED REQUIREMENTS AND OBJECTIVES, PROVIDING VALUE TO BOTH THE ORGANIZATION AND ITS USERS.</a:t>
            </a:r>
          </a:p>
          <a:p>
            <a:pPr>
              <a:lnSpc>
                <a:spcPts val="687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778135"/>
            <a:ext cx="8544752" cy="1503005"/>
          </a:xfrm>
          <a:prstGeom prst="rect">
            <a:avLst/>
          </a:prstGeom>
        </p:spPr>
        <p:txBody>
          <a:bodyPr anchor="t" rtlCol="false" tIns="0" lIns="0" bIns="0" rIns="0">
            <a:spAutoFit/>
          </a:bodyPr>
          <a:lstStyle/>
          <a:p>
            <a:pPr>
              <a:lnSpc>
                <a:spcPts val="7868"/>
              </a:lnSpc>
            </a:pPr>
            <a:r>
              <a:rPr lang="en-US" sz="7948">
                <a:solidFill>
                  <a:srgbClr val="2BB4D4"/>
                </a:solidFill>
                <a:latin typeface="Montserrat Classic Bold"/>
              </a:rPr>
              <a:t>CHATGPT</a:t>
            </a:r>
          </a:p>
          <a:p>
            <a:pPr>
              <a:lnSpc>
                <a:spcPts val="4008"/>
              </a:lnSpc>
            </a:pPr>
            <a:r>
              <a:rPr lang="en-US" sz="4048">
                <a:solidFill>
                  <a:srgbClr val="2BB4D4"/>
                </a:solidFill>
                <a:latin typeface="Montserrat Classic Bold"/>
              </a:rPr>
              <a:t>WITH MINIMAL RESOURCE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97823" y="1918505"/>
            <a:ext cx="8544752" cy="4375747"/>
          </a:xfrm>
          <a:prstGeom prst="rect">
            <a:avLst/>
          </a:prstGeom>
        </p:spPr>
        <p:txBody>
          <a:bodyPr anchor="t" rtlCol="false" tIns="0" lIns="0" bIns="0" rIns="0">
            <a:spAutoFit/>
          </a:bodyPr>
          <a:lstStyle/>
          <a:p>
            <a:pPr>
              <a:lnSpc>
                <a:spcPts val="6978"/>
              </a:lnSpc>
            </a:pPr>
            <a:r>
              <a:rPr lang="en-US" sz="7048">
                <a:solidFill>
                  <a:srgbClr val="2BB4D4"/>
                </a:solidFill>
                <a:latin typeface="Montserrat Classic Bold"/>
              </a:rPr>
              <a:t>AGENDA</a:t>
            </a:r>
          </a:p>
          <a:p>
            <a:pPr>
              <a:lnSpc>
                <a:spcPts val="4008"/>
              </a:lnSpc>
            </a:pPr>
          </a:p>
          <a:p>
            <a:pPr marL="852506" indent="-426253" lvl="1">
              <a:lnSpc>
                <a:spcPts val="3909"/>
              </a:lnSpc>
              <a:buFont typeface="Arial"/>
              <a:buChar char="•"/>
            </a:pPr>
            <a:r>
              <a:rPr lang="en-US" sz="3948">
                <a:solidFill>
                  <a:srgbClr val="2BB4D4"/>
                </a:solidFill>
                <a:latin typeface="Montserrat Classic Bold"/>
              </a:rPr>
              <a:t>PROBLEM STATEMENT </a:t>
            </a:r>
          </a:p>
          <a:p>
            <a:pPr marL="852506" indent="-426253" lvl="1">
              <a:lnSpc>
                <a:spcPts val="3909"/>
              </a:lnSpc>
              <a:buFont typeface="Arial"/>
              <a:buChar char="•"/>
            </a:pPr>
            <a:r>
              <a:rPr lang="en-US" sz="3948">
                <a:solidFill>
                  <a:srgbClr val="2BB4D4"/>
                </a:solidFill>
                <a:latin typeface="Montserrat Classic Bold"/>
              </a:rPr>
              <a:t>OVERVIEW</a:t>
            </a:r>
          </a:p>
          <a:p>
            <a:pPr marL="852506" indent="-426253" lvl="1">
              <a:lnSpc>
                <a:spcPts val="3909"/>
              </a:lnSpc>
              <a:buFont typeface="Arial"/>
              <a:buChar char="•"/>
            </a:pPr>
            <a:r>
              <a:rPr lang="en-US" sz="3948">
                <a:solidFill>
                  <a:srgbClr val="2BB4D4"/>
                </a:solidFill>
                <a:latin typeface="Montserrat Classic Bold"/>
              </a:rPr>
              <a:t>END USERS</a:t>
            </a:r>
          </a:p>
          <a:p>
            <a:pPr marL="852506" indent="-426253" lvl="1">
              <a:lnSpc>
                <a:spcPts val="3909"/>
              </a:lnSpc>
              <a:buFont typeface="Arial"/>
              <a:buChar char="•"/>
            </a:pPr>
            <a:r>
              <a:rPr lang="en-US" sz="3948">
                <a:solidFill>
                  <a:srgbClr val="2BB4D4"/>
                </a:solidFill>
                <a:latin typeface="Montserrat Classic Bold"/>
              </a:rPr>
              <a:t>SOLUTION</a:t>
            </a:r>
          </a:p>
          <a:p>
            <a:pPr marL="852506" indent="-426253" lvl="1">
              <a:lnSpc>
                <a:spcPts val="3909"/>
              </a:lnSpc>
              <a:buFont typeface="Arial"/>
              <a:buChar char="•"/>
            </a:pPr>
            <a:r>
              <a:rPr lang="en-US" sz="3948">
                <a:solidFill>
                  <a:srgbClr val="2BB4D4"/>
                </a:solidFill>
                <a:latin typeface="Montserrat Classic Bold"/>
              </a:rPr>
              <a:t>MODELLING</a:t>
            </a:r>
          </a:p>
          <a:p>
            <a:pPr marL="852506" indent="-426253" lvl="1">
              <a:lnSpc>
                <a:spcPts val="3909"/>
              </a:lnSpc>
              <a:buFont typeface="Arial"/>
              <a:buChar char="•"/>
            </a:pPr>
            <a:r>
              <a:rPr lang="en-US" sz="3948">
                <a:solidFill>
                  <a:srgbClr val="2BB4D4"/>
                </a:solidFill>
                <a:latin typeface="Montserrat Classic Bold"/>
              </a:rPr>
              <a:t>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984864"/>
            <a:ext cx="9604022" cy="3287421"/>
          </a:xfrm>
          <a:prstGeom prst="rect">
            <a:avLst/>
          </a:prstGeom>
        </p:spPr>
        <p:txBody>
          <a:bodyPr anchor="t" rtlCol="false" tIns="0" lIns="0" bIns="0" rIns="0">
            <a:spAutoFit/>
          </a:bodyPr>
          <a:lstStyle/>
          <a:p>
            <a:pPr>
              <a:lnSpc>
                <a:spcPts val="5988"/>
              </a:lnSpc>
            </a:pPr>
            <a:r>
              <a:rPr lang="en-US" sz="6048">
                <a:solidFill>
                  <a:srgbClr val="2BB4D4"/>
                </a:solidFill>
                <a:latin typeface="Montserrat Classic Bold"/>
              </a:rPr>
              <a:t>PROBLEM STATEMENT</a:t>
            </a:r>
          </a:p>
          <a:p>
            <a:pPr>
              <a:lnSpc>
                <a:spcPts val="5988"/>
              </a:lnSpc>
            </a:pPr>
            <a:r>
              <a:rPr lang="en-US" sz="6048">
                <a:solidFill>
                  <a:srgbClr val="2BB4D4"/>
                </a:solidFill>
                <a:latin typeface="Montserrat Classic Bold"/>
              </a:rPr>
              <a:t> </a:t>
            </a:r>
          </a:p>
          <a:p>
            <a:pPr>
              <a:lnSpc>
                <a:spcPts val="5988"/>
              </a:lnSpc>
            </a:pPr>
          </a:p>
          <a:p>
            <a:pPr>
              <a:lnSpc>
                <a:spcPts val="4008"/>
              </a:lnSpc>
            </a:pPr>
            <a:r>
              <a:rPr lang="en-US" sz="4048">
                <a:solidFill>
                  <a:srgbClr val="2BB4D4"/>
                </a:solidFill>
                <a:latin typeface="Montserrat Classic Bold"/>
              </a:rPr>
              <a:t>BUILD A CHATBOT WITH MINIMAL RESOURCE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75704" y="2749777"/>
            <a:ext cx="8544752" cy="4846663"/>
          </a:xfrm>
          <a:prstGeom prst="rect">
            <a:avLst/>
          </a:prstGeom>
        </p:spPr>
        <p:txBody>
          <a:bodyPr anchor="t" rtlCol="false" tIns="0" lIns="0" bIns="0" rIns="0">
            <a:spAutoFit/>
          </a:bodyPr>
          <a:lstStyle/>
          <a:p>
            <a:pPr>
              <a:lnSpc>
                <a:spcPts val="6978"/>
              </a:lnSpc>
            </a:pPr>
            <a:r>
              <a:rPr lang="en-US" sz="7048">
                <a:solidFill>
                  <a:srgbClr val="2BB4D4"/>
                </a:solidFill>
                <a:latin typeface="Montserrat Classic Bold"/>
              </a:rPr>
              <a:t>OVERVIEW</a:t>
            </a:r>
          </a:p>
          <a:p>
            <a:pPr>
              <a:lnSpc>
                <a:spcPts val="6978"/>
              </a:lnSpc>
            </a:pPr>
          </a:p>
          <a:p>
            <a:pPr>
              <a:lnSpc>
                <a:spcPts val="3513"/>
              </a:lnSpc>
            </a:pPr>
            <a:r>
              <a:rPr lang="en-US" sz="3548">
                <a:solidFill>
                  <a:srgbClr val="2BB4D4"/>
                </a:solidFill>
                <a:latin typeface="Montserrat Classic Bold"/>
              </a:rPr>
              <a:t>THE AI CONVERSATIONAL ASSISTANT DEVELOPMENT PROJECT AIMS TO CREATE AN INTELLIGENT CHATBOT CAPABLE OF PROVIDING EFFICIENT AND PERSONALIZED ASSISTANCE TO USERS IN VARIOUS DOMAINS.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37701" y="1861505"/>
            <a:ext cx="10026790" cy="5289004"/>
          </a:xfrm>
          <a:prstGeom prst="rect">
            <a:avLst/>
          </a:prstGeom>
        </p:spPr>
        <p:txBody>
          <a:bodyPr anchor="t" rtlCol="false" tIns="0" lIns="0" bIns="0" rIns="0">
            <a:spAutoFit/>
          </a:bodyPr>
          <a:lstStyle/>
          <a:p>
            <a:pPr>
              <a:lnSpc>
                <a:spcPts val="6978"/>
              </a:lnSpc>
            </a:pPr>
            <a:r>
              <a:rPr lang="en-US" sz="7048">
                <a:solidFill>
                  <a:srgbClr val="2BB4D4"/>
                </a:solidFill>
                <a:latin typeface="Montserrat Classic Bold"/>
              </a:rPr>
              <a:t>END USERS</a:t>
            </a:r>
          </a:p>
          <a:p>
            <a:pPr>
              <a:lnSpc>
                <a:spcPts val="6978"/>
              </a:lnSpc>
            </a:pPr>
          </a:p>
          <a:p>
            <a:pPr>
              <a:lnSpc>
                <a:spcPts val="3117"/>
              </a:lnSpc>
            </a:pPr>
            <a:r>
              <a:rPr lang="en-US" sz="3148">
                <a:solidFill>
                  <a:srgbClr val="2BB4D4"/>
                </a:solidFill>
                <a:latin typeface="Montserrat Classic Bold"/>
              </a:rPr>
              <a:t>THE END USERS OF A CHATBOT CAN VARY DEPENDING ON ITS PURPOSE AND FUNCTIONALITY.</a:t>
            </a:r>
          </a:p>
          <a:p>
            <a:pPr>
              <a:lnSpc>
                <a:spcPts val="3117"/>
              </a:lnSpc>
            </a:pPr>
          </a:p>
          <a:p>
            <a:pPr marL="679790" indent="-339895" lvl="1">
              <a:lnSpc>
                <a:spcPts val="3117"/>
              </a:lnSpc>
              <a:buFont typeface="Arial"/>
              <a:buChar char="•"/>
            </a:pPr>
            <a:r>
              <a:rPr lang="en-US" sz="3148">
                <a:solidFill>
                  <a:srgbClr val="2BB4D4"/>
                </a:solidFill>
                <a:latin typeface="Montserrat Classic Bold"/>
              </a:rPr>
              <a:t>CUSTOMERS/CONSUMERS</a:t>
            </a:r>
          </a:p>
          <a:p>
            <a:pPr marL="679790" indent="-339895" lvl="1">
              <a:lnSpc>
                <a:spcPts val="3117"/>
              </a:lnSpc>
              <a:buFont typeface="Arial"/>
              <a:buChar char="•"/>
            </a:pPr>
            <a:r>
              <a:rPr lang="en-US" sz="3148">
                <a:solidFill>
                  <a:srgbClr val="2BB4D4"/>
                </a:solidFill>
                <a:latin typeface="Montserrat Classic Bold"/>
              </a:rPr>
              <a:t>WEBSITE VISITORS</a:t>
            </a:r>
          </a:p>
          <a:p>
            <a:pPr marL="679790" indent="-339895" lvl="1">
              <a:lnSpc>
                <a:spcPts val="3117"/>
              </a:lnSpc>
              <a:buFont typeface="Arial"/>
              <a:buChar char="•"/>
            </a:pPr>
            <a:r>
              <a:rPr lang="en-US" sz="3148">
                <a:solidFill>
                  <a:srgbClr val="2BB4D4"/>
                </a:solidFill>
                <a:latin typeface="Montserrat Classic Bold"/>
              </a:rPr>
              <a:t>MOBILE APP USERS</a:t>
            </a:r>
          </a:p>
          <a:p>
            <a:pPr marL="679790" indent="-339895" lvl="1">
              <a:lnSpc>
                <a:spcPts val="3117"/>
              </a:lnSpc>
              <a:buFont typeface="Arial"/>
              <a:buChar char="•"/>
            </a:pPr>
            <a:r>
              <a:rPr lang="en-US" sz="3148">
                <a:solidFill>
                  <a:srgbClr val="2BB4D4"/>
                </a:solidFill>
                <a:latin typeface="Montserrat Classic Bold"/>
              </a:rPr>
              <a:t>STUDENTS/LEARNERS</a:t>
            </a:r>
          </a:p>
          <a:p>
            <a:pPr marL="679790" indent="-339895" lvl="1">
              <a:lnSpc>
                <a:spcPts val="3117"/>
              </a:lnSpc>
              <a:buFont typeface="Arial"/>
              <a:buChar char="•"/>
            </a:pPr>
            <a:r>
              <a:rPr lang="en-US" sz="3148">
                <a:solidFill>
                  <a:srgbClr val="2BB4D4"/>
                </a:solidFill>
                <a:latin typeface="Montserrat Classic Bold"/>
              </a:rPr>
              <a:t>TRAVELERS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847202"/>
            <a:ext cx="9779786" cy="6725946"/>
          </a:xfrm>
          <a:prstGeom prst="rect">
            <a:avLst/>
          </a:prstGeom>
        </p:spPr>
        <p:txBody>
          <a:bodyPr anchor="t" rtlCol="false" tIns="0" lIns="0" bIns="0" rIns="0">
            <a:spAutoFit/>
          </a:bodyPr>
          <a:lstStyle/>
          <a:p>
            <a:pPr>
              <a:lnSpc>
                <a:spcPts val="6978"/>
              </a:lnSpc>
            </a:pPr>
            <a:r>
              <a:rPr lang="en-US" sz="7048">
                <a:solidFill>
                  <a:srgbClr val="2BB4D4"/>
                </a:solidFill>
                <a:latin typeface="Montserrat Classic Bold"/>
              </a:rPr>
              <a:t>SOLUTION</a:t>
            </a:r>
          </a:p>
          <a:p>
            <a:pPr>
              <a:lnSpc>
                <a:spcPts val="6978"/>
              </a:lnSpc>
            </a:pPr>
          </a:p>
          <a:p>
            <a:pPr>
              <a:lnSpc>
                <a:spcPts val="3018"/>
              </a:lnSpc>
            </a:pPr>
            <a:r>
              <a:rPr lang="en-US" sz="3048">
                <a:solidFill>
                  <a:srgbClr val="2BB4D4"/>
                </a:solidFill>
                <a:latin typeface="Montserrat Classic Bold"/>
              </a:rPr>
              <a:t>BUILDING A SIMPLE CHATBOT CAN BE ACCOMPLISHED USING VARIOUS PROGRAMMING LANGUAGES AND FRAMEWORKS.FOR MORE ADVANCED FUNCTIONALITIES LIKE UNDERSTANDING NATURAL LANGUAGE, CONTEXT, OR INTEGRATING WITH APIS FOR MORE DYNAMIC RESPONSES, WE MIGHT NEED TO EXPLORE MORE ADVANCED LIBRARIES OR FRAMEWORKS LIKE RASA, DIALOGFLOW, OR MICROSOFT BOT FRAMEWORK.HERE WE HAVE USED NLTK LIBRARY AND TRAINED THE BOT WITH BASIC RESPONSES.</a:t>
            </a:r>
          </a:p>
          <a:p>
            <a:pPr>
              <a:lnSpc>
                <a:spcPts val="301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02019" y="3084173"/>
            <a:ext cx="9040556" cy="4271054"/>
          </a:xfrm>
          <a:prstGeom prst="rect">
            <a:avLst/>
          </a:prstGeom>
        </p:spPr>
        <p:txBody>
          <a:bodyPr anchor="t" rtlCol="false" tIns="0" lIns="0" bIns="0" rIns="0">
            <a:spAutoFit/>
          </a:bodyPr>
          <a:lstStyle/>
          <a:p>
            <a:pPr>
              <a:lnSpc>
                <a:spcPts val="7382"/>
              </a:lnSpc>
            </a:pPr>
            <a:r>
              <a:rPr lang="en-US" sz="7457">
                <a:solidFill>
                  <a:srgbClr val="2BB4D4"/>
                </a:solidFill>
                <a:latin typeface="Montserrat Classic Bold"/>
              </a:rPr>
              <a:t>MODELLING</a:t>
            </a:r>
          </a:p>
          <a:p>
            <a:pPr>
              <a:lnSpc>
                <a:spcPts val="7382"/>
              </a:lnSpc>
            </a:pPr>
          </a:p>
          <a:p>
            <a:pPr marL="696392" indent="-348196" lvl="1">
              <a:lnSpc>
                <a:spcPts val="3193"/>
              </a:lnSpc>
              <a:buFont typeface="Arial"/>
              <a:buChar char="•"/>
            </a:pPr>
            <a:r>
              <a:rPr lang="en-US" sz="3225">
                <a:solidFill>
                  <a:srgbClr val="2BB4D4"/>
                </a:solidFill>
                <a:latin typeface="Montserrat Classic Bold"/>
              </a:rPr>
              <a:t>TRAINING WITH ML ALGORITHMS, NLP MODELS</a:t>
            </a:r>
          </a:p>
          <a:p>
            <a:pPr marL="696392" indent="-348196" lvl="1">
              <a:lnSpc>
                <a:spcPts val="3193"/>
              </a:lnSpc>
              <a:buFont typeface="Arial"/>
              <a:buChar char="•"/>
            </a:pPr>
            <a:r>
              <a:rPr lang="en-US" sz="3225">
                <a:solidFill>
                  <a:srgbClr val="2BB4D4"/>
                </a:solidFill>
                <a:latin typeface="Montserrat Classic Bold"/>
              </a:rPr>
              <a:t>FINE-TUNING MODEL PARAMETERS</a:t>
            </a:r>
          </a:p>
          <a:p>
            <a:pPr marL="696392" indent="-348196" lvl="1">
              <a:lnSpc>
                <a:spcPts val="3193"/>
              </a:lnSpc>
              <a:buFont typeface="Arial"/>
              <a:buChar char="•"/>
            </a:pPr>
            <a:r>
              <a:rPr lang="en-US" sz="3225">
                <a:solidFill>
                  <a:srgbClr val="2BB4D4"/>
                </a:solidFill>
                <a:latin typeface="Montserrat Classic Bold"/>
              </a:rPr>
              <a:t>IMPORT REQUIRED LIBRARIES</a:t>
            </a:r>
          </a:p>
          <a:p>
            <a:pPr marL="696392" indent="-348196" lvl="1">
              <a:lnSpc>
                <a:spcPts val="3193"/>
              </a:lnSpc>
              <a:buFont typeface="Arial"/>
              <a:buChar char="•"/>
            </a:pPr>
            <a:r>
              <a:rPr lang="en-US" sz="3225">
                <a:solidFill>
                  <a:srgbClr val="2BB4D4"/>
                </a:solidFill>
                <a:latin typeface="Montserrat Classic Bold"/>
              </a:rPr>
              <a:t>TRAIN WITH MINIMAL RESPONSES</a:t>
            </a:r>
          </a:p>
          <a:p>
            <a:pPr marL="696392" indent="-348196" lvl="1">
              <a:lnSpc>
                <a:spcPts val="3193"/>
              </a:lnSpc>
              <a:buFont typeface="Arial"/>
              <a:buChar char="•"/>
            </a:pPr>
            <a:r>
              <a:rPr lang="en-US" sz="3225">
                <a:solidFill>
                  <a:srgbClr val="2BB4D4"/>
                </a:solidFill>
                <a:latin typeface="Montserrat Classic Bold"/>
              </a:rPr>
              <a:t>CREATE CHATBOT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5911" y="1999888"/>
            <a:ext cx="5506912" cy="7710963"/>
          </a:xfrm>
          <a:custGeom>
            <a:avLst/>
            <a:gdLst/>
            <a:ahLst/>
            <a:cxnLst/>
            <a:rect r="r" b="b" t="t" l="l"/>
            <a:pathLst>
              <a:path h="7710963" w="5506912">
                <a:moveTo>
                  <a:pt x="0" y="0"/>
                </a:moveTo>
                <a:lnTo>
                  <a:pt x="5506912" y="0"/>
                </a:lnTo>
                <a:lnTo>
                  <a:pt x="5506912" y="7710962"/>
                </a:lnTo>
                <a:lnTo>
                  <a:pt x="0" y="7710962"/>
                </a:lnTo>
                <a:lnTo>
                  <a:pt x="0" y="0"/>
                </a:lnTo>
                <a:close/>
              </a:path>
            </a:pathLst>
          </a:custGeom>
          <a:blipFill>
            <a:blip r:embed="rId6"/>
            <a:stretch>
              <a:fillRect l="0" t="0" r="0" b="0"/>
            </a:stretch>
          </a:blipFill>
        </p:spPr>
      </p:sp>
      <p:sp>
        <p:nvSpPr>
          <p:cNvPr name="Freeform 5" id="5"/>
          <p:cNvSpPr/>
          <p:nvPr/>
        </p:nvSpPr>
        <p:spPr>
          <a:xfrm flipH="false" flipV="false" rot="0">
            <a:off x="7775963" y="1999888"/>
            <a:ext cx="5506912" cy="7710963"/>
          </a:xfrm>
          <a:custGeom>
            <a:avLst/>
            <a:gdLst/>
            <a:ahLst/>
            <a:cxnLst/>
            <a:rect r="r" b="b" t="t" l="l"/>
            <a:pathLst>
              <a:path h="7710963" w="5506912">
                <a:moveTo>
                  <a:pt x="0" y="0"/>
                </a:moveTo>
                <a:lnTo>
                  <a:pt x="5506912" y="0"/>
                </a:lnTo>
                <a:lnTo>
                  <a:pt x="5506912" y="7710962"/>
                </a:lnTo>
                <a:lnTo>
                  <a:pt x="0" y="7710962"/>
                </a:lnTo>
                <a:lnTo>
                  <a:pt x="0" y="0"/>
                </a:lnTo>
                <a:close/>
              </a:path>
            </a:pathLst>
          </a:custGeom>
          <a:blipFill>
            <a:blip r:embed="rId7"/>
            <a:stretch>
              <a:fillRect l="0" t="0" r="0" b="0"/>
            </a:stretch>
          </a:blipFill>
        </p:spPr>
      </p:sp>
      <p:sp>
        <p:nvSpPr>
          <p:cNvPr name="TextBox 6" id="6"/>
          <p:cNvSpPr txBox="true"/>
          <p:nvPr/>
        </p:nvSpPr>
        <p:spPr>
          <a:xfrm rot="0">
            <a:off x="599248" y="630555"/>
            <a:ext cx="8544752" cy="929640"/>
          </a:xfrm>
          <a:prstGeom prst="rect">
            <a:avLst/>
          </a:prstGeom>
        </p:spPr>
        <p:txBody>
          <a:bodyPr anchor="t" rtlCol="false" tIns="0" lIns="0" bIns="0" rIns="0">
            <a:spAutoFit/>
          </a:bodyPr>
          <a:lstStyle/>
          <a:p>
            <a:pPr>
              <a:lnSpc>
                <a:spcPts val="6930"/>
              </a:lnSpc>
            </a:pPr>
            <a:r>
              <a:rPr lang="en-US" sz="7000">
                <a:solidFill>
                  <a:srgbClr val="2BB4D4"/>
                </a:solidFill>
                <a:latin typeface="Montserrat Classic Bold"/>
              </a:rPr>
              <a:t>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DAGA0KwzRck</dc:identifier>
  <dcterms:modified xsi:type="dcterms:W3CDTF">2011-08-01T06:04:30Z</dcterms:modified>
  <cp:revision>1</cp:revision>
  <dc:title>Nm projects </dc:title>
</cp:coreProperties>
</file>