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ink/ink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5:10:41.92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1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6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23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78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374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29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4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92393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3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4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7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3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1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15.jpeg" /><Relationship Id="rId4" Type="http://schemas.openxmlformats.org/officeDocument/2006/relationships/image" Target="../media/image14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9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6" y="595417"/>
            <a:ext cx="11993818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B. Jancy rani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312215011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</a:t>
            </a:r>
            <a:r>
              <a:rPr lang="en-IN" sz="2400" dirty="0" err="1"/>
              <a:t>Soka</a:t>
            </a:r>
            <a:r>
              <a:rPr lang="en-IN" sz="2400" dirty="0"/>
              <a:t> </a:t>
            </a:r>
            <a:r>
              <a:rPr lang="en-IN" sz="2400" dirty="0" err="1"/>
              <a:t>ikeda</a:t>
            </a:r>
            <a:r>
              <a:rPr lang="en-IN" sz="2400" dirty="0"/>
              <a:t> college of arts and science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66AC5-DE6D-D091-ECF4-E248C5386474}"/>
              </a:ext>
            </a:extLst>
          </p:cNvPr>
          <p:cNvSpPr txBox="1"/>
          <p:nvPr/>
        </p:nvSpPr>
        <p:spPr>
          <a:xfrm>
            <a:off x="1503947" y="2473905"/>
            <a:ext cx="91298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-16637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7411C-1CC4-A086-E83C-54572079AD90}"/>
              </a:ext>
            </a:extLst>
          </p:cNvPr>
          <p:cNvSpPr txBox="1"/>
          <p:nvPr/>
        </p:nvSpPr>
        <p:spPr>
          <a:xfrm>
            <a:off x="0" y="525141"/>
            <a:ext cx="985629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Analysis employee performance in excel involves gathering relevant data creating models and using various excel functions and tools to evaluate performance metrics. Here’s a basic guide on how to approach this</a:t>
            </a:r>
          </a:p>
          <a:p>
            <a:pPr algn="l"/>
            <a:r>
              <a:rPr lang="en-GB" dirty="0"/>
              <a:t>                             1.Gather data</a:t>
            </a:r>
          </a:p>
          <a:p>
            <a:pPr algn="l"/>
            <a:r>
              <a:rPr lang="en-GB" dirty="0"/>
              <a:t>                        •Collect employee data</a:t>
            </a:r>
          </a:p>
          <a:p>
            <a:pPr algn="l"/>
            <a:r>
              <a:rPr lang="en-GB" dirty="0"/>
              <a:t>                        • set KPIs</a:t>
            </a:r>
          </a:p>
          <a:p>
            <a:pPr algn="l"/>
            <a:r>
              <a:rPr lang="en-GB" dirty="0"/>
              <a:t>2. Data Organisations</a:t>
            </a:r>
          </a:p>
          <a:p>
            <a:pPr algn="l"/>
            <a:r>
              <a:rPr lang="en-GB" dirty="0"/>
              <a:t>                         •Create data table</a:t>
            </a:r>
          </a:p>
          <a:p>
            <a:pPr algn="l"/>
            <a:r>
              <a:rPr lang="en-GB" dirty="0"/>
              <a:t>                         • add a data column </a:t>
            </a:r>
          </a:p>
          <a:p>
            <a:pPr algn="l"/>
            <a:r>
              <a:rPr lang="en-GB" dirty="0"/>
              <a:t>3. Data analysis using excel function </a:t>
            </a:r>
          </a:p>
          <a:p>
            <a:pPr algn="l"/>
            <a:r>
              <a:rPr lang="en-GB" dirty="0"/>
              <a:t>                         • calculate performance matrix’s</a:t>
            </a:r>
          </a:p>
          <a:p>
            <a:pPr algn="l"/>
            <a:r>
              <a:rPr lang="en-GB" dirty="0"/>
              <a:t>                         • Weighted average </a:t>
            </a:r>
          </a:p>
          <a:p>
            <a:pPr algn="l"/>
            <a:r>
              <a:rPr lang="en-GB" dirty="0"/>
              <a:t>4. Using excel tools for analysis </a:t>
            </a:r>
          </a:p>
          <a:p>
            <a:pPr algn="l"/>
            <a:r>
              <a:rPr lang="en-GB" dirty="0"/>
              <a:t>                          •Pivot tables </a:t>
            </a:r>
          </a:p>
          <a:p>
            <a:pPr algn="l"/>
            <a:r>
              <a:rPr lang="en-GB" dirty="0"/>
              <a:t>                          • Conditional formatting </a:t>
            </a:r>
          </a:p>
          <a:p>
            <a:pPr algn="l"/>
            <a:r>
              <a:rPr lang="en-GB" dirty="0"/>
              <a:t>5. Employee performance model example </a:t>
            </a:r>
          </a:p>
          <a:p>
            <a:pPr algn="l"/>
            <a:r>
              <a:rPr lang="en-GB" dirty="0"/>
              <a:t>                          • rating model</a:t>
            </a:r>
          </a:p>
          <a:p>
            <a:pPr algn="l"/>
            <a:r>
              <a:rPr lang="en-GB" dirty="0"/>
              <a:t>                         • performance index</a:t>
            </a:r>
          </a:p>
          <a:p>
            <a:pPr algn="l"/>
            <a:r>
              <a:rPr lang="en-GB" dirty="0"/>
              <a:t>6. Forecasting and trend analysis </a:t>
            </a:r>
          </a:p>
          <a:p>
            <a:pPr algn="l"/>
            <a:r>
              <a:rPr lang="en-GB" dirty="0"/>
              <a:t>                          • </a:t>
            </a:r>
            <a:r>
              <a:rPr lang="en-GB" dirty="0" err="1"/>
              <a:t>Trendlines</a:t>
            </a:r>
            <a:endParaRPr lang="en-GB" dirty="0"/>
          </a:p>
          <a:p>
            <a:pPr algn="l"/>
            <a:r>
              <a:rPr lang="en-GB" dirty="0"/>
              <a:t>                          • forecasting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  </a:t>
            </a:r>
          </a:p>
          <a:p>
            <a:pPr algn="l"/>
            <a:r>
              <a:rPr lang="en-GB" dirty="0"/>
              <a:t>                      </a:t>
            </a:r>
          </a:p>
          <a:p>
            <a:pPr algn="l"/>
            <a:r>
              <a:rPr lang="en-GB" dirty="0"/>
              <a:t> </a:t>
            </a:r>
          </a:p>
          <a:p>
            <a:pPr algn="l"/>
            <a:r>
              <a:rPr lang="en-GB" dirty="0"/>
              <a:t>                </a:t>
            </a:r>
          </a:p>
          <a:p>
            <a:pPr algn="l"/>
            <a:r>
              <a:rPr lang="en-GB" dirty="0"/>
              <a:t>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  </a:t>
            </a:r>
          </a:p>
          <a:p>
            <a:pPr algn="l"/>
            <a:r>
              <a:rPr lang="en-GB" dirty="0"/>
              <a:t>                      </a:t>
            </a:r>
          </a:p>
          <a:p>
            <a:pPr algn="l"/>
            <a:r>
              <a:rPr lang="en-GB" dirty="0"/>
              <a:t>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-121762"/>
            <a:ext cx="841667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7AB44-04E6-824E-91D6-CF3D090C2141}"/>
              </a:ext>
            </a:extLst>
          </p:cNvPr>
          <p:cNvSpPr txBox="1"/>
          <p:nvPr/>
        </p:nvSpPr>
        <p:spPr>
          <a:xfrm>
            <a:off x="3712097" y="418089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762321-1372-BAD6-BE34-0F05B00DEE08}"/>
                  </a:ext>
                </a:extLst>
              </p14:cNvPr>
              <p14:cNvContentPartPr/>
              <p14:nvPr/>
            </p14:nvContentPartPr>
            <p14:xfrm>
              <a:off x="6052942" y="2253457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762321-1372-BAD6-BE34-0F05B00DEE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3942" y="2199817"/>
                <a:ext cx="18000" cy="10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5D128BA-415D-FB89-8C83-265B5D87D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73" y="1079303"/>
            <a:ext cx="8416678" cy="47525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3478B-4631-6B2A-E0E2-D0D43A91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0" y="1716270"/>
            <a:ext cx="10943081" cy="32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37CE1-B8FA-281B-05D9-30AC7789EC7B}"/>
              </a:ext>
            </a:extLst>
          </p:cNvPr>
          <p:cNvSpPr txBox="1"/>
          <p:nvPr/>
        </p:nvSpPr>
        <p:spPr>
          <a:xfrm>
            <a:off x="340111" y="1227924"/>
            <a:ext cx="7248293" cy="144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163EF-6B5F-67D9-9518-43A581D705FB}"/>
              </a:ext>
            </a:extLst>
          </p:cNvPr>
          <p:cNvSpPr txBox="1"/>
          <p:nvPr/>
        </p:nvSpPr>
        <p:spPr>
          <a:xfrm>
            <a:off x="4998404" y="24232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C62AD-FD52-EFB4-5309-09C58188C71E}"/>
              </a:ext>
            </a:extLst>
          </p:cNvPr>
          <p:cNvSpPr txBox="1"/>
          <p:nvPr/>
        </p:nvSpPr>
        <p:spPr>
          <a:xfrm>
            <a:off x="163575" y="1227924"/>
            <a:ext cx="89485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 Conclusion :</a:t>
            </a:r>
          </a:p>
          <a:p>
            <a:pPr algn="l"/>
            <a:r>
              <a:rPr lang="en-GB" dirty="0"/>
              <a:t>                         The analysis of employee performance reveals server  key insights.firstly for insurance, employee in consistently perform above indicating. Conversely has shown areas needing improvement, particularly in specific metrics or behaviour.</a:t>
            </a:r>
          </a:p>
          <a:p>
            <a:pPr algn="l"/>
            <a:r>
              <a:rPr lang="en-GB" dirty="0"/>
              <a:t>                Comparing performance against company bench marks , mention any  significant deviation or alignments . For example specific observation which suggests that implication of the observation </a:t>
            </a:r>
          </a:p>
          <a:p>
            <a:pPr algn="l"/>
            <a:r>
              <a:rPr lang="en-GB" dirty="0"/>
              <a:t>           Patterns observed include describe any relevant patterns. This correlation between and performance outcome highlights . </a:t>
            </a:r>
          </a:p>
          <a:p>
            <a:pPr algn="l"/>
            <a:r>
              <a:rPr lang="en-GB" dirty="0"/>
              <a:t>             Based on these findings we recommend specific actions or program. Implementation recommended action could enhance aspect of performance while might address areas where performance lacking</a:t>
            </a:r>
          </a:p>
          <a:p>
            <a:pPr algn="l"/>
            <a:r>
              <a:rPr lang="en-GB" dirty="0"/>
              <a:t>               Moving forward, it will be essential to suggest future actions such as continuous monitoring or revising performance metrics to ensure ongoing alignment with organisational goals.</a:t>
            </a:r>
          </a:p>
          <a:p>
            <a:pPr algn="l"/>
            <a:r>
              <a:rPr lang="en-GB" dirty="0"/>
              <a:t>   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E70FE-1D66-42E2-A08F-3991BC99AD6D}"/>
              </a:ext>
            </a:extLst>
          </p:cNvPr>
          <p:cNvSpPr txBox="1"/>
          <p:nvPr/>
        </p:nvSpPr>
        <p:spPr>
          <a:xfrm>
            <a:off x="5003594" y="243125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36C7D-FDF4-B960-E463-49EE7E40FF80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DEB34-6417-C554-7CB9-0F0BDA53547A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14C3D-2152-E961-4DBC-EE90FAFD283D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0F977-11A3-ECF7-B907-548DA04DC384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22659-B34C-A9D1-F534-57A73306FEDB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FC35C-7314-1105-8107-73B2A7D23457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AD81B-8199-AAC3-B070-C1B3CE41656E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D660BB-5EBD-6A06-E221-788A016C5242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54B36-1CB6-3222-B8C8-96218357201F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4DAE4-ABA3-A72C-0CBA-5624BAB197B3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9455-A191-6E9A-8A48-BFFE23205577}"/>
              </a:ext>
            </a:extLst>
          </p:cNvPr>
          <p:cNvSpPr txBox="1"/>
          <p:nvPr/>
        </p:nvSpPr>
        <p:spPr>
          <a:xfrm>
            <a:off x="334440" y="1221469"/>
            <a:ext cx="6300622" cy="33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87129" y="0"/>
            <a:ext cx="3909695" cy="6858000"/>
            <a:chOff x="7443849" y="0"/>
            <a:chExt cx="4752975" cy="6863080"/>
          </a:xfrm>
          <a:solidFill>
            <a:schemeClr val="accent1"/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9309039" y="0"/>
            <a:ext cx="2945832" cy="6863080"/>
            <a:chOff x="7443849" y="0"/>
            <a:chExt cx="4752975" cy="6863080"/>
          </a:xfrm>
          <a:solidFill>
            <a:schemeClr val="accent1"/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07693" y="3655122"/>
            <a:ext cx="2546031" cy="2620582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081" y="3746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E8521-F157-5350-38F9-2B791653F3D6}"/>
              </a:ext>
            </a:extLst>
          </p:cNvPr>
          <p:cNvSpPr txBox="1"/>
          <p:nvPr/>
        </p:nvSpPr>
        <p:spPr>
          <a:xfrm>
            <a:off x="8207693" y="3388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F22B9-8BC3-A410-29AA-91D45C2B40CC}"/>
              </a:ext>
            </a:extLst>
          </p:cNvPr>
          <p:cNvSpPr txBox="1"/>
          <p:nvPr/>
        </p:nvSpPr>
        <p:spPr>
          <a:xfrm>
            <a:off x="5181600" y="10238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4D0B5-0C93-C388-9DF0-2CF5E4E58BA4}"/>
              </a:ext>
            </a:extLst>
          </p:cNvPr>
          <p:cNvSpPr txBox="1"/>
          <p:nvPr/>
        </p:nvSpPr>
        <p:spPr>
          <a:xfrm>
            <a:off x="5057155" y="24473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5ED97-275D-1BF0-0B5C-DA99C440B468}"/>
              </a:ext>
            </a:extLst>
          </p:cNvPr>
          <p:cNvSpPr txBox="1"/>
          <p:nvPr/>
        </p:nvSpPr>
        <p:spPr>
          <a:xfrm>
            <a:off x="5057155" y="24473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1BC5C-BE30-1CC3-CCE6-6D10EC899E24}"/>
              </a:ext>
            </a:extLst>
          </p:cNvPr>
          <p:cNvSpPr txBox="1"/>
          <p:nvPr/>
        </p:nvSpPr>
        <p:spPr>
          <a:xfrm>
            <a:off x="5057155" y="24473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916BD-C605-1001-756A-8B04F99AF055}"/>
              </a:ext>
            </a:extLst>
          </p:cNvPr>
          <p:cNvSpPr txBox="1"/>
          <p:nvPr/>
        </p:nvSpPr>
        <p:spPr>
          <a:xfrm>
            <a:off x="5057155" y="24473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4FAAF-45DE-1AE8-7527-89208A9C0D71}"/>
              </a:ext>
            </a:extLst>
          </p:cNvPr>
          <p:cNvSpPr txBox="1"/>
          <p:nvPr/>
        </p:nvSpPr>
        <p:spPr>
          <a:xfrm>
            <a:off x="5057155" y="24473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247C57-841B-FE67-CE23-A1F6C2505409}"/>
              </a:ext>
            </a:extLst>
          </p:cNvPr>
          <p:cNvSpPr txBox="1"/>
          <p:nvPr/>
        </p:nvSpPr>
        <p:spPr>
          <a:xfrm>
            <a:off x="5057155" y="24473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A2279-A980-7863-BC88-C95B9F87B911}"/>
              </a:ext>
            </a:extLst>
          </p:cNvPr>
          <p:cNvSpPr txBox="1"/>
          <p:nvPr/>
        </p:nvSpPr>
        <p:spPr>
          <a:xfrm>
            <a:off x="5057155" y="24473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20976" y="3429001"/>
            <a:ext cx="3271024" cy="3495364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0377" y="89790"/>
            <a:ext cx="557784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9B75EA-ACA3-EB3C-D8DA-DA4989E1CD9B}"/>
              </a:ext>
            </a:extLst>
          </p:cNvPr>
          <p:cNvSpPr txBox="1"/>
          <p:nvPr/>
        </p:nvSpPr>
        <p:spPr>
          <a:xfrm>
            <a:off x="420377" y="760486"/>
            <a:ext cx="88536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Here’s a step by step guide on how to set up your excel spreadsheet to perform this analysis based on a project overview: </a:t>
            </a:r>
          </a:p>
          <a:p>
            <a:pPr algn="l"/>
            <a:r>
              <a:rPr lang="en-GB" b="1" dirty="0"/>
              <a:t>                       </a:t>
            </a:r>
          </a:p>
          <a:p>
            <a:pPr algn="l"/>
            <a:r>
              <a:rPr lang="en-GB" b="1" dirty="0"/>
              <a:t>          1.Data collection</a:t>
            </a:r>
          </a:p>
          <a:p>
            <a:pPr algn="l"/>
            <a:r>
              <a:rPr lang="en-GB" b="1" dirty="0"/>
              <a:t>                                  • Employee information </a:t>
            </a:r>
          </a:p>
          <a:p>
            <a:pPr algn="l"/>
            <a:r>
              <a:rPr lang="en-GB" b="1" dirty="0"/>
              <a:t>                                  •project details </a:t>
            </a:r>
          </a:p>
          <a:p>
            <a:pPr algn="l"/>
            <a:r>
              <a:rPr lang="en-GB" b="1" dirty="0"/>
              <a:t>                                  •performance metrics </a:t>
            </a:r>
          </a:p>
          <a:p>
            <a:pPr algn="l"/>
            <a:r>
              <a:rPr lang="en-GB" b="1" dirty="0"/>
              <a:t>           2.create the excel workbook</a:t>
            </a:r>
          </a:p>
          <a:p>
            <a:pPr algn="l"/>
            <a:r>
              <a:rPr lang="en-GB" b="1" dirty="0"/>
              <a:t>                                  •Sheet 1: Employee data</a:t>
            </a:r>
          </a:p>
          <a:p>
            <a:pPr algn="l"/>
            <a:r>
              <a:rPr lang="en-GB" b="1" dirty="0"/>
              <a:t>                                  •Sheet2: Project data</a:t>
            </a:r>
          </a:p>
          <a:p>
            <a:pPr algn="l"/>
            <a:r>
              <a:rPr lang="en-GB" b="1" dirty="0"/>
              <a:t>                                  •Sheet 3: Performance Metrics </a:t>
            </a:r>
          </a:p>
          <a:p>
            <a:pPr algn="l"/>
            <a:r>
              <a:rPr lang="en-GB" b="1" dirty="0"/>
              <a:t>           3. Data Analysis </a:t>
            </a:r>
          </a:p>
          <a:p>
            <a:pPr algn="l"/>
            <a:r>
              <a:rPr lang="en-GB" b="1" dirty="0"/>
              <a:t>                                    •Calculate averages and total</a:t>
            </a:r>
          </a:p>
          <a:p>
            <a:pPr algn="l"/>
            <a:r>
              <a:rPr lang="en-GB" b="1" dirty="0"/>
              <a:t>                                    •Create pivot tables</a:t>
            </a:r>
          </a:p>
          <a:p>
            <a:pPr algn="l"/>
            <a:r>
              <a:rPr lang="en-GB" b="1" dirty="0"/>
              <a:t>                                    •Use conditional formatting </a:t>
            </a:r>
          </a:p>
          <a:p>
            <a:pPr algn="l"/>
            <a:r>
              <a:rPr lang="en-GB" b="1" dirty="0"/>
              <a:t>                                    • performance rating calculation</a:t>
            </a:r>
          </a:p>
          <a:p>
            <a:pPr algn="l"/>
            <a:r>
              <a:rPr lang="en-GB" b="1" dirty="0"/>
              <a:t>           4. Visualisation</a:t>
            </a:r>
          </a:p>
          <a:p>
            <a:pPr algn="l"/>
            <a:r>
              <a:rPr lang="en-GB" b="1" dirty="0"/>
              <a:t>                                     • Create charts</a:t>
            </a:r>
          </a:p>
          <a:p>
            <a:pPr algn="l"/>
            <a:r>
              <a:rPr lang="en-GB" b="1" dirty="0"/>
              <a:t>                                     •Dashboards </a:t>
            </a:r>
          </a:p>
          <a:p>
            <a:pPr algn="l"/>
            <a:endParaRPr lang="en-GB" b="1" dirty="0"/>
          </a:p>
          <a:p>
            <a:pPr algn="l"/>
            <a:r>
              <a:rPr lang="en-GB" b="1" dirty="0"/>
              <a:t>              </a:t>
            </a:r>
          </a:p>
          <a:p>
            <a:pPr algn="l"/>
            <a:endParaRPr lang="en-GB" b="1" dirty="0"/>
          </a:p>
          <a:p>
            <a:pPr algn="l"/>
            <a:endParaRPr lang="en-GB" b="1" dirty="0"/>
          </a:p>
          <a:p>
            <a:pPr algn="l"/>
            <a:endParaRPr lang="en-GB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916" y="20002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489DC-5C80-4CDC-D20F-70E8A3819F4E}"/>
              </a:ext>
            </a:extLst>
          </p:cNvPr>
          <p:cNvSpPr txBox="1"/>
          <p:nvPr/>
        </p:nvSpPr>
        <p:spPr>
          <a:xfrm>
            <a:off x="159916" y="984863"/>
            <a:ext cx="65179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The end users of an employee performance analysis using typically include:</a:t>
            </a:r>
          </a:p>
          <a:p>
            <a:pPr algn="l"/>
            <a:r>
              <a:rPr lang="en-GB" dirty="0"/>
              <a:t>               </a:t>
            </a:r>
          </a:p>
          <a:p>
            <a:pPr algn="l"/>
            <a:r>
              <a:rPr lang="en-GB" dirty="0"/>
              <a:t>            1.Managers/Supervisors</a:t>
            </a:r>
          </a:p>
          <a:p>
            <a:pPr algn="l"/>
            <a:r>
              <a:rPr lang="en-GB" dirty="0"/>
              <a:t>            2. HR professionals</a:t>
            </a:r>
          </a:p>
          <a:p>
            <a:pPr algn="l"/>
            <a:r>
              <a:rPr lang="en-GB" dirty="0"/>
              <a:t>            3.Employees</a:t>
            </a:r>
          </a:p>
          <a:p>
            <a:pPr algn="l"/>
            <a:r>
              <a:rPr lang="en-GB" dirty="0"/>
              <a:t>            4. Executives </a:t>
            </a:r>
          </a:p>
          <a:p>
            <a:pPr algn="l"/>
            <a:r>
              <a:rPr lang="en-GB" dirty="0"/>
              <a:t>            5.Performance review committee </a:t>
            </a:r>
          </a:p>
          <a:p>
            <a:pPr algn="l"/>
            <a:r>
              <a:rPr lang="en-GB" dirty="0"/>
              <a:t>            6. Business analysts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Each group uses the analysis to </a:t>
            </a:r>
            <a:r>
              <a:rPr lang="en-GB" dirty="0" err="1"/>
              <a:t>fulfill</a:t>
            </a:r>
            <a:r>
              <a:rPr lang="en-GB" dirty="0"/>
              <a:t> their specific role in the organisation, leveraging the insights to drive better outcomes and improve over all company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5829792"/>
            <a:ext cx="1009623" cy="10282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614" y="3714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5A06A5-E6CA-D48E-A4D7-623C28BA72FE}"/>
              </a:ext>
            </a:extLst>
          </p:cNvPr>
          <p:cNvSpPr txBox="1"/>
          <p:nvPr/>
        </p:nvSpPr>
        <p:spPr>
          <a:xfrm>
            <a:off x="5137732" y="247046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4BFE8-89FA-DC04-1EE0-0C7A6D98065A}"/>
              </a:ext>
            </a:extLst>
          </p:cNvPr>
          <p:cNvSpPr txBox="1"/>
          <p:nvPr/>
        </p:nvSpPr>
        <p:spPr>
          <a:xfrm>
            <a:off x="5125844" y="24619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F4C303-5D55-1D08-C33F-18A4FEC81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459"/>
            <a:ext cx="11963312" cy="52173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ADB6D-D57D-FC8E-2F8C-1A39B8D28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33" y="920481"/>
            <a:ext cx="7767446" cy="57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flipV="1">
            <a:off x="794336" y="6389981"/>
            <a:ext cx="978829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2628" y="4336457"/>
            <a:ext cx="1389179" cy="233556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107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AA068-E852-BE97-05BD-78C2C7839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96" y="1220851"/>
            <a:ext cx="9468279" cy="4700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jancyranijanu29@gmail.com</cp:lastModifiedBy>
  <cp:revision>18</cp:revision>
  <dcterms:created xsi:type="dcterms:W3CDTF">2024-03-29T15:07:22Z</dcterms:created>
  <dcterms:modified xsi:type="dcterms:W3CDTF">2024-08-30T04:28:13Z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