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8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ED39DB40-7DE7-46ED-BBB9-22F33E5FE7EB}" styleName="Normal Style 1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2020-04-23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2020-04-23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body" sz="quarter" idx="14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2020-04-23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2020-04-23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2020-04-23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2020-04-23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2020-04-23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2020-04-23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2020-04-23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2020-04-23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2020-04-23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"/>
          <p:cNvGrpSpPr/>
          <p:nvPr/>
        </p:nvGrpSpPr>
        <p:grpSpPr>
          <a:xfrm rot="0"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2020-04-23</a:t>
            </a:fld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2020-04-23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Rank3 code analysis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Reference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500"/>
              <a:t> Guolin Ke, Qi Meng, Thomas Finley, Taifeng Wang, Wei Chen, Weidong Ma, Qiwei Ye, Tie-Yan Liu. “LightGBM: A Highly Efficient Gradient Boosting Decision Tree.” Advances in Neural Information Processing Systems 30 (NIPS 2017), pp. 3149-3157.</a:t>
            </a: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Shi, Haijian. “Best-first decision tree learning.” Diss. The University of Waikato, 2007.</a:t>
            </a:r>
            <a:endParaRPr lang="ko-KR" altLang="en-US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Why rank3?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rank1 and rank3 use same algorithm : lightRGM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rank2 uses “RF”(Random Forest)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So we focus on lightRGM algorithm 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Also, rank3’s code is more easier than rank1’s thing.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91712" y="836676"/>
            <a:ext cx="4209860" cy="5565763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title" idx="0"/>
          </p:nvPr>
        </p:nvSpPr>
        <p:spPr>
          <a:xfrm>
            <a:off x="609601" y="-171450"/>
            <a:ext cx="10972798" cy="1143000"/>
          </a:xfrm>
        </p:spPr>
        <p:txBody>
          <a:bodyPr vert="horz" lIns="91440" tIns="45720" rIns="91440" bIns="45720" anchor="ctr">
            <a:normAutofit/>
          </a:bodyPr>
          <a:lstStyle/>
          <a:p>
            <a:pPr>
              <a:defRPr/>
            </a:pPr>
            <a:r>
              <a:rPr lang="en-US" altLang="ko-KR"/>
              <a:t>Full Algorithm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-171450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Data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5598262" y="971550"/>
            <a:ext cx="6593737" cy="3019488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971550"/>
            <a:ext cx="5514364" cy="2789962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5" name=""/>
          <p:cNvSpPr txBox="1"/>
          <p:nvPr/>
        </p:nvSpPr>
        <p:spPr>
          <a:xfrm>
            <a:off x="0" y="3814762"/>
            <a:ext cx="3024379" cy="3669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latin typeface="+mn-lt"/>
                <a:ea typeface="+mn-ea"/>
                <a:cs typeface="+mn-cs"/>
              </a:rPr>
              <a:t>Test data</a:t>
            </a:r>
            <a:endParaRPr lang="en-US" altLang="ko-KR">
              <a:latin typeface="+mn-lt"/>
              <a:ea typeface="+mn-ea"/>
              <a:cs typeface="+mn-cs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8400286" y="3998214"/>
            <a:ext cx="3024380" cy="3669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latin typeface="+mn-lt"/>
                <a:ea typeface="+mn-ea"/>
                <a:cs typeface="+mn-cs"/>
              </a:rPr>
              <a:t>Weather data</a:t>
            </a:r>
            <a:endParaRPr lang="en-US" altLang="ko-KR">
              <a:latin typeface="+mn-lt"/>
              <a:ea typeface="+mn-ea"/>
              <a:cs typeface="+mn-cs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71397" y="4181665"/>
            <a:ext cx="4032504" cy="2492882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8" name=""/>
          <p:cNvSpPr txBox="1"/>
          <p:nvPr/>
        </p:nvSpPr>
        <p:spPr>
          <a:xfrm>
            <a:off x="5375907" y="6230493"/>
            <a:ext cx="3024379" cy="3669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latin typeface="+mn-lt"/>
                <a:ea typeface="+mn-ea"/>
                <a:cs typeface="+mn-cs"/>
              </a:rPr>
              <a:t>Submission data</a:t>
            </a:r>
            <a:endParaRPr lang="en-US" altLang="ko-KR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Data preprocessing &amp; Feature Engineering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417638"/>
            <a:ext cx="10972798" cy="4525963"/>
          </a:xfrm>
        </p:spPr>
        <p:txBody>
          <a:bodyPr/>
          <a:lstStyle/>
          <a:p>
            <a:pPr>
              <a:defRPr/>
            </a:pPr>
            <a:r>
              <a:rPr lang="en-US" altLang="ko-KR" sz="2000"/>
              <a:t>test dataset</a:t>
            </a:r>
            <a:r>
              <a:rPr lang="ko-KR" altLang="en-US" sz="2000"/>
              <a:t> </a:t>
            </a:r>
            <a:r>
              <a:rPr lang="en-US" altLang="ko-KR" sz="2000"/>
              <a:t>:</a:t>
            </a:r>
            <a:r>
              <a:rPr lang="ko-KR" altLang="en-US" sz="2000"/>
              <a:t> </a:t>
            </a:r>
            <a:r>
              <a:rPr lang="en-US" altLang="ko-KR" sz="2000"/>
              <a:t>Time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Submission dataset : meter_id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submission</a:t>
            </a:r>
            <a:r>
              <a:rPr lang="ko-KR" altLang="en-US" sz="2000"/>
              <a:t>의 </a:t>
            </a:r>
            <a:r>
              <a:rPr lang="en-US" altLang="ko-KR" sz="2000"/>
              <a:t>meter_id = test data’s schema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meter_id : B~GS column</a:t>
            </a:r>
            <a:endParaRPr lang="en-US" altLang="ko-KR" sz="2000"/>
          </a:p>
          <a:p>
            <a:pPr marL="0" indent="0">
              <a:buNone/>
              <a:defRPr/>
            </a:pPr>
            <a:endParaRPr lang="en-US" altLang="ko-KR"/>
          </a:p>
          <a:p>
            <a:pPr>
              <a:defRPr/>
            </a:pPr>
            <a:endParaRPr lang="ko-KR" altLang="en-US"/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0" y="3284982"/>
          <a:ext cx="11862798" cy="1735455"/>
        </p:xfrm>
        <a:graphic>
          <a:graphicData uri="http://schemas.openxmlformats.org/drawingml/2006/table">
            <a:tbl>
              <a:tblPr firstRow="1" bandRow="1">
                <a:tableStyleId>{ED39DB40-7DE7-46ED-BBB9-22F33E5FE7EB}</a:tableStyleId>
              </a:tblPr>
              <a:tblGrid>
                <a:gridCol w="1002030"/>
                <a:gridCol w="999474"/>
                <a:gridCol w="925830"/>
                <a:gridCol w="849040"/>
                <a:gridCol w="848583"/>
                <a:gridCol w="848583"/>
                <a:gridCol w="848583"/>
                <a:gridCol w="841614"/>
                <a:gridCol w="1002030"/>
                <a:gridCol w="1007394"/>
                <a:gridCol w="991554"/>
                <a:gridCol w="849040"/>
                <a:gridCol w="849040"/>
              </a:tblGrid>
              <a:tr h="6157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/>
                        <a:t>Time</a:t>
                      </a:r>
                      <a:endParaRPr lang="en-US" altLang="ko-KR" sz="1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/>
                        <a:t>meter_id(target)</a:t>
                      </a:r>
                      <a:endParaRPr lang="en-US" altLang="ko-KR" sz="1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 u="sng"/>
                        <a:t>weather</a:t>
                      </a:r>
                      <a:endParaRPr lang="en-US" altLang="ko-KR" sz="1500" u="sng"/>
                    </a:p>
                    <a:p>
                      <a:pPr>
                        <a:defRPr/>
                      </a:pPr>
                      <a:r>
                        <a:rPr lang="en-US" altLang="ko-KR" sz="1500" u="sng"/>
                        <a:t>(temperature)</a:t>
                      </a:r>
                      <a:endParaRPr lang="en-US" altLang="ko-KR" sz="1500" u="sng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 u="sng"/>
                        <a:t>month</a:t>
                      </a:r>
                      <a:endParaRPr lang="en-US" altLang="ko-KR" sz="1500" u="sng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 u="sng"/>
                        <a:t>week</a:t>
                      </a:r>
                      <a:endParaRPr lang="en-US" altLang="ko-KR" sz="1500" u="sng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 u="sng"/>
                        <a:t>weekday</a:t>
                      </a:r>
                      <a:endParaRPr lang="en-US" altLang="ko-KR" sz="1500" u="sng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 u="sng"/>
                        <a:t>day</a:t>
                      </a:r>
                      <a:endParaRPr lang="en-US" altLang="ko-KR" sz="1500" u="sng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 u="sng"/>
                        <a:t>hour</a:t>
                      </a:r>
                      <a:endParaRPr lang="en-US" altLang="ko-KR" sz="1500" u="sng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/>
                        <a:t>holiday</a:t>
                      </a:r>
                      <a:endParaRPr lang="en-US" altLang="ko-KR" sz="1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/>
                        <a:t>weekend</a:t>
                      </a:r>
                      <a:endParaRPr lang="en-US" altLang="ko-KR" sz="1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300" u="sng"/>
                        <a:t>is_holiday</a:t>
                      </a:r>
                      <a:endParaRPr lang="en-US" altLang="ko-KR" sz="1300" u="sng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/>
                        <a:t>date</a:t>
                      </a:r>
                      <a:endParaRPr lang="en-US" altLang="ko-KR" sz="1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300"/>
                        <a:t>tomorrow</a:t>
                      </a:r>
                      <a:endParaRPr lang="en-US" altLang="ko-KR" sz="13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time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en-US" altLang="ko-KR"/>
                        <a:t>series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int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float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int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int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int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int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int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int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0, 1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en-US" altLang="ko-KR" sz="1300"/>
                        <a:t>week :0</a:t>
                      </a:r>
                      <a:endParaRPr lang="en-US" altLang="ko-KR" sz="1300"/>
                    </a:p>
                    <a:p>
                      <a:pPr>
                        <a:defRPr/>
                      </a:pPr>
                      <a:r>
                        <a:rPr lang="en-US" altLang="ko-KR" sz="1300"/>
                        <a:t>weekend </a:t>
                      </a:r>
                      <a:endParaRPr lang="en-US" altLang="ko-KR" sz="1300"/>
                    </a:p>
                    <a:p>
                      <a:pPr>
                        <a:defRPr/>
                      </a:pPr>
                      <a:r>
                        <a:rPr lang="en-US" altLang="ko-KR" sz="1300"/>
                        <a:t>:1</a:t>
                      </a:r>
                      <a:endParaRPr lang="en-US" altLang="ko-KR" sz="13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0, 1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en-US" altLang="ko-KR" sz="1300"/>
                        <a:t>not holiday :0</a:t>
                      </a:r>
                      <a:endParaRPr lang="en-US" altLang="ko-KR" sz="1300"/>
                    </a:p>
                    <a:p>
                      <a:pPr>
                        <a:defRPr/>
                      </a:pPr>
                      <a:r>
                        <a:rPr lang="en-US" altLang="ko-KR" sz="1300"/>
                        <a:t>holiday :1</a:t>
                      </a:r>
                      <a:endParaRPr lang="en-US" altLang="ko-KR" sz="13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series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series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Case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include temp and hour predict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exclude temp and hour predict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exclude temp and day, month predict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ML Algorithm - lightGBM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Decision tree boosting algorithm 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31441" y="1804797"/>
            <a:ext cx="6537579" cy="2200275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31441" y="4221099"/>
            <a:ext cx="6537579" cy="2425993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6" name=""/>
          <p:cNvSpPr txBox="1"/>
          <p:nvPr/>
        </p:nvSpPr>
        <p:spPr>
          <a:xfrm>
            <a:off x="8256270" y="4797171"/>
            <a:ext cx="792100" cy="36347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(1)(2)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221</ep:Words>
  <ep:PresentationFormat>화면 슬라이드 쇼(4:3)</ep:PresentationFormat>
  <ep:Paragraphs>35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교차</vt:lpstr>
      <vt:lpstr>Rank3 code analysis</vt:lpstr>
      <vt:lpstr>Why rank3?</vt:lpstr>
      <vt:lpstr>Full Algorithm</vt:lpstr>
      <vt:lpstr>Data</vt:lpstr>
      <vt:lpstr>Data preprocessing &amp; Feature Engineering</vt:lpstr>
      <vt:lpstr>Case</vt:lpstr>
      <vt:lpstr>ML Algorithm - lightGBM</vt:lpstr>
      <vt:lpstr>슬라이드 8</vt:lpstr>
      <vt:lpstr>슬라이드 9</vt:lpstr>
      <vt:lpstr>슬라이드 10</vt:lpstr>
      <vt:lpstr>Reference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2020-04-23T05:16:57.455</dcterms:created>
  <dc:creator>kumih</dc:creator>
  <cp:lastModifiedBy>kumih</cp:lastModifiedBy>
  <dcterms:modified xsi:type="dcterms:W3CDTF">2020-04-23T08:16:28.004</dcterms:modified>
  <cp:revision>19</cp:revision>
  <dc:title>Rank3 code analysis</dc:title>
  <cp:version>1000.0000.01</cp:version>
</cp:coreProperties>
</file>