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71" r:id="rId7"/>
    <p:sldId id="264" r:id="rId8"/>
    <p:sldId id="265" r:id="rId9"/>
    <p:sldId id="266" r:id="rId10"/>
    <p:sldId id="269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7026"/>
  </p:normalViewPr>
  <p:slideViewPr>
    <p:cSldViewPr snapToGrid="0" snapToObjects="1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53C5-B5EE-064F-B273-B4CD041C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F8F34-12D0-354E-A8F1-878B740DD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D1A9-B629-AB41-ABC3-C0654104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1139-8E58-B145-9AE9-3B25CFA77F5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2F34-7D9B-8242-B031-FCD742D8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C3B17-1275-5243-AC0B-BFF8ADCD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886C-5B6E-0744-80A6-E26F5A29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331A-ABFA-834D-AC27-B84B9EB2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AEF07-8217-F248-95CD-ED4D6765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C5E3-596F-CB43-8257-E118A289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1139-8E58-B145-9AE9-3B25CFA77F5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5F3A-47A9-5C45-B361-315189EE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75CD-E627-964A-B2B4-0772D6FB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886C-5B6E-0744-80A6-E26F5A29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44182-750B-CD45-A5BD-8969CAAA0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C5FA-35BA-1843-AF65-53FCF49A2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0F82-3713-BE4C-A9B5-0C73C689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1139-8E58-B145-9AE9-3B25CFA77F5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B83C-816B-A243-8C0B-44869667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5C81-F31E-054A-9E1F-2C56036C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886C-5B6E-0744-80A6-E26F5A29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C4BA-D199-8848-B41E-27A06007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D411-7DD4-5547-BB1F-A96F20B8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21D60-5B47-A047-9067-DFE7D82E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1139-8E58-B145-9AE9-3B25CFA77F5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69EF0-BAC7-CB44-BF5D-F0595BEE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9363-2F15-784C-9028-751C7F0C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886C-5B6E-0744-80A6-E26F5A29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5B75-C496-C94C-9116-DD17B9FA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799C6-8DE8-EA46-84B1-0F1FF24C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C222-05E8-5B40-B50B-97C9D866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1139-8E58-B145-9AE9-3B25CFA77F5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5F7B-1DAE-0943-B984-526692E3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B076-3D98-C64F-B272-C235A258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886C-5B6E-0744-80A6-E26F5A29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3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9ADE-F927-4047-ABBA-13C1F2AE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B6C0-7E8B-0E47-98C3-36245F9F9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C7131-87BE-024A-B8AC-72791E8A2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361A-633D-C344-8961-3F264EAA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1139-8E58-B145-9AE9-3B25CFA77F5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8A7D-3448-0543-A30E-53EC5DBD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BBAA6-0AF6-8C4D-8C3D-CBCA955E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886C-5B6E-0744-80A6-E26F5A29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8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BDB2-4732-BD49-8952-516A8E55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B2E2-D96C-894D-8E6F-44BFCD7F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C05BB-0EB8-BA49-8AF4-8EE13C3D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A53E9-776F-7449-98C6-A06B7DDD0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CF633-BF19-6949-A36C-945AAEFE8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5CA1E-EC0B-8B47-82E3-BE1B4C3B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1139-8E58-B145-9AE9-3B25CFA77F5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C7FBA-572D-D046-A7E5-1B5D0386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4D26E-6533-E74C-86D9-71324B9C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886C-5B6E-0744-80A6-E26F5A29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FE0E-6AEA-BF43-A411-1C412681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09347-4AD1-8943-BE73-A5B8BEDF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1139-8E58-B145-9AE9-3B25CFA77F5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024AC-3991-F245-9378-9F843C5A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ED68B-ACC7-0048-8DE2-23AC340C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886C-5B6E-0744-80A6-E26F5A29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9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22554-10ED-E746-8302-CC35FF7F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1139-8E58-B145-9AE9-3B25CFA77F5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A8065-BF76-5341-836B-5A1C6C61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2F0F4-C425-F24F-8F52-8A747704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886C-5B6E-0744-80A6-E26F5A29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F366-FCEF-EA46-89A8-E9CFC4EF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6CBA-36DD-034F-81AB-02BB9FB3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7EC6-B4E5-754E-8E50-58C93B19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30DD-08E7-5340-A674-F8EA7DAF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1139-8E58-B145-9AE9-3B25CFA77F5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E5BCB-79E4-9A43-9081-24A9E48F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7555E-BFC8-A048-9E3E-2C31FE7F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886C-5B6E-0744-80A6-E26F5A29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4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4F67-F006-2446-8463-A586FE9A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A3DDA-1D99-2E43-981C-B6C17D615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5BD30-9EDC-CA44-A418-86520D94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C3474-5458-DE4E-BCBC-FDF34C6D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1139-8E58-B145-9AE9-3B25CFA77F5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AB4C4-6DC3-F040-B772-0806C8E0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45328-E3A5-7345-B365-631ECF09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886C-5B6E-0744-80A6-E26F5A29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00327-EE80-DB49-889E-0493E05B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FE83-3041-5E4B-8012-3C8515623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9A1D-9556-2947-B7C3-C9DFEF316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E1139-8E58-B145-9AE9-3B25CFA77F5C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780F6-9C8D-E745-A646-035906F1E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63605-2EEF-BF49-9E43-DA88C536E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8886C-5B6E-0744-80A6-E26F5A29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standardattribute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6F33-E5DF-5F49-B313-B1164944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672"/>
            <a:ext cx="9144000" cy="2387600"/>
          </a:xfrm>
        </p:spPr>
        <p:txBody>
          <a:bodyPr/>
          <a:lstStyle/>
          <a:p>
            <a:r>
              <a:rPr lang="en-US" b="1" dirty="0"/>
              <a:t>HTML</a:t>
            </a:r>
            <a:br>
              <a:rPr lang="en-US" dirty="0"/>
            </a:br>
            <a:r>
              <a:rPr lang="en-US" sz="3200" i="1" dirty="0"/>
              <a:t>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8C2D5-BDE7-8949-95BC-976B6BD4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650" y="6353946"/>
            <a:ext cx="3518263" cy="421322"/>
          </a:xfrm>
        </p:spPr>
        <p:txBody>
          <a:bodyPr/>
          <a:lstStyle/>
          <a:p>
            <a:r>
              <a:rPr lang="en-US" dirty="0"/>
              <a:t>Prof. Henrique Y. Shishido</a:t>
            </a:r>
          </a:p>
        </p:txBody>
      </p:sp>
    </p:spTree>
    <p:extLst>
      <p:ext uri="{BB962C8B-B14F-4D97-AF65-F5344CB8AC3E}">
        <p14:creationId xmlns:p14="http://schemas.microsoft.com/office/powerpoint/2010/main" val="391622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0" y="0"/>
            <a:ext cx="117495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Como </a:t>
            </a:r>
            <a:r>
              <a:rPr lang="en-US" b="1" dirty="0" err="1"/>
              <a:t>descobrir</a:t>
            </a:r>
            <a:r>
              <a:rPr lang="en-US" b="1" dirty="0"/>
              <a:t> </a:t>
            </a:r>
            <a:r>
              <a:rPr lang="en-US" b="1" dirty="0" err="1"/>
              <a:t>quais</a:t>
            </a:r>
            <a:r>
              <a:rPr lang="en-US" b="1" dirty="0"/>
              <a:t> </a:t>
            </a:r>
            <a:r>
              <a:rPr lang="en-US" b="1" dirty="0" err="1"/>
              <a:t>atributos</a:t>
            </a:r>
            <a:r>
              <a:rPr lang="en-US" b="1" dirty="0"/>
              <a:t> de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i="1" dirty="0"/>
              <a:t>tag</a:t>
            </a:r>
            <a:r>
              <a:rPr lang="en-US" b="1" dirty="0"/>
              <a:t> HTML?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B53D5C-485F-A643-AE7F-DBE9C903279D}"/>
              </a:ext>
            </a:extLst>
          </p:cNvPr>
          <p:cNvSpPr/>
          <p:nvPr/>
        </p:nvSpPr>
        <p:spPr>
          <a:xfrm>
            <a:off x="7708080" y="6488668"/>
            <a:ext cx="448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hlinkClick r:id="rId2"/>
              </a:rPr>
              <a:t>https</a:t>
            </a:r>
            <a:r>
              <a:rPr lang="pt-BR" dirty="0">
                <a:hlinkClick r:id="rId2"/>
              </a:rPr>
              <a:t>://www.w3schools.com/</a:t>
            </a:r>
            <a:r>
              <a:rPr lang="pt-BR" dirty="0" err="1">
                <a:hlinkClick r:id="rId2"/>
              </a:rPr>
              <a:t>tags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default.asp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98D96-376B-B248-BEF5-29BF4E42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71" y="1463278"/>
            <a:ext cx="9114504" cy="4789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D6D4FBD-96DE-6E47-A6C2-840DAE2C983B}"/>
              </a:ext>
            </a:extLst>
          </p:cNvPr>
          <p:cNvSpPr/>
          <p:nvPr/>
        </p:nvSpPr>
        <p:spPr>
          <a:xfrm>
            <a:off x="1464801" y="1890294"/>
            <a:ext cx="1848670" cy="4362336"/>
          </a:xfrm>
          <a:prstGeom prst="roundRect">
            <a:avLst>
              <a:gd name="adj" fmla="val 723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38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0" y="0"/>
            <a:ext cx="117495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atributos</a:t>
            </a:r>
            <a:r>
              <a:rPr lang="en-US" b="1" dirty="0"/>
              <a:t> de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i="1" dirty="0"/>
              <a:t>tag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46312-63D3-7547-A4BB-7CC562A4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97" y="1071361"/>
            <a:ext cx="9598531" cy="567151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C2437FC-2DF2-DE4C-AA99-22E08C4647E6}"/>
              </a:ext>
            </a:extLst>
          </p:cNvPr>
          <p:cNvSpPr/>
          <p:nvPr/>
        </p:nvSpPr>
        <p:spPr>
          <a:xfrm>
            <a:off x="3795251" y="1567119"/>
            <a:ext cx="7148052" cy="5175752"/>
          </a:xfrm>
          <a:prstGeom prst="roundRect">
            <a:avLst>
              <a:gd name="adj" fmla="val 4004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7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0" y="0"/>
            <a:ext cx="117495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Atributos</a:t>
            </a:r>
            <a:r>
              <a:rPr lang="en-US" b="1" dirty="0"/>
              <a:t> </a:t>
            </a:r>
            <a:r>
              <a:rPr lang="en-US" b="1" dirty="0" err="1"/>
              <a:t>obrigatórios</a:t>
            </a:r>
            <a:r>
              <a:rPr lang="en-US" b="1" dirty="0"/>
              <a:t> de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i="1" dirty="0"/>
              <a:t>tag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23802-DD52-254F-9F66-EB079E50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93" y="1325563"/>
            <a:ext cx="9901814" cy="520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85FBB55-80BB-5B46-983D-21608DA3CB5E}"/>
              </a:ext>
            </a:extLst>
          </p:cNvPr>
          <p:cNvSpPr/>
          <p:nvPr/>
        </p:nvSpPr>
        <p:spPr>
          <a:xfrm>
            <a:off x="3578941" y="3690887"/>
            <a:ext cx="7069394" cy="1156416"/>
          </a:xfrm>
          <a:prstGeom prst="roundRect">
            <a:avLst>
              <a:gd name="adj" fmla="val 723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47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126"/>
            <a:ext cx="10515600" cy="34857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Uma </a:t>
            </a:r>
            <a:r>
              <a:rPr lang="en-US" i="1" dirty="0"/>
              <a:t>tag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peça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para </a:t>
            </a:r>
            <a:r>
              <a:rPr lang="en-US" dirty="0" err="1"/>
              <a:t>indicar</a:t>
            </a:r>
            <a:r>
              <a:rPr lang="en-US" dirty="0"/>
              <a:t> o </a:t>
            </a:r>
            <a:r>
              <a:rPr lang="en-US" b="1" u="sng" dirty="0" err="1"/>
              <a:t>início</a:t>
            </a:r>
            <a:r>
              <a:rPr lang="en-US" dirty="0"/>
              <a:t> e </a:t>
            </a:r>
            <a:r>
              <a:rPr lang="en-US" b="1" u="sng" dirty="0" err="1"/>
              <a:t>fim</a:t>
            </a:r>
            <a:r>
              <a:rPr lang="en-US" dirty="0"/>
              <a:t> de um </a:t>
            </a:r>
            <a:r>
              <a:rPr lang="en-US" b="1" u="sng" dirty="0" err="1"/>
              <a:t>elemento</a:t>
            </a:r>
            <a:r>
              <a:rPr lang="en-US" dirty="0"/>
              <a:t> </a:t>
            </a:r>
            <a:r>
              <a:rPr lang="en-US" b="1" u="sng" dirty="0"/>
              <a:t>HTML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documento</a:t>
            </a:r>
            <a:r>
              <a:rPr lang="en-US" dirty="0"/>
              <a:t>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Como </a:t>
            </a:r>
            <a:r>
              <a:rPr lang="en-US" dirty="0" err="1"/>
              <a:t>parte</a:t>
            </a:r>
            <a:r>
              <a:rPr lang="en-US" dirty="0"/>
              <a:t> de um </a:t>
            </a:r>
            <a:r>
              <a:rPr lang="en-US" dirty="0" err="1"/>
              <a:t>elemento</a:t>
            </a:r>
            <a:r>
              <a:rPr lang="en-US" dirty="0"/>
              <a:t> HTML,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i="1" dirty="0"/>
              <a:t>tag</a:t>
            </a:r>
            <a:r>
              <a:rPr lang="en-US" dirty="0"/>
              <a:t> </a:t>
            </a:r>
            <a:r>
              <a:rPr lang="en-US" b="1" dirty="0" err="1"/>
              <a:t>auxilia</a:t>
            </a:r>
            <a:r>
              <a:rPr lang="en-US" dirty="0"/>
              <a:t> o </a:t>
            </a:r>
            <a:r>
              <a:rPr lang="en-US" dirty="0" err="1"/>
              <a:t>navegador</a:t>
            </a:r>
            <a:r>
              <a:rPr lang="en-US" dirty="0"/>
              <a:t> a </a:t>
            </a:r>
            <a:r>
              <a:rPr lang="en-US" b="1" dirty="0"/>
              <a:t>converter </a:t>
            </a:r>
            <a:r>
              <a:rPr lang="en-US" b="1" dirty="0" err="1"/>
              <a:t>documento</a:t>
            </a:r>
            <a:r>
              <a:rPr lang="en-US" b="1" dirty="0"/>
              <a:t> HTML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página</a:t>
            </a:r>
            <a:r>
              <a:rPr lang="en-US" b="1" dirty="0"/>
              <a:t> web</a:t>
            </a:r>
            <a:r>
              <a:rPr lang="en-US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Tags HTML</a:t>
            </a:r>
          </a:p>
        </p:txBody>
      </p:sp>
    </p:spTree>
    <p:extLst>
      <p:ext uri="{BB962C8B-B14F-4D97-AF65-F5344CB8AC3E}">
        <p14:creationId xmlns:p14="http://schemas.microsoft.com/office/powerpoint/2010/main" val="28905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EBBAA6C-6C70-A549-8D2E-FED796683AE8}"/>
              </a:ext>
            </a:extLst>
          </p:cNvPr>
          <p:cNvSpPr/>
          <p:nvPr/>
        </p:nvSpPr>
        <p:spPr>
          <a:xfrm>
            <a:off x="293085" y="4968033"/>
            <a:ext cx="11519128" cy="1652866"/>
          </a:xfrm>
          <a:prstGeom prst="roundRect">
            <a:avLst>
              <a:gd name="adj" fmla="val 44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EAA0CD-6F9A-B74A-A8CC-B69F1B2E9B9A}"/>
              </a:ext>
            </a:extLst>
          </p:cNvPr>
          <p:cNvSpPr/>
          <p:nvPr/>
        </p:nvSpPr>
        <p:spPr>
          <a:xfrm>
            <a:off x="293085" y="2798063"/>
            <a:ext cx="11519128" cy="1764105"/>
          </a:xfrm>
          <a:prstGeom prst="roundRect">
            <a:avLst>
              <a:gd name="adj" fmla="val 44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907494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i="1" dirty="0"/>
              <a:t>tags</a:t>
            </a:r>
            <a:r>
              <a:rPr lang="en-US" dirty="0"/>
              <a:t> HTML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divididas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 err="1"/>
              <a:t>dois</a:t>
            </a:r>
            <a:r>
              <a:rPr lang="en-US" b="1" dirty="0"/>
              <a:t> </a:t>
            </a:r>
            <a:r>
              <a:rPr lang="en-US" b="1" dirty="0" err="1"/>
              <a:t>tipos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 que </a:t>
            </a:r>
            <a:r>
              <a:rPr lang="en-US" b="1" dirty="0" err="1"/>
              <a:t>precisam</a:t>
            </a:r>
            <a:r>
              <a:rPr lang="en-US" b="1" dirty="0"/>
              <a:t> de </a:t>
            </a:r>
            <a:r>
              <a:rPr lang="en-US" b="1" dirty="0" err="1"/>
              <a:t>fechamento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&lt;tag&gt; </a:t>
            </a:r>
            <a:r>
              <a:rPr lang="en-US" b="1" i="1" dirty="0" err="1">
                <a:solidFill>
                  <a:schemeClr val="accent1"/>
                </a:solidFill>
              </a:rPr>
              <a:t>conteúdo</a:t>
            </a:r>
            <a:r>
              <a:rPr lang="en-US" b="1" dirty="0">
                <a:solidFill>
                  <a:schemeClr val="accent1"/>
                </a:solidFill>
              </a:rPr>
              <a:t> &lt;/tag&gt;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As que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precisam</a:t>
            </a:r>
            <a:r>
              <a:rPr lang="en-US" b="1" dirty="0"/>
              <a:t> de </a:t>
            </a:r>
            <a:r>
              <a:rPr lang="en-US" b="1" dirty="0" err="1"/>
              <a:t>fechamento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&lt;tag /&gt;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Tags 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7F730-7290-4646-B670-4E7F1D48A237}"/>
              </a:ext>
            </a:extLst>
          </p:cNvPr>
          <p:cNvSpPr/>
          <p:nvPr/>
        </p:nvSpPr>
        <p:spPr>
          <a:xfrm>
            <a:off x="825804" y="3370798"/>
            <a:ext cx="10434587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9525" lvl="1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&lt;p&gt;</a:t>
            </a:r>
            <a:r>
              <a:rPr lang="en-US" sz="2800" dirty="0">
                <a:solidFill>
                  <a:srgbClr val="0070C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Essa </a:t>
            </a:r>
            <a:r>
              <a:rPr lang="en-US" sz="2800" i="1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tag</a:t>
            </a:r>
            <a:r>
              <a:rPr lang="en-US" sz="28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demarca</a:t>
            </a:r>
            <a:r>
              <a:rPr lang="en-US" sz="28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sz="2800" dirty="0" err="1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parágrafo</a:t>
            </a:r>
            <a:r>
              <a:rPr lang="en-US" sz="28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&lt;/p&gt;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1D2B4-71F6-794D-9EDB-0778D0C147EF}"/>
              </a:ext>
            </a:extLst>
          </p:cNvPr>
          <p:cNvSpPr txBox="1"/>
          <p:nvPr/>
        </p:nvSpPr>
        <p:spPr>
          <a:xfrm>
            <a:off x="390063" y="4051522"/>
            <a:ext cx="167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tag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abertura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B331C5-D0D3-184E-B3CA-D52834F4DF59}"/>
              </a:ext>
            </a:extLst>
          </p:cNvPr>
          <p:cNvCxnSpPr>
            <a:cxnSpLocks/>
          </p:cNvCxnSpPr>
          <p:nvPr/>
        </p:nvCxnSpPr>
        <p:spPr>
          <a:xfrm flipV="1">
            <a:off x="1215834" y="3843338"/>
            <a:ext cx="0" cy="2525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DA1E3A-6C14-CA4E-A5B0-79CA0FF63A75}"/>
              </a:ext>
            </a:extLst>
          </p:cNvPr>
          <p:cNvSpPr txBox="1"/>
          <p:nvPr/>
        </p:nvSpPr>
        <p:spPr>
          <a:xfrm>
            <a:off x="4323358" y="4097421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Conteúdo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7812949-C66A-0A4A-A2E1-2BC2EC19B395}"/>
              </a:ext>
            </a:extLst>
          </p:cNvPr>
          <p:cNvSpPr/>
          <p:nvPr/>
        </p:nvSpPr>
        <p:spPr>
          <a:xfrm rot="16200000">
            <a:off x="4806491" y="-707557"/>
            <a:ext cx="324464" cy="8070855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A8E003-7EF2-2F43-8295-BD02E620F1A4}"/>
              </a:ext>
            </a:extLst>
          </p:cNvPr>
          <p:cNvSpPr txBox="1"/>
          <p:nvPr/>
        </p:nvSpPr>
        <p:spPr>
          <a:xfrm>
            <a:off x="5069968" y="279806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Elemento</a:t>
            </a:r>
            <a:r>
              <a:rPr lang="en-US" b="1" dirty="0">
                <a:solidFill>
                  <a:schemeClr val="accent1"/>
                </a:solidFill>
              </a:rPr>
              <a:t> 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4DFCA-2B80-244F-A128-302AD2FB8782}"/>
              </a:ext>
            </a:extLst>
          </p:cNvPr>
          <p:cNvSpPr txBox="1"/>
          <p:nvPr/>
        </p:nvSpPr>
        <p:spPr>
          <a:xfrm>
            <a:off x="7589432" y="4112011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tag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fechamento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E7665F-7AB4-8C44-9D9A-495DD470E8F6}"/>
              </a:ext>
            </a:extLst>
          </p:cNvPr>
          <p:cNvCxnSpPr>
            <a:cxnSpLocks/>
          </p:cNvCxnSpPr>
          <p:nvPr/>
        </p:nvCxnSpPr>
        <p:spPr>
          <a:xfrm flipV="1">
            <a:off x="8572009" y="3897811"/>
            <a:ext cx="0" cy="2525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573D7B35-2305-3948-9EEC-63765118BFEC}"/>
              </a:ext>
            </a:extLst>
          </p:cNvPr>
          <p:cNvSpPr/>
          <p:nvPr/>
        </p:nvSpPr>
        <p:spPr>
          <a:xfrm rot="5400000">
            <a:off x="4716594" y="833031"/>
            <a:ext cx="324464" cy="6237512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66462E-EE42-5C4D-AB8D-6A374E8AD745}"/>
              </a:ext>
            </a:extLst>
          </p:cNvPr>
          <p:cNvSpPr/>
          <p:nvPr/>
        </p:nvSpPr>
        <p:spPr>
          <a:xfrm>
            <a:off x="4086994" y="5523556"/>
            <a:ext cx="391058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9525" lvl="1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img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/&gt;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C60D55-099C-5043-BCF3-01D67D2CFB8E}"/>
              </a:ext>
            </a:extLst>
          </p:cNvPr>
          <p:cNvSpPr txBox="1"/>
          <p:nvPr/>
        </p:nvSpPr>
        <p:spPr>
          <a:xfrm>
            <a:off x="4443155" y="6204194"/>
            <a:ext cx="5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tag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4FFEE9-9F5E-3843-B078-FCA058E7E526}"/>
              </a:ext>
            </a:extLst>
          </p:cNvPr>
          <p:cNvCxnSpPr>
            <a:cxnSpLocks/>
          </p:cNvCxnSpPr>
          <p:nvPr/>
        </p:nvCxnSpPr>
        <p:spPr>
          <a:xfrm flipV="1">
            <a:off x="4696046" y="5978463"/>
            <a:ext cx="0" cy="2525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769D33F6-8254-5645-B1F7-CBF742725EB6}"/>
              </a:ext>
            </a:extLst>
          </p:cNvPr>
          <p:cNvSpPr/>
          <p:nvPr/>
        </p:nvSpPr>
        <p:spPr>
          <a:xfrm rot="16200000">
            <a:off x="5800074" y="3643632"/>
            <a:ext cx="324464" cy="359860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F26F61-2CFB-EE49-BC48-17E56FC0DC2A}"/>
              </a:ext>
            </a:extLst>
          </p:cNvPr>
          <p:cNvSpPr txBox="1"/>
          <p:nvPr/>
        </p:nvSpPr>
        <p:spPr>
          <a:xfrm>
            <a:off x="5080951" y="494628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Elemento</a:t>
            </a:r>
            <a:r>
              <a:rPr lang="en-US" b="1" dirty="0">
                <a:solidFill>
                  <a:schemeClr val="accent1"/>
                </a:solidFill>
              </a:rPr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176922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Tags</a:t>
            </a:r>
            <a:r>
              <a:rPr lang="en-US" b="1" dirty="0"/>
              <a:t> </a:t>
            </a:r>
            <a:r>
              <a:rPr lang="en-US" b="1" dirty="0" err="1"/>
              <a:t>essenciais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95267-600D-8F4D-B57A-F94B5407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1325563"/>
            <a:ext cx="11405419" cy="51067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0E74D3-F903-CD48-9313-9D5B3B461B07}"/>
              </a:ext>
            </a:extLst>
          </p:cNvPr>
          <p:cNvSpPr/>
          <p:nvPr/>
        </p:nvSpPr>
        <p:spPr>
          <a:xfrm>
            <a:off x="2729123" y="1238553"/>
            <a:ext cx="4924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Informa ao navegador que é um documento 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259E6A-DD04-8D44-9FF6-6DBDF761467F}"/>
              </a:ext>
            </a:extLst>
          </p:cNvPr>
          <p:cNvSpPr/>
          <p:nvPr/>
        </p:nvSpPr>
        <p:spPr>
          <a:xfrm>
            <a:off x="1592825" y="1694895"/>
            <a:ext cx="760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Representa o elemento raiz para englobar todos os demais elementos 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77FFD-23C6-D44F-9B90-79390DDFCC5F}"/>
              </a:ext>
            </a:extLst>
          </p:cNvPr>
          <p:cNvSpPr/>
          <p:nvPr/>
        </p:nvSpPr>
        <p:spPr>
          <a:xfrm>
            <a:off x="2079522" y="2151237"/>
            <a:ext cx="837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Consiste na região do documento que serão interpretadas para uso do navegador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289A42-42C7-0D47-96BD-2A456C00780B}"/>
              </a:ext>
            </a:extLst>
          </p:cNvPr>
          <p:cNvSpPr/>
          <p:nvPr/>
        </p:nvSpPr>
        <p:spPr>
          <a:xfrm>
            <a:off x="2969341" y="2399114"/>
            <a:ext cx="837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err="1">
                <a:solidFill>
                  <a:srgbClr val="FFFF00"/>
                </a:solidFill>
              </a:rPr>
              <a:t>Tag</a:t>
            </a:r>
            <a:r>
              <a:rPr lang="pt-BR" dirty="0">
                <a:solidFill>
                  <a:srgbClr val="FFFF00"/>
                </a:solidFill>
              </a:rPr>
              <a:t> com atributos para vincular uma folha de estilo (CSS) externa, definição do ícone</a:t>
            </a:r>
            <a:endParaRPr lang="pt-BR" b="0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994F2-6F31-B245-A7F6-2B0BF078242C}"/>
              </a:ext>
            </a:extLst>
          </p:cNvPr>
          <p:cNvSpPr/>
          <p:nvPr/>
        </p:nvSpPr>
        <p:spPr>
          <a:xfrm>
            <a:off x="2880851" y="2926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Contém instruções de script ou aponta para algum arquivo de script externo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E5CFD-A55B-9B47-864E-9AC1F0A27A15}"/>
              </a:ext>
            </a:extLst>
          </p:cNvPr>
          <p:cNvSpPr/>
          <p:nvPr/>
        </p:nvSpPr>
        <p:spPr>
          <a:xfrm>
            <a:off x="2880851" y="39791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Usada para declarar folhas de estilo (CSS) para um documento</a:t>
            </a:r>
            <a:endParaRPr lang="pt-BR" b="0" dirty="0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E7C37-125B-5C42-BA02-5F71885153D2}"/>
              </a:ext>
            </a:extLst>
          </p:cNvPr>
          <p:cNvSpPr/>
          <p:nvPr/>
        </p:nvSpPr>
        <p:spPr>
          <a:xfrm>
            <a:off x="2231923" y="5434781"/>
            <a:ext cx="6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Região onde está estruturado todo o conteúdo visível da página web</a:t>
            </a:r>
          </a:p>
        </p:txBody>
      </p:sp>
    </p:spTree>
    <p:extLst>
      <p:ext uri="{BB962C8B-B14F-4D97-AF65-F5344CB8AC3E}">
        <p14:creationId xmlns:p14="http://schemas.microsoft.com/office/powerpoint/2010/main" val="377494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Tags de </a:t>
            </a:r>
            <a:r>
              <a:rPr lang="en-US" b="1" i="1" dirty="0" err="1"/>
              <a:t>apresentação</a:t>
            </a:r>
            <a:endParaRPr lang="en-US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C9E813-C5EA-9C4C-B0C4-232D5C11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892"/>
            <a:ext cx="10515600" cy="1907494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i="1" dirty="0"/>
              <a:t>tags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b="1" dirty="0" err="1"/>
              <a:t>apresentam</a:t>
            </a:r>
            <a:r>
              <a:rPr lang="en-US" b="1" dirty="0"/>
              <a:t> </a:t>
            </a:r>
            <a:r>
              <a:rPr lang="en-US" b="1" dirty="0" err="1"/>
              <a:t>explicitamente</a:t>
            </a:r>
            <a:r>
              <a:rPr lang="en-US" b="1" dirty="0"/>
              <a:t> um </a:t>
            </a:r>
            <a:r>
              <a:rPr lang="en-US" b="1" dirty="0" err="1"/>
              <a:t>conteúdo</a:t>
            </a:r>
            <a:r>
              <a:rPr lang="en-US" b="1" dirty="0"/>
              <a:t> </a:t>
            </a:r>
            <a:r>
              <a:rPr lang="en-US" dirty="0" err="1"/>
              <a:t>inserido</a:t>
            </a:r>
            <a:r>
              <a:rPr lang="en-US" dirty="0"/>
              <a:t> no </a:t>
            </a:r>
            <a:r>
              <a:rPr lang="en-US" dirty="0" err="1"/>
              <a:t>corpo</a:t>
            </a:r>
            <a:r>
              <a:rPr lang="en-US" dirty="0"/>
              <a:t> do </a:t>
            </a:r>
            <a:r>
              <a:rPr lang="en-US" dirty="0" err="1"/>
              <a:t>documento</a:t>
            </a:r>
            <a:r>
              <a:rPr lang="en-US" dirty="0"/>
              <a:t> HTML. </a:t>
            </a:r>
            <a:r>
              <a:rPr lang="en-US" dirty="0" err="1"/>
              <a:t>Exemplos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&lt;h1&gt;</a:t>
            </a:r>
            <a:r>
              <a:rPr lang="en-US" dirty="0"/>
              <a:t>…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&lt;/h1&gt;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&lt;p&gt;</a:t>
            </a:r>
            <a:r>
              <a:rPr lang="en-US" dirty="0"/>
              <a:t>…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&lt;/p&gt;</a:t>
            </a:r>
            <a:r>
              <a:rPr lang="en-US" dirty="0"/>
              <a:t> 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img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…/&gt;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B315D-9CCA-4C47-8E87-A8FF9E5C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2746835"/>
            <a:ext cx="6466627" cy="32090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0C8ABE-A0E2-9546-A535-991E46FA6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22" y="2500413"/>
            <a:ext cx="5289291" cy="37018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4554DA24-EDDF-2F4C-A869-E8CFE8BB1C16}"/>
              </a:ext>
            </a:extLst>
          </p:cNvPr>
          <p:cNvSpPr/>
          <p:nvPr/>
        </p:nvSpPr>
        <p:spPr>
          <a:xfrm rot="19800000">
            <a:off x="5563885" y="2310581"/>
            <a:ext cx="1327819" cy="518248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D4A8EEE-6853-3745-9EE9-F4D313C1719E}"/>
              </a:ext>
            </a:extLst>
          </p:cNvPr>
          <p:cNvSpPr/>
          <p:nvPr/>
        </p:nvSpPr>
        <p:spPr>
          <a:xfrm>
            <a:off x="1071716" y="4306529"/>
            <a:ext cx="5456903" cy="1042219"/>
          </a:xfrm>
          <a:prstGeom prst="roundRect">
            <a:avLst>
              <a:gd name="adj" fmla="val 7233"/>
            </a:avLst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62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Tags de </a:t>
            </a:r>
            <a:r>
              <a:rPr lang="en-US" b="1" i="1" dirty="0" err="1"/>
              <a:t>organização</a:t>
            </a:r>
            <a:r>
              <a:rPr lang="en-US" b="1" i="1" dirty="0"/>
              <a:t> </a:t>
            </a:r>
            <a:r>
              <a:rPr lang="en-US" b="1" i="1" dirty="0" err="1"/>
              <a:t>estrutural</a:t>
            </a:r>
            <a:endParaRPr lang="en-US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C9E813-C5EA-9C4C-B0C4-232D5C11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891"/>
            <a:ext cx="10515600" cy="5037393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i="1" dirty="0"/>
              <a:t>tags</a:t>
            </a:r>
            <a:r>
              <a:rPr lang="en-US" dirty="0"/>
              <a:t> de </a:t>
            </a:r>
            <a:r>
              <a:rPr lang="en-US" b="1" dirty="0" err="1"/>
              <a:t>organização</a:t>
            </a:r>
            <a:r>
              <a:rPr lang="en-US" dirty="0"/>
              <a:t> </a:t>
            </a:r>
            <a:r>
              <a:rPr lang="en-US" b="1" dirty="0" err="1"/>
              <a:t>estrutural</a:t>
            </a:r>
            <a:r>
              <a:rPr lang="en-US" b="1" dirty="0"/>
              <a:t> </a:t>
            </a:r>
            <a:r>
              <a:rPr lang="en-US" dirty="0" err="1"/>
              <a:t>definem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divisão</a:t>
            </a:r>
            <a:r>
              <a:rPr lang="en-US" dirty="0"/>
              <a:t>/container </a:t>
            </a:r>
            <a:r>
              <a:rPr lang="en-US" dirty="0" err="1"/>
              <a:t>contendo</a:t>
            </a:r>
            <a:r>
              <a:rPr lang="en-US" dirty="0"/>
              <a:t> outros </a:t>
            </a:r>
            <a:r>
              <a:rPr lang="en-US" dirty="0" err="1"/>
              <a:t>elementos</a:t>
            </a:r>
            <a:r>
              <a:rPr lang="en-US" dirty="0"/>
              <a:t> HTML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explicitamente</a:t>
            </a:r>
            <a:r>
              <a:rPr lang="en-US" dirty="0"/>
              <a:t> </a:t>
            </a:r>
            <a:r>
              <a:rPr lang="en-US" dirty="0" err="1"/>
              <a:t>visíveis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usuário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Courier" pitchFamily="2" charset="0"/>
              </a:rPr>
              <a:t>&lt;div&gt;</a:t>
            </a:r>
          </a:p>
          <a:p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&lt;section&gt;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diversas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outras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3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Atributos</a:t>
            </a:r>
            <a:r>
              <a:rPr lang="en-US" b="1" i="1" dirty="0"/>
              <a:t> de tags</a:t>
            </a:r>
            <a:endParaRPr lang="en-US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C9E813-C5EA-9C4C-B0C4-232D5C11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892"/>
            <a:ext cx="10515600" cy="1017850"/>
          </a:xfrm>
        </p:spPr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a </a:t>
            </a:r>
            <a:r>
              <a:rPr lang="en-US" b="1" dirty="0" err="1"/>
              <a:t>estrutura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 </a:t>
            </a:r>
            <a:r>
              <a:rPr lang="en-US" b="1" dirty="0" err="1"/>
              <a:t>funcionalidade</a:t>
            </a:r>
            <a:r>
              <a:rPr lang="en-US" b="1" dirty="0"/>
              <a:t> </a:t>
            </a:r>
            <a:r>
              <a:rPr lang="en-US" dirty="0"/>
              <a:t>das </a:t>
            </a:r>
            <a:r>
              <a:rPr lang="en-US" i="1" dirty="0"/>
              <a:t>tags</a:t>
            </a:r>
            <a:r>
              <a:rPr lang="en-US" dirty="0"/>
              <a:t>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C2FAEAF-B9F5-4941-AF17-DEF35CDD200D}"/>
              </a:ext>
            </a:extLst>
          </p:cNvPr>
          <p:cNvSpPr/>
          <p:nvPr/>
        </p:nvSpPr>
        <p:spPr>
          <a:xfrm>
            <a:off x="264529" y="3313471"/>
            <a:ext cx="11662941" cy="784123"/>
          </a:xfrm>
          <a:prstGeom prst="roundRect">
            <a:avLst>
              <a:gd name="adj" fmla="val 44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18C090-A725-7D4D-A3A7-DEF194221B89}"/>
              </a:ext>
            </a:extLst>
          </p:cNvPr>
          <p:cNvSpPr/>
          <p:nvPr/>
        </p:nvSpPr>
        <p:spPr>
          <a:xfrm>
            <a:off x="307881" y="3520866"/>
            <a:ext cx="1151912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9525" lvl="1"/>
            <a:r>
              <a:rPr lang="en-US" sz="24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&lt;tag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atributo1=“valor” atributo2=“valor” ...</a:t>
            </a:r>
            <a:r>
              <a:rPr lang="en-US" sz="24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Conteúdo</a:t>
            </a:r>
            <a:r>
              <a:rPr lang="en-US" sz="24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… &lt;/tag&gt;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41FC49-3E58-7348-A21C-B21BF89A291A}"/>
              </a:ext>
            </a:extLst>
          </p:cNvPr>
          <p:cNvSpPr/>
          <p:nvPr/>
        </p:nvSpPr>
        <p:spPr>
          <a:xfrm>
            <a:off x="263586" y="4977792"/>
            <a:ext cx="11662941" cy="784123"/>
          </a:xfrm>
          <a:prstGeom prst="roundRect">
            <a:avLst>
              <a:gd name="adj" fmla="val 44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30F93-EE69-3749-9FB3-5BBB37BE98C0}"/>
              </a:ext>
            </a:extLst>
          </p:cNvPr>
          <p:cNvSpPr/>
          <p:nvPr/>
        </p:nvSpPr>
        <p:spPr>
          <a:xfrm>
            <a:off x="306939" y="5185187"/>
            <a:ext cx="1151912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9525" lvl="1"/>
            <a:r>
              <a:rPr lang="en-US" sz="24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&lt;tag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atributo1=“valor” atributo2=“valor” ... </a:t>
            </a:r>
            <a:r>
              <a:rPr lang="en-US" sz="24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/&gt;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D9B41-8BDF-3748-9ECD-9299491DD4E2}"/>
              </a:ext>
            </a:extLst>
          </p:cNvPr>
          <p:cNvSpPr txBox="1"/>
          <p:nvPr/>
        </p:nvSpPr>
        <p:spPr>
          <a:xfrm>
            <a:off x="183988" y="3002488"/>
            <a:ext cx="316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abertura e fechamento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E6BD6-5D88-C841-A0A9-0534757E55D8}"/>
              </a:ext>
            </a:extLst>
          </p:cNvPr>
          <p:cNvSpPr txBox="1"/>
          <p:nvPr/>
        </p:nvSpPr>
        <p:spPr>
          <a:xfrm>
            <a:off x="183987" y="4668231"/>
            <a:ext cx="216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Tag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 fechamento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559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Atributos</a:t>
            </a:r>
            <a:r>
              <a:rPr lang="en-US" b="1" i="1" dirty="0"/>
              <a:t> de tags</a:t>
            </a:r>
            <a:endParaRPr lang="en-US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C9E813-C5EA-9C4C-B0C4-232D5C11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892"/>
            <a:ext cx="10515600" cy="101785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maioria</a:t>
            </a:r>
            <a:r>
              <a:rPr lang="en-US" dirty="0"/>
              <a:t> dos das </a:t>
            </a:r>
            <a:r>
              <a:rPr lang="en-US" i="1" dirty="0"/>
              <a:t>tags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próprios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. </a:t>
            </a:r>
            <a:r>
              <a:rPr lang="en-US" dirty="0" err="1"/>
              <a:t>Todavia</a:t>
            </a:r>
            <a:r>
              <a:rPr lang="en-US" dirty="0"/>
              <a:t>,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(</a:t>
            </a:r>
            <a:r>
              <a:rPr lang="en-US" dirty="0" err="1"/>
              <a:t>globais</a:t>
            </a:r>
            <a:r>
              <a:rPr lang="en-US" dirty="0"/>
              <a:t>)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para </a:t>
            </a:r>
            <a:r>
              <a:rPr lang="en-US" b="1"/>
              <a:t>todas</a:t>
            </a:r>
            <a:r>
              <a:rPr lang="en-US" dirty="0"/>
              <a:t> as </a:t>
            </a:r>
            <a:r>
              <a:rPr lang="en-US" i="1" dirty="0"/>
              <a:t>tags </a:t>
            </a:r>
            <a:r>
              <a:rPr lang="en-US" dirty="0"/>
              <a:t>HTML.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691D89-D96A-7B49-89C0-84FA9846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84981"/>
              </p:ext>
            </p:extLst>
          </p:nvPr>
        </p:nvGraphicFramePr>
        <p:xfrm>
          <a:off x="1144374" y="2457226"/>
          <a:ext cx="9150000" cy="433939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51110">
                  <a:extLst>
                    <a:ext uri="{9D8B030D-6E8A-4147-A177-3AD203B41FA5}">
                      <a16:colId xmlns:a16="http://schemas.microsoft.com/office/drawing/2014/main" val="3280605257"/>
                    </a:ext>
                  </a:extLst>
                </a:gridCol>
                <a:gridCol w="7098890">
                  <a:extLst>
                    <a:ext uri="{9D8B030D-6E8A-4147-A177-3AD203B41FA5}">
                      <a16:colId xmlns:a16="http://schemas.microsoft.com/office/drawing/2014/main" val="2097256679"/>
                    </a:ext>
                  </a:extLst>
                </a:gridCol>
              </a:tblGrid>
              <a:tr h="369993"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/>
                        <a:t>Atributos globais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Descrição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129757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Atribui um identificador a um elemento (o id deve ser único)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303012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l"/>
                      <a:r>
                        <a:rPr lang="pt-BR" b="1" dirty="0" err="1"/>
                        <a:t>class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Atribui uma classe ao elemento e pode ser usada em um ou mais elementos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16780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l"/>
                      <a:r>
                        <a:rPr lang="pt-BR" b="1" dirty="0" err="1"/>
                        <a:t>style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Permite incluir estilos visuais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969271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l"/>
                      <a:r>
                        <a:rPr lang="pt-BR" b="1" dirty="0" err="1"/>
                        <a:t>alt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Define um texto alternativo ao elemento. É comumente usado para descrever imagens.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619234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l"/>
                      <a:r>
                        <a:rPr lang="pt-BR" b="1" dirty="0" err="1"/>
                        <a:t>lang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Define o idioma principal do elemento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48260"/>
                  </a:ext>
                </a:extLst>
              </a:tr>
              <a:tr h="638619">
                <a:tc>
                  <a:txBody>
                    <a:bodyPr/>
                    <a:lstStyle/>
                    <a:p>
                      <a:pPr algn="l"/>
                      <a:r>
                        <a:rPr lang="pt-BR" b="1" dirty="0" err="1"/>
                        <a:t>title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dirty="0"/>
                        <a:t>Define o título do elemento</a:t>
                      </a:r>
                      <a:endParaRPr lang="pt-BR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319559"/>
                  </a:ext>
                </a:extLst>
              </a:tr>
              <a:tr h="605472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Há inúmeros outros atributos que podem ser consultados em </a:t>
                      </a:r>
                      <a:r>
                        <a:rPr lang="pt-BR" dirty="0" err="1">
                          <a:hlinkClick r:id="rId2"/>
                        </a:rPr>
                        <a:t>https</a:t>
                      </a:r>
                      <a:r>
                        <a:rPr lang="pt-BR" dirty="0">
                          <a:hlinkClick r:id="rId2"/>
                        </a:rPr>
                        <a:t>://www.w3schools.com/</a:t>
                      </a:r>
                      <a:r>
                        <a:rPr lang="pt-BR" dirty="0" err="1">
                          <a:hlinkClick r:id="rId2"/>
                        </a:rPr>
                        <a:t>tags</a:t>
                      </a:r>
                      <a:r>
                        <a:rPr lang="pt-BR" dirty="0">
                          <a:hlinkClick r:id="rId2"/>
                        </a:rPr>
                        <a:t>/</a:t>
                      </a:r>
                      <a:r>
                        <a:rPr lang="pt-BR" dirty="0" err="1">
                          <a:hlinkClick r:id="rId2"/>
                        </a:rPr>
                        <a:t>ref_standardattributes.asp</a:t>
                      </a:r>
                      <a:endParaRPr lang="pt-BR" dirty="0"/>
                    </a:p>
                    <a:p>
                      <a:pPr algn="l"/>
                      <a:endParaRPr lang="pt-BR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92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95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Atributos</a:t>
            </a:r>
            <a:r>
              <a:rPr lang="en-US" b="1" i="1" dirty="0"/>
              <a:t> de tags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66297-8883-B249-8D6D-D7E9E585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1464707"/>
            <a:ext cx="11672729" cy="479844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852B47-572F-5841-BCAE-10285F756D43}"/>
              </a:ext>
            </a:extLst>
          </p:cNvPr>
          <p:cNvSpPr/>
          <p:nvPr/>
        </p:nvSpPr>
        <p:spPr>
          <a:xfrm>
            <a:off x="2168012" y="4435841"/>
            <a:ext cx="1794388" cy="293475"/>
          </a:xfrm>
          <a:prstGeom prst="roundRect">
            <a:avLst>
              <a:gd name="adj" fmla="val 7233"/>
            </a:avLst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2E5EEA-FD26-3643-9A73-61E4C3489E0F}"/>
              </a:ext>
            </a:extLst>
          </p:cNvPr>
          <p:cNvSpPr/>
          <p:nvPr/>
        </p:nvSpPr>
        <p:spPr>
          <a:xfrm>
            <a:off x="2418734" y="4938031"/>
            <a:ext cx="1794388" cy="293475"/>
          </a:xfrm>
          <a:prstGeom prst="roundRect">
            <a:avLst>
              <a:gd name="adj" fmla="val 7233"/>
            </a:avLst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2532F6-34A1-0F49-9E40-D9D1F59B5022}"/>
              </a:ext>
            </a:extLst>
          </p:cNvPr>
          <p:cNvSpPr/>
          <p:nvPr/>
        </p:nvSpPr>
        <p:spPr>
          <a:xfrm>
            <a:off x="2281083" y="3935143"/>
            <a:ext cx="1455175" cy="293475"/>
          </a:xfrm>
          <a:prstGeom prst="roundRect">
            <a:avLst>
              <a:gd name="adj" fmla="val 7233"/>
            </a:avLst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41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468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Office Theme</vt:lpstr>
      <vt:lpstr>HTML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</dc:title>
  <dc:creator>Microsoft Office User</dc:creator>
  <cp:lastModifiedBy>Microsoft Office User</cp:lastModifiedBy>
  <cp:revision>48</cp:revision>
  <dcterms:created xsi:type="dcterms:W3CDTF">2022-04-15T11:54:41Z</dcterms:created>
  <dcterms:modified xsi:type="dcterms:W3CDTF">2022-04-17T17:49:20Z</dcterms:modified>
</cp:coreProperties>
</file>