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3" r:id="rId4"/>
    <p:sldId id="259" r:id="rId5"/>
    <p:sldId id="261" r:id="rId6"/>
    <p:sldId id="262" r:id="rId7"/>
    <p:sldId id="264" r:id="rId8"/>
    <p:sldId id="267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6291"/>
  </p:normalViewPr>
  <p:slideViewPr>
    <p:cSldViewPr snapToGrid="0" snapToObjects="1">
      <p:cViewPr>
        <p:scale>
          <a:sx n="122" d="100"/>
          <a:sy n="122" d="100"/>
        </p:scale>
        <p:origin x="1000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C4759-DB18-9E45-92E1-387A985D2A5A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7D996-5EC9-AD46-9300-87460199A5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4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7D996-5EC9-AD46-9300-87460199A5F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408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7D996-5EC9-AD46-9300-87460199A5F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915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0249-5D7A-C746-82C4-589726BAC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80C5B-4DD2-E44F-BC1B-3A94EF9C5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BD159-64B0-B644-9115-DAAAC4EB1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B8F4-AC77-BE4F-803B-110CCB18F018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43452-3788-BF43-8B8F-40E7FEFE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51248-E05F-F840-B227-B2A936E8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610B-F64B-464A-8586-45DC314DF0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69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23C6B-6344-8C42-9381-FE30300B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B0B28-6A90-E14E-89CD-D91131DD3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886E6-4080-3149-8E91-A30EEC1CA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B8F4-AC77-BE4F-803B-110CCB18F018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658E2-D6E9-5848-ACFA-6A4A9BD2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BC244-4976-514C-AAB4-869E4B09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610B-F64B-464A-8586-45DC314DF0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77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D190A0-CB17-9747-97EA-D5D1C8A3F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8918A-7CCB-134E-B984-BA314418C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E5B3A-7FF3-DF4D-854D-00F49AF9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B8F4-AC77-BE4F-803B-110CCB18F018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EF363-DBA8-6E4A-A702-50BBB014A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C7CD2-4C4A-CD43-9B89-93CDFF0B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610B-F64B-464A-8586-45DC314DF0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1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F2DD-276C-BE43-ACE3-E1716246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243E6-11B0-1C47-A80A-495DC785C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BF914-E74C-2C4D-9926-C55486AC1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B8F4-AC77-BE4F-803B-110CCB18F018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16D4E-A6CD-5F4A-8019-1EFB8564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2423B-90A9-104D-8ED5-7DE42154E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610B-F64B-464A-8586-45DC314DF0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08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CCB4-E9F6-9E45-9E05-FDDBF461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F62EF-2FEB-ED40-B142-F74C4F98B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96B2A-BD7E-6345-BC0F-B5929EA1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B8F4-AC77-BE4F-803B-110CCB18F018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37503-3985-DE4A-9DCA-C8552E51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F1467-0AA7-3241-8266-D5AACB62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610B-F64B-464A-8586-45DC314DF0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82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D49B-CB33-6A4A-8F2D-4381F7E4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463DB-B93C-3444-8621-337EDFB26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32AB8-3BF1-7248-A573-B07F6E9F4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14144-ABB1-8B46-B962-0ACF739B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B8F4-AC77-BE4F-803B-110CCB18F018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D7CEE-DA17-D044-9389-3DF36CCB8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D9FFE-2408-5B4A-AA04-3FC327B8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610B-F64B-464A-8586-45DC314DF0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94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56D9-136E-6440-A718-964506F1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6F886-F17E-F145-B96C-0324DE952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953F8-8147-CF4E-85A4-004689745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597621-C653-E34C-84BD-92203004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EEBF85-D6A4-D645-88E3-953705ED2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03F15-FDC4-4341-B842-4A68396F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B8F4-AC77-BE4F-803B-110CCB18F018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95746-AF53-5E40-BCE8-23EA8E4F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58F196-0452-A148-B7C5-9924A0D3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610B-F64B-464A-8586-45DC314DF0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58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6D8A-52D4-6D41-AC93-397AA527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DBFEF-6228-5644-97A0-F92BAEE9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B8F4-AC77-BE4F-803B-110CCB18F018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70B28-690B-6645-AE3F-0AA2CC9B1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D32CC-C41B-4940-8C74-00259D28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610B-F64B-464A-8586-45DC314DF0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35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20FCDC-3249-5040-85D5-9C1ABF4D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B8F4-AC77-BE4F-803B-110CCB18F018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E003CF-4E17-1E49-BDA8-3A4BEBD8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D2AF0-B8FA-3147-8E45-F4CC8E72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610B-F64B-464A-8586-45DC314DF0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37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ADDF-157F-DB49-A746-382D4926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C5589-D43B-464C-86CF-1758A2B7C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23AE3-3A4C-F24A-8D88-2F6DCF071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4857D-958B-9E4E-9F7A-EE4868AD7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B8F4-AC77-BE4F-803B-110CCB18F018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272DD-B314-A94C-8C93-27A13CF0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A815A-EEBE-1E4A-9137-B04D6D24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610B-F64B-464A-8586-45DC314DF0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37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F738-B428-5F47-92E7-DCC0792B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03B25D-F5F1-174F-90F3-95606BE31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86166-4182-8041-A2EA-A32F0DB9A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A997A-9A37-C743-A63C-90EA084E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B8F4-AC77-BE4F-803B-110CCB18F018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E0A2A-B403-6842-9FED-1C0B7F9D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8D26B-E15F-FD4E-8E8E-0C1DF9A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610B-F64B-464A-8586-45DC314DF0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6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BEFE5-27A2-6143-B1BC-5CFC2AEBF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51E5B-DF3E-6743-987D-90720A5EB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109D4-39DB-3445-80AC-773E86B83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DB8F4-AC77-BE4F-803B-110CCB18F018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60CB7-0F9D-3A4B-BEF2-68406E556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BEC60-E96C-364A-B5AC-935C13FB7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7610B-F64B-464A-8586-45DC314DF0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27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6F33-E5DF-5F49-B313-B1164944A4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HTML</a:t>
            </a:r>
            <a:br>
              <a:rPr lang="en-US" dirty="0"/>
            </a:br>
            <a:r>
              <a:rPr lang="en-US" sz="3200" i="1" dirty="0"/>
              <a:t>Tags </a:t>
            </a:r>
            <a:r>
              <a:rPr lang="en-US" sz="3200" i="1" dirty="0" err="1"/>
              <a:t>semânticas</a:t>
            </a:r>
            <a:endParaRPr lang="en-US" sz="32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8C2D5-BDE7-8949-95BC-976B6BD49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650" y="6353946"/>
            <a:ext cx="3518263" cy="421322"/>
          </a:xfrm>
        </p:spPr>
        <p:txBody>
          <a:bodyPr/>
          <a:lstStyle/>
          <a:p>
            <a:r>
              <a:rPr lang="en-US" dirty="0"/>
              <a:t>Prof. Henrique Y. Shishido</a:t>
            </a:r>
          </a:p>
        </p:txBody>
      </p:sp>
    </p:spTree>
    <p:extLst>
      <p:ext uri="{BB962C8B-B14F-4D97-AF65-F5344CB8AC3E}">
        <p14:creationId xmlns:p14="http://schemas.microsoft.com/office/powerpoint/2010/main" val="79731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F7AE-9418-104C-9E2D-6C3A7D8DD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89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b="1" dirty="0"/>
              <a:t>Estudo de caso – W3Schools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04847D-576F-3642-91D3-AFA0CBCE77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838" t="2111" r="6838" b="-2111"/>
          <a:stretch/>
        </p:blipFill>
        <p:spPr>
          <a:xfrm>
            <a:off x="563395" y="1584893"/>
            <a:ext cx="9715500" cy="50165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3414920-25DC-9248-8336-11E31A53C469}"/>
              </a:ext>
            </a:extLst>
          </p:cNvPr>
          <p:cNvSpPr/>
          <p:nvPr/>
        </p:nvSpPr>
        <p:spPr>
          <a:xfrm>
            <a:off x="2656572" y="4899258"/>
            <a:ext cx="7632833" cy="1597795"/>
          </a:xfrm>
          <a:prstGeom prst="rect">
            <a:avLst/>
          </a:prstGeom>
          <a:solidFill>
            <a:srgbClr val="7030A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40AEB4-F584-C54B-9630-0A90F0037AE9}"/>
              </a:ext>
            </a:extLst>
          </p:cNvPr>
          <p:cNvSpPr txBox="1"/>
          <p:nvPr/>
        </p:nvSpPr>
        <p:spPr>
          <a:xfrm>
            <a:off x="2791241" y="4794918"/>
            <a:ext cx="928459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ourier" pitchFamily="2" charset="0"/>
              </a:rPr>
              <a:t>&lt;</a:t>
            </a:r>
            <a:r>
              <a:rPr lang="pt-BR" sz="1200" dirty="0" err="1">
                <a:latin typeface="Courier" pitchFamily="2" charset="0"/>
              </a:rPr>
              <a:t>footer</a:t>
            </a:r>
            <a:r>
              <a:rPr lang="pt-BR" sz="1200" dirty="0">
                <a:latin typeface="Courier" pitchFamily="2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8314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6348-D48D-D94C-925E-2A2AA82B7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255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b="1" dirty="0"/>
              <a:t>Problematização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8925A-29A8-B24A-8ABA-7260560BA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/>
              <a:t>A </a:t>
            </a:r>
            <a:r>
              <a:rPr lang="pt-BR" sz="2400" dirty="0" err="1"/>
              <a:t>tag</a:t>
            </a:r>
            <a:r>
              <a:rPr lang="pt-BR" sz="2400" dirty="0"/>
              <a:t> </a:t>
            </a:r>
            <a:r>
              <a:rPr lang="pt-BR" sz="2400" dirty="0">
                <a:latin typeface="Courier" pitchFamily="2" charset="0"/>
              </a:rPr>
              <a:t>&lt;</a:t>
            </a:r>
            <a:r>
              <a:rPr lang="pt-BR" sz="2400" dirty="0" err="1">
                <a:latin typeface="Courier" pitchFamily="2" charset="0"/>
              </a:rPr>
              <a:t>div</a:t>
            </a:r>
            <a:r>
              <a:rPr lang="pt-BR" sz="2400" dirty="0">
                <a:latin typeface="Courier" pitchFamily="2" charset="0"/>
              </a:rPr>
              <a:t>&gt; </a:t>
            </a:r>
            <a:r>
              <a:rPr lang="pt-BR" sz="2400" dirty="0"/>
              <a:t>define uma divisão ou seção de um documento</a:t>
            </a:r>
          </a:p>
          <a:p>
            <a:pPr lvl="1"/>
            <a:r>
              <a:rPr lang="pt-BR" sz="2000" dirty="0"/>
              <a:t>Container de elementos HTML que podem ser estilizados com CSS ou manipulados com a linguagem </a:t>
            </a:r>
            <a:r>
              <a:rPr lang="pt-BR" sz="2000" dirty="0" err="1"/>
              <a:t>JavaScript</a:t>
            </a:r>
            <a:endParaRPr lang="pt-BR" sz="2000" dirty="0"/>
          </a:p>
          <a:p>
            <a:pPr lvl="1"/>
            <a:endParaRPr lang="pt-BR" sz="2000" dirty="0"/>
          </a:p>
          <a:p>
            <a:r>
              <a:rPr lang="pt-BR" sz="2400" dirty="0"/>
              <a:t>Se utilizar </a:t>
            </a:r>
            <a:r>
              <a:rPr lang="pt-BR" sz="2400" dirty="0">
                <a:latin typeface="Courier" pitchFamily="2" charset="0"/>
              </a:rPr>
              <a:t>&lt;</a:t>
            </a:r>
            <a:r>
              <a:rPr lang="pt-BR" sz="2400" dirty="0" err="1">
                <a:latin typeface="Courier" pitchFamily="2" charset="0"/>
              </a:rPr>
              <a:t>div</a:t>
            </a:r>
            <a:r>
              <a:rPr lang="pt-BR" sz="2400" dirty="0">
                <a:latin typeface="Courier" pitchFamily="2" charset="0"/>
              </a:rPr>
              <a:t>&gt;</a:t>
            </a:r>
            <a:r>
              <a:rPr lang="pt-BR" sz="2400" dirty="0"/>
              <a:t> em páginas com muitas divisões, o código HTML pode se tornar de difícil compreensão para:</a:t>
            </a:r>
          </a:p>
          <a:p>
            <a:pPr lvl="1"/>
            <a:r>
              <a:rPr lang="pt-BR" sz="2000" dirty="0"/>
              <a:t>Navegador/browser</a:t>
            </a:r>
          </a:p>
          <a:p>
            <a:pPr lvl="1"/>
            <a:r>
              <a:rPr lang="pt-BR" sz="2000" dirty="0"/>
              <a:t>Motores de busca</a:t>
            </a:r>
          </a:p>
          <a:p>
            <a:pPr lvl="1"/>
            <a:r>
              <a:rPr lang="pt-BR" sz="2000" dirty="0"/>
              <a:t>Leitores de tela</a:t>
            </a:r>
          </a:p>
          <a:p>
            <a:pPr lvl="1"/>
            <a:r>
              <a:rPr lang="pt-BR" sz="2000" dirty="0"/>
              <a:t>Desenvolvedor</a:t>
            </a:r>
          </a:p>
        </p:txBody>
      </p:sp>
    </p:spTree>
    <p:extLst>
      <p:ext uri="{BB962C8B-B14F-4D97-AF65-F5344CB8AC3E}">
        <p14:creationId xmlns:p14="http://schemas.microsoft.com/office/powerpoint/2010/main" val="382392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6348-D48D-D94C-925E-2A2AA82B7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255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b="1" dirty="0"/>
              <a:t>Como as </a:t>
            </a:r>
            <a:r>
              <a:rPr lang="pt-BR" sz="3600" b="1" dirty="0" err="1"/>
              <a:t>tags</a:t>
            </a:r>
            <a:r>
              <a:rPr lang="pt-BR" sz="3600" b="1" dirty="0"/>
              <a:t> semânticas facilitam a compreensão?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09AE92A-DCE9-5F48-9F10-6D95621A1DC9}"/>
              </a:ext>
            </a:extLst>
          </p:cNvPr>
          <p:cNvSpPr/>
          <p:nvPr/>
        </p:nvSpPr>
        <p:spPr>
          <a:xfrm>
            <a:off x="3405909" y="1343818"/>
            <a:ext cx="5036127" cy="5301672"/>
          </a:xfrm>
          <a:prstGeom prst="roundRect">
            <a:avLst>
              <a:gd name="adj" fmla="val 1608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AEA13B3-EB96-C743-9DD6-D79FCF94535B}"/>
              </a:ext>
            </a:extLst>
          </p:cNvPr>
          <p:cNvSpPr/>
          <p:nvPr/>
        </p:nvSpPr>
        <p:spPr>
          <a:xfrm>
            <a:off x="3558310" y="1496219"/>
            <a:ext cx="4708236" cy="743526"/>
          </a:xfrm>
          <a:prstGeom prst="roundRect">
            <a:avLst>
              <a:gd name="adj" fmla="val 1608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72B8B6A-6E7C-7E4D-B783-82B6D79F774D}"/>
              </a:ext>
            </a:extLst>
          </p:cNvPr>
          <p:cNvSpPr/>
          <p:nvPr/>
        </p:nvSpPr>
        <p:spPr>
          <a:xfrm>
            <a:off x="5521321" y="1665496"/>
            <a:ext cx="2597442" cy="444940"/>
          </a:xfrm>
          <a:prstGeom prst="roundRect">
            <a:avLst>
              <a:gd name="adj" fmla="val 475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3F0B7-22D7-6846-852F-0A647ED4B83F}"/>
              </a:ext>
            </a:extLst>
          </p:cNvPr>
          <p:cNvSpPr txBox="1"/>
          <p:nvPr/>
        </p:nvSpPr>
        <p:spPr>
          <a:xfrm>
            <a:off x="5620912" y="1562227"/>
            <a:ext cx="80182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urier" pitchFamily="2" charset="0"/>
              </a:rPr>
              <a:t>&lt;</a:t>
            </a:r>
            <a:r>
              <a:rPr lang="pt-BR" sz="1600" dirty="0" err="1">
                <a:latin typeface="Courier" pitchFamily="2" charset="0"/>
              </a:rPr>
              <a:t>div</a:t>
            </a:r>
            <a:r>
              <a:rPr lang="pt-BR" sz="1600" dirty="0">
                <a:latin typeface="Courier" pitchFamily="2" charset="0"/>
              </a:rPr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1D5BE0-494C-B941-A098-996EFDC055D8}"/>
              </a:ext>
            </a:extLst>
          </p:cNvPr>
          <p:cNvSpPr txBox="1"/>
          <p:nvPr/>
        </p:nvSpPr>
        <p:spPr>
          <a:xfrm>
            <a:off x="3601613" y="1392950"/>
            <a:ext cx="80182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urier" pitchFamily="2" charset="0"/>
              </a:rPr>
              <a:t>&lt;</a:t>
            </a:r>
            <a:r>
              <a:rPr lang="pt-BR" sz="1600" dirty="0" err="1">
                <a:latin typeface="Courier" pitchFamily="2" charset="0"/>
              </a:rPr>
              <a:t>div</a:t>
            </a:r>
            <a:r>
              <a:rPr lang="pt-BR" sz="1600" dirty="0">
                <a:latin typeface="Courier" pitchFamily="2" charset="0"/>
              </a:rPr>
              <a:t>&gt;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A2B06AB-AEFD-9D43-8A89-8BABAF9A3CAB}"/>
              </a:ext>
            </a:extLst>
          </p:cNvPr>
          <p:cNvSpPr/>
          <p:nvPr/>
        </p:nvSpPr>
        <p:spPr>
          <a:xfrm>
            <a:off x="4886036" y="2479627"/>
            <a:ext cx="3380510" cy="3020552"/>
          </a:xfrm>
          <a:prstGeom prst="roundRect">
            <a:avLst>
              <a:gd name="adj" fmla="val 1608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A81AD-F36D-3845-8978-E285097C87D4}"/>
              </a:ext>
            </a:extLst>
          </p:cNvPr>
          <p:cNvSpPr txBox="1"/>
          <p:nvPr/>
        </p:nvSpPr>
        <p:spPr>
          <a:xfrm>
            <a:off x="4968703" y="2343014"/>
            <a:ext cx="80182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urier" pitchFamily="2" charset="0"/>
              </a:rPr>
              <a:t>&lt;</a:t>
            </a:r>
            <a:r>
              <a:rPr lang="pt-BR" sz="1600" dirty="0" err="1">
                <a:latin typeface="Courier" pitchFamily="2" charset="0"/>
              </a:rPr>
              <a:t>div</a:t>
            </a:r>
            <a:r>
              <a:rPr lang="pt-BR" sz="1600" dirty="0">
                <a:latin typeface="Courier" pitchFamily="2" charset="0"/>
              </a:rPr>
              <a:t>&gt;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BAA824-ED62-3E46-8A06-E48AAFFB6A8A}"/>
              </a:ext>
            </a:extLst>
          </p:cNvPr>
          <p:cNvSpPr/>
          <p:nvPr/>
        </p:nvSpPr>
        <p:spPr>
          <a:xfrm>
            <a:off x="5049413" y="4180712"/>
            <a:ext cx="3080327" cy="1150190"/>
          </a:xfrm>
          <a:prstGeom prst="roundRect">
            <a:avLst>
              <a:gd name="adj" fmla="val 1608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8A71DC-E084-D84D-BA41-9EE9362BA09D}"/>
              </a:ext>
            </a:extLst>
          </p:cNvPr>
          <p:cNvSpPr txBox="1"/>
          <p:nvPr/>
        </p:nvSpPr>
        <p:spPr>
          <a:xfrm>
            <a:off x="5127636" y="4020744"/>
            <a:ext cx="80182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urier" pitchFamily="2" charset="0"/>
              </a:rPr>
              <a:t>&lt;</a:t>
            </a:r>
            <a:r>
              <a:rPr lang="pt-BR" sz="1600" dirty="0" err="1">
                <a:latin typeface="Courier" pitchFamily="2" charset="0"/>
              </a:rPr>
              <a:t>div</a:t>
            </a:r>
            <a:r>
              <a:rPr lang="pt-BR" sz="1600" dirty="0">
                <a:latin typeface="Courier" pitchFamily="2" charset="0"/>
              </a:rPr>
              <a:t>&gt;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ED2F065-E998-A046-BEA3-8D56383B264D}"/>
              </a:ext>
            </a:extLst>
          </p:cNvPr>
          <p:cNvSpPr/>
          <p:nvPr/>
        </p:nvSpPr>
        <p:spPr>
          <a:xfrm>
            <a:off x="3558310" y="2484391"/>
            <a:ext cx="1152236" cy="3020552"/>
          </a:xfrm>
          <a:prstGeom prst="roundRect">
            <a:avLst>
              <a:gd name="adj" fmla="val 1608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045135-C267-924D-8050-233537A69DBF}"/>
              </a:ext>
            </a:extLst>
          </p:cNvPr>
          <p:cNvSpPr txBox="1"/>
          <p:nvPr/>
        </p:nvSpPr>
        <p:spPr>
          <a:xfrm>
            <a:off x="3632732" y="2343014"/>
            <a:ext cx="80182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urier" pitchFamily="2" charset="0"/>
              </a:rPr>
              <a:t>&lt;</a:t>
            </a:r>
            <a:r>
              <a:rPr lang="pt-BR" sz="1600" dirty="0" err="1">
                <a:latin typeface="Courier" pitchFamily="2" charset="0"/>
              </a:rPr>
              <a:t>div</a:t>
            </a:r>
            <a:r>
              <a:rPr lang="pt-BR" sz="1600" dirty="0">
                <a:latin typeface="Courier" pitchFamily="2" charset="0"/>
              </a:rPr>
              <a:t>&gt;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1F1729D-F2A0-084B-8F61-EFD971DA9979}"/>
              </a:ext>
            </a:extLst>
          </p:cNvPr>
          <p:cNvSpPr/>
          <p:nvPr/>
        </p:nvSpPr>
        <p:spPr>
          <a:xfrm>
            <a:off x="3558310" y="5615662"/>
            <a:ext cx="4708236" cy="926874"/>
          </a:xfrm>
          <a:prstGeom prst="roundRect">
            <a:avLst>
              <a:gd name="adj" fmla="val 1608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F1E77C-1BEA-2B4B-B93E-32CBF36308A8}"/>
              </a:ext>
            </a:extLst>
          </p:cNvPr>
          <p:cNvSpPr txBox="1"/>
          <p:nvPr/>
        </p:nvSpPr>
        <p:spPr>
          <a:xfrm>
            <a:off x="3657029" y="5525041"/>
            <a:ext cx="80182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urier" pitchFamily="2" charset="0"/>
              </a:rPr>
              <a:t>&lt;</a:t>
            </a:r>
            <a:r>
              <a:rPr lang="pt-BR" sz="1600" dirty="0" err="1">
                <a:latin typeface="Courier" pitchFamily="2" charset="0"/>
              </a:rPr>
              <a:t>div</a:t>
            </a:r>
            <a:r>
              <a:rPr lang="pt-BR" sz="1600" dirty="0">
                <a:latin typeface="Courier" pitchFamily="2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83957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6348-D48D-D94C-925E-2A2AA82B7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255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b="1" dirty="0" err="1"/>
              <a:t>Tags</a:t>
            </a:r>
            <a:r>
              <a:rPr lang="pt-BR" sz="3600" b="1" dirty="0"/>
              <a:t> semânticas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8925A-29A8-B24A-8ABA-7260560BA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/>
              <a:t>O HTML oferece outras </a:t>
            </a:r>
            <a:r>
              <a:rPr lang="pt-BR" sz="2400" dirty="0" err="1"/>
              <a:t>tags</a:t>
            </a:r>
            <a:r>
              <a:rPr lang="pt-BR" sz="2400" dirty="0"/>
              <a:t> container para facilitar a interpretação de documentos HTML</a:t>
            </a:r>
          </a:p>
          <a:p>
            <a:r>
              <a:rPr lang="pt-BR" sz="2400" dirty="0" err="1"/>
              <a:t>Tags</a:t>
            </a:r>
            <a:r>
              <a:rPr lang="pt-BR" sz="2400" dirty="0"/>
              <a:t> semânticas dão significado (semântica) ao conteúdo presente em documentos HTML</a:t>
            </a:r>
          </a:p>
          <a:p>
            <a:r>
              <a:rPr lang="pt-BR" sz="2400" dirty="0" err="1"/>
              <a:t>Tags</a:t>
            </a:r>
            <a:r>
              <a:rPr lang="pt-BR" sz="2400" dirty="0"/>
              <a:t> semânticas melhoram a compreensão do código HTML por:</a:t>
            </a:r>
          </a:p>
          <a:p>
            <a:pPr lvl="1"/>
            <a:r>
              <a:rPr lang="pt-BR" sz="2000" dirty="0"/>
              <a:t>Navegador/browser</a:t>
            </a:r>
          </a:p>
          <a:p>
            <a:pPr lvl="1"/>
            <a:r>
              <a:rPr lang="pt-BR" sz="2000" dirty="0"/>
              <a:t>Motor de busca (SEO)</a:t>
            </a:r>
          </a:p>
          <a:p>
            <a:pPr lvl="1"/>
            <a:r>
              <a:rPr lang="pt-BR" sz="2000" dirty="0"/>
              <a:t>Leitores de tela</a:t>
            </a:r>
          </a:p>
          <a:p>
            <a:pPr lvl="1"/>
            <a:r>
              <a:rPr lang="pt-BR" sz="2000" dirty="0"/>
              <a:t>Desenvolvedor</a:t>
            </a:r>
          </a:p>
        </p:txBody>
      </p:sp>
    </p:spTree>
    <p:extLst>
      <p:ext uri="{BB962C8B-B14F-4D97-AF65-F5344CB8AC3E}">
        <p14:creationId xmlns:p14="http://schemas.microsoft.com/office/powerpoint/2010/main" val="83970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6348-D48D-D94C-925E-2A2AA82B7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255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b="1" dirty="0"/>
              <a:t>Como as </a:t>
            </a:r>
            <a:r>
              <a:rPr lang="pt-BR" sz="3600" b="1" dirty="0" err="1"/>
              <a:t>tags</a:t>
            </a:r>
            <a:r>
              <a:rPr lang="pt-BR" sz="3600" b="1" dirty="0"/>
              <a:t> semânticas facilitam a compreensão?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8925A-29A8-B24A-8ABA-7260560BA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49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Por meio de </a:t>
            </a:r>
            <a:r>
              <a:rPr lang="pt-BR" sz="2400" dirty="0" err="1"/>
              <a:t>tags</a:t>
            </a:r>
            <a:r>
              <a:rPr lang="pt-BR" sz="2400" dirty="0"/>
              <a:t> cujo nome representam determinadas o </a:t>
            </a:r>
            <a:r>
              <a:rPr lang="pt-BR" sz="2400" dirty="0" err="1"/>
              <a:t>contéudo</a:t>
            </a:r>
            <a:r>
              <a:rPr lang="pt-BR" sz="2400" dirty="0"/>
              <a:t> da página como:</a:t>
            </a:r>
          </a:p>
          <a:p>
            <a:pPr lvl="1"/>
            <a:r>
              <a:rPr lang="pt-BR" sz="1600" dirty="0"/>
              <a:t>&lt;header&gt;</a:t>
            </a:r>
          </a:p>
          <a:p>
            <a:pPr lvl="1"/>
            <a:r>
              <a:rPr lang="pt-BR" sz="1600" dirty="0"/>
              <a:t>&lt;</a:t>
            </a:r>
            <a:r>
              <a:rPr lang="pt-BR" sz="1600" dirty="0" err="1"/>
              <a:t>section</a:t>
            </a:r>
            <a:r>
              <a:rPr lang="pt-BR" sz="1600" dirty="0"/>
              <a:t>&gt;</a:t>
            </a:r>
          </a:p>
          <a:p>
            <a:pPr lvl="1"/>
            <a:r>
              <a:rPr lang="pt-BR" sz="1600" dirty="0"/>
              <a:t>&lt;</a:t>
            </a:r>
            <a:r>
              <a:rPr lang="pt-BR" sz="1600" dirty="0" err="1"/>
              <a:t>article</a:t>
            </a:r>
            <a:r>
              <a:rPr lang="pt-BR" sz="1600" dirty="0"/>
              <a:t>&gt;</a:t>
            </a:r>
          </a:p>
          <a:p>
            <a:pPr lvl="1"/>
            <a:r>
              <a:rPr lang="pt-BR" sz="1600" dirty="0"/>
              <a:t>&lt;</a:t>
            </a:r>
            <a:r>
              <a:rPr lang="pt-BR" sz="1600" dirty="0" err="1"/>
              <a:t>nav</a:t>
            </a:r>
            <a:r>
              <a:rPr lang="pt-BR" sz="1600" dirty="0"/>
              <a:t>&gt;</a:t>
            </a:r>
          </a:p>
          <a:p>
            <a:pPr lvl="1"/>
            <a:r>
              <a:rPr lang="pt-BR" sz="1600" dirty="0"/>
              <a:t>&lt;</a:t>
            </a:r>
            <a:r>
              <a:rPr lang="pt-BR" sz="1600" dirty="0" err="1"/>
              <a:t>aside</a:t>
            </a:r>
            <a:r>
              <a:rPr lang="pt-BR" sz="1600" dirty="0"/>
              <a:t>&gt;</a:t>
            </a:r>
          </a:p>
          <a:p>
            <a:pPr lvl="1"/>
            <a:r>
              <a:rPr lang="pt-BR" sz="1600" dirty="0"/>
              <a:t>&lt;</a:t>
            </a:r>
            <a:r>
              <a:rPr lang="pt-BR" sz="1600" dirty="0" err="1"/>
              <a:t>main</a:t>
            </a:r>
            <a:r>
              <a:rPr lang="pt-BR" sz="1600" dirty="0"/>
              <a:t>&gt;</a:t>
            </a:r>
          </a:p>
          <a:p>
            <a:pPr lvl="1"/>
            <a:r>
              <a:rPr lang="pt-BR" sz="1600" dirty="0"/>
              <a:t>&lt;</a:t>
            </a:r>
            <a:r>
              <a:rPr lang="pt-BR" sz="1600" dirty="0" err="1"/>
              <a:t>footer</a:t>
            </a:r>
            <a:r>
              <a:rPr lang="pt-BR" sz="1600" dirty="0"/>
              <a:t>&gt;</a:t>
            </a:r>
          </a:p>
          <a:p>
            <a:pPr lvl="1"/>
            <a:r>
              <a:rPr lang="pt-BR" sz="1600" dirty="0"/>
              <a:t>&lt;</a:t>
            </a:r>
            <a:r>
              <a:rPr lang="pt-BR" sz="1600" dirty="0" err="1"/>
              <a:t>details</a:t>
            </a:r>
            <a:r>
              <a:rPr lang="pt-BR" sz="1600" dirty="0"/>
              <a:t>&gt;</a:t>
            </a:r>
          </a:p>
          <a:p>
            <a:pPr lvl="1"/>
            <a:r>
              <a:rPr lang="pt-BR" sz="1600" dirty="0"/>
              <a:t>&lt;</a:t>
            </a:r>
            <a:r>
              <a:rPr lang="pt-BR" sz="1600" dirty="0" err="1"/>
              <a:t>summary</a:t>
            </a:r>
            <a:r>
              <a:rPr lang="pt-BR" sz="1600" dirty="0"/>
              <a:t>&gt;</a:t>
            </a:r>
          </a:p>
          <a:p>
            <a:pPr lvl="1"/>
            <a:r>
              <a:rPr lang="pt-BR" sz="1600" dirty="0"/>
              <a:t>&lt;</a:t>
            </a:r>
            <a:r>
              <a:rPr lang="pt-BR" sz="1600" dirty="0" err="1"/>
              <a:t>code</a:t>
            </a:r>
            <a:r>
              <a:rPr lang="pt-BR" sz="1600" dirty="0"/>
              <a:t>&gt;</a:t>
            </a:r>
          </a:p>
          <a:p>
            <a:pPr lvl="1"/>
            <a:r>
              <a:rPr lang="pt-BR" sz="1600" dirty="0"/>
              <a:t>&lt;</a:t>
            </a:r>
            <a:r>
              <a:rPr lang="pt-BR" sz="1600" dirty="0" err="1"/>
              <a:t>address</a:t>
            </a:r>
            <a:r>
              <a:rPr lang="pt-BR" sz="1600" dirty="0"/>
              <a:t>&gt;</a:t>
            </a:r>
          </a:p>
          <a:p>
            <a:pPr lvl="1"/>
            <a:r>
              <a:rPr lang="pt-BR" sz="1600" dirty="0"/>
              <a:t>&lt;</a:t>
            </a:r>
            <a:r>
              <a:rPr lang="pt-BR" sz="1600" dirty="0" err="1"/>
              <a:t>dfn</a:t>
            </a:r>
            <a:r>
              <a:rPr lang="pt-BR" sz="1600" dirty="0"/>
              <a:t>&gt;</a:t>
            </a:r>
          </a:p>
          <a:p>
            <a:pPr lvl="1"/>
            <a:r>
              <a:rPr lang="pt-BR" sz="1600" dirty="0"/>
              <a:t>&lt;</a:t>
            </a:r>
            <a:r>
              <a:rPr lang="pt-BR" sz="1600" dirty="0" err="1"/>
              <a:t>abbr</a:t>
            </a:r>
            <a:r>
              <a:rPr lang="pt-BR" sz="1600" dirty="0"/>
              <a:t>&gt;</a:t>
            </a:r>
          </a:p>
          <a:p>
            <a:pPr lvl="1"/>
            <a:r>
              <a:rPr lang="pt-BR" sz="1600" dirty="0"/>
              <a:t>... </a:t>
            </a:r>
          </a:p>
        </p:txBody>
      </p:sp>
    </p:spTree>
    <p:extLst>
      <p:ext uri="{BB962C8B-B14F-4D97-AF65-F5344CB8AC3E}">
        <p14:creationId xmlns:p14="http://schemas.microsoft.com/office/powerpoint/2010/main" val="257648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6348-D48D-D94C-925E-2A2AA82B7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255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b="1" dirty="0"/>
              <a:t>Como as </a:t>
            </a:r>
            <a:r>
              <a:rPr lang="pt-BR" sz="3600" b="1" dirty="0" err="1"/>
              <a:t>tags</a:t>
            </a:r>
            <a:r>
              <a:rPr lang="pt-BR" sz="3600" b="1" dirty="0"/>
              <a:t> semânticas facilitam a compreensão?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09AE92A-DCE9-5F48-9F10-6D95621A1DC9}"/>
              </a:ext>
            </a:extLst>
          </p:cNvPr>
          <p:cNvSpPr/>
          <p:nvPr/>
        </p:nvSpPr>
        <p:spPr>
          <a:xfrm>
            <a:off x="450273" y="1274619"/>
            <a:ext cx="5036127" cy="5301672"/>
          </a:xfrm>
          <a:prstGeom prst="roundRect">
            <a:avLst>
              <a:gd name="adj" fmla="val 1608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AEA13B3-EB96-C743-9DD6-D79FCF94535B}"/>
              </a:ext>
            </a:extLst>
          </p:cNvPr>
          <p:cNvSpPr/>
          <p:nvPr/>
        </p:nvSpPr>
        <p:spPr>
          <a:xfrm>
            <a:off x="602674" y="1427020"/>
            <a:ext cx="4708236" cy="743526"/>
          </a:xfrm>
          <a:prstGeom prst="roundRect">
            <a:avLst>
              <a:gd name="adj" fmla="val 1608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72B8B6A-6E7C-7E4D-B783-82B6D79F774D}"/>
              </a:ext>
            </a:extLst>
          </p:cNvPr>
          <p:cNvSpPr/>
          <p:nvPr/>
        </p:nvSpPr>
        <p:spPr>
          <a:xfrm>
            <a:off x="2565685" y="1596297"/>
            <a:ext cx="2597442" cy="444940"/>
          </a:xfrm>
          <a:prstGeom prst="roundRect">
            <a:avLst>
              <a:gd name="adj" fmla="val 475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3F0B7-22D7-6846-852F-0A647ED4B83F}"/>
              </a:ext>
            </a:extLst>
          </p:cNvPr>
          <p:cNvSpPr txBox="1"/>
          <p:nvPr/>
        </p:nvSpPr>
        <p:spPr>
          <a:xfrm>
            <a:off x="2665276" y="1493028"/>
            <a:ext cx="92525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urier" pitchFamily="2" charset="0"/>
              </a:rPr>
              <a:t>&lt;</a:t>
            </a:r>
            <a:r>
              <a:rPr lang="pt-BR" sz="1600" dirty="0" err="1">
                <a:latin typeface="Courier" pitchFamily="2" charset="0"/>
              </a:rPr>
              <a:t>span</a:t>
            </a:r>
            <a:r>
              <a:rPr lang="pt-BR" sz="1600" dirty="0">
                <a:latin typeface="Courier" pitchFamily="2" charset="0"/>
              </a:rPr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1D5BE0-494C-B941-A098-996EFDC055D8}"/>
              </a:ext>
            </a:extLst>
          </p:cNvPr>
          <p:cNvSpPr txBox="1"/>
          <p:nvPr/>
        </p:nvSpPr>
        <p:spPr>
          <a:xfrm>
            <a:off x="645977" y="1323751"/>
            <a:ext cx="80182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urier" pitchFamily="2" charset="0"/>
              </a:rPr>
              <a:t>&lt;</a:t>
            </a:r>
            <a:r>
              <a:rPr lang="pt-BR" sz="1600" dirty="0" err="1">
                <a:latin typeface="Courier" pitchFamily="2" charset="0"/>
              </a:rPr>
              <a:t>div</a:t>
            </a:r>
            <a:r>
              <a:rPr lang="pt-BR" sz="1600" dirty="0">
                <a:latin typeface="Courier" pitchFamily="2" charset="0"/>
              </a:rPr>
              <a:t>&gt;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A2B06AB-AEFD-9D43-8A89-8BABAF9A3CAB}"/>
              </a:ext>
            </a:extLst>
          </p:cNvPr>
          <p:cNvSpPr/>
          <p:nvPr/>
        </p:nvSpPr>
        <p:spPr>
          <a:xfrm>
            <a:off x="1930400" y="2410428"/>
            <a:ext cx="3380510" cy="3020552"/>
          </a:xfrm>
          <a:prstGeom prst="roundRect">
            <a:avLst>
              <a:gd name="adj" fmla="val 1608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A81AD-F36D-3845-8978-E285097C87D4}"/>
              </a:ext>
            </a:extLst>
          </p:cNvPr>
          <p:cNvSpPr txBox="1"/>
          <p:nvPr/>
        </p:nvSpPr>
        <p:spPr>
          <a:xfrm>
            <a:off x="2031539" y="2273815"/>
            <a:ext cx="80182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urier" pitchFamily="2" charset="0"/>
              </a:rPr>
              <a:t>&lt;</a:t>
            </a:r>
            <a:r>
              <a:rPr lang="pt-BR" sz="1600" dirty="0" err="1">
                <a:latin typeface="Courier" pitchFamily="2" charset="0"/>
              </a:rPr>
              <a:t>div</a:t>
            </a:r>
            <a:r>
              <a:rPr lang="pt-BR" sz="1600" dirty="0">
                <a:latin typeface="Courier" pitchFamily="2" charset="0"/>
              </a:rPr>
              <a:t>&gt;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BAA824-ED62-3E46-8A06-E48AAFFB6A8A}"/>
              </a:ext>
            </a:extLst>
          </p:cNvPr>
          <p:cNvSpPr/>
          <p:nvPr/>
        </p:nvSpPr>
        <p:spPr>
          <a:xfrm>
            <a:off x="2093777" y="4111513"/>
            <a:ext cx="3080327" cy="1150190"/>
          </a:xfrm>
          <a:prstGeom prst="roundRect">
            <a:avLst>
              <a:gd name="adj" fmla="val 1608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8A71DC-E084-D84D-BA41-9EE9362BA09D}"/>
              </a:ext>
            </a:extLst>
          </p:cNvPr>
          <p:cNvSpPr txBox="1"/>
          <p:nvPr/>
        </p:nvSpPr>
        <p:spPr>
          <a:xfrm>
            <a:off x="2172000" y="3951545"/>
            <a:ext cx="80182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urier" pitchFamily="2" charset="0"/>
              </a:rPr>
              <a:t>&lt;</a:t>
            </a:r>
            <a:r>
              <a:rPr lang="pt-BR" sz="1600" dirty="0" err="1">
                <a:latin typeface="Courier" pitchFamily="2" charset="0"/>
              </a:rPr>
              <a:t>div</a:t>
            </a:r>
            <a:r>
              <a:rPr lang="pt-BR" sz="1600" dirty="0">
                <a:latin typeface="Courier" pitchFamily="2" charset="0"/>
              </a:rPr>
              <a:t>&gt;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ED2F065-E998-A046-BEA3-8D56383B264D}"/>
              </a:ext>
            </a:extLst>
          </p:cNvPr>
          <p:cNvSpPr/>
          <p:nvPr/>
        </p:nvSpPr>
        <p:spPr>
          <a:xfrm>
            <a:off x="602674" y="2415192"/>
            <a:ext cx="1152236" cy="3020552"/>
          </a:xfrm>
          <a:prstGeom prst="roundRect">
            <a:avLst>
              <a:gd name="adj" fmla="val 1608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045135-C267-924D-8050-233537A69DBF}"/>
              </a:ext>
            </a:extLst>
          </p:cNvPr>
          <p:cNvSpPr txBox="1"/>
          <p:nvPr/>
        </p:nvSpPr>
        <p:spPr>
          <a:xfrm>
            <a:off x="677096" y="2273815"/>
            <a:ext cx="80182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urier" pitchFamily="2" charset="0"/>
              </a:rPr>
              <a:t>&lt;</a:t>
            </a:r>
            <a:r>
              <a:rPr lang="pt-BR" sz="1600" dirty="0" err="1">
                <a:latin typeface="Courier" pitchFamily="2" charset="0"/>
              </a:rPr>
              <a:t>div</a:t>
            </a:r>
            <a:r>
              <a:rPr lang="pt-BR" sz="1600" dirty="0">
                <a:latin typeface="Courier" pitchFamily="2" charset="0"/>
              </a:rPr>
              <a:t>&gt;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1F1729D-F2A0-084B-8F61-EFD971DA9979}"/>
              </a:ext>
            </a:extLst>
          </p:cNvPr>
          <p:cNvSpPr/>
          <p:nvPr/>
        </p:nvSpPr>
        <p:spPr>
          <a:xfrm>
            <a:off x="602674" y="5546463"/>
            <a:ext cx="4708236" cy="926874"/>
          </a:xfrm>
          <a:prstGeom prst="roundRect">
            <a:avLst>
              <a:gd name="adj" fmla="val 1608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F1E77C-1BEA-2B4B-B93E-32CBF36308A8}"/>
              </a:ext>
            </a:extLst>
          </p:cNvPr>
          <p:cNvSpPr txBox="1"/>
          <p:nvPr/>
        </p:nvSpPr>
        <p:spPr>
          <a:xfrm>
            <a:off x="645977" y="5455842"/>
            <a:ext cx="80182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urier" pitchFamily="2" charset="0"/>
              </a:rPr>
              <a:t>&lt;</a:t>
            </a:r>
            <a:r>
              <a:rPr lang="pt-BR" sz="1600" dirty="0" err="1">
                <a:latin typeface="Courier" pitchFamily="2" charset="0"/>
              </a:rPr>
              <a:t>div</a:t>
            </a:r>
            <a:r>
              <a:rPr lang="pt-BR" sz="1600" dirty="0">
                <a:latin typeface="Courier" pitchFamily="2" charset="0"/>
              </a:rPr>
              <a:t>&gt;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42AB04B-2507-7440-8A1C-2EA4CD17E83A}"/>
              </a:ext>
            </a:extLst>
          </p:cNvPr>
          <p:cNvSpPr/>
          <p:nvPr/>
        </p:nvSpPr>
        <p:spPr>
          <a:xfrm>
            <a:off x="6276395" y="1274619"/>
            <a:ext cx="5036127" cy="5301672"/>
          </a:xfrm>
          <a:prstGeom prst="roundRect">
            <a:avLst>
              <a:gd name="adj" fmla="val 1608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812FF47-6F33-5940-A97A-D9EB2A08E84F}"/>
              </a:ext>
            </a:extLst>
          </p:cNvPr>
          <p:cNvSpPr/>
          <p:nvPr/>
        </p:nvSpPr>
        <p:spPr>
          <a:xfrm>
            <a:off x="6428796" y="1427020"/>
            <a:ext cx="4708236" cy="743526"/>
          </a:xfrm>
          <a:prstGeom prst="roundRect">
            <a:avLst>
              <a:gd name="adj" fmla="val 1608"/>
            </a:avLst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7A26B8F-57C4-1A4B-A21A-27ADED967644}"/>
              </a:ext>
            </a:extLst>
          </p:cNvPr>
          <p:cNvSpPr/>
          <p:nvPr/>
        </p:nvSpPr>
        <p:spPr>
          <a:xfrm>
            <a:off x="8391807" y="1596297"/>
            <a:ext cx="2597442" cy="444940"/>
          </a:xfrm>
          <a:prstGeom prst="roundRect">
            <a:avLst>
              <a:gd name="adj" fmla="val 4757"/>
            </a:avLst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2AB070-1B76-BF49-8BB3-49B524521DCA}"/>
              </a:ext>
            </a:extLst>
          </p:cNvPr>
          <p:cNvSpPr txBox="1"/>
          <p:nvPr/>
        </p:nvSpPr>
        <p:spPr>
          <a:xfrm>
            <a:off x="8491398" y="1493028"/>
            <a:ext cx="80182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urier" pitchFamily="2" charset="0"/>
              </a:rPr>
              <a:t>&lt;</a:t>
            </a:r>
            <a:r>
              <a:rPr lang="pt-BR" sz="1600" dirty="0" err="1">
                <a:latin typeface="Courier" pitchFamily="2" charset="0"/>
              </a:rPr>
              <a:t>nav</a:t>
            </a:r>
            <a:r>
              <a:rPr lang="pt-BR" sz="1600" dirty="0">
                <a:latin typeface="Courier" pitchFamily="2" charset="0"/>
              </a:rPr>
              <a:t>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1F02DF-9C48-D44D-9DE0-DDC6076CC65D}"/>
              </a:ext>
            </a:extLst>
          </p:cNvPr>
          <p:cNvSpPr txBox="1"/>
          <p:nvPr/>
        </p:nvSpPr>
        <p:spPr>
          <a:xfrm>
            <a:off x="6472099" y="1323751"/>
            <a:ext cx="117211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urier" pitchFamily="2" charset="0"/>
              </a:rPr>
              <a:t>&lt;header&gt;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0C5FAC6-A790-9F4E-8D8B-02331C5FB096}"/>
              </a:ext>
            </a:extLst>
          </p:cNvPr>
          <p:cNvSpPr/>
          <p:nvPr/>
        </p:nvSpPr>
        <p:spPr>
          <a:xfrm>
            <a:off x="7756522" y="2410428"/>
            <a:ext cx="3380510" cy="3020552"/>
          </a:xfrm>
          <a:prstGeom prst="roundRect">
            <a:avLst>
              <a:gd name="adj" fmla="val 1608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D0042A-5595-D14E-B680-2079002906D8}"/>
              </a:ext>
            </a:extLst>
          </p:cNvPr>
          <p:cNvSpPr txBox="1"/>
          <p:nvPr/>
        </p:nvSpPr>
        <p:spPr>
          <a:xfrm>
            <a:off x="7857661" y="2273815"/>
            <a:ext cx="129554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urier" pitchFamily="2" charset="0"/>
              </a:rPr>
              <a:t>&lt;</a:t>
            </a:r>
            <a:r>
              <a:rPr lang="pt-BR" sz="1600" dirty="0" err="1">
                <a:latin typeface="Courier" pitchFamily="2" charset="0"/>
              </a:rPr>
              <a:t>article</a:t>
            </a:r>
            <a:r>
              <a:rPr lang="pt-BR" sz="1600" dirty="0">
                <a:latin typeface="Courier" pitchFamily="2" charset="0"/>
              </a:rPr>
              <a:t>&gt;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C0F6BAB-65FB-E94B-883B-1519AD7DC9A0}"/>
              </a:ext>
            </a:extLst>
          </p:cNvPr>
          <p:cNvSpPr/>
          <p:nvPr/>
        </p:nvSpPr>
        <p:spPr>
          <a:xfrm>
            <a:off x="7919899" y="4111513"/>
            <a:ext cx="3080327" cy="1150190"/>
          </a:xfrm>
          <a:prstGeom prst="roundRect">
            <a:avLst>
              <a:gd name="adj" fmla="val 1608"/>
            </a:avLst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84A54A-2F70-2C42-BBB6-56BFB9EA50AE}"/>
              </a:ext>
            </a:extLst>
          </p:cNvPr>
          <p:cNvSpPr txBox="1"/>
          <p:nvPr/>
        </p:nvSpPr>
        <p:spPr>
          <a:xfrm>
            <a:off x="7998122" y="3951545"/>
            <a:ext cx="117211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urier" pitchFamily="2" charset="0"/>
              </a:rPr>
              <a:t>&lt;figure&gt;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FED5259-4885-2F48-BA35-3D1842A59E15}"/>
              </a:ext>
            </a:extLst>
          </p:cNvPr>
          <p:cNvSpPr/>
          <p:nvPr/>
        </p:nvSpPr>
        <p:spPr>
          <a:xfrm>
            <a:off x="6428796" y="2415192"/>
            <a:ext cx="1152236" cy="3020552"/>
          </a:xfrm>
          <a:prstGeom prst="roundRect">
            <a:avLst>
              <a:gd name="adj" fmla="val 1608"/>
            </a:avLst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1DBA79-2636-D24A-8CA2-DEBF9B95AA23}"/>
              </a:ext>
            </a:extLst>
          </p:cNvPr>
          <p:cNvSpPr txBox="1"/>
          <p:nvPr/>
        </p:nvSpPr>
        <p:spPr>
          <a:xfrm>
            <a:off x="6503218" y="2273815"/>
            <a:ext cx="104868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urier" pitchFamily="2" charset="0"/>
              </a:rPr>
              <a:t>&lt;</a:t>
            </a:r>
            <a:r>
              <a:rPr lang="pt-BR" sz="1600" dirty="0" err="1">
                <a:latin typeface="Courier" pitchFamily="2" charset="0"/>
              </a:rPr>
              <a:t>aside</a:t>
            </a:r>
            <a:r>
              <a:rPr lang="pt-BR" sz="1600" dirty="0">
                <a:latin typeface="Courier" pitchFamily="2" charset="0"/>
              </a:rPr>
              <a:t>&gt;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A0A1AF5-EF7E-F649-98A3-1423E385BB24}"/>
              </a:ext>
            </a:extLst>
          </p:cNvPr>
          <p:cNvSpPr/>
          <p:nvPr/>
        </p:nvSpPr>
        <p:spPr>
          <a:xfrm>
            <a:off x="6428796" y="5546463"/>
            <a:ext cx="4708236" cy="926874"/>
          </a:xfrm>
          <a:prstGeom prst="roundRect">
            <a:avLst>
              <a:gd name="adj" fmla="val 1608"/>
            </a:avLst>
          </a:prstGeom>
          <a:noFill/>
          <a:ln w="25400">
            <a:solidFill>
              <a:srgbClr val="FF4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6C3265-24D6-A649-A2B0-3F8319873305}"/>
              </a:ext>
            </a:extLst>
          </p:cNvPr>
          <p:cNvSpPr txBox="1"/>
          <p:nvPr/>
        </p:nvSpPr>
        <p:spPr>
          <a:xfrm>
            <a:off x="6472099" y="5455842"/>
            <a:ext cx="117211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urier" pitchFamily="2" charset="0"/>
              </a:rPr>
              <a:t>&lt;</a:t>
            </a:r>
            <a:r>
              <a:rPr lang="pt-BR" sz="1600" dirty="0" err="1">
                <a:latin typeface="Courier" pitchFamily="2" charset="0"/>
              </a:rPr>
              <a:t>footer</a:t>
            </a:r>
            <a:r>
              <a:rPr lang="pt-BR" sz="1600" dirty="0">
                <a:latin typeface="Courier" pitchFamily="2" charset="0"/>
              </a:rPr>
              <a:t>&gt;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E08C7F-F4F5-0F41-A2DD-E287A9AB2DE5}"/>
              </a:ext>
            </a:extLst>
          </p:cNvPr>
          <p:cNvSpPr/>
          <p:nvPr/>
        </p:nvSpPr>
        <p:spPr>
          <a:xfrm>
            <a:off x="7998122" y="2707682"/>
            <a:ext cx="1861410" cy="646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74BF16-74AD-D448-9026-D48F0E1E6AD1}"/>
              </a:ext>
            </a:extLst>
          </p:cNvPr>
          <p:cNvSpPr/>
          <p:nvPr/>
        </p:nvSpPr>
        <p:spPr>
          <a:xfrm>
            <a:off x="7998122" y="2841800"/>
            <a:ext cx="1861410" cy="646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D3C24E-5EDB-454D-87C3-AD57D6CAF410}"/>
              </a:ext>
            </a:extLst>
          </p:cNvPr>
          <p:cNvSpPr/>
          <p:nvPr/>
        </p:nvSpPr>
        <p:spPr>
          <a:xfrm>
            <a:off x="7998122" y="2975918"/>
            <a:ext cx="1861410" cy="646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967D74-DF29-8844-B082-C325FAC2E910}"/>
              </a:ext>
            </a:extLst>
          </p:cNvPr>
          <p:cNvSpPr/>
          <p:nvPr/>
        </p:nvSpPr>
        <p:spPr>
          <a:xfrm>
            <a:off x="7998122" y="3110036"/>
            <a:ext cx="1861410" cy="646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13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F7AE-9418-104C-9E2D-6C3A7D8DD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89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b="1" dirty="0"/>
              <a:t>Estudo de caso – W3Schools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77FF4-EA47-CE42-8E96-68B73BC95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" y="1325563"/>
            <a:ext cx="10223500" cy="522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5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F7AE-9418-104C-9E2D-6C3A7D8DD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89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b="1" dirty="0"/>
              <a:t>Estudo de caso – W3Schools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04847D-576F-3642-91D3-AFA0CBCE77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838" t="2111" r="6838" b="-2111"/>
          <a:stretch/>
        </p:blipFill>
        <p:spPr>
          <a:xfrm>
            <a:off x="573905" y="1584893"/>
            <a:ext cx="97155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38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F7AE-9418-104C-9E2D-6C3A7D8DD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89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b="1" dirty="0"/>
              <a:t>Estudo de caso – W3Schools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77FF4-EA47-CE42-8E96-68B73BC95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50" y="1325563"/>
            <a:ext cx="10223500" cy="52296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33BA044-BE2D-004E-BDC1-6483EE1325A4}"/>
              </a:ext>
            </a:extLst>
          </p:cNvPr>
          <p:cNvSpPr/>
          <p:nvPr/>
        </p:nvSpPr>
        <p:spPr>
          <a:xfrm>
            <a:off x="984250" y="1325563"/>
            <a:ext cx="10223500" cy="458081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FB0121-358C-5D4B-B1FE-800A732F719C}"/>
              </a:ext>
            </a:extLst>
          </p:cNvPr>
          <p:cNvSpPr txBox="1"/>
          <p:nvPr/>
        </p:nvSpPr>
        <p:spPr>
          <a:xfrm>
            <a:off x="984250" y="1099328"/>
            <a:ext cx="1172116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urier" pitchFamily="2" charset="0"/>
              </a:rPr>
              <a:t>&lt;header&gt;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63DEBF-E9BB-AB4C-ABB3-2B933F0CFE5B}"/>
              </a:ext>
            </a:extLst>
          </p:cNvPr>
          <p:cNvSpPr/>
          <p:nvPr/>
        </p:nvSpPr>
        <p:spPr>
          <a:xfrm>
            <a:off x="7911966" y="1366787"/>
            <a:ext cx="3295784" cy="385011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39982-D7DA-764A-90F7-C9C17C8EB021}"/>
              </a:ext>
            </a:extLst>
          </p:cNvPr>
          <p:cNvSpPr txBox="1"/>
          <p:nvPr/>
        </p:nvSpPr>
        <p:spPr>
          <a:xfrm>
            <a:off x="1570308" y="1377682"/>
            <a:ext cx="649537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ourier" pitchFamily="2" charset="0"/>
              </a:rPr>
              <a:t>&lt;</a:t>
            </a:r>
            <a:r>
              <a:rPr lang="pt-BR" sz="1200" dirty="0" err="1">
                <a:latin typeface="Courier" pitchFamily="2" charset="0"/>
              </a:rPr>
              <a:t>nav</a:t>
            </a:r>
            <a:r>
              <a:rPr lang="pt-BR" sz="1200" dirty="0">
                <a:latin typeface="Courier" pitchFamily="2" charset="0"/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7D5205-6E33-9B4D-BFCA-FE4CB489D40F}"/>
              </a:ext>
            </a:extLst>
          </p:cNvPr>
          <p:cNvSpPr/>
          <p:nvPr/>
        </p:nvSpPr>
        <p:spPr>
          <a:xfrm>
            <a:off x="1570308" y="1437882"/>
            <a:ext cx="3011317" cy="265790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2E3113-A565-2D46-A842-F4E1469D6B61}"/>
              </a:ext>
            </a:extLst>
          </p:cNvPr>
          <p:cNvSpPr/>
          <p:nvPr/>
        </p:nvSpPr>
        <p:spPr>
          <a:xfrm>
            <a:off x="984250" y="1824869"/>
            <a:ext cx="10223500" cy="292690"/>
          </a:xfrm>
          <a:prstGeom prst="rect">
            <a:avLst/>
          </a:prstGeom>
          <a:solidFill>
            <a:srgbClr val="92D050">
              <a:alpha val="8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4B6701-801C-214D-A81A-5C265452FE8C}"/>
              </a:ext>
            </a:extLst>
          </p:cNvPr>
          <p:cNvSpPr txBox="1"/>
          <p:nvPr/>
        </p:nvSpPr>
        <p:spPr>
          <a:xfrm>
            <a:off x="984250" y="1751798"/>
            <a:ext cx="649537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ourier" pitchFamily="2" charset="0"/>
              </a:rPr>
              <a:t>&lt;</a:t>
            </a:r>
            <a:r>
              <a:rPr lang="pt-BR" sz="1200" dirty="0" err="1">
                <a:latin typeface="Courier" pitchFamily="2" charset="0"/>
              </a:rPr>
              <a:t>nav</a:t>
            </a:r>
            <a:r>
              <a:rPr lang="pt-BR" sz="1200" dirty="0">
                <a:latin typeface="Courier" pitchFamily="2" charset="0"/>
              </a:rPr>
              <a:t>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61460D-EF05-8A4F-9122-A887E32FA298}"/>
              </a:ext>
            </a:extLst>
          </p:cNvPr>
          <p:cNvSpPr/>
          <p:nvPr/>
        </p:nvSpPr>
        <p:spPr>
          <a:xfrm>
            <a:off x="984250" y="2158784"/>
            <a:ext cx="1412441" cy="4396020"/>
          </a:xfrm>
          <a:prstGeom prst="rect">
            <a:avLst/>
          </a:prstGeom>
          <a:solidFill>
            <a:srgbClr val="7030A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B8A603-02CB-0A48-9BD3-5B58280F03C8}"/>
              </a:ext>
            </a:extLst>
          </p:cNvPr>
          <p:cNvSpPr txBox="1"/>
          <p:nvPr/>
        </p:nvSpPr>
        <p:spPr>
          <a:xfrm>
            <a:off x="984249" y="2139632"/>
            <a:ext cx="649537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ourier" pitchFamily="2" charset="0"/>
              </a:rPr>
              <a:t>&lt;</a:t>
            </a:r>
            <a:r>
              <a:rPr lang="pt-BR" sz="1200" dirty="0" err="1">
                <a:latin typeface="Courier" pitchFamily="2" charset="0"/>
              </a:rPr>
              <a:t>nav</a:t>
            </a:r>
            <a:r>
              <a:rPr lang="pt-BR" sz="1200" dirty="0">
                <a:latin typeface="Courier" pitchFamily="2" charset="0"/>
              </a:rPr>
              <a:t>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4D28A4-013D-E447-929E-7C8BCD6B99B7}"/>
              </a:ext>
            </a:extLst>
          </p:cNvPr>
          <p:cNvSpPr/>
          <p:nvPr/>
        </p:nvSpPr>
        <p:spPr>
          <a:xfrm>
            <a:off x="9654139" y="2142259"/>
            <a:ext cx="1553611" cy="4396020"/>
          </a:xfrm>
          <a:prstGeom prst="rect">
            <a:avLst/>
          </a:prstGeom>
          <a:solidFill>
            <a:srgbClr val="7030A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56B91A-135E-A64E-80E3-7E6EDF20C881}"/>
              </a:ext>
            </a:extLst>
          </p:cNvPr>
          <p:cNvSpPr txBox="1"/>
          <p:nvPr/>
        </p:nvSpPr>
        <p:spPr>
          <a:xfrm>
            <a:off x="9711804" y="2123107"/>
            <a:ext cx="918990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urier" pitchFamily="2" charset="0"/>
              </a:rPr>
              <a:t>&lt;</a:t>
            </a:r>
            <a:r>
              <a:rPr lang="pt-BR" sz="1200" dirty="0" err="1">
                <a:latin typeface="Courier" pitchFamily="2" charset="0"/>
              </a:rPr>
              <a:t>div</a:t>
            </a:r>
            <a:r>
              <a:rPr lang="pt-BR" sz="1200" dirty="0">
                <a:latin typeface="Courier" pitchFamily="2" charset="0"/>
              </a:rPr>
              <a:t>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5AD4C1-FE26-A44F-BBF7-D95FFE02B573}"/>
              </a:ext>
            </a:extLst>
          </p:cNvPr>
          <p:cNvSpPr/>
          <p:nvPr/>
        </p:nvSpPr>
        <p:spPr>
          <a:xfrm>
            <a:off x="2483317" y="2158784"/>
            <a:ext cx="7093819" cy="439602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AB9B0A-6896-6B4F-A22D-ED0CCA7A2437}"/>
              </a:ext>
            </a:extLst>
          </p:cNvPr>
          <p:cNvSpPr txBox="1"/>
          <p:nvPr/>
        </p:nvSpPr>
        <p:spPr>
          <a:xfrm>
            <a:off x="2454356" y="2046937"/>
            <a:ext cx="742511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ourier" pitchFamily="2" charset="0"/>
              </a:rPr>
              <a:t>&lt;</a:t>
            </a:r>
            <a:r>
              <a:rPr lang="pt-BR" sz="1200" dirty="0" err="1">
                <a:latin typeface="Courier" pitchFamily="2" charset="0"/>
              </a:rPr>
              <a:t>main</a:t>
            </a:r>
            <a:r>
              <a:rPr lang="pt-BR" sz="1200" dirty="0">
                <a:latin typeface="Courier" pitchFamily="2" charset="0"/>
              </a:rPr>
              <a:t>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493232-2350-2A4E-8D4C-C31556754A83}"/>
              </a:ext>
            </a:extLst>
          </p:cNvPr>
          <p:cNvSpPr txBox="1"/>
          <p:nvPr/>
        </p:nvSpPr>
        <p:spPr>
          <a:xfrm>
            <a:off x="7962907" y="1320015"/>
            <a:ext cx="649537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ourier" pitchFamily="2" charset="0"/>
              </a:rPr>
              <a:t>&lt;</a:t>
            </a:r>
            <a:r>
              <a:rPr lang="pt-BR" sz="1200" dirty="0" err="1">
                <a:latin typeface="Courier" pitchFamily="2" charset="0"/>
              </a:rPr>
              <a:t>div</a:t>
            </a:r>
            <a:r>
              <a:rPr lang="pt-BR" sz="1200" dirty="0">
                <a:latin typeface="Courier" pitchFamily="2" charset="0"/>
              </a:rPr>
              <a:t>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BD8AD7-CD10-3F41-8217-09FEE8110842}"/>
              </a:ext>
            </a:extLst>
          </p:cNvPr>
          <p:cNvSpPr/>
          <p:nvPr/>
        </p:nvSpPr>
        <p:spPr>
          <a:xfrm>
            <a:off x="2614864" y="2371269"/>
            <a:ext cx="6962273" cy="978323"/>
          </a:xfrm>
          <a:prstGeom prst="rect">
            <a:avLst/>
          </a:prstGeom>
          <a:solidFill>
            <a:srgbClr val="7030A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81819B-1F35-FC48-B3B3-31EFD58C68C6}"/>
              </a:ext>
            </a:extLst>
          </p:cNvPr>
          <p:cNvSpPr txBox="1"/>
          <p:nvPr/>
        </p:nvSpPr>
        <p:spPr>
          <a:xfrm>
            <a:off x="3078389" y="2259422"/>
            <a:ext cx="928459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ourier" pitchFamily="2" charset="0"/>
              </a:rPr>
              <a:t>&lt;header&gt;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93E217-3432-7B4D-80B6-ACDC3F52E72F}"/>
              </a:ext>
            </a:extLst>
          </p:cNvPr>
          <p:cNvSpPr/>
          <p:nvPr/>
        </p:nvSpPr>
        <p:spPr>
          <a:xfrm>
            <a:off x="2614863" y="3390817"/>
            <a:ext cx="6904521" cy="3125486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809F3A-2653-A143-BC2F-61044C3DE3F7}"/>
              </a:ext>
            </a:extLst>
          </p:cNvPr>
          <p:cNvSpPr txBox="1"/>
          <p:nvPr/>
        </p:nvSpPr>
        <p:spPr>
          <a:xfrm>
            <a:off x="2701281" y="3285078"/>
            <a:ext cx="1021433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ourier" pitchFamily="2" charset="0"/>
              </a:rPr>
              <a:t>&lt;</a:t>
            </a:r>
            <a:r>
              <a:rPr lang="pt-BR" sz="1200" dirty="0" err="1">
                <a:latin typeface="Courier" pitchFamily="2" charset="0"/>
              </a:rPr>
              <a:t>details</a:t>
            </a:r>
            <a:r>
              <a:rPr lang="pt-BR" sz="1200" dirty="0">
                <a:latin typeface="Courier" pitchFamily="2" charset="0"/>
              </a:rPr>
              <a:t>&gt;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7F86CC-E906-DB4D-A813-E565C80C8C0A}"/>
              </a:ext>
            </a:extLst>
          </p:cNvPr>
          <p:cNvSpPr/>
          <p:nvPr/>
        </p:nvSpPr>
        <p:spPr>
          <a:xfrm>
            <a:off x="2672616" y="4098249"/>
            <a:ext cx="6846768" cy="204266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113F37-ACF0-9D4E-8FCE-7B4F9ACE847D}"/>
              </a:ext>
            </a:extLst>
          </p:cNvPr>
          <p:cNvSpPr txBox="1"/>
          <p:nvPr/>
        </p:nvSpPr>
        <p:spPr>
          <a:xfrm>
            <a:off x="2701281" y="3939254"/>
            <a:ext cx="742511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ourier" pitchFamily="2" charset="0"/>
              </a:rPr>
              <a:t>&lt;</a:t>
            </a:r>
            <a:r>
              <a:rPr lang="pt-BR" sz="1200" dirty="0" err="1">
                <a:latin typeface="Courier" pitchFamily="2" charset="0"/>
              </a:rPr>
              <a:t>code</a:t>
            </a:r>
            <a:r>
              <a:rPr lang="pt-BR" sz="1200" dirty="0">
                <a:latin typeface="Courier" pitchFamily="2" charset="0"/>
              </a:rPr>
              <a:t>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3DF99E-1663-8E41-95EB-4E45378A4A74}"/>
              </a:ext>
            </a:extLst>
          </p:cNvPr>
          <p:cNvSpPr/>
          <p:nvPr/>
        </p:nvSpPr>
        <p:spPr>
          <a:xfrm>
            <a:off x="2935705" y="4433635"/>
            <a:ext cx="2233062" cy="1953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A01F9C-F350-E843-ACE1-B4F02B8E8F1D}"/>
              </a:ext>
            </a:extLst>
          </p:cNvPr>
          <p:cNvSpPr txBox="1"/>
          <p:nvPr/>
        </p:nvSpPr>
        <p:spPr>
          <a:xfrm>
            <a:off x="2935704" y="4236748"/>
            <a:ext cx="742511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ourier" pitchFamily="2" charset="0"/>
              </a:rPr>
              <a:t>&lt;</a:t>
            </a:r>
            <a:r>
              <a:rPr lang="pt-BR" sz="1200" dirty="0" err="1">
                <a:latin typeface="Courier" pitchFamily="2" charset="0"/>
              </a:rPr>
              <a:t>abbr</a:t>
            </a:r>
            <a:r>
              <a:rPr lang="pt-BR" sz="1200" dirty="0">
                <a:latin typeface="Courier" pitchFamily="2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48814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310</Words>
  <Application>Microsoft Macintosh PowerPoint</Application>
  <PresentationFormat>Widescreen</PresentationFormat>
  <Paragraphs>73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</vt:lpstr>
      <vt:lpstr>Office Theme</vt:lpstr>
      <vt:lpstr>HTML Tags semânticas</vt:lpstr>
      <vt:lpstr>Problematização</vt:lpstr>
      <vt:lpstr>Como as tags semânticas facilitam a compreensão?</vt:lpstr>
      <vt:lpstr>Tags semânticas</vt:lpstr>
      <vt:lpstr>Como as tags semânticas facilitam a compreensão?</vt:lpstr>
      <vt:lpstr>Como as tags semânticas facilitam a compreensão?</vt:lpstr>
      <vt:lpstr>Estudo de caso – W3Schools</vt:lpstr>
      <vt:lpstr>Estudo de caso – W3Schools</vt:lpstr>
      <vt:lpstr>Estudo de caso – W3Schools</vt:lpstr>
      <vt:lpstr>Estudo de caso – W3Schools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Tags semânticas</dc:title>
  <dc:creator>Microsoft Office User</dc:creator>
  <cp:lastModifiedBy>Microsoft Office User</cp:lastModifiedBy>
  <cp:revision>19</cp:revision>
  <dcterms:created xsi:type="dcterms:W3CDTF">2022-04-22T12:21:45Z</dcterms:created>
  <dcterms:modified xsi:type="dcterms:W3CDTF">2022-04-22T15:43:18Z</dcterms:modified>
</cp:coreProperties>
</file>