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1"/>
    <p:restoredTop sz="96291"/>
  </p:normalViewPr>
  <p:slideViewPr>
    <p:cSldViewPr snapToGrid="0" snapToObjects="1">
      <p:cViewPr varScale="1">
        <p:scale>
          <a:sx n="138" d="100"/>
          <a:sy n="138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67A0-52FF-6946-B7F6-6D1CF6013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A5ABE-CC65-7545-82A1-EFFB1DA50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F6D5-5BAE-EE4F-8C0B-75D221F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2E8A-D1DD-1C4E-888B-7ED2CF08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C304-1F67-AE43-A926-3874433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5D1F-E562-CF4C-A653-DFC8B8BF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527D-C37E-8B48-8D3A-EDD3692D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2465-CCEF-8541-9BDD-6E09604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4936-6AB0-334D-8855-455521B6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BA31-30F6-374D-A8BC-A10B2EAA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6E7E2-57CB-4F4B-A41F-9160E9FC9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DECD6-D062-8B44-A4AE-0A8CC363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770E-CD6A-6347-BAA6-59F285A8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F1C-63BD-D44B-BEE8-A715BC15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DF5E-EB7B-0E4D-9632-08BF09DB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E51D-3040-6743-92F0-DCA2355A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8247-AC1B-1B4D-9499-89BD1069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1227-16D4-5E49-81FC-09C9F7FE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1F51-74FB-3E48-B13E-60FEC15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87B4-EDDA-B340-9E06-93AFDC40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8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83F6-B612-3546-9B42-4F5110D2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56F4B-4C63-AF4D-88AC-EC6466BF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6D5D-8D96-0B48-ABE3-E70C6275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6DC2-6C02-864A-BD24-4F57045F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9B48-5D49-534F-B302-7E166337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B18E-46AC-894F-A403-F24CDA12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E35C-8354-DE4B-A14E-3CFB63B81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0FD34-A06D-9545-BB45-B4FECD53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240D1-67A8-4242-8EEC-74993371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3A36-850F-144E-B4A9-45AD71DF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6BBF-6806-404D-A761-BE22579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2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9919-8E38-5D45-95D8-A748749E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53B7-B184-394D-882C-5566E138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11C39-8FF9-1B4C-AD97-DE9DF29D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E692-FB02-B443-BE8D-7B83F0B08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20191-01AD-514E-984C-B3E42020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DFCA7-2534-1244-877E-AA41DE08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7F77A-4F17-8B4E-8DE5-14D7C3DB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DC8A9-623C-D64F-99DA-E5D0A932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16FD-E975-CC46-A3D7-F47E48A8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F2F0B-D1D4-0B49-A039-7027AAF8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596E7-CA20-0043-9993-8E44A3A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6AFD7-6A15-754F-A266-5BBED985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0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EF66B-A96C-7F4A-81E2-89BC6CA8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BB154-DD9D-A348-B061-B43C9122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4D556-C02A-0242-8051-C5FF7D6C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3E88-17EB-BA4F-B7B7-F46800CE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1F40-54B1-1742-96EB-76305955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5EFE4-68F6-D34D-9279-929DE4617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E009-E3D3-634D-A90E-AAC7FFB2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E25C-135F-5C48-B6C6-006CD178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D5449-B98D-1C42-927A-E08A4929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D3E2-9B19-3A44-BD66-F5624B2E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063A2-2EDD-054B-9AD0-03304252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BBA46-A2DB-E642-8D47-24B278A0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C98F-FDFA-3B43-931D-876C13AF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EF3-E0D5-9E49-B6A0-1A6439CB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FA1A-1B8A-0F46-AED5-ED431A74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0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1AB2-C818-884B-833E-83E10430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FDCA-FE38-574E-871D-B3DEAF6B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9024-466C-6C44-94E6-70CD5E38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5A53-103A-B240-941B-4372AFB69DD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D4A6-677A-3F40-A33C-D122AB154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CD57-8829-5742-A1FF-EAECDF90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marketing.com.br/tutorial-seo/cache-do-googl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2"/>
            <a:ext cx="9144000" cy="2387600"/>
          </a:xfrm>
        </p:spPr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/>
              <a:t>Meta-tags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365370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2593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meta tags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podem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auxiliar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descrição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compartilhamentos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sociais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Twitter, Facebook, Pinterest, etc.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Social Meta Tags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FA0C2-FB1C-CC4F-82A9-517D1160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99" y="2613891"/>
            <a:ext cx="3077639" cy="4124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6A883-8C98-6645-BBB0-984EC8B8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04" y="2613890"/>
            <a:ext cx="3548452" cy="4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Social Meta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54524-2725-AF4D-9D3B-C9F0D4BB1342}"/>
              </a:ext>
            </a:extLst>
          </p:cNvPr>
          <p:cNvSpPr/>
          <p:nvPr/>
        </p:nvSpPr>
        <p:spPr>
          <a:xfrm>
            <a:off x="404016" y="1325563"/>
            <a:ext cx="1143700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738191"/>
                </a:solidFill>
                <a:effectLst/>
                <a:latin typeface="Courier New" panose="02070309020205020404" pitchFamily="49" charset="0"/>
              </a:rPr>
              <a:t>&lt;!-- Primary Meta Tags --&gt;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400" b="0" i="0" dirty="0">
                <a:solidFill>
                  <a:srgbClr val="00193A"/>
                </a:solidFill>
                <a:effectLst/>
                <a:latin typeface="Courier New" panose="02070309020205020404" pitchFamily="49" charset="0"/>
              </a:rPr>
              <a:t>Meta Tags — Preview, Edit and Generate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 name="title" content="Meta Tags — Preview, Edit and Generate"&gt;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 name="description" content="With Meta Tags you can edit and experiment with your content then preview how your webpage will look on Google, Facebook, Twitter and more!"&gt;</a:t>
            </a:r>
            <a:endParaRPr lang="pt-B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FF34B-22AC-DA49-B9E4-A2C9D7718E75}"/>
              </a:ext>
            </a:extLst>
          </p:cNvPr>
          <p:cNvSpPr/>
          <p:nvPr/>
        </p:nvSpPr>
        <p:spPr>
          <a:xfrm>
            <a:off x="404016" y="4624496"/>
            <a:ext cx="114370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738191"/>
                </a:solidFill>
                <a:effectLst/>
                <a:latin typeface="Courier New" panose="02070309020205020404" pitchFamily="49" charset="0"/>
              </a:rPr>
              <a:t>&lt;!-- Twitter --&gt;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 property="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twitter:card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" content="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summary_large_image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"&gt;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 property="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twitter:url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" content="https://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metatags.io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/"&gt;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 property="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twitter:title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" content="Meta Tags — Preview, Edit and Generate"&gt;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 property="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twitter:description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" content="With Meta Tags you can edit and experiment with your content then preview how your webpage will look on Google, Facebook, Twitter and more!"&gt;</a:t>
            </a:r>
            <a:br>
              <a:rPr lang="en-US" sz="1400" dirty="0"/>
            </a:b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 property="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twitter:image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" content="https://</a:t>
            </a:r>
            <a:r>
              <a:rPr lang="en-US" sz="1400" b="0" i="0" dirty="0" err="1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metatags.io</a:t>
            </a:r>
            <a:r>
              <a:rPr lang="en-US" sz="1400" b="0" i="0" dirty="0">
                <a:solidFill>
                  <a:srgbClr val="0048AB"/>
                </a:solidFill>
                <a:effectLst/>
                <a:latin typeface="Courier New" panose="02070309020205020404" pitchFamily="49" charset="0"/>
              </a:rPr>
              <a:t>/assets/meta-tags-16a33a6a8531e519cc0936fbba0ad904e52d35f34a46c97a2c9f6f7dd7d336f2.png"&gt;</a:t>
            </a:r>
            <a:endParaRPr lang="pt-B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35FCE-B4AD-1040-A38F-9DF33321932F}"/>
              </a:ext>
            </a:extLst>
          </p:cNvPr>
          <p:cNvSpPr/>
          <p:nvPr/>
        </p:nvSpPr>
        <p:spPr>
          <a:xfrm>
            <a:off x="404015" y="2651126"/>
            <a:ext cx="1143700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38191"/>
                </a:solidFill>
                <a:latin typeface="Courier New" panose="02070309020205020404" pitchFamily="49" charset="0"/>
              </a:rPr>
              <a:t>&lt;!-- Open Graph / Facebook --&gt;</a:t>
            </a:r>
            <a:br>
              <a:rPr lang="en-US" sz="1400" dirty="0"/>
            </a:b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48AB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 property="</a:t>
            </a:r>
            <a:r>
              <a:rPr lang="en-US" sz="1400" dirty="0" err="1">
                <a:solidFill>
                  <a:srgbClr val="0048AB"/>
                </a:solidFill>
                <a:latin typeface="Courier New" panose="02070309020205020404" pitchFamily="49" charset="0"/>
              </a:rPr>
              <a:t>og:type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" content="website"&gt;</a:t>
            </a:r>
            <a:br>
              <a:rPr lang="en-US" sz="1400" dirty="0"/>
            </a:b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48AB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 property="</a:t>
            </a:r>
            <a:r>
              <a:rPr lang="en-US" sz="1400" dirty="0" err="1">
                <a:solidFill>
                  <a:srgbClr val="0048AB"/>
                </a:solidFill>
                <a:latin typeface="Courier New" panose="02070309020205020404" pitchFamily="49" charset="0"/>
              </a:rPr>
              <a:t>og:url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" content="https://</a:t>
            </a:r>
            <a:r>
              <a:rPr lang="en-US" sz="1400" dirty="0" err="1">
                <a:solidFill>
                  <a:srgbClr val="0048AB"/>
                </a:solidFill>
                <a:latin typeface="Courier New" panose="02070309020205020404" pitchFamily="49" charset="0"/>
              </a:rPr>
              <a:t>metatags.io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/"&gt;</a:t>
            </a:r>
            <a:br>
              <a:rPr lang="en-US" sz="1400" dirty="0"/>
            </a:b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48AB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 property="</a:t>
            </a:r>
            <a:r>
              <a:rPr lang="en-US" sz="1400" dirty="0" err="1">
                <a:solidFill>
                  <a:srgbClr val="0048AB"/>
                </a:solidFill>
                <a:latin typeface="Courier New" panose="02070309020205020404" pitchFamily="49" charset="0"/>
              </a:rPr>
              <a:t>og:title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" content="Meta Tags — Preview, Edit and Generate"&gt;</a:t>
            </a:r>
            <a:br>
              <a:rPr lang="en-US" sz="1400" dirty="0"/>
            </a:b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48AB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 property="</a:t>
            </a:r>
            <a:r>
              <a:rPr lang="en-US" sz="1400" dirty="0" err="1">
                <a:solidFill>
                  <a:srgbClr val="0048AB"/>
                </a:solidFill>
                <a:latin typeface="Courier New" panose="02070309020205020404" pitchFamily="49" charset="0"/>
              </a:rPr>
              <a:t>og:description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" content="With Meta Tags you can edit and experiment with your content then preview how your webpage will look on Google, Facebook, Twitter and more!"&gt;</a:t>
            </a:r>
            <a:br>
              <a:rPr lang="en-US" sz="1400" dirty="0"/>
            </a:b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48AB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 property="</a:t>
            </a:r>
            <a:r>
              <a:rPr lang="en-US" sz="1400" dirty="0" err="1">
                <a:solidFill>
                  <a:srgbClr val="0048AB"/>
                </a:solidFill>
                <a:latin typeface="Courier New" panose="02070309020205020404" pitchFamily="49" charset="0"/>
              </a:rPr>
              <a:t>og:image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" content="https://</a:t>
            </a:r>
            <a:r>
              <a:rPr lang="en-US" sz="1400" dirty="0" err="1">
                <a:solidFill>
                  <a:srgbClr val="0048AB"/>
                </a:solidFill>
                <a:latin typeface="Courier New" panose="02070309020205020404" pitchFamily="49" charset="0"/>
              </a:rPr>
              <a:t>metatags.io</a:t>
            </a:r>
            <a:r>
              <a:rPr lang="en-US" sz="1400" dirty="0">
                <a:solidFill>
                  <a:srgbClr val="0048AB"/>
                </a:solidFill>
                <a:latin typeface="Courier New" panose="02070309020205020404" pitchFamily="49" charset="0"/>
              </a:rPr>
              <a:t>/assets/meta-tags-16a33a6a8531e519cc0936fbba0ad904e52d35f34a46c97a2c9f6f7dd7d336f2.png"&gt;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807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5085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O element</a:t>
            </a:r>
            <a:r>
              <a:rPr lang="pt-BR" sz="2400" dirty="0"/>
              <a:t>o </a:t>
            </a:r>
            <a:r>
              <a:rPr lang="pt-BR" sz="2400" b="1" dirty="0"/>
              <a:t>&lt;</a:t>
            </a:r>
            <a:r>
              <a:rPr lang="pt-BR" sz="2400" b="1" dirty="0" err="1"/>
              <a:t>head</a:t>
            </a:r>
            <a:r>
              <a:rPr lang="pt-BR" sz="2400" b="1" dirty="0"/>
              <a:t>&gt; </a:t>
            </a:r>
            <a:r>
              <a:rPr lang="pt-BR" sz="2400" dirty="0"/>
              <a:t>é um container de </a:t>
            </a:r>
            <a:r>
              <a:rPr lang="pt-BR" sz="2400" dirty="0" err="1"/>
              <a:t>metadados</a:t>
            </a:r>
            <a:r>
              <a:rPr lang="pt-BR" sz="2400" dirty="0"/>
              <a:t> filho do elemento 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Meta dados </a:t>
            </a: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envolver</a:t>
            </a:r>
            <a:r>
              <a:rPr lang="en-US" sz="2400" dirty="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err="1"/>
              <a:t>Título</a:t>
            </a:r>
            <a:r>
              <a:rPr lang="en-US" sz="2000" dirty="0"/>
              <a:t> da </a:t>
            </a:r>
            <a:r>
              <a:rPr lang="en-US" sz="2000" dirty="0" err="1"/>
              <a:t>página</a:t>
            </a:r>
            <a:endParaRPr lang="en-US" sz="2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/>
              <a:t>Conjunto de </a:t>
            </a:r>
            <a:r>
              <a:rPr lang="en-US" sz="2000" dirty="0" err="1"/>
              <a:t>caracteres</a:t>
            </a:r>
            <a:endParaRPr lang="en-US" sz="2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err="1"/>
              <a:t>Estilos</a:t>
            </a:r>
            <a:r>
              <a:rPr lang="en-US" sz="2000" dirty="0"/>
              <a:t> (CSS)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/>
              <a:t>Scripts (JavaScript)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/>
              <a:t>E </a:t>
            </a:r>
            <a:r>
              <a:rPr lang="en-US" sz="2000" b="1" u="sng" dirty="0"/>
              <a:t>outros meta dados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Head (</a:t>
            </a:r>
            <a:r>
              <a:rPr lang="en-US" b="1" dirty="0" err="1"/>
              <a:t>Cabeçalho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83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8CA17A-7861-6249-9525-F02EE4EF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1" y="1553935"/>
            <a:ext cx="11245137" cy="44404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6F64E4-F652-8849-B468-DBD6A5A82638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Head (</a:t>
            </a:r>
            <a:r>
              <a:rPr lang="en-US" b="1" dirty="0" err="1"/>
              <a:t>Cabeçalho</a:t>
            </a:r>
            <a:r>
              <a:rPr lang="en-US" b="1" dirty="0"/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94965D-7B92-7A42-BCAE-48C2A335CB37}"/>
              </a:ext>
            </a:extLst>
          </p:cNvPr>
          <p:cNvSpPr/>
          <p:nvPr/>
        </p:nvSpPr>
        <p:spPr>
          <a:xfrm>
            <a:off x="2148114" y="2830286"/>
            <a:ext cx="6734629" cy="1538514"/>
          </a:xfrm>
          <a:prstGeom prst="roundRect">
            <a:avLst>
              <a:gd name="adj" fmla="val 91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94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232253"/>
            <a:ext cx="10362684" cy="5085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/>
              <a:t>O elemento </a:t>
            </a:r>
            <a:r>
              <a:rPr lang="pt-BR" sz="2400" b="1" dirty="0">
                <a:latin typeface="Courier" pitchFamily="2" charset="0"/>
              </a:rPr>
              <a:t>&lt;</a:t>
            </a:r>
            <a:r>
              <a:rPr lang="pt-BR" sz="2400" b="1" dirty="0" err="1">
                <a:latin typeface="Courier" pitchFamily="2" charset="0"/>
              </a:rPr>
              <a:t>title</a:t>
            </a:r>
            <a:r>
              <a:rPr lang="pt-BR" sz="2400" b="1" dirty="0">
                <a:latin typeface="Courier" pitchFamily="2" charset="0"/>
              </a:rPr>
              <a:t>&gt;</a:t>
            </a:r>
            <a:r>
              <a:rPr lang="pt-BR" sz="2400" dirty="0"/>
              <a:t> define o título do documento e é muito importante para a otimização dos mecanismos de busca (SEO)</a:t>
            </a:r>
          </a:p>
          <a:p>
            <a:pPr>
              <a:lnSpc>
                <a:spcPct val="110000"/>
              </a:lnSpc>
            </a:pPr>
            <a:endParaRPr lang="pt-BR" sz="2400" b="1" u="sng" dirty="0"/>
          </a:p>
          <a:p>
            <a:pPr>
              <a:lnSpc>
                <a:spcPct val="110000"/>
              </a:lnSpc>
            </a:pPr>
            <a:r>
              <a:rPr lang="pt-BR" sz="2400" dirty="0"/>
              <a:t>O título da página é usado pelos algoritmos de SEO para ordenar as páginas no resultado</a:t>
            </a:r>
          </a:p>
          <a:p>
            <a:pPr>
              <a:lnSpc>
                <a:spcPct val="110000"/>
              </a:lnSpc>
            </a:pPr>
            <a:endParaRPr lang="pt-BR" sz="2400" dirty="0"/>
          </a:p>
          <a:p>
            <a:pPr>
              <a:lnSpc>
                <a:spcPct val="110000"/>
              </a:lnSpc>
            </a:pPr>
            <a:r>
              <a:rPr lang="pt-BR" sz="2400" dirty="0"/>
              <a:t>O elemento </a:t>
            </a:r>
            <a:r>
              <a:rPr lang="pt-BR" sz="2400" b="1" dirty="0">
                <a:latin typeface="Courier" pitchFamily="2" charset="0"/>
              </a:rPr>
              <a:t>&lt;</a:t>
            </a:r>
            <a:r>
              <a:rPr lang="pt-BR" sz="2400" b="1" dirty="0" err="1">
                <a:latin typeface="Courier" pitchFamily="2" charset="0"/>
              </a:rPr>
              <a:t>title</a:t>
            </a:r>
            <a:r>
              <a:rPr lang="pt-BR" sz="2400" b="1" dirty="0">
                <a:latin typeface="Courier" pitchFamily="2" charset="0"/>
              </a:rPr>
              <a:t>&gt;</a:t>
            </a:r>
            <a:r>
              <a:rPr lang="pt-BR" sz="2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Define o </a:t>
            </a:r>
            <a:r>
              <a:rPr lang="pt-BR" b="1" dirty="0"/>
              <a:t>título da página na barra do navegador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Fornece um </a:t>
            </a:r>
            <a:r>
              <a:rPr lang="pt-BR" b="1" dirty="0"/>
              <a:t>título</a:t>
            </a:r>
            <a:r>
              <a:rPr lang="pt-BR" dirty="0"/>
              <a:t> para a página que será adicionada no </a:t>
            </a:r>
            <a:r>
              <a:rPr lang="pt-BR" b="1" dirty="0"/>
              <a:t>favoritos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Apresenta o </a:t>
            </a:r>
            <a:r>
              <a:rPr lang="pt-BR" b="1" dirty="0"/>
              <a:t>título</a:t>
            </a:r>
            <a:r>
              <a:rPr lang="pt-BR" dirty="0"/>
              <a:t> da página nos </a:t>
            </a:r>
            <a:r>
              <a:rPr lang="pt-BR" b="1" dirty="0"/>
              <a:t>mecanismos de busca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Head (&lt;title&gt;)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D35A3-98A7-AC48-BEB5-410F4D72F11C}"/>
              </a:ext>
            </a:extLst>
          </p:cNvPr>
          <p:cNvSpPr/>
          <p:nvPr/>
        </p:nvSpPr>
        <p:spPr>
          <a:xfrm>
            <a:off x="2488281" y="6233827"/>
            <a:ext cx="7215437" cy="389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srgbClr val="C18AFF"/>
                </a:solidFill>
                <a:latin typeface="Courier" pitchFamily="2" charset="0"/>
              </a:rPr>
              <a:t>&lt;</a:t>
            </a:r>
            <a:r>
              <a:rPr lang="pt-BR" dirty="0" err="1">
                <a:solidFill>
                  <a:srgbClr val="C18AFF"/>
                </a:solidFill>
                <a:latin typeface="Courier" pitchFamily="2" charset="0"/>
              </a:rPr>
              <a:t>title</a:t>
            </a:r>
            <a:r>
              <a:rPr lang="pt-BR" dirty="0">
                <a:solidFill>
                  <a:srgbClr val="C18AFF"/>
                </a:solidFill>
                <a:latin typeface="Courier" pitchFamily="2" charset="0"/>
              </a:rPr>
              <a:t>&gt;</a:t>
            </a:r>
            <a:r>
              <a:rPr lang="pt-BR" dirty="0">
                <a:latin typeface="Courier" pitchFamily="2" charset="0"/>
              </a:rPr>
              <a:t>Como montar um avião com garrafa PET</a:t>
            </a:r>
            <a:r>
              <a:rPr lang="pt-BR" dirty="0">
                <a:solidFill>
                  <a:srgbClr val="C18AFF"/>
                </a:solidFill>
                <a:latin typeface="Courier" pitchFamily="2" charset="0"/>
              </a:rPr>
              <a:t>&lt;/</a:t>
            </a:r>
            <a:r>
              <a:rPr lang="pt-BR" dirty="0" err="1">
                <a:solidFill>
                  <a:srgbClr val="C18AFF"/>
                </a:solidFill>
                <a:latin typeface="Courier" pitchFamily="2" charset="0"/>
              </a:rPr>
              <a:t>title</a:t>
            </a:r>
            <a:r>
              <a:rPr lang="pt-BR" dirty="0">
                <a:solidFill>
                  <a:srgbClr val="C18AFF"/>
                </a:solidFill>
                <a:latin typeface="Courier" pitchFamily="2" charset="0"/>
              </a:rPr>
              <a:t>&gt;</a:t>
            </a:r>
            <a:endParaRPr lang="en-US" b="1" dirty="0">
              <a:solidFill>
                <a:srgbClr val="C18AFF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11061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O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b="1" dirty="0">
                <a:latin typeface="Courier" pitchFamily="2" charset="0"/>
              </a:rPr>
              <a:t>&lt;style&gt;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usado</a:t>
            </a:r>
            <a:r>
              <a:rPr lang="en-US" sz="2400" dirty="0"/>
              <a:t> para </a:t>
            </a:r>
            <a:r>
              <a:rPr lang="en-US" sz="2400" dirty="0" err="1"/>
              <a:t>definir</a:t>
            </a:r>
            <a:r>
              <a:rPr lang="en-US" sz="2400" dirty="0"/>
              <a:t> </a:t>
            </a:r>
            <a:r>
              <a:rPr lang="en-US" sz="2400" dirty="0" err="1"/>
              <a:t>estilo</a:t>
            </a:r>
            <a:r>
              <a:rPr lang="en-US" sz="2400" dirty="0"/>
              <a:t> para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página</a:t>
            </a:r>
            <a:r>
              <a:rPr lang="en-US" sz="2400" dirty="0"/>
              <a:t> HTML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Head (&lt;style&gt;)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ED33C-DF24-174E-834B-6A6D5729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1579"/>
            <a:ext cx="5403695" cy="304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11EB3F-AF29-CC40-ADB5-E693FAAF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0" y="2191342"/>
            <a:ext cx="5286007" cy="45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110615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urier" pitchFamily="2" charset="0"/>
                <a:cs typeface="Calibri" panose="020F0502020204030204" pitchFamily="34" charset="0"/>
              </a:rPr>
              <a:t>&lt;link&gt;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relacionamento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entre o document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atual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recurso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externo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Comumente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usado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ligar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folhas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estilo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(CSS)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Head (&lt;link&gt;)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19E97-6B45-8347-A815-26F860A2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44" y="3875044"/>
            <a:ext cx="5153666" cy="2811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6B51C-63AD-8543-AFF4-AE49C317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44" y="2521527"/>
            <a:ext cx="4027252" cy="1117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06B12-14CC-E743-9626-3F59EBA4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92" y="2521527"/>
            <a:ext cx="5403695" cy="304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4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11061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urier" pitchFamily="2" charset="0"/>
                <a:cs typeface="Calibri" panose="020F0502020204030204" pitchFamily="34" charset="0"/>
              </a:rPr>
              <a:t>&lt;script&gt;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JavaScript no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Head (&lt;script&gt;)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F917A-2F8C-804F-A4B2-33B9E027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5" y="2000416"/>
            <a:ext cx="9272629" cy="46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2593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&lt;base&gt;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especifica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URL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padrão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alvo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padrão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links 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página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Head (&lt;base&gt;)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7162E3-CB1C-D748-BB55-3782F5F1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4591171"/>
            <a:ext cx="5874327" cy="211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58248-E30A-F247-BB90-63BB12F6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5" y="2573656"/>
            <a:ext cx="7767782" cy="1957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3E2677-86D9-3D42-965B-949122D72951}"/>
              </a:ext>
            </a:extLst>
          </p:cNvPr>
          <p:cNvSpPr txBox="1"/>
          <p:nvPr/>
        </p:nvSpPr>
        <p:spPr>
          <a:xfrm>
            <a:off x="1191484" y="336760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&lt;base&gt;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94D39-BFDC-3249-8989-7BB1707981D0}"/>
              </a:ext>
            </a:extLst>
          </p:cNvPr>
          <p:cNvSpPr txBox="1"/>
          <p:nvPr/>
        </p:nvSpPr>
        <p:spPr>
          <a:xfrm>
            <a:off x="1191484" y="5363365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&lt;base&gt;</a:t>
            </a:r>
          </a:p>
        </p:txBody>
      </p:sp>
    </p:spTree>
    <p:extLst>
      <p:ext uri="{BB962C8B-B14F-4D97-AF65-F5344CB8AC3E}">
        <p14:creationId xmlns:p14="http://schemas.microsoft.com/office/powerpoint/2010/main" val="409369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2593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ourier" pitchFamily="2" charset="0"/>
                <a:cs typeface="Calibri" panose="020F0502020204030204" pitchFamily="34" charset="0"/>
              </a:rPr>
              <a:t>&lt;meta&gt;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descreve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metadados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dentro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um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HTML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Meta-tags e SEO (</a:t>
            </a:r>
            <a:r>
              <a:rPr lang="en-US" b="1" i="1" dirty="0"/>
              <a:t>Search Engine Optimization</a:t>
            </a:r>
            <a:r>
              <a:rPr lang="en-US" b="1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E0B6E-787A-184B-8AC0-6A733A26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2440196"/>
            <a:ext cx="6419273" cy="2344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A347B5CC-5DDB-AC4A-A2F6-B8D7EE98DEB4}"/>
              </a:ext>
            </a:extLst>
          </p:cNvPr>
          <p:cNvSpPr/>
          <p:nvPr/>
        </p:nvSpPr>
        <p:spPr>
          <a:xfrm>
            <a:off x="1249144" y="5058866"/>
            <a:ext cx="9531927" cy="1501948"/>
          </a:xfrm>
          <a:prstGeom prst="borderCallout2">
            <a:avLst>
              <a:gd name="adj1" fmla="val -3539"/>
              <a:gd name="adj2" fmla="val 56293"/>
              <a:gd name="adj3" fmla="val -24974"/>
              <a:gd name="adj4" fmla="val 49321"/>
              <a:gd name="adj5" fmla="val -36709"/>
              <a:gd name="adj6" fmla="val 42371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" sz="1200" b="1" dirty="0">
                <a:solidFill>
                  <a:schemeClr val="tx1"/>
                </a:solidFill>
              </a:rPr>
              <a:t>index</a:t>
            </a:r>
            <a:r>
              <a:rPr lang="pt" sz="1200" dirty="0">
                <a:solidFill>
                  <a:schemeClr val="tx1"/>
                </a:solidFill>
              </a:rPr>
              <a:t>: indexe esta página - exiba-a em seus resultados de busca;</a:t>
            </a:r>
          </a:p>
          <a:p>
            <a:r>
              <a:rPr lang="pt" sz="1200" b="1" dirty="0" err="1">
                <a:solidFill>
                  <a:schemeClr val="tx1"/>
                </a:solidFill>
              </a:rPr>
              <a:t>noindex</a:t>
            </a:r>
            <a:r>
              <a:rPr lang="pt" sz="1200" dirty="0">
                <a:solidFill>
                  <a:schemeClr val="tx1"/>
                </a:solidFill>
              </a:rPr>
              <a:t>: não indexe esta página - não a exiba nos resultados de busca. Útil para páginas como de </a:t>
            </a:r>
            <a:r>
              <a:rPr lang="pt" sz="1200" dirty="0" err="1">
                <a:solidFill>
                  <a:schemeClr val="tx1"/>
                </a:solidFill>
              </a:rPr>
              <a:t>login</a:t>
            </a:r>
            <a:r>
              <a:rPr lang="pt" sz="1200" dirty="0">
                <a:solidFill>
                  <a:schemeClr val="tx1"/>
                </a:solidFill>
              </a:rPr>
              <a:t> e acesso à intranet;</a:t>
            </a:r>
          </a:p>
          <a:p>
            <a:r>
              <a:rPr lang="pt" sz="1200" b="1" dirty="0" err="1">
                <a:solidFill>
                  <a:schemeClr val="tx1"/>
                </a:solidFill>
              </a:rPr>
              <a:t>follow</a:t>
            </a:r>
            <a:r>
              <a:rPr lang="pt" sz="1200" dirty="0">
                <a:solidFill>
                  <a:schemeClr val="tx1"/>
                </a:solidFill>
              </a:rPr>
              <a:t>: siga os links desta página para descobrir novas páginas;</a:t>
            </a:r>
          </a:p>
          <a:p>
            <a:r>
              <a:rPr lang="pt" sz="1200" b="1" dirty="0" err="1">
                <a:solidFill>
                  <a:schemeClr val="tx1"/>
                </a:solidFill>
              </a:rPr>
              <a:t>nofollow</a:t>
            </a:r>
            <a:r>
              <a:rPr lang="pt" sz="1200" dirty="0">
                <a:solidFill>
                  <a:schemeClr val="tx1"/>
                </a:solidFill>
              </a:rPr>
              <a:t>: nenhum dos links desta página deve ser seguido;</a:t>
            </a:r>
          </a:p>
          <a:p>
            <a:r>
              <a:rPr lang="pt" sz="1200" b="1" dirty="0" err="1">
                <a:solidFill>
                  <a:schemeClr val="tx1"/>
                </a:solidFill>
              </a:rPr>
              <a:t>nosnippet</a:t>
            </a:r>
            <a:r>
              <a:rPr lang="pt" sz="1200" b="1" dirty="0">
                <a:solidFill>
                  <a:schemeClr val="tx1"/>
                </a:solidFill>
              </a:rPr>
              <a:t>:</a:t>
            </a:r>
            <a:r>
              <a:rPr lang="pt" sz="1200" dirty="0">
                <a:solidFill>
                  <a:schemeClr val="tx1"/>
                </a:solidFill>
              </a:rPr>
              <a:t> orienta o site de busca a não exibir a descrição da página nos resultados de busca;</a:t>
            </a:r>
          </a:p>
          <a:p>
            <a:r>
              <a:rPr lang="pt" sz="1200" b="1" dirty="0" err="1">
                <a:solidFill>
                  <a:schemeClr val="tx1"/>
                </a:solidFill>
              </a:rPr>
              <a:t>noarchive</a:t>
            </a:r>
            <a:r>
              <a:rPr lang="pt" sz="1200" b="1" dirty="0">
                <a:solidFill>
                  <a:schemeClr val="tx1"/>
                </a:solidFill>
              </a:rPr>
              <a:t>:</a:t>
            </a:r>
            <a:r>
              <a:rPr lang="pt" sz="1200" dirty="0">
                <a:solidFill>
                  <a:schemeClr val="tx1"/>
                </a:solidFill>
              </a:rPr>
              <a:t> instrui o Google a não exibir a </a:t>
            </a:r>
            <a:r>
              <a:rPr lang="pt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versão em cache</a:t>
            </a:r>
            <a:r>
              <a:rPr lang="pt" sz="1200" dirty="0">
                <a:solidFill>
                  <a:schemeClr val="tx1"/>
                </a:solidFill>
              </a:rPr>
              <a:t> da página;</a:t>
            </a:r>
          </a:p>
          <a:p>
            <a:r>
              <a:rPr lang="pt" sz="1200" b="1" dirty="0" err="1">
                <a:solidFill>
                  <a:schemeClr val="tx1"/>
                </a:solidFill>
              </a:rPr>
              <a:t>noimageindex</a:t>
            </a:r>
            <a:r>
              <a:rPr lang="pt" sz="1200" b="1" dirty="0">
                <a:solidFill>
                  <a:schemeClr val="tx1"/>
                </a:solidFill>
              </a:rPr>
              <a:t>:</a:t>
            </a:r>
            <a:r>
              <a:rPr lang="pt" sz="1200" dirty="0">
                <a:solidFill>
                  <a:schemeClr val="tx1"/>
                </a:solidFill>
              </a:rPr>
              <a:t> não indexe nenhuma imagem da página.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8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370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Courier New</vt:lpstr>
      <vt:lpstr>Office Theme</vt:lpstr>
      <vt:lpstr>HTML Meta-tags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Meta-tags e otimização dos Motores de Busca</dc:title>
  <dc:creator>Microsoft Office User</dc:creator>
  <cp:lastModifiedBy>Microsoft Office User</cp:lastModifiedBy>
  <cp:revision>36</cp:revision>
  <dcterms:created xsi:type="dcterms:W3CDTF">2022-04-17T22:49:24Z</dcterms:created>
  <dcterms:modified xsi:type="dcterms:W3CDTF">2022-04-18T21:39:56Z</dcterms:modified>
</cp:coreProperties>
</file>