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7" r:id="rId9"/>
    <p:sldId id="265" r:id="rId10"/>
    <p:sldId id="268" r:id="rId11"/>
    <p:sldId id="264" r:id="rId12"/>
    <p:sldId id="269" r:id="rId13"/>
    <p:sldId id="266" r:id="rId14"/>
    <p:sldId id="270" r:id="rId15"/>
    <p:sldId id="262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AD8E5"/>
    <a:srgbClr val="191C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05.05.2019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05.05.2019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05.05.2019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05.05.2019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05.05.2019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05.05.2019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05.05.2019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05.05.2019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05.05.2019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05.05.2019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05.05.2019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05.05.2019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05.05.2019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05.05.2019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05.05.2019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05.05.2019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05.05.2019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05.05.2019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29FB-CCA4-497B-8A6E-183A018B89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Reprezentare grafica a algoritmului roy-floyd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A46D5-E106-4B83-8094-49F049F25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/>
              <a:t>Andrei Niculae</a:t>
            </a:r>
          </a:p>
        </p:txBody>
      </p:sp>
    </p:spTree>
    <p:extLst>
      <p:ext uri="{BB962C8B-B14F-4D97-AF65-F5344CB8AC3E}">
        <p14:creationId xmlns:p14="http://schemas.microsoft.com/office/powerpoint/2010/main" val="3429223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4AC33B-0DE1-4269-82EB-9B2A7B935F86}"/>
              </a:ext>
            </a:extLst>
          </p:cNvPr>
          <p:cNvSpPr txBox="1"/>
          <p:nvPr/>
        </p:nvSpPr>
        <p:spPr>
          <a:xfrm>
            <a:off x="1352550" y="1885950"/>
            <a:ext cx="71437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void draw_edge_store_in_vector(int i, int j, sf::Color color, std::vector&lt;sf::VertexArray&gt; &amp;vector)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sf::VertexArray line(sf::Lines, 2);</a:t>
            </a:r>
          </a:p>
          <a:p>
            <a:r>
              <a:rPr lang="en-US">
                <a:solidFill>
                  <a:schemeClr val="bg1"/>
                </a:solidFill>
              </a:rPr>
              <a:t>line[0].position = pos[i];</a:t>
            </a:r>
          </a:p>
          <a:p>
            <a:r>
              <a:rPr lang="en-US">
                <a:solidFill>
                  <a:schemeClr val="bg1"/>
                </a:solidFill>
              </a:rPr>
              <a:t>line[0].color = color;</a:t>
            </a:r>
          </a:p>
          <a:p>
            <a:r>
              <a:rPr lang="en-US">
                <a:solidFill>
                  <a:schemeClr val="bg1"/>
                </a:solidFill>
              </a:rPr>
              <a:t>line[1].position = pos[j];</a:t>
            </a:r>
          </a:p>
          <a:p>
            <a:r>
              <a:rPr lang="en-US">
                <a:solidFill>
                  <a:schemeClr val="bg1"/>
                </a:solidFill>
              </a:rPr>
              <a:t>line[1].color = color;</a:t>
            </a:r>
          </a:p>
          <a:p>
            <a:r>
              <a:rPr lang="en-US">
                <a:solidFill>
                  <a:schemeClr val="bg1"/>
                </a:solidFill>
              </a:rPr>
              <a:t>vector.push_back(line);</a:t>
            </a:r>
          </a:p>
          <a:p>
            <a:r>
              <a:rPr lang="en-US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9419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7A10F6-8365-4AED-A332-40FC626B4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13320"/>
            <a:ext cx="5334462" cy="38027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75DC43-6872-49BF-857A-EA816858BC21}"/>
              </a:ext>
            </a:extLst>
          </p:cNvPr>
          <p:cNvSpPr txBox="1"/>
          <p:nvPr/>
        </p:nvSpPr>
        <p:spPr>
          <a:xfrm>
            <a:off x="1143000" y="612844"/>
            <a:ext cx="46672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if (event.key.code == sf::Keyboard::M)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nn-NO">
                <a:solidFill>
                  <a:schemeClr val="bg1"/>
                </a:solidFill>
              </a:rPr>
              <a:t>for (int i = 0; i &lt; nodes.size(); i++)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pos.push_back(nodes[i].getPosition());</a:t>
            </a:r>
          </a:p>
          <a:p>
            <a:r>
              <a:rPr lang="en-US">
                <a:solidFill>
                  <a:schemeClr val="bg1"/>
                </a:solidFill>
              </a:rPr>
              <a:t>}</a:t>
            </a:r>
          </a:p>
          <a:p>
            <a:r>
              <a:rPr lang="nn-NO">
                <a:solidFill>
                  <a:schemeClr val="bg1"/>
                </a:solidFill>
              </a:rPr>
              <a:t>for (int i = 0; i &lt; pos.size(); i++)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for (int j = 0; j &lt; pos.size(); j++)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if (a[i][j])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draw_edge_store_in_vector(i, j, sf::Color::Black, edges);</a:t>
            </a:r>
          </a:p>
          <a:p>
            <a:r>
              <a:rPr lang="en-US">
                <a:solidFill>
                  <a:schemeClr val="bg2"/>
                </a:solidFill>
              </a:rPr>
              <a:t>draw_costs_store_in_vector(i, j, a, sf::Color::Red);</a:t>
            </a:r>
          </a:p>
          <a:p>
            <a:r>
              <a:rPr lang="en-US">
                <a:solidFill>
                  <a:schemeClr val="bg2"/>
                </a:solidFill>
              </a:rPr>
              <a:t>draw_direction_store_in_vector(i, j, sf::Color::Black, directions);</a:t>
            </a:r>
          </a:p>
          <a:p>
            <a:r>
              <a:rPr lang="en-US">
                <a:solidFill>
                  <a:schemeClr val="bg1"/>
                </a:solidFill>
              </a:rPr>
              <a:t>}</a:t>
            </a:r>
          </a:p>
          <a:p>
            <a:r>
              <a:rPr lang="en-US">
                <a:solidFill>
                  <a:schemeClr val="bg1"/>
                </a:solidFill>
              </a:rPr>
              <a:t>}</a:t>
            </a: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E090C-3CBE-488A-8779-7180F2534813}"/>
              </a:ext>
            </a:extLst>
          </p:cNvPr>
          <p:cNvSpPr txBox="1"/>
          <p:nvPr/>
        </p:nvSpPr>
        <p:spPr>
          <a:xfrm>
            <a:off x="9518904" y="197345"/>
            <a:ext cx="2322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Day 3-4</a:t>
            </a:r>
          </a:p>
        </p:txBody>
      </p:sp>
    </p:spTree>
    <p:extLst>
      <p:ext uri="{BB962C8B-B14F-4D97-AF65-F5344CB8AC3E}">
        <p14:creationId xmlns:p14="http://schemas.microsoft.com/office/powerpoint/2010/main" val="34922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F01651-12B5-43BD-B370-337AA1C36277}"/>
              </a:ext>
            </a:extLst>
          </p:cNvPr>
          <p:cNvSpPr txBox="1"/>
          <p:nvPr/>
        </p:nvSpPr>
        <p:spPr>
          <a:xfrm>
            <a:off x="1276350" y="58846"/>
            <a:ext cx="11791950" cy="646330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void draw_costs_store_in_vector(int i, int j, int mat[101][101], sf::Color color)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sf::Text cost;</a:t>
            </a:r>
          </a:p>
          <a:p>
            <a:r>
              <a:rPr lang="en-US">
                <a:solidFill>
                  <a:schemeClr val="bg1"/>
                </a:solidFill>
              </a:rPr>
              <a:t>cost.setFont(font);</a:t>
            </a:r>
          </a:p>
          <a:p>
            <a:r>
              <a:rPr lang="en-US">
                <a:solidFill>
                  <a:schemeClr val="bg1"/>
                </a:solidFill>
              </a:rPr>
              <a:t>cost.setString(std::to_string(mat[i][j]));</a:t>
            </a:r>
          </a:p>
          <a:p>
            <a:r>
              <a:rPr lang="en-US">
                <a:solidFill>
                  <a:schemeClr val="bg1"/>
                </a:solidFill>
              </a:rPr>
              <a:t>cost.setCharacterSize(30);</a:t>
            </a:r>
          </a:p>
          <a:p>
            <a:r>
              <a:rPr lang="en-US">
                <a:solidFill>
                  <a:schemeClr val="bg1"/>
                </a:solidFill>
              </a:rPr>
              <a:t>cost.setFillColor(color);</a:t>
            </a:r>
          </a:p>
          <a:p>
            <a:r>
              <a:rPr lang="it-IT">
                <a:solidFill>
                  <a:schemeClr val="bg1"/>
                </a:solidFill>
              </a:rPr>
              <a:t>cost.setOrigin(7.f, 19.f);</a:t>
            </a:r>
          </a:p>
          <a:p>
            <a:r>
              <a:rPr lang="es-ES">
                <a:solidFill>
                  <a:schemeClr val="bg1"/>
                </a:solidFill>
              </a:rPr>
              <a:t>cost.setPosition(pos[i].x + (3 * (pos[j].x - pos[i].x) / 4), pos[i].y + (3 * (pos[j].y - pos[i].y) / 4));</a:t>
            </a:r>
          </a:p>
          <a:p>
            <a:r>
              <a:rPr lang="en-US">
                <a:solidFill>
                  <a:schemeClr val="bg1"/>
                </a:solidFill>
              </a:rPr>
              <a:t>costs.push_back(cost);</a:t>
            </a:r>
          </a:p>
          <a:p>
            <a:r>
              <a:rPr lang="en-US">
                <a:solidFill>
                  <a:schemeClr val="bg1"/>
                </a:solidFill>
              </a:rPr>
              <a:t>}</a:t>
            </a:r>
          </a:p>
          <a:p>
            <a:r>
              <a:rPr lang="en-US">
                <a:solidFill>
                  <a:schemeClr val="bg1"/>
                </a:solidFill>
              </a:rPr>
              <a:t>void draw_direction_store_in_vector(int i, int j, sf::Color color, std::vector&lt;sf::CircleShape&gt; &amp;vector)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sf::CircleShape circle(10.0f);</a:t>
            </a:r>
          </a:p>
          <a:p>
            <a:r>
              <a:rPr lang="en-US">
                <a:solidFill>
                  <a:schemeClr val="bg1"/>
                </a:solidFill>
              </a:rPr>
              <a:t>float radius = circle.getRadius(); </a:t>
            </a:r>
          </a:p>
          <a:p>
            <a:r>
              <a:rPr lang="en-US">
                <a:solidFill>
                  <a:schemeClr val="bg1"/>
                </a:solidFill>
              </a:rPr>
              <a:t>circle.setPointCount(100);</a:t>
            </a:r>
          </a:p>
          <a:p>
            <a:r>
              <a:rPr lang="en-US">
                <a:solidFill>
                  <a:schemeClr val="bg1"/>
                </a:solidFill>
              </a:rPr>
              <a:t>circle.setFillColor(color);</a:t>
            </a:r>
          </a:p>
          <a:p>
            <a:r>
              <a:rPr lang="es-ES">
                <a:solidFill>
                  <a:schemeClr val="bg1"/>
                </a:solidFill>
              </a:rPr>
              <a:t>float slope2 = atan2(pos[j].y - pos[i].y, pos[j].x - pos[i].x); //TRIGONOMETRY, IS THAT YOU?</a:t>
            </a:r>
          </a:p>
          <a:p>
            <a:r>
              <a:rPr lang="en-US">
                <a:solidFill>
                  <a:schemeClr val="bg1"/>
                </a:solidFill>
              </a:rPr>
              <a:t>int offset = 20;</a:t>
            </a:r>
          </a:p>
          <a:p>
            <a:r>
              <a:rPr lang="en-US">
                <a:solidFill>
                  <a:schemeClr val="bg1"/>
                </a:solidFill>
              </a:rPr>
              <a:t>circle.setPosition(pos[j].x - offset * cos(slope2), pos[j].y - offset * sin(slope2)); //YES IT IS</a:t>
            </a:r>
          </a:p>
          <a:p>
            <a:r>
              <a:rPr lang="en-US">
                <a:solidFill>
                  <a:schemeClr val="bg1"/>
                </a:solidFill>
              </a:rPr>
              <a:t>circle.setOrigin(radius, radius);</a:t>
            </a:r>
          </a:p>
          <a:p>
            <a:r>
              <a:rPr lang="en-US">
                <a:solidFill>
                  <a:schemeClr val="bg1"/>
                </a:solidFill>
              </a:rPr>
              <a:t>vector.push_back(circle);</a:t>
            </a:r>
          </a:p>
          <a:p>
            <a:r>
              <a:rPr lang="en-US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8108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A1BBF7-3551-48EB-90B3-02B3B0C69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158" y="1535266"/>
            <a:ext cx="5326842" cy="37874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8CA7E7-7898-40F7-BD7B-ED90C76DB732}"/>
              </a:ext>
            </a:extLst>
          </p:cNvPr>
          <p:cNvSpPr txBox="1"/>
          <p:nvPr/>
        </p:nvSpPr>
        <p:spPr>
          <a:xfrm>
            <a:off x="581025" y="671691"/>
            <a:ext cx="642700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>
                <a:solidFill>
                  <a:schemeClr val="bg1"/>
                </a:solidFill>
              </a:rPr>
              <a:t>for (int i = 0; i &lt;= nodes.size(); i++)</a:t>
            </a:r>
          </a:p>
          <a:p>
            <a:r>
              <a:rPr lang="en-US">
                <a:solidFill>
                  <a:schemeClr val="bg1"/>
                </a:solidFill>
              </a:rPr>
              <a:t>for (int j = 0; j &lt;= nodes.size(); j++)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	if (a[i][j])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	if (a[i][j] != b[i][j])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	draw_costs_store_in_vector(i, j, a, sf::Color::Green);</a:t>
            </a:r>
          </a:p>
          <a:p>
            <a:r>
              <a:rPr lang="en-US">
                <a:solidFill>
                  <a:schemeClr val="bg1"/>
                </a:solidFill>
              </a:rPr>
              <a:t>	draw_edge_store_in_vector(i, j, sf::Color::Red, edges);</a:t>
            </a:r>
          </a:p>
          <a:p>
            <a:r>
              <a:rPr lang="en-US">
                <a:solidFill>
                  <a:schemeClr val="bg1"/>
                </a:solidFill>
              </a:rPr>
              <a:t>	draw_direction_store_in_vector(i, j, sf::Color::Green, directions);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}</a:t>
            </a:r>
          </a:p>
          <a:p>
            <a:r>
              <a:rPr lang="en-US">
                <a:solidFill>
                  <a:schemeClr val="bg1"/>
                </a:solidFill>
              </a:rPr>
              <a:t>	else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draw_costs_store_in_vector(i, j, a, sf::Color::Red);</a:t>
            </a:r>
          </a:p>
          <a:p>
            <a:r>
              <a:rPr lang="en-US">
                <a:solidFill>
                  <a:schemeClr val="bg1"/>
                </a:solidFill>
              </a:rPr>
              <a:t>draw_edge_store_in_vector(i, j, sf::Color::Black, edges);</a:t>
            </a:r>
          </a:p>
          <a:p>
            <a:r>
              <a:rPr lang="en-US">
                <a:solidFill>
                  <a:schemeClr val="bg1"/>
                </a:solidFill>
              </a:rPr>
              <a:t>draw_direction_store_in_vector(i, j, sf::Color::Black, directions);</a:t>
            </a:r>
          </a:p>
          <a:p>
            <a:r>
              <a:rPr lang="en-US">
                <a:solidFill>
                  <a:schemeClr val="bg1"/>
                </a:solidFill>
              </a:rPr>
              <a:t>}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5DCE1B-AC45-44DD-B762-9B1949F67E9F}"/>
              </a:ext>
            </a:extLst>
          </p:cNvPr>
          <p:cNvSpPr txBox="1"/>
          <p:nvPr/>
        </p:nvSpPr>
        <p:spPr>
          <a:xfrm>
            <a:off x="9537192" y="210312"/>
            <a:ext cx="2322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Day 5</a:t>
            </a:r>
          </a:p>
        </p:txBody>
      </p:sp>
    </p:spTree>
    <p:extLst>
      <p:ext uri="{BB962C8B-B14F-4D97-AF65-F5344CB8AC3E}">
        <p14:creationId xmlns:p14="http://schemas.microsoft.com/office/powerpoint/2010/main" val="2387741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A3AAA2-271C-47AC-8588-FE48CF56A225}"/>
              </a:ext>
            </a:extLst>
          </p:cNvPr>
          <p:cNvSpPr txBox="1"/>
          <p:nvPr/>
        </p:nvSpPr>
        <p:spPr>
          <a:xfrm>
            <a:off x="2276475" y="2951946"/>
            <a:ext cx="7639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But where is the good stuff? GIVE US THE GOOD STUFF</a:t>
            </a:r>
          </a:p>
        </p:txBody>
      </p:sp>
    </p:spTree>
    <p:extLst>
      <p:ext uri="{BB962C8B-B14F-4D97-AF65-F5344CB8AC3E}">
        <p14:creationId xmlns:p14="http://schemas.microsoft.com/office/powerpoint/2010/main" val="4041930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D62CFF-914D-45B4-A341-2FA675E99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385887"/>
            <a:ext cx="5715000" cy="4086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2B8432-C22E-408B-8962-586E7DC7EF70}"/>
              </a:ext>
            </a:extLst>
          </p:cNvPr>
          <p:cNvSpPr txBox="1"/>
          <p:nvPr/>
        </p:nvSpPr>
        <p:spPr>
          <a:xfrm>
            <a:off x="9537192" y="210312"/>
            <a:ext cx="2322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Day 6-7</a:t>
            </a:r>
          </a:p>
        </p:txBody>
      </p:sp>
    </p:spTree>
    <p:extLst>
      <p:ext uri="{BB962C8B-B14F-4D97-AF65-F5344CB8AC3E}">
        <p14:creationId xmlns:p14="http://schemas.microsoft.com/office/powerpoint/2010/main" val="3932170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6B60B3-E084-46EE-BDAB-422996242A9D}"/>
              </a:ext>
            </a:extLst>
          </p:cNvPr>
          <p:cNvSpPr txBox="1"/>
          <p:nvPr/>
        </p:nvSpPr>
        <p:spPr>
          <a:xfrm>
            <a:off x="1400175" y="200025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YAY, moore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694F9-BD98-4675-AD13-A370E527EB8E}"/>
              </a:ext>
            </a:extLst>
          </p:cNvPr>
          <p:cNvSpPr txBox="1"/>
          <p:nvPr/>
        </p:nvSpPr>
        <p:spPr>
          <a:xfrm>
            <a:off x="1766887" y="2190750"/>
            <a:ext cx="86582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//Roy-Floyd</a:t>
            </a:r>
          </a:p>
          <a:p>
            <a:r>
              <a:rPr lang="en-US">
                <a:solidFill>
                  <a:schemeClr val="bg1"/>
                </a:solidFill>
              </a:rPr>
              <a:t>int i, j, k;</a:t>
            </a:r>
          </a:p>
          <a:p>
            <a:r>
              <a:rPr lang="nn-NO">
                <a:solidFill>
                  <a:schemeClr val="bg1"/>
                </a:solidFill>
              </a:rPr>
              <a:t>for (i = 0; i &lt; nodes.size(); i++)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for (j = 0; j &lt; nodes.size(); j++)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for (k = 0; k &lt; nodes.size(); k++)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window.clear(sf::Color::White);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9CF193-1C66-4939-ABAD-E8482A6D9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474" y="318314"/>
            <a:ext cx="1524381" cy="114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0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5C7AF8-8D85-49EC-99AF-D939E1A902E0}"/>
              </a:ext>
            </a:extLst>
          </p:cNvPr>
          <p:cNvSpPr txBox="1"/>
          <p:nvPr/>
        </p:nvSpPr>
        <p:spPr>
          <a:xfrm>
            <a:off x="1500187" y="889843"/>
            <a:ext cx="91916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//set temporary values for the current frame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draw_edge_store_in_vector(i, k, sf::Color::Green, temp_edges);</a:t>
            </a:r>
          </a:p>
          <a:p>
            <a:r>
              <a:rPr lang="en-US">
                <a:solidFill>
                  <a:schemeClr val="bg1"/>
                </a:solidFill>
              </a:rPr>
              <a:t>draw_edge_store_in_vector(k, j, sf::Color::Green, temp_edges);</a:t>
            </a:r>
          </a:p>
          <a:p>
            <a:r>
              <a:rPr lang="en-US">
                <a:solidFill>
                  <a:schemeClr val="bg1"/>
                </a:solidFill>
              </a:rPr>
              <a:t>draw_edge_store_in_vector(i, j, sf::Color::Red, temp_edges);</a:t>
            </a:r>
          </a:p>
          <a:p>
            <a:r>
              <a:rPr lang="en-US">
                <a:solidFill>
                  <a:schemeClr val="bg1"/>
                </a:solidFill>
              </a:rPr>
              <a:t>if (i != j &amp;&amp; i != k &amp;&amp; k != j)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draw_direction_store_in_vector(i, k, sf::Color::Green, temp_directions);</a:t>
            </a:r>
          </a:p>
          <a:p>
            <a:r>
              <a:rPr lang="en-US">
                <a:solidFill>
                  <a:schemeClr val="bg1"/>
                </a:solidFill>
              </a:rPr>
              <a:t>draw_direction_store_in_vector(k, j, sf::Color::Green, temp_directions);</a:t>
            </a:r>
          </a:p>
          <a:p>
            <a:r>
              <a:rPr lang="en-US">
                <a:solidFill>
                  <a:schemeClr val="bg1"/>
                </a:solidFill>
              </a:rPr>
              <a:t>draw_direction_store_in_vector(i, j, sf::Color::Red, temp_directions);</a:t>
            </a:r>
          </a:p>
          <a:p>
            <a:r>
              <a:rPr lang="en-US">
                <a:solidFill>
                  <a:schemeClr val="bg1"/>
                </a:solidFill>
              </a:rPr>
              <a:t>}</a:t>
            </a:r>
          </a:p>
          <a:p>
            <a:r>
              <a:rPr lang="en-US">
                <a:solidFill>
                  <a:schemeClr val="bg1"/>
                </a:solidFill>
              </a:rPr>
              <a:t>nodes[i].setOutlineColor(sf::Color::Red);</a:t>
            </a:r>
          </a:p>
          <a:p>
            <a:r>
              <a:rPr lang="en-US">
                <a:solidFill>
                  <a:schemeClr val="bg1"/>
                </a:solidFill>
              </a:rPr>
              <a:t>nodes[j].setOutlineColor(sf::Color::Red);</a:t>
            </a:r>
          </a:p>
          <a:p>
            <a:r>
              <a:rPr lang="en-US">
                <a:solidFill>
                  <a:schemeClr val="bg1"/>
                </a:solidFill>
              </a:rPr>
              <a:t>nodes[k].setOutlineColor(sf::Color::Green);</a:t>
            </a:r>
          </a:p>
          <a:p>
            <a:r>
              <a:rPr lang="en-US">
                <a:solidFill>
                  <a:schemeClr val="bg1"/>
                </a:solidFill>
              </a:rPr>
              <a:t>nodes[i].setOutlineThickness(5.0f);</a:t>
            </a:r>
          </a:p>
          <a:p>
            <a:r>
              <a:rPr lang="en-US">
                <a:solidFill>
                  <a:schemeClr val="bg1"/>
                </a:solidFill>
              </a:rPr>
              <a:t>nodes[j].setOutlineThickness(5.0f);</a:t>
            </a:r>
          </a:p>
          <a:p>
            <a:r>
              <a:rPr lang="en-US">
                <a:solidFill>
                  <a:schemeClr val="bg1"/>
                </a:solidFill>
              </a:rPr>
              <a:t>nodes[k].setOutlineThickness(5.0f);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31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2E3674-90F1-4217-9559-B6679DC34D9F}"/>
              </a:ext>
            </a:extLst>
          </p:cNvPr>
          <p:cNvSpPr txBox="1"/>
          <p:nvPr/>
        </p:nvSpPr>
        <p:spPr>
          <a:xfrm>
            <a:off x="2581275" y="990600"/>
            <a:ext cx="70675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draw_graph(); //functie care deseneaza toate elementele din vectorii cu 					forme, indecsi, muchii, costuri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sf::sleep(waitTime); //Practic cea mai importanta functie din tot programul</a:t>
            </a:r>
          </a:p>
          <a:p>
            <a:r>
              <a:rPr lang="en-US">
                <a:solidFill>
                  <a:schemeClr val="bg1"/>
                </a:solidFill>
              </a:rPr>
              <a:t>window.display();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if (a[i][k] &amp;&amp; a[k][j] &amp;&amp; (a[i][j] &gt; a[i][k] + a[k][j] || !a[i][j]) &amp;&amp; i != j)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a[i][j] = a[i][k] + a[k][j];</a:t>
            </a:r>
          </a:p>
          <a:p>
            <a:r>
              <a:rPr lang="en-US">
                <a:solidFill>
                  <a:schemeClr val="bg1"/>
                </a:solidFill>
              </a:rPr>
              <a:t>sf::sleep(solutionWaitTime); //Timp de asteptare pentru a vedea solutia</a:t>
            </a:r>
          </a:p>
          <a:p>
            <a:r>
              <a:rPr lang="en-US">
                <a:solidFill>
                  <a:schemeClr val="bg1"/>
                </a:solidFill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07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869339-66C6-41C0-8DEF-A5811E7597D9}"/>
              </a:ext>
            </a:extLst>
          </p:cNvPr>
          <p:cNvSpPr txBox="1"/>
          <p:nvPr/>
        </p:nvSpPr>
        <p:spPr>
          <a:xfrm>
            <a:off x="4257676" y="1109335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Mersi ca m-ati ascultat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4272A-24EC-464E-B3EB-76AE00B5F133}"/>
              </a:ext>
            </a:extLst>
          </p:cNvPr>
          <p:cNvSpPr txBox="1"/>
          <p:nvPr/>
        </p:nvSpPr>
        <p:spPr>
          <a:xfrm>
            <a:off x="4305300" y="1918960"/>
            <a:ext cx="358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si stiu ca va doare capul de la atata cod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3D220F-CAF5-4ECE-B266-31731E6D4B18}"/>
              </a:ext>
            </a:extLst>
          </p:cNvPr>
          <p:cNvSpPr txBox="1"/>
          <p:nvPr/>
        </p:nvSpPr>
        <p:spPr>
          <a:xfrm>
            <a:off x="4257676" y="3429000"/>
            <a:ext cx="389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Asa ca...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173C43-59BA-4388-BA5E-37E299A29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076" y="3152775"/>
            <a:ext cx="2566943" cy="37052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E69424-2D64-49B6-A1A5-B95339F495EC}"/>
              </a:ext>
            </a:extLst>
          </p:cNvPr>
          <p:cNvSpPr txBox="1"/>
          <p:nvPr/>
        </p:nvSpPr>
        <p:spPr>
          <a:xfrm>
            <a:off x="5222558" y="4261104"/>
            <a:ext cx="1965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uite o poza cu un arici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2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CFA1-269A-4463-86DF-1369F67D1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7160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660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3450778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F1CD4C-A815-474B-A44B-906FFD06E3CB}"/>
              </a:ext>
            </a:extLst>
          </p:cNvPr>
          <p:cNvSpPr txBox="1"/>
          <p:nvPr/>
        </p:nvSpPr>
        <p:spPr>
          <a:xfrm>
            <a:off x="2614612" y="2136844"/>
            <a:ext cx="69627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Roy – Floyd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int i, j, k;</a:t>
            </a:r>
          </a:p>
          <a:p>
            <a:r>
              <a:rPr lang="en-US">
                <a:solidFill>
                  <a:schemeClr val="bg1"/>
                </a:solidFill>
              </a:rPr>
              <a:t>for (k = 0; k &lt; nodes.size(); k++)</a:t>
            </a:r>
          </a:p>
          <a:p>
            <a:r>
              <a:rPr lang="nn-NO">
                <a:solidFill>
                  <a:schemeClr val="bg1"/>
                </a:solidFill>
              </a:rPr>
              <a:t>for (i = 0; i &lt; nodes.size(); i++)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for (j = 0; j &lt; nodes.size(); j++)</a:t>
            </a:r>
          </a:p>
          <a:p>
            <a:r>
              <a:rPr lang="en-US">
                <a:solidFill>
                  <a:schemeClr val="bg1"/>
                </a:solidFill>
              </a:rPr>
              <a:t>	if (a[i][k] &amp;&amp; a[k][j] &amp;&amp; (a[i][j] &gt; a[i][k] + a[k][j] || !a[i][j]) &amp;&amp; i != j)</a:t>
            </a:r>
          </a:p>
          <a:p>
            <a:r>
              <a:rPr lang="en-US">
                <a:solidFill>
                  <a:schemeClr val="bg1"/>
                </a:solidFill>
              </a:rPr>
              <a:t>		a[i][j] = a[i][k] + a[k][j];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56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6E46E2-E9A3-41DB-9ABD-39F8D7777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10263"/>
            <a:ext cx="114300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8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C33FD-9518-4EE0-BDB3-1EFC1E8F0C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endParaRPr lang="en-US"/>
          </a:p>
          <a:p>
            <a:pPr algn="ctr"/>
            <a:r>
              <a:rPr lang="en-US" sz="5400">
                <a:solidFill>
                  <a:schemeClr val="accent1">
                    <a:lumMod val="50000"/>
                  </a:schemeClr>
                </a:solidFill>
              </a:rPr>
              <a:t>Simple Fast Multimedia Library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065BA4-576D-477B-A1D0-499FF83E3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1" y="814988"/>
            <a:ext cx="114300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5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705E-E3C4-4247-A9B6-7BF30DB17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5209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6000"/>
              <a:t>The code</a:t>
            </a:r>
          </a:p>
        </p:txBody>
      </p:sp>
    </p:spTree>
    <p:extLst>
      <p:ext uri="{BB962C8B-B14F-4D97-AF65-F5344CB8AC3E}">
        <p14:creationId xmlns:p14="http://schemas.microsoft.com/office/powerpoint/2010/main" val="1391631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BD022E-1057-4622-9657-BAD9BB15ED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2" r="2112" b="1793"/>
          <a:stretch/>
        </p:blipFill>
        <p:spPr>
          <a:xfrm>
            <a:off x="6305550" y="1585912"/>
            <a:ext cx="5229225" cy="36861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7A67D6-428E-4A3B-A083-1253C4B6A349}"/>
              </a:ext>
            </a:extLst>
          </p:cNvPr>
          <p:cNvSpPr txBox="1"/>
          <p:nvPr/>
        </p:nvSpPr>
        <p:spPr>
          <a:xfrm>
            <a:off x="866775" y="382012"/>
            <a:ext cx="543877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chemeClr val="bg1"/>
                </a:solidFill>
              </a:rPr>
              <a:t>std::vector&lt;sf::CircleShape&gt; nodes;</a:t>
            </a:r>
          </a:p>
          <a:p>
            <a:r>
              <a:rPr lang="en-US" sz="2000">
                <a:solidFill>
                  <a:schemeClr val="bg1"/>
                </a:solidFill>
              </a:rPr>
              <a:t>std::vector&lt;sf::Text&gt; indexes; //indecsi</a:t>
            </a:r>
          </a:p>
          <a:p>
            <a:r>
              <a:rPr lang="en-US" sz="2000">
                <a:solidFill>
                  <a:schemeClr val="bg1"/>
                </a:solidFill>
              </a:rPr>
              <a:t>while (window.isOpen())</a:t>
            </a:r>
          </a:p>
          <a:p>
            <a:r>
              <a:rPr lang="en-US" sz="2000">
                <a:solidFill>
                  <a:schemeClr val="bg1"/>
                </a:solidFill>
              </a:rPr>
              <a:t>{</a:t>
            </a:r>
          </a:p>
          <a:p>
            <a:r>
              <a:rPr lang="en-US" sz="2000">
                <a:solidFill>
                  <a:schemeClr val="bg1"/>
                </a:solidFill>
              </a:rPr>
              <a:t>sf::Event event;</a:t>
            </a:r>
          </a:p>
          <a:p>
            <a:r>
              <a:rPr lang="en-US" sz="2000">
                <a:solidFill>
                  <a:schemeClr val="bg1"/>
                </a:solidFill>
              </a:rPr>
              <a:t>while (window.pollEvent(event))</a:t>
            </a:r>
          </a:p>
          <a:p>
            <a:r>
              <a:rPr lang="en-US" sz="2000">
                <a:solidFill>
                  <a:schemeClr val="bg1"/>
                </a:solidFill>
              </a:rPr>
              <a:t>{</a:t>
            </a:r>
          </a:p>
          <a:p>
            <a:r>
              <a:rPr lang="en-US" sz="2000">
                <a:solidFill>
                  <a:schemeClr val="bg1"/>
                </a:solidFill>
              </a:rPr>
              <a:t>if(sf::Event::MouseButtonPressed</a:t>
            </a:r>
            <a:r>
              <a:rPr lang="en-US" sz="200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	if (event.mouseButton.button == sf::Mouse::Left)</a:t>
            </a:r>
          </a:p>
          <a:p>
            <a:r>
              <a:rPr lang="en-US" sz="2000">
                <a:solidFill>
                  <a:schemeClr val="bg1"/>
                </a:solidFill>
              </a:rPr>
              <a:t>{</a:t>
            </a:r>
          </a:p>
          <a:p>
            <a:r>
              <a:rPr lang="en-US" sz="2000">
                <a:solidFill>
                  <a:schemeClr val="bg1"/>
                </a:solidFill>
              </a:rPr>
              <a:t>draw_node_store_in_vector();</a:t>
            </a:r>
          </a:p>
          <a:p>
            <a:r>
              <a:rPr lang="en-US" sz="2000">
                <a:solidFill>
                  <a:schemeClr val="bg1"/>
                </a:solidFill>
              </a:rPr>
              <a:t>draw_index_store_in_vector();</a:t>
            </a:r>
          </a:p>
          <a:p>
            <a:r>
              <a:rPr lang="en-US" sz="2000">
                <a:solidFill>
                  <a:schemeClr val="bg1"/>
                </a:solidFill>
              </a:rPr>
              <a:t>}</a:t>
            </a:r>
          </a:p>
          <a:p>
            <a:r>
              <a:rPr lang="en-US" sz="2000">
                <a:solidFill>
                  <a:schemeClr val="bg1"/>
                </a:solidFill>
              </a:rPr>
              <a:t>}</a:t>
            </a:r>
          </a:p>
          <a:p>
            <a:r>
              <a:rPr lang="en-US" sz="2000">
                <a:solidFill>
                  <a:schemeClr val="bg1"/>
                </a:solidFill>
              </a:rPr>
              <a:t>window.clear(sf::Color::White);</a:t>
            </a:r>
          </a:p>
          <a:p>
            <a:r>
              <a:rPr lang="en-US" sz="2000">
                <a:solidFill>
                  <a:schemeClr val="bg1"/>
                </a:solidFill>
              </a:rPr>
              <a:t>draw_graph();</a:t>
            </a:r>
          </a:p>
          <a:p>
            <a:r>
              <a:rPr lang="en-US" sz="2000">
                <a:solidFill>
                  <a:schemeClr val="bg1"/>
                </a:solidFill>
              </a:rPr>
              <a:t>window.display();</a:t>
            </a:r>
          </a:p>
          <a:p>
            <a:r>
              <a:rPr lang="en-US" sz="200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CD233-C037-43A5-ACF2-1DB48DBA0D22}"/>
              </a:ext>
            </a:extLst>
          </p:cNvPr>
          <p:cNvSpPr txBox="1"/>
          <p:nvPr/>
        </p:nvSpPr>
        <p:spPr>
          <a:xfrm>
            <a:off x="9537192" y="210312"/>
            <a:ext cx="2322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1300261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1C8B4C-40D4-4EF3-85E8-778A55CE4863}"/>
              </a:ext>
            </a:extLst>
          </p:cNvPr>
          <p:cNvSpPr txBox="1"/>
          <p:nvPr/>
        </p:nvSpPr>
        <p:spPr>
          <a:xfrm>
            <a:off x="1228724" y="182671"/>
            <a:ext cx="90773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void draw_node_store_in_vector()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sf::CircleShape circle(20.0f); //raza de 20</a:t>
            </a:r>
          </a:p>
          <a:p>
            <a:r>
              <a:rPr lang="en-US">
                <a:solidFill>
                  <a:schemeClr val="bg1"/>
                </a:solidFill>
              </a:rPr>
              <a:t>float radius = circle.getRadius();  </a:t>
            </a:r>
          </a:p>
          <a:p>
            <a:r>
              <a:rPr lang="en-US">
                <a:solidFill>
                  <a:schemeClr val="bg1"/>
                </a:solidFill>
              </a:rPr>
              <a:t>circle.setPointCount(100);   //explicatii?</a:t>
            </a:r>
          </a:p>
          <a:p>
            <a:r>
              <a:rPr lang="en-US">
                <a:solidFill>
                  <a:schemeClr val="bg1"/>
                </a:solidFill>
              </a:rPr>
              <a:t>circle.setFillColor(sf::Color(251, 234, 235)); //culoarea</a:t>
            </a:r>
          </a:p>
          <a:p>
            <a:r>
              <a:rPr lang="en-US">
                <a:solidFill>
                  <a:schemeClr val="bg1"/>
                </a:solidFill>
              </a:rPr>
              <a:t>circle.setOutlineThickness(1.5f); //marginea</a:t>
            </a:r>
          </a:p>
          <a:p>
            <a:r>
              <a:rPr lang="en-US">
                <a:solidFill>
                  <a:schemeClr val="bg1"/>
                </a:solidFill>
              </a:rPr>
              <a:t>circle.setOutlineColor(sf::Color(0, 0, 0));</a:t>
            </a:r>
          </a:p>
          <a:p>
            <a:r>
              <a:rPr lang="en-US">
                <a:solidFill>
                  <a:schemeClr val="bg1"/>
                </a:solidFill>
              </a:rPr>
              <a:t>circle.setPosition(sf::Vector2f(sf::Mouse::getPosition(window))); //pozitia cercului = pozitia mousului</a:t>
            </a:r>
          </a:p>
          <a:p>
            <a:r>
              <a:rPr lang="en-US">
                <a:solidFill>
                  <a:schemeClr val="bg1"/>
                </a:solidFill>
              </a:rPr>
              <a:t>circle.setOrigin(radius, radius); </a:t>
            </a:r>
          </a:p>
          <a:p>
            <a:r>
              <a:rPr lang="en-US">
                <a:solidFill>
                  <a:schemeClr val="bg1"/>
                </a:solidFill>
              </a:rPr>
              <a:t>nodes.push_back(circle); //il bag in vectorul nodes</a:t>
            </a:r>
          </a:p>
          <a:p>
            <a:r>
              <a:rPr lang="en-US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6A2D1F-E54E-42EC-B7C9-66B8EDA2729C}"/>
              </a:ext>
            </a:extLst>
          </p:cNvPr>
          <p:cNvSpPr txBox="1"/>
          <p:nvPr/>
        </p:nvSpPr>
        <p:spPr>
          <a:xfrm>
            <a:off x="1228724" y="3429000"/>
            <a:ext cx="77628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void draw_index_store_in_vector()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sf::Text index;</a:t>
            </a:r>
          </a:p>
          <a:p>
            <a:r>
              <a:rPr lang="en-US">
                <a:solidFill>
                  <a:schemeClr val="bg1"/>
                </a:solidFill>
              </a:rPr>
              <a:t>index.setFont(font);</a:t>
            </a:r>
          </a:p>
          <a:p>
            <a:r>
              <a:rPr lang="en-US">
                <a:solidFill>
                  <a:schemeClr val="bg1"/>
                </a:solidFill>
              </a:rPr>
              <a:t>index.setString(std::to_string(indexes.size()));</a:t>
            </a:r>
          </a:p>
          <a:p>
            <a:r>
              <a:rPr lang="en-US">
                <a:solidFill>
                  <a:schemeClr val="bg1"/>
                </a:solidFill>
              </a:rPr>
              <a:t>index.setCharacterSize(30);</a:t>
            </a:r>
          </a:p>
          <a:p>
            <a:r>
              <a:rPr lang="en-US">
                <a:solidFill>
                  <a:schemeClr val="bg1"/>
                </a:solidFill>
              </a:rPr>
              <a:t>index.setFillColor(sf::Color::Black);</a:t>
            </a:r>
          </a:p>
          <a:p>
            <a:r>
              <a:rPr lang="en-US">
                <a:solidFill>
                  <a:schemeClr val="bg1"/>
                </a:solidFill>
              </a:rPr>
              <a:t>index.setOrigin(7.f, 19.f);</a:t>
            </a:r>
          </a:p>
          <a:p>
            <a:r>
              <a:rPr lang="en-US">
                <a:solidFill>
                  <a:schemeClr val="bg1"/>
                </a:solidFill>
              </a:rPr>
              <a:t>index.setPosition(sf::Vector2f(sf::Mouse::getPosition(window)));</a:t>
            </a:r>
          </a:p>
          <a:p>
            <a:r>
              <a:rPr lang="en-US">
                <a:solidFill>
                  <a:schemeClr val="bg1"/>
                </a:solidFill>
              </a:rPr>
              <a:t>indexes.push_back(index);</a:t>
            </a:r>
          </a:p>
          <a:p>
            <a:r>
              <a:rPr lang="en-US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022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74BC64-0080-4F43-BB45-16DA3C3A8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74279"/>
            <a:ext cx="5319221" cy="38331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7C0989-B024-49C1-88D3-66C8D786AA68}"/>
              </a:ext>
            </a:extLst>
          </p:cNvPr>
          <p:cNvSpPr txBox="1"/>
          <p:nvPr/>
        </p:nvSpPr>
        <p:spPr>
          <a:xfrm>
            <a:off x="981075" y="583156"/>
            <a:ext cx="51149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if (event.key.code == sf::Keyboard::M)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nn-NO">
                <a:solidFill>
                  <a:schemeClr val="bg1"/>
                </a:solidFill>
              </a:rPr>
              <a:t>for (int i = 0; i &lt; nodes.size(); i++)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pos.push_back(nodes[i].getPosition());</a:t>
            </a:r>
          </a:p>
          <a:p>
            <a:r>
              <a:rPr lang="en-US">
                <a:solidFill>
                  <a:schemeClr val="bg1"/>
                </a:solidFill>
              </a:rPr>
              <a:t>}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nn-NO">
                <a:solidFill>
                  <a:schemeClr val="bg1"/>
                </a:solidFill>
              </a:rPr>
              <a:t>for (int i = 0; i &lt; pos.size(); i++)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for (int j = 0; j &lt; pos.size(); j++)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if (a[i][j])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draw_edge_store_in_vector(i, j, sf::Color::Black, edges);</a:t>
            </a:r>
          </a:p>
          <a:p>
            <a:r>
              <a:rPr lang="en-US">
                <a:solidFill>
                  <a:schemeClr val="bg1"/>
                </a:solidFill>
              </a:rPr>
              <a:t>}</a:t>
            </a:r>
          </a:p>
          <a:p>
            <a:r>
              <a:rPr lang="en-US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408A5-C076-46E9-A63A-19566E868302}"/>
              </a:ext>
            </a:extLst>
          </p:cNvPr>
          <p:cNvSpPr txBox="1"/>
          <p:nvPr/>
        </p:nvSpPr>
        <p:spPr>
          <a:xfrm>
            <a:off x="9537192" y="210312"/>
            <a:ext cx="2322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1706201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132</TotalTime>
  <Words>1359</Words>
  <Application>Microsoft Office PowerPoint</Application>
  <PresentationFormat>Widescreen</PresentationFormat>
  <Paragraphs>195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Tw Cen MT</vt:lpstr>
      <vt:lpstr>Circuit</vt:lpstr>
      <vt:lpstr>Reprezentare grafica a algoritmului roy-floyd</vt:lpstr>
      <vt:lpstr>Demo time</vt:lpstr>
      <vt:lpstr>PowerPoint Presentation</vt:lpstr>
      <vt:lpstr>PowerPoint Presentation</vt:lpstr>
      <vt:lpstr>PowerPoint Presentation</vt:lpstr>
      <vt:lpstr>The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Reprezentare grafica a algoritmului roy-floyd</dc:title>
  <dc:creator>Andu</dc:creator>
  <cp:lastModifiedBy>Andu</cp:lastModifiedBy>
  <cp:revision>53</cp:revision>
  <dcterms:created xsi:type="dcterms:W3CDTF">2019-05-03T07:46:25Z</dcterms:created>
  <dcterms:modified xsi:type="dcterms:W3CDTF">2019-05-05T17:59:54Z</dcterms:modified>
</cp:coreProperties>
</file>