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75" r:id="rId9"/>
    <p:sldId id="267" r:id="rId10"/>
    <p:sldId id="265" r:id="rId11"/>
    <p:sldId id="268" r:id="rId12"/>
    <p:sldId id="264" r:id="rId13"/>
    <p:sldId id="269" r:id="rId14"/>
    <p:sldId id="266" r:id="rId15"/>
    <p:sldId id="262"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AD8E5"/>
    <a:srgbClr val="191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09.05.2019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09.05.2019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09.05.2019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29FB-CCA4-497B-8A6E-183A018B8917}"/>
              </a:ext>
            </a:extLst>
          </p:cNvPr>
          <p:cNvSpPr>
            <a:spLocks noGrp="1"/>
          </p:cNvSpPr>
          <p:nvPr>
            <p:ph type="ctrTitle"/>
          </p:nvPr>
        </p:nvSpPr>
        <p:spPr/>
        <p:txBody>
          <a:bodyPr/>
          <a:lstStyle/>
          <a:p>
            <a:r>
              <a:rPr lang="en-US"/>
              <a:t>Reprezentare grafica a algoritmului roy-floyd</a:t>
            </a:r>
          </a:p>
        </p:txBody>
      </p:sp>
      <p:sp>
        <p:nvSpPr>
          <p:cNvPr id="3" name="Subtitle 2">
            <a:extLst>
              <a:ext uri="{FF2B5EF4-FFF2-40B4-BE49-F238E27FC236}">
                <a16:creationId xmlns:a16="http://schemas.microsoft.com/office/drawing/2014/main" id="{7BCA46D5-E106-4B83-8094-49F049F25D75}"/>
              </a:ext>
            </a:extLst>
          </p:cNvPr>
          <p:cNvSpPr>
            <a:spLocks noGrp="1"/>
          </p:cNvSpPr>
          <p:nvPr>
            <p:ph type="subTitle" idx="1"/>
          </p:nvPr>
        </p:nvSpPr>
        <p:spPr/>
        <p:txBody>
          <a:bodyPr>
            <a:normAutofit/>
          </a:bodyPr>
          <a:lstStyle/>
          <a:p>
            <a:r>
              <a:rPr lang="en-US" sz="1600"/>
              <a:t>Andrei Niculae</a:t>
            </a:r>
          </a:p>
        </p:txBody>
      </p:sp>
    </p:spTree>
    <p:extLst>
      <p:ext uri="{BB962C8B-B14F-4D97-AF65-F5344CB8AC3E}">
        <p14:creationId xmlns:p14="http://schemas.microsoft.com/office/powerpoint/2010/main" val="342922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4BC64-0080-4F43-BB45-16DA3C3A8AAF}"/>
              </a:ext>
            </a:extLst>
          </p:cNvPr>
          <p:cNvPicPr>
            <a:picLocks noChangeAspect="1"/>
          </p:cNvPicPr>
          <p:nvPr/>
        </p:nvPicPr>
        <p:blipFill>
          <a:blip r:embed="rId2"/>
          <a:stretch>
            <a:fillRect/>
          </a:stretch>
        </p:blipFill>
        <p:spPr>
          <a:xfrm>
            <a:off x="6096000" y="1274279"/>
            <a:ext cx="5319221" cy="3833192"/>
          </a:xfrm>
          <a:prstGeom prst="rect">
            <a:avLst/>
          </a:prstGeom>
        </p:spPr>
      </p:pic>
      <p:sp>
        <p:nvSpPr>
          <p:cNvPr id="4" name="TextBox 3">
            <a:extLst>
              <a:ext uri="{FF2B5EF4-FFF2-40B4-BE49-F238E27FC236}">
                <a16:creationId xmlns:a16="http://schemas.microsoft.com/office/drawing/2014/main" id="{2C7C0989-B024-49C1-88D3-66C8D786AA68}"/>
              </a:ext>
            </a:extLst>
          </p:cNvPr>
          <p:cNvSpPr txBox="1"/>
          <p:nvPr/>
        </p:nvSpPr>
        <p:spPr>
          <a:xfrm>
            <a:off x="981075" y="583156"/>
            <a:ext cx="5114925" cy="4801314"/>
          </a:xfrm>
          <a:prstGeom prst="rect">
            <a:avLst/>
          </a:prstGeom>
          <a:noFill/>
        </p:spPr>
        <p:txBody>
          <a:bodyPr wrap="square" rtlCol="0">
            <a:spAutoFit/>
          </a:bodyPr>
          <a:lstStyle/>
          <a:p>
            <a:r>
              <a:rPr lang="en-US">
                <a:solidFill>
                  <a:schemeClr val="bg1"/>
                </a:solidFill>
              </a:rPr>
              <a:t>if (event.key.code == sf::Keyboard::M)</a:t>
            </a:r>
          </a:p>
          <a:p>
            <a:endParaRPr lang="en-US">
              <a:solidFill>
                <a:schemeClr val="bg1"/>
              </a:solidFill>
            </a:endParaRPr>
          </a:p>
          <a:p>
            <a:r>
              <a:rPr lang="nn-NO">
                <a:solidFill>
                  <a:schemeClr val="bg1"/>
                </a:solidFill>
              </a:rPr>
              <a:t>for (int i = 0; i &lt; nodes.size(); i++)</a:t>
            </a:r>
          </a:p>
          <a:p>
            <a:r>
              <a:rPr lang="en-US">
                <a:solidFill>
                  <a:schemeClr val="bg1"/>
                </a:solidFill>
              </a:rPr>
              <a:t>{</a:t>
            </a:r>
          </a:p>
          <a:p>
            <a:r>
              <a:rPr lang="en-US">
                <a:solidFill>
                  <a:schemeClr val="bg1"/>
                </a:solidFill>
              </a:rPr>
              <a:t>pos.push_back(nodes[i].getPosition());</a:t>
            </a:r>
          </a:p>
          <a:p>
            <a:r>
              <a:rPr lang="en-US">
                <a:solidFill>
                  <a:schemeClr val="bg1"/>
                </a:solidFill>
              </a:rPr>
              <a:t>}</a:t>
            </a:r>
          </a:p>
          <a:p>
            <a:endParaRPr lang="en-US">
              <a:solidFill>
                <a:schemeClr val="bg1"/>
              </a:solidFill>
            </a:endParaRPr>
          </a:p>
          <a:p>
            <a:r>
              <a:rPr lang="nn-NO">
                <a:solidFill>
                  <a:schemeClr val="bg1"/>
                </a:solidFill>
              </a:rPr>
              <a:t>for (int i = 0; i &lt; pos.size(); i++)</a:t>
            </a:r>
          </a:p>
          <a:p>
            <a:r>
              <a:rPr lang="en-US">
                <a:solidFill>
                  <a:schemeClr val="bg1"/>
                </a:solidFill>
              </a:rPr>
              <a:t>{</a:t>
            </a:r>
          </a:p>
          <a:p>
            <a:r>
              <a:rPr lang="en-US">
                <a:solidFill>
                  <a:schemeClr val="bg1"/>
                </a:solidFill>
              </a:rPr>
              <a:t>for (int j = 0; j &lt; pos.size(); j++)</a:t>
            </a:r>
          </a:p>
          <a:p>
            <a:r>
              <a:rPr lang="en-US">
                <a:solidFill>
                  <a:schemeClr val="bg1"/>
                </a:solidFill>
              </a:rPr>
              <a:t>{</a:t>
            </a:r>
          </a:p>
          <a:p>
            <a:r>
              <a:rPr lang="en-US">
                <a:solidFill>
                  <a:schemeClr val="bg1"/>
                </a:solidFill>
              </a:rPr>
              <a:t>if (a[i][j])</a:t>
            </a:r>
          </a:p>
          <a:p>
            <a:r>
              <a:rPr lang="en-US">
                <a:solidFill>
                  <a:schemeClr val="bg1"/>
                </a:solidFill>
              </a:rPr>
              <a:t>{</a:t>
            </a:r>
          </a:p>
          <a:p>
            <a:r>
              <a:rPr lang="en-US">
                <a:solidFill>
                  <a:schemeClr val="bg1"/>
                </a:solidFill>
              </a:rPr>
              <a:t>draw_edge_store_in_vector(i, j, sf::Color::Black, edges);</a:t>
            </a:r>
          </a:p>
          <a:p>
            <a:r>
              <a:rPr lang="en-US">
                <a:solidFill>
                  <a:schemeClr val="bg1"/>
                </a:solidFill>
              </a:rPr>
              <a:t>}</a:t>
            </a:r>
          </a:p>
          <a:p>
            <a:r>
              <a:rPr lang="en-US">
                <a:solidFill>
                  <a:schemeClr val="bg1"/>
                </a:solidFill>
              </a:rPr>
              <a:t>}</a:t>
            </a:r>
          </a:p>
        </p:txBody>
      </p:sp>
      <p:sp>
        <p:nvSpPr>
          <p:cNvPr id="5" name="TextBox 4">
            <a:extLst>
              <a:ext uri="{FF2B5EF4-FFF2-40B4-BE49-F238E27FC236}">
                <a16:creationId xmlns:a16="http://schemas.microsoft.com/office/drawing/2014/main" id="{141408A5-C076-46E9-A63A-19566E868302}"/>
              </a:ext>
            </a:extLst>
          </p:cNvPr>
          <p:cNvSpPr txBox="1"/>
          <p:nvPr/>
        </p:nvSpPr>
        <p:spPr>
          <a:xfrm>
            <a:off x="9537192" y="210312"/>
            <a:ext cx="2322576" cy="830997"/>
          </a:xfrm>
          <a:prstGeom prst="rect">
            <a:avLst/>
          </a:prstGeom>
          <a:noFill/>
        </p:spPr>
        <p:txBody>
          <a:bodyPr wrap="square" rtlCol="0">
            <a:spAutoFit/>
          </a:bodyPr>
          <a:lstStyle/>
          <a:p>
            <a:r>
              <a:rPr lang="en-US" sz="4800">
                <a:solidFill>
                  <a:schemeClr val="bg1"/>
                </a:solidFill>
              </a:rPr>
              <a:t>Ziua 2</a:t>
            </a:r>
          </a:p>
        </p:txBody>
      </p:sp>
    </p:spTree>
    <p:extLst>
      <p:ext uri="{BB962C8B-B14F-4D97-AF65-F5344CB8AC3E}">
        <p14:creationId xmlns:p14="http://schemas.microsoft.com/office/powerpoint/2010/main" val="170620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AC33B-0DE1-4269-82EB-9B2A7B935F86}"/>
              </a:ext>
            </a:extLst>
          </p:cNvPr>
          <p:cNvSpPr txBox="1"/>
          <p:nvPr/>
        </p:nvSpPr>
        <p:spPr>
          <a:xfrm>
            <a:off x="1352550" y="1885950"/>
            <a:ext cx="7143750" cy="2862322"/>
          </a:xfrm>
          <a:prstGeom prst="rect">
            <a:avLst/>
          </a:prstGeom>
          <a:noFill/>
        </p:spPr>
        <p:txBody>
          <a:bodyPr wrap="square" rtlCol="0">
            <a:spAutoFit/>
          </a:bodyPr>
          <a:lstStyle/>
          <a:p>
            <a:r>
              <a:rPr lang="en-US">
                <a:solidFill>
                  <a:schemeClr val="bg1"/>
                </a:solidFill>
              </a:rPr>
              <a:t>void draw_edge_store_in_vector(int i, int j, sf::Color color, std::vector&lt;sf::VertexArray&gt; &amp;vector)</a:t>
            </a:r>
          </a:p>
          <a:p>
            <a:r>
              <a:rPr lang="en-US">
                <a:solidFill>
                  <a:schemeClr val="bg1"/>
                </a:solidFill>
              </a:rPr>
              <a:t>{</a:t>
            </a:r>
          </a:p>
          <a:p>
            <a:r>
              <a:rPr lang="en-US">
                <a:solidFill>
                  <a:schemeClr val="bg1"/>
                </a:solidFill>
              </a:rPr>
              <a:t>sf::VertexArray line(sf::Lines, 2);</a:t>
            </a:r>
          </a:p>
          <a:p>
            <a:r>
              <a:rPr lang="en-US">
                <a:solidFill>
                  <a:schemeClr val="bg1"/>
                </a:solidFill>
              </a:rPr>
              <a:t>line[0].position = pos[i];</a:t>
            </a:r>
          </a:p>
          <a:p>
            <a:r>
              <a:rPr lang="en-US">
                <a:solidFill>
                  <a:schemeClr val="bg1"/>
                </a:solidFill>
              </a:rPr>
              <a:t>line[0].color = color;</a:t>
            </a:r>
          </a:p>
          <a:p>
            <a:r>
              <a:rPr lang="en-US">
                <a:solidFill>
                  <a:schemeClr val="bg1"/>
                </a:solidFill>
              </a:rPr>
              <a:t>line[1].position = pos[j];</a:t>
            </a:r>
          </a:p>
          <a:p>
            <a:r>
              <a:rPr lang="en-US">
                <a:solidFill>
                  <a:schemeClr val="bg1"/>
                </a:solidFill>
              </a:rPr>
              <a:t>line[1].color = color;</a:t>
            </a:r>
          </a:p>
          <a:p>
            <a:r>
              <a:rPr lang="en-US">
                <a:solidFill>
                  <a:schemeClr val="bg1"/>
                </a:solidFill>
              </a:rPr>
              <a:t>vector.push_back(line);</a:t>
            </a:r>
          </a:p>
          <a:p>
            <a:r>
              <a:rPr lang="en-US">
                <a:solidFill>
                  <a:schemeClr val="bg1"/>
                </a:solidFill>
              </a:rPr>
              <a:t>}</a:t>
            </a:r>
          </a:p>
        </p:txBody>
      </p:sp>
    </p:spTree>
    <p:extLst>
      <p:ext uri="{BB962C8B-B14F-4D97-AF65-F5344CB8AC3E}">
        <p14:creationId xmlns:p14="http://schemas.microsoft.com/office/powerpoint/2010/main" val="94941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A10F6-8365-4AED-A332-40FC626B4EF3}"/>
              </a:ext>
            </a:extLst>
          </p:cNvPr>
          <p:cNvPicPr>
            <a:picLocks noChangeAspect="1"/>
          </p:cNvPicPr>
          <p:nvPr/>
        </p:nvPicPr>
        <p:blipFill>
          <a:blip r:embed="rId2"/>
          <a:stretch>
            <a:fillRect/>
          </a:stretch>
        </p:blipFill>
        <p:spPr>
          <a:xfrm>
            <a:off x="6096000" y="1213320"/>
            <a:ext cx="5334462" cy="3802710"/>
          </a:xfrm>
          <a:prstGeom prst="rect">
            <a:avLst/>
          </a:prstGeom>
        </p:spPr>
      </p:pic>
      <p:sp>
        <p:nvSpPr>
          <p:cNvPr id="4" name="TextBox 3">
            <a:extLst>
              <a:ext uri="{FF2B5EF4-FFF2-40B4-BE49-F238E27FC236}">
                <a16:creationId xmlns:a16="http://schemas.microsoft.com/office/drawing/2014/main" id="{8D75DC43-6872-49BF-857A-EA816858BC21}"/>
              </a:ext>
            </a:extLst>
          </p:cNvPr>
          <p:cNvSpPr txBox="1"/>
          <p:nvPr/>
        </p:nvSpPr>
        <p:spPr>
          <a:xfrm>
            <a:off x="1143000" y="612844"/>
            <a:ext cx="4667250" cy="5632311"/>
          </a:xfrm>
          <a:prstGeom prst="rect">
            <a:avLst/>
          </a:prstGeom>
          <a:noFill/>
        </p:spPr>
        <p:txBody>
          <a:bodyPr wrap="square" rtlCol="0">
            <a:spAutoFit/>
          </a:bodyPr>
          <a:lstStyle/>
          <a:p>
            <a:r>
              <a:rPr lang="en-US">
                <a:solidFill>
                  <a:schemeClr val="bg1"/>
                </a:solidFill>
              </a:rPr>
              <a:t>if (event.key.code == sf::Keyboard::M)</a:t>
            </a:r>
          </a:p>
          <a:p>
            <a:endParaRPr lang="en-US">
              <a:solidFill>
                <a:schemeClr val="bg1"/>
              </a:solidFill>
            </a:endParaRPr>
          </a:p>
          <a:p>
            <a:r>
              <a:rPr lang="nn-NO">
                <a:solidFill>
                  <a:schemeClr val="bg1"/>
                </a:solidFill>
              </a:rPr>
              <a:t>for (int i = 0; i &lt; nodes.size(); i++)</a:t>
            </a:r>
          </a:p>
          <a:p>
            <a:r>
              <a:rPr lang="en-US">
                <a:solidFill>
                  <a:schemeClr val="bg1"/>
                </a:solidFill>
              </a:rPr>
              <a:t>{</a:t>
            </a:r>
          </a:p>
          <a:p>
            <a:r>
              <a:rPr lang="en-US">
                <a:solidFill>
                  <a:schemeClr val="bg1"/>
                </a:solidFill>
              </a:rPr>
              <a:t>pos.push_back(nodes[i].getPosition());</a:t>
            </a:r>
          </a:p>
          <a:p>
            <a:r>
              <a:rPr lang="en-US">
                <a:solidFill>
                  <a:schemeClr val="bg1"/>
                </a:solidFill>
              </a:rPr>
              <a:t>}</a:t>
            </a:r>
          </a:p>
          <a:p>
            <a:r>
              <a:rPr lang="nn-NO">
                <a:solidFill>
                  <a:schemeClr val="bg1"/>
                </a:solidFill>
              </a:rPr>
              <a:t>for (int i = 0; i &lt; pos.size(); i++)</a:t>
            </a:r>
          </a:p>
          <a:p>
            <a:r>
              <a:rPr lang="en-US">
                <a:solidFill>
                  <a:schemeClr val="bg1"/>
                </a:solidFill>
              </a:rPr>
              <a:t>{</a:t>
            </a:r>
          </a:p>
          <a:p>
            <a:r>
              <a:rPr lang="en-US">
                <a:solidFill>
                  <a:schemeClr val="bg1"/>
                </a:solidFill>
              </a:rPr>
              <a:t>for (int j = 0; j &lt; pos.size(); j++)</a:t>
            </a:r>
          </a:p>
          <a:p>
            <a:r>
              <a:rPr lang="en-US">
                <a:solidFill>
                  <a:schemeClr val="bg1"/>
                </a:solidFill>
              </a:rPr>
              <a:t>{</a:t>
            </a:r>
          </a:p>
          <a:p>
            <a:r>
              <a:rPr lang="en-US">
                <a:solidFill>
                  <a:schemeClr val="bg1"/>
                </a:solidFill>
              </a:rPr>
              <a:t>if (a[i][j])</a:t>
            </a:r>
          </a:p>
          <a:p>
            <a:r>
              <a:rPr lang="en-US">
                <a:solidFill>
                  <a:schemeClr val="bg1"/>
                </a:solidFill>
              </a:rPr>
              <a:t>{</a:t>
            </a:r>
          </a:p>
          <a:p>
            <a:r>
              <a:rPr lang="en-US">
                <a:solidFill>
                  <a:schemeClr val="bg1"/>
                </a:solidFill>
              </a:rPr>
              <a:t>draw_edge_store_in_vector(i, j, sf::Color::Black, edges);</a:t>
            </a:r>
          </a:p>
          <a:p>
            <a:r>
              <a:rPr lang="en-US">
                <a:solidFill>
                  <a:schemeClr val="bg2"/>
                </a:solidFill>
              </a:rPr>
              <a:t>draw_costs_store_in_vector(i, j, a, sf::Color::Red);</a:t>
            </a:r>
          </a:p>
          <a:p>
            <a:r>
              <a:rPr lang="en-US">
                <a:solidFill>
                  <a:schemeClr val="bg2"/>
                </a:solidFill>
              </a:rPr>
              <a:t>draw_direction_store_in_vector(i, j, sf::Color::Black, directions);</a:t>
            </a:r>
          </a:p>
          <a:p>
            <a:r>
              <a:rPr lang="en-US">
                <a:solidFill>
                  <a:schemeClr val="bg1"/>
                </a:solidFill>
              </a:rPr>
              <a:t>}</a:t>
            </a:r>
          </a:p>
          <a:p>
            <a:r>
              <a:rPr lang="en-US">
                <a:solidFill>
                  <a:schemeClr val="bg1"/>
                </a:solidFill>
              </a:rPr>
              <a:t>}</a:t>
            </a:r>
          </a:p>
          <a:p>
            <a:endParaRPr lang="en-US"/>
          </a:p>
        </p:txBody>
      </p:sp>
      <p:sp>
        <p:nvSpPr>
          <p:cNvPr id="5" name="TextBox 4">
            <a:extLst>
              <a:ext uri="{FF2B5EF4-FFF2-40B4-BE49-F238E27FC236}">
                <a16:creationId xmlns:a16="http://schemas.microsoft.com/office/drawing/2014/main" id="{6FFE090C-3CBE-488A-8779-7180F2534813}"/>
              </a:ext>
            </a:extLst>
          </p:cNvPr>
          <p:cNvSpPr txBox="1"/>
          <p:nvPr/>
        </p:nvSpPr>
        <p:spPr>
          <a:xfrm>
            <a:off x="9518904" y="197345"/>
            <a:ext cx="2322576" cy="830997"/>
          </a:xfrm>
          <a:prstGeom prst="rect">
            <a:avLst/>
          </a:prstGeom>
          <a:noFill/>
        </p:spPr>
        <p:txBody>
          <a:bodyPr wrap="square" rtlCol="0">
            <a:spAutoFit/>
          </a:bodyPr>
          <a:lstStyle/>
          <a:p>
            <a:r>
              <a:rPr lang="en-US" sz="4800">
                <a:solidFill>
                  <a:schemeClr val="bg1"/>
                </a:solidFill>
              </a:rPr>
              <a:t>Ziua 3-4</a:t>
            </a:r>
          </a:p>
        </p:txBody>
      </p:sp>
    </p:spTree>
    <p:extLst>
      <p:ext uri="{BB962C8B-B14F-4D97-AF65-F5344CB8AC3E}">
        <p14:creationId xmlns:p14="http://schemas.microsoft.com/office/powerpoint/2010/main" val="3492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01651-12B5-43BD-B370-337AA1C36277}"/>
              </a:ext>
            </a:extLst>
          </p:cNvPr>
          <p:cNvSpPr txBox="1"/>
          <p:nvPr/>
        </p:nvSpPr>
        <p:spPr>
          <a:xfrm>
            <a:off x="1276350" y="58846"/>
            <a:ext cx="11791950" cy="64633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solidFill>
                  <a:schemeClr val="bg1"/>
                </a:solidFill>
              </a:rPr>
              <a:t>void draw_costs_store_in_vector(int i, int j, int mat[101][101], sf::Color color)</a:t>
            </a:r>
          </a:p>
          <a:p>
            <a:r>
              <a:rPr lang="en-US">
                <a:solidFill>
                  <a:schemeClr val="bg1"/>
                </a:solidFill>
              </a:rPr>
              <a:t>{</a:t>
            </a:r>
          </a:p>
          <a:p>
            <a:r>
              <a:rPr lang="en-US">
                <a:solidFill>
                  <a:schemeClr val="bg1"/>
                </a:solidFill>
              </a:rPr>
              <a:t>sf::Text cost;</a:t>
            </a:r>
          </a:p>
          <a:p>
            <a:r>
              <a:rPr lang="en-US">
                <a:solidFill>
                  <a:schemeClr val="bg1"/>
                </a:solidFill>
              </a:rPr>
              <a:t>cost.setFont(font);</a:t>
            </a:r>
          </a:p>
          <a:p>
            <a:r>
              <a:rPr lang="en-US">
                <a:solidFill>
                  <a:schemeClr val="bg1"/>
                </a:solidFill>
              </a:rPr>
              <a:t>cost.setString(std::to_string(mat[i][j]));</a:t>
            </a:r>
          </a:p>
          <a:p>
            <a:r>
              <a:rPr lang="en-US">
                <a:solidFill>
                  <a:schemeClr val="bg1"/>
                </a:solidFill>
              </a:rPr>
              <a:t>cost.setCharacterSize(30);</a:t>
            </a:r>
          </a:p>
          <a:p>
            <a:r>
              <a:rPr lang="en-US">
                <a:solidFill>
                  <a:schemeClr val="bg1"/>
                </a:solidFill>
              </a:rPr>
              <a:t>cost.setFillColor(color);</a:t>
            </a:r>
          </a:p>
          <a:p>
            <a:r>
              <a:rPr lang="it-IT">
                <a:solidFill>
                  <a:schemeClr val="bg1"/>
                </a:solidFill>
              </a:rPr>
              <a:t>cost.setOrigin(7.f, 19.f);</a:t>
            </a:r>
          </a:p>
          <a:p>
            <a:r>
              <a:rPr lang="es-ES">
                <a:solidFill>
                  <a:schemeClr val="bg1"/>
                </a:solidFill>
              </a:rPr>
              <a:t>cost.setPosition(pos[i].x + (3 * (pos[j].x - pos[i].x) / 4), pos[i].y + (3 * (pos[j].y - pos[i].y) / 4));</a:t>
            </a:r>
          </a:p>
          <a:p>
            <a:r>
              <a:rPr lang="en-US">
                <a:solidFill>
                  <a:schemeClr val="bg1"/>
                </a:solidFill>
              </a:rPr>
              <a:t>costs.push_back(cost);</a:t>
            </a:r>
          </a:p>
          <a:p>
            <a:r>
              <a:rPr lang="en-US">
                <a:solidFill>
                  <a:schemeClr val="bg1"/>
                </a:solidFill>
              </a:rPr>
              <a:t>}</a:t>
            </a:r>
          </a:p>
          <a:p>
            <a:r>
              <a:rPr lang="en-US">
                <a:solidFill>
                  <a:schemeClr val="bg1"/>
                </a:solidFill>
              </a:rPr>
              <a:t>void draw_direction_store_in_vector(int i, int j, sf::Color color, std::vector&lt;sf::CircleShape&gt; &amp;vector)</a:t>
            </a:r>
          </a:p>
          <a:p>
            <a:r>
              <a:rPr lang="en-US">
                <a:solidFill>
                  <a:schemeClr val="bg1"/>
                </a:solidFill>
              </a:rPr>
              <a:t>{</a:t>
            </a:r>
          </a:p>
          <a:p>
            <a:r>
              <a:rPr lang="en-US">
                <a:solidFill>
                  <a:schemeClr val="bg1"/>
                </a:solidFill>
              </a:rPr>
              <a:t>sf::CircleShape circle(10.0f);</a:t>
            </a:r>
          </a:p>
          <a:p>
            <a:r>
              <a:rPr lang="en-US">
                <a:solidFill>
                  <a:schemeClr val="bg1"/>
                </a:solidFill>
              </a:rPr>
              <a:t>float radius = circle.getRadius(); </a:t>
            </a:r>
          </a:p>
          <a:p>
            <a:r>
              <a:rPr lang="en-US">
                <a:solidFill>
                  <a:schemeClr val="bg1"/>
                </a:solidFill>
              </a:rPr>
              <a:t>circle.setPointCount(100);</a:t>
            </a:r>
          </a:p>
          <a:p>
            <a:r>
              <a:rPr lang="en-US">
                <a:solidFill>
                  <a:schemeClr val="bg1"/>
                </a:solidFill>
              </a:rPr>
              <a:t>circle.setFillColor(color);</a:t>
            </a:r>
          </a:p>
          <a:p>
            <a:r>
              <a:rPr lang="es-ES">
                <a:solidFill>
                  <a:schemeClr val="bg1"/>
                </a:solidFill>
              </a:rPr>
              <a:t>float slope2 = atan2(pos[j].y - pos[i].y, pos[j].x - pos[i].x); //TRIGONOMETRY, IS THAT YOU?</a:t>
            </a:r>
          </a:p>
          <a:p>
            <a:r>
              <a:rPr lang="en-US">
                <a:solidFill>
                  <a:schemeClr val="bg1"/>
                </a:solidFill>
              </a:rPr>
              <a:t>int offset = 20;</a:t>
            </a:r>
          </a:p>
          <a:p>
            <a:r>
              <a:rPr lang="en-US">
                <a:solidFill>
                  <a:schemeClr val="bg1"/>
                </a:solidFill>
              </a:rPr>
              <a:t>circle.setPosition(pos[j].x - offset * cos(slope2), pos[j].y - offset * sin(slope2)); //YES IT IS</a:t>
            </a:r>
          </a:p>
          <a:p>
            <a:r>
              <a:rPr lang="en-US">
                <a:solidFill>
                  <a:schemeClr val="bg1"/>
                </a:solidFill>
              </a:rPr>
              <a:t>circle.setOrigin(radius, radius);</a:t>
            </a:r>
          </a:p>
          <a:p>
            <a:r>
              <a:rPr lang="en-US">
                <a:solidFill>
                  <a:schemeClr val="bg1"/>
                </a:solidFill>
              </a:rPr>
              <a:t>vector.push_back(circle);</a:t>
            </a:r>
          </a:p>
          <a:p>
            <a:r>
              <a:rPr lang="en-US">
                <a:solidFill>
                  <a:schemeClr val="bg1"/>
                </a:solidFill>
              </a:rPr>
              <a:t>}</a:t>
            </a:r>
          </a:p>
        </p:txBody>
      </p:sp>
    </p:spTree>
    <p:extLst>
      <p:ext uri="{BB962C8B-B14F-4D97-AF65-F5344CB8AC3E}">
        <p14:creationId xmlns:p14="http://schemas.microsoft.com/office/powerpoint/2010/main" val="102810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1BBF7-3551-48EB-90B3-02B3B0C69245}"/>
              </a:ext>
            </a:extLst>
          </p:cNvPr>
          <p:cNvPicPr>
            <a:picLocks noChangeAspect="1"/>
          </p:cNvPicPr>
          <p:nvPr/>
        </p:nvPicPr>
        <p:blipFill>
          <a:blip r:embed="rId2"/>
          <a:stretch>
            <a:fillRect/>
          </a:stretch>
        </p:blipFill>
        <p:spPr>
          <a:xfrm>
            <a:off x="6865158" y="1535266"/>
            <a:ext cx="5326842" cy="3787468"/>
          </a:xfrm>
          <a:prstGeom prst="rect">
            <a:avLst/>
          </a:prstGeom>
        </p:spPr>
      </p:pic>
      <p:sp>
        <p:nvSpPr>
          <p:cNvPr id="4" name="TextBox 3">
            <a:extLst>
              <a:ext uri="{FF2B5EF4-FFF2-40B4-BE49-F238E27FC236}">
                <a16:creationId xmlns:a16="http://schemas.microsoft.com/office/drawing/2014/main" id="{408CA7E7-7898-40F7-BD7B-ED90C76DB732}"/>
              </a:ext>
            </a:extLst>
          </p:cNvPr>
          <p:cNvSpPr txBox="1"/>
          <p:nvPr/>
        </p:nvSpPr>
        <p:spPr>
          <a:xfrm>
            <a:off x="581025" y="671691"/>
            <a:ext cx="6427008" cy="6186309"/>
          </a:xfrm>
          <a:prstGeom prst="rect">
            <a:avLst/>
          </a:prstGeom>
          <a:noFill/>
        </p:spPr>
        <p:txBody>
          <a:bodyPr wrap="square" rtlCol="0">
            <a:spAutoFit/>
          </a:bodyPr>
          <a:lstStyle/>
          <a:p>
            <a:r>
              <a:rPr lang="nn-NO">
                <a:solidFill>
                  <a:schemeClr val="bg1"/>
                </a:solidFill>
              </a:rPr>
              <a:t>for (int i = 0; i &lt;= nodes.size(); i++)</a:t>
            </a:r>
          </a:p>
          <a:p>
            <a:r>
              <a:rPr lang="en-US">
                <a:solidFill>
                  <a:schemeClr val="bg1"/>
                </a:solidFill>
              </a:rPr>
              <a:t>for (int j = 0; j &lt;= nodes.size(); j++)</a:t>
            </a:r>
          </a:p>
          <a:p>
            <a:r>
              <a:rPr lang="en-US">
                <a:solidFill>
                  <a:schemeClr val="bg1"/>
                </a:solidFill>
              </a:rPr>
              <a:t>{</a:t>
            </a:r>
          </a:p>
          <a:p>
            <a:r>
              <a:rPr lang="en-US">
                <a:solidFill>
                  <a:schemeClr val="bg1"/>
                </a:solidFill>
              </a:rPr>
              <a:t>	if (a[i][j])</a:t>
            </a:r>
          </a:p>
          <a:p>
            <a:r>
              <a:rPr lang="en-US">
                <a:solidFill>
                  <a:schemeClr val="bg1"/>
                </a:solidFill>
              </a:rPr>
              <a:t>{</a:t>
            </a:r>
          </a:p>
          <a:p>
            <a:endParaRPr lang="en-US">
              <a:solidFill>
                <a:schemeClr val="bg1"/>
              </a:solidFill>
            </a:endParaRPr>
          </a:p>
          <a:p>
            <a:r>
              <a:rPr lang="en-US">
                <a:solidFill>
                  <a:schemeClr val="bg1"/>
                </a:solidFill>
              </a:rPr>
              <a:t>	if (a[i][j] != b[i][j])</a:t>
            </a:r>
          </a:p>
          <a:p>
            <a:r>
              <a:rPr lang="en-US">
                <a:solidFill>
                  <a:schemeClr val="bg1"/>
                </a:solidFill>
              </a:rPr>
              <a:t>{</a:t>
            </a:r>
          </a:p>
          <a:p>
            <a:r>
              <a:rPr lang="en-US">
                <a:solidFill>
                  <a:schemeClr val="bg1"/>
                </a:solidFill>
              </a:rPr>
              <a:t>	draw_costs_store_in_vector(i, j, a, sf::Color::Green);</a:t>
            </a:r>
          </a:p>
          <a:p>
            <a:r>
              <a:rPr lang="en-US">
                <a:solidFill>
                  <a:schemeClr val="bg1"/>
                </a:solidFill>
              </a:rPr>
              <a:t>	draw_edge_store_in_vector(i, j, sf::Color::Red, edges);</a:t>
            </a:r>
          </a:p>
          <a:p>
            <a:r>
              <a:rPr lang="en-US">
                <a:solidFill>
                  <a:schemeClr val="bg1"/>
                </a:solidFill>
              </a:rPr>
              <a:t>	draw_direction_store_in_vector(i, j, sf::Color::Green, directions);</a:t>
            </a:r>
          </a:p>
          <a:p>
            <a:endParaRPr lang="en-US">
              <a:solidFill>
                <a:schemeClr val="bg1"/>
              </a:solidFill>
            </a:endParaRPr>
          </a:p>
          <a:p>
            <a:r>
              <a:rPr lang="en-US">
                <a:solidFill>
                  <a:schemeClr val="bg1"/>
                </a:solidFill>
              </a:rPr>
              <a:t>}</a:t>
            </a:r>
          </a:p>
          <a:p>
            <a:r>
              <a:rPr lang="en-US">
                <a:solidFill>
                  <a:schemeClr val="bg1"/>
                </a:solidFill>
              </a:rPr>
              <a:t>	else</a:t>
            </a:r>
          </a:p>
          <a:p>
            <a:r>
              <a:rPr lang="en-US">
                <a:solidFill>
                  <a:schemeClr val="bg1"/>
                </a:solidFill>
              </a:rPr>
              <a:t>{</a:t>
            </a:r>
          </a:p>
          <a:p>
            <a:r>
              <a:rPr lang="en-US">
                <a:solidFill>
                  <a:schemeClr val="bg1"/>
                </a:solidFill>
              </a:rPr>
              <a:t>draw_costs_store_in_vector(i, j, a, sf::Color::Red);</a:t>
            </a:r>
          </a:p>
          <a:p>
            <a:r>
              <a:rPr lang="en-US">
                <a:solidFill>
                  <a:schemeClr val="bg1"/>
                </a:solidFill>
              </a:rPr>
              <a:t>draw_edge_store_in_vector(i, j, sf::Color::Black, edges);</a:t>
            </a:r>
          </a:p>
          <a:p>
            <a:r>
              <a:rPr lang="en-US">
                <a:solidFill>
                  <a:schemeClr val="bg1"/>
                </a:solidFill>
              </a:rPr>
              <a:t>draw_direction_store_in_vector(i, j, sf::Color::Black, directions);</a:t>
            </a:r>
          </a:p>
          <a:p>
            <a:r>
              <a:rPr lang="en-US">
                <a:solidFill>
                  <a:schemeClr val="bg1"/>
                </a:solidFill>
              </a:rPr>
              <a:t>}</a:t>
            </a:r>
          </a:p>
          <a:p>
            <a:endParaRPr lang="en-US">
              <a:solidFill>
                <a:schemeClr val="bg1"/>
              </a:solidFill>
            </a:endParaRPr>
          </a:p>
          <a:p>
            <a:endParaRPr lang="en-US">
              <a:solidFill>
                <a:schemeClr val="bg1"/>
              </a:solidFill>
            </a:endParaRPr>
          </a:p>
          <a:p>
            <a:endParaRPr lang="en-US">
              <a:solidFill>
                <a:schemeClr val="bg1"/>
              </a:solidFill>
            </a:endParaRPr>
          </a:p>
        </p:txBody>
      </p:sp>
      <p:sp>
        <p:nvSpPr>
          <p:cNvPr id="5" name="TextBox 4">
            <a:extLst>
              <a:ext uri="{FF2B5EF4-FFF2-40B4-BE49-F238E27FC236}">
                <a16:creationId xmlns:a16="http://schemas.microsoft.com/office/drawing/2014/main" id="{0C5DCE1B-AC45-44DD-B762-9B1949F67E9F}"/>
              </a:ext>
            </a:extLst>
          </p:cNvPr>
          <p:cNvSpPr txBox="1"/>
          <p:nvPr/>
        </p:nvSpPr>
        <p:spPr>
          <a:xfrm>
            <a:off x="9537192" y="210312"/>
            <a:ext cx="2322576" cy="830997"/>
          </a:xfrm>
          <a:prstGeom prst="rect">
            <a:avLst/>
          </a:prstGeom>
          <a:noFill/>
        </p:spPr>
        <p:txBody>
          <a:bodyPr wrap="square" rtlCol="0">
            <a:spAutoFit/>
          </a:bodyPr>
          <a:lstStyle/>
          <a:p>
            <a:r>
              <a:rPr lang="en-US" sz="4800">
                <a:solidFill>
                  <a:schemeClr val="bg1"/>
                </a:solidFill>
              </a:rPr>
              <a:t>Ziua 5</a:t>
            </a:r>
          </a:p>
        </p:txBody>
      </p:sp>
    </p:spTree>
    <p:extLst>
      <p:ext uri="{BB962C8B-B14F-4D97-AF65-F5344CB8AC3E}">
        <p14:creationId xmlns:p14="http://schemas.microsoft.com/office/powerpoint/2010/main" val="238774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62CFF-914D-45B4-A341-2FA675E99440}"/>
              </a:ext>
            </a:extLst>
          </p:cNvPr>
          <p:cNvPicPr>
            <a:picLocks noChangeAspect="1"/>
          </p:cNvPicPr>
          <p:nvPr/>
        </p:nvPicPr>
        <p:blipFill>
          <a:blip r:embed="rId2"/>
          <a:stretch>
            <a:fillRect/>
          </a:stretch>
        </p:blipFill>
        <p:spPr>
          <a:xfrm>
            <a:off x="3238500" y="1385887"/>
            <a:ext cx="5715000" cy="4086225"/>
          </a:xfrm>
          <a:prstGeom prst="rect">
            <a:avLst/>
          </a:prstGeom>
        </p:spPr>
      </p:pic>
      <p:sp>
        <p:nvSpPr>
          <p:cNvPr id="5" name="TextBox 4">
            <a:extLst>
              <a:ext uri="{FF2B5EF4-FFF2-40B4-BE49-F238E27FC236}">
                <a16:creationId xmlns:a16="http://schemas.microsoft.com/office/drawing/2014/main" id="{BE2B8432-C22E-408B-8962-586E7DC7EF70}"/>
              </a:ext>
            </a:extLst>
          </p:cNvPr>
          <p:cNvSpPr txBox="1"/>
          <p:nvPr/>
        </p:nvSpPr>
        <p:spPr>
          <a:xfrm>
            <a:off x="9537192" y="210312"/>
            <a:ext cx="2322576" cy="830997"/>
          </a:xfrm>
          <a:prstGeom prst="rect">
            <a:avLst/>
          </a:prstGeom>
          <a:noFill/>
        </p:spPr>
        <p:txBody>
          <a:bodyPr wrap="square" rtlCol="0">
            <a:spAutoFit/>
          </a:bodyPr>
          <a:lstStyle/>
          <a:p>
            <a:r>
              <a:rPr lang="en-US" sz="4800">
                <a:solidFill>
                  <a:schemeClr val="bg1"/>
                </a:solidFill>
              </a:rPr>
              <a:t>Ziua 6-7</a:t>
            </a:r>
          </a:p>
        </p:txBody>
      </p:sp>
    </p:spTree>
    <p:extLst>
      <p:ext uri="{BB962C8B-B14F-4D97-AF65-F5344CB8AC3E}">
        <p14:creationId xmlns:p14="http://schemas.microsoft.com/office/powerpoint/2010/main" val="393217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694F9-BD98-4675-AD13-A370E527EB8E}"/>
              </a:ext>
            </a:extLst>
          </p:cNvPr>
          <p:cNvSpPr txBox="1"/>
          <p:nvPr/>
        </p:nvSpPr>
        <p:spPr>
          <a:xfrm>
            <a:off x="1766887" y="566137"/>
            <a:ext cx="8658225" cy="4893647"/>
          </a:xfrm>
          <a:prstGeom prst="rect">
            <a:avLst/>
          </a:prstGeom>
          <a:noFill/>
        </p:spPr>
        <p:txBody>
          <a:bodyPr wrap="square" rtlCol="0">
            <a:spAutoFit/>
          </a:bodyPr>
          <a:lstStyle/>
          <a:p>
            <a:r>
              <a:rPr lang="en-US" sz="2400">
                <a:solidFill>
                  <a:schemeClr val="bg1"/>
                </a:solidFill>
              </a:rPr>
              <a:t>//Roy-Floyd</a:t>
            </a:r>
          </a:p>
          <a:p>
            <a:r>
              <a:rPr lang="en-US" sz="2400">
                <a:solidFill>
                  <a:schemeClr val="bg1"/>
                </a:solidFill>
              </a:rPr>
              <a:t>int i, j, k;</a:t>
            </a:r>
          </a:p>
          <a:p>
            <a:r>
              <a:rPr lang="nn-NO" sz="2400">
                <a:solidFill>
                  <a:schemeClr val="bg1"/>
                </a:solidFill>
              </a:rPr>
              <a:t>for (i = 0; i &lt; nodes.size(); i++)</a:t>
            </a:r>
          </a:p>
          <a:p>
            <a:r>
              <a:rPr lang="en-US" sz="2400">
                <a:solidFill>
                  <a:schemeClr val="bg1"/>
                </a:solidFill>
              </a:rPr>
              <a:t>{</a:t>
            </a:r>
          </a:p>
          <a:p>
            <a:r>
              <a:rPr lang="en-US" sz="2400">
                <a:solidFill>
                  <a:schemeClr val="bg1"/>
                </a:solidFill>
              </a:rPr>
              <a:t>for (j = 0; j &lt; nodes.size(); j++)</a:t>
            </a:r>
          </a:p>
          <a:p>
            <a:r>
              <a:rPr lang="en-US" sz="2400">
                <a:solidFill>
                  <a:schemeClr val="bg1"/>
                </a:solidFill>
              </a:rPr>
              <a:t>{</a:t>
            </a:r>
          </a:p>
          <a:p>
            <a:endParaRPr lang="en-US" sz="2400">
              <a:solidFill>
                <a:schemeClr val="bg1"/>
              </a:solidFill>
            </a:endParaRPr>
          </a:p>
          <a:p>
            <a:r>
              <a:rPr lang="en-US" sz="2400">
                <a:solidFill>
                  <a:schemeClr val="bg1"/>
                </a:solidFill>
              </a:rPr>
              <a:t>for (k = 0; k &lt; nodes.size(); k++)</a:t>
            </a:r>
          </a:p>
          <a:p>
            <a:r>
              <a:rPr lang="en-US" sz="2400">
                <a:solidFill>
                  <a:schemeClr val="bg1"/>
                </a:solidFill>
              </a:rPr>
              <a:t>{</a:t>
            </a:r>
          </a:p>
          <a:p>
            <a:r>
              <a:rPr lang="en-US" sz="2400">
                <a:solidFill>
                  <a:schemeClr val="bg1"/>
                </a:solidFill>
              </a:rPr>
              <a:t>window.clear(sf::Color::White);</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57670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C7AF8-8D85-49EC-99AF-D939E1A902E0}"/>
              </a:ext>
            </a:extLst>
          </p:cNvPr>
          <p:cNvSpPr txBox="1"/>
          <p:nvPr/>
        </p:nvSpPr>
        <p:spPr>
          <a:xfrm>
            <a:off x="1500187" y="889843"/>
            <a:ext cx="9191625" cy="5078313"/>
          </a:xfrm>
          <a:prstGeom prst="rect">
            <a:avLst/>
          </a:prstGeom>
          <a:noFill/>
        </p:spPr>
        <p:txBody>
          <a:bodyPr wrap="square" rtlCol="0">
            <a:spAutoFit/>
          </a:bodyPr>
          <a:lstStyle/>
          <a:p>
            <a:r>
              <a:rPr lang="en-US">
                <a:solidFill>
                  <a:schemeClr val="bg1"/>
                </a:solidFill>
              </a:rPr>
              <a:t>//valori temporare pentru imaginea curenta</a:t>
            </a:r>
          </a:p>
          <a:p>
            <a:endParaRPr lang="en-US">
              <a:solidFill>
                <a:schemeClr val="bg1"/>
              </a:solidFill>
            </a:endParaRPr>
          </a:p>
          <a:p>
            <a:r>
              <a:rPr lang="en-US">
                <a:solidFill>
                  <a:schemeClr val="bg1"/>
                </a:solidFill>
              </a:rPr>
              <a:t>draw_edge_store_in_vector(i, k, sf::Color::Green, temp_edges);</a:t>
            </a:r>
          </a:p>
          <a:p>
            <a:r>
              <a:rPr lang="en-US">
                <a:solidFill>
                  <a:schemeClr val="bg1"/>
                </a:solidFill>
              </a:rPr>
              <a:t>draw_edge_store_in_vector(k, j, sf::Color::Green, temp_edges);</a:t>
            </a:r>
          </a:p>
          <a:p>
            <a:r>
              <a:rPr lang="en-US">
                <a:solidFill>
                  <a:schemeClr val="bg1"/>
                </a:solidFill>
              </a:rPr>
              <a:t>draw_edge_store_in_vector(i, j, sf::Color::Red, temp_edges);</a:t>
            </a:r>
          </a:p>
          <a:p>
            <a:r>
              <a:rPr lang="en-US">
                <a:solidFill>
                  <a:schemeClr val="bg1"/>
                </a:solidFill>
              </a:rPr>
              <a:t>if (i != j &amp;&amp; i != k &amp;&amp; k != j)</a:t>
            </a:r>
          </a:p>
          <a:p>
            <a:r>
              <a:rPr lang="en-US">
                <a:solidFill>
                  <a:schemeClr val="bg1"/>
                </a:solidFill>
              </a:rPr>
              <a:t>{</a:t>
            </a:r>
          </a:p>
          <a:p>
            <a:r>
              <a:rPr lang="en-US">
                <a:solidFill>
                  <a:schemeClr val="bg1"/>
                </a:solidFill>
              </a:rPr>
              <a:t>draw_direction_store_in_vector(i, k, sf::Color::Green, temp_directions);</a:t>
            </a:r>
          </a:p>
          <a:p>
            <a:r>
              <a:rPr lang="en-US">
                <a:solidFill>
                  <a:schemeClr val="bg1"/>
                </a:solidFill>
              </a:rPr>
              <a:t>draw_direction_store_in_vector(k, j, sf::Color::Green, temp_directions);</a:t>
            </a:r>
          </a:p>
          <a:p>
            <a:r>
              <a:rPr lang="en-US">
                <a:solidFill>
                  <a:schemeClr val="bg1"/>
                </a:solidFill>
              </a:rPr>
              <a:t>draw_direction_store_in_vector(i, j, sf::Color::Red, temp_directions);</a:t>
            </a:r>
          </a:p>
          <a:p>
            <a:r>
              <a:rPr lang="en-US">
                <a:solidFill>
                  <a:schemeClr val="bg1"/>
                </a:solidFill>
              </a:rPr>
              <a:t>}</a:t>
            </a:r>
          </a:p>
          <a:p>
            <a:r>
              <a:rPr lang="en-US">
                <a:solidFill>
                  <a:schemeClr val="bg1"/>
                </a:solidFill>
              </a:rPr>
              <a:t>nodes[i].setOutlineColor(sf::Color::Red);</a:t>
            </a:r>
          </a:p>
          <a:p>
            <a:r>
              <a:rPr lang="en-US">
                <a:solidFill>
                  <a:schemeClr val="bg1"/>
                </a:solidFill>
              </a:rPr>
              <a:t>nodes[j].setOutlineColor(sf::Color::Red);</a:t>
            </a:r>
          </a:p>
          <a:p>
            <a:r>
              <a:rPr lang="en-US">
                <a:solidFill>
                  <a:schemeClr val="bg1"/>
                </a:solidFill>
              </a:rPr>
              <a:t>nodes[k].setOutlineColor(sf::Color::Green);</a:t>
            </a:r>
          </a:p>
          <a:p>
            <a:r>
              <a:rPr lang="en-US">
                <a:solidFill>
                  <a:schemeClr val="bg1"/>
                </a:solidFill>
              </a:rPr>
              <a:t>nodes[i].setOutlineThickness(5.0f);</a:t>
            </a:r>
          </a:p>
          <a:p>
            <a:r>
              <a:rPr lang="en-US">
                <a:solidFill>
                  <a:schemeClr val="bg1"/>
                </a:solidFill>
              </a:rPr>
              <a:t>nodes[j].setOutlineThickness(5.0f);</a:t>
            </a:r>
          </a:p>
          <a:p>
            <a:r>
              <a:rPr lang="en-US">
                <a:solidFill>
                  <a:schemeClr val="bg1"/>
                </a:solidFill>
              </a:rPr>
              <a:t>nodes[k].setOutlineThickness(5.0f);</a:t>
            </a:r>
          </a:p>
          <a:p>
            <a:endParaRPr lang="en-US"/>
          </a:p>
        </p:txBody>
      </p:sp>
    </p:spTree>
    <p:extLst>
      <p:ext uri="{BB962C8B-B14F-4D97-AF65-F5344CB8AC3E}">
        <p14:creationId xmlns:p14="http://schemas.microsoft.com/office/powerpoint/2010/main" val="367833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E3674-90F1-4217-9559-B6679DC34D9F}"/>
              </a:ext>
            </a:extLst>
          </p:cNvPr>
          <p:cNvSpPr txBox="1"/>
          <p:nvPr/>
        </p:nvSpPr>
        <p:spPr>
          <a:xfrm>
            <a:off x="2581275" y="990600"/>
            <a:ext cx="7067550" cy="3693319"/>
          </a:xfrm>
          <a:prstGeom prst="rect">
            <a:avLst/>
          </a:prstGeom>
          <a:noFill/>
        </p:spPr>
        <p:txBody>
          <a:bodyPr wrap="square" rtlCol="0">
            <a:spAutoFit/>
          </a:bodyPr>
          <a:lstStyle/>
          <a:p>
            <a:r>
              <a:rPr lang="en-US">
                <a:solidFill>
                  <a:schemeClr val="bg1"/>
                </a:solidFill>
              </a:rPr>
              <a:t>draw_graph(); //functie care deseneaza toate elementele din vectorii cu 					forme, indecsi, muchii, costuri</a:t>
            </a:r>
          </a:p>
          <a:p>
            <a:endParaRPr lang="en-US">
              <a:solidFill>
                <a:schemeClr val="bg1"/>
              </a:solidFill>
            </a:endParaRPr>
          </a:p>
          <a:p>
            <a:r>
              <a:rPr lang="en-US">
                <a:solidFill>
                  <a:schemeClr val="bg1"/>
                </a:solidFill>
              </a:rPr>
              <a:t>sf::sleep(waitTime); //Practic cea mai importanta functie din tot programul</a:t>
            </a:r>
          </a:p>
          <a:p>
            <a:r>
              <a:rPr lang="en-US">
                <a:solidFill>
                  <a:schemeClr val="bg1"/>
                </a:solidFill>
              </a:rPr>
              <a:t>window.display();</a:t>
            </a:r>
          </a:p>
          <a:p>
            <a:endParaRPr lang="en-US">
              <a:solidFill>
                <a:schemeClr val="bg1"/>
              </a:solidFill>
            </a:endParaRPr>
          </a:p>
          <a:p>
            <a:r>
              <a:rPr lang="en-US">
                <a:solidFill>
                  <a:schemeClr val="bg1"/>
                </a:solidFill>
              </a:rPr>
              <a:t>if (a[i][k] &amp;&amp; a[k][j] &amp;&amp; (a[i][j] &gt; a[i][k] + a[k][j] || !a[i][j]) &amp;&amp; i != j)</a:t>
            </a:r>
          </a:p>
          <a:p>
            <a:endParaRPr lang="en-US">
              <a:solidFill>
                <a:schemeClr val="bg1"/>
              </a:solidFill>
            </a:endParaRPr>
          </a:p>
          <a:p>
            <a:r>
              <a:rPr lang="en-US">
                <a:solidFill>
                  <a:schemeClr val="bg1"/>
                </a:solidFill>
              </a:rPr>
              <a:t>{</a:t>
            </a:r>
          </a:p>
          <a:p>
            <a:r>
              <a:rPr lang="en-US">
                <a:solidFill>
                  <a:schemeClr val="bg1"/>
                </a:solidFill>
              </a:rPr>
              <a:t>a[i][j] = a[i][k] + a[k][j];</a:t>
            </a:r>
          </a:p>
          <a:p>
            <a:r>
              <a:rPr lang="en-US">
                <a:solidFill>
                  <a:schemeClr val="bg1"/>
                </a:solidFill>
              </a:rPr>
              <a:t>sf::sleep(solutionWaitTime); //Timp de asteptare pentru a vedea solutia</a:t>
            </a:r>
          </a:p>
          <a:p>
            <a:r>
              <a:rPr lang="en-US">
                <a:solidFill>
                  <a:schemeClr val="bg1"/>
                </a:solidFill>
              </a:rPr>
              <a:t>}</a:t>
            </a:r>
          </a:p>
          <a:p>
            <a:endParaRPr lang="en-US"/>
          </a:p>
        </p:txBody>
      </p:sp>
    </p:spTree>
    <p:extLst>
      <p:ext uri="{BB962C8B-B14F-4D97-AF65-F5344CB8AC3E}">
        <p14:creationId xmlns:p14="http://schemas.microsoft.com/office/powerpoint/2010/main" val="401840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69339-66C6-41C0-8DEF-A5811E7597D9}"/>
              </a:ext>
            </a:extLst>
          </p:cNvPr>
          <p:cNvSpPr txBox="1"/>
          <p:nvPr/>
        </p:nvSpPr>
        <p:spPr>
          <a:xfrm>
            <a:off x="3356569" y="1995350"/>
            <a:ext cx="5862868" cy="646331"/>
          </a:xfrm>
          <a:prstGeom prst="rect">
            <a:avLst/>
          </a:prstGeom>
          <a:noFill/>
        </p:spPr>
        <p:txBody>
          <a:bodyPr wrap="square" rtlCol="0">
            <a:spAutoFit/>
          </a:bodyPr>
          <a:lstStyle/>
          <a:p>
            <a:r>
              <a:rPr lang="en-US" sz="3600">
                <a:solidFill>
                  <a:schemeClr val="bg1"/>
                </a:solidFill>
              </a:rPr>
              <a:t>Multumesc ca m-ati ascultat</a:t>
            </a:r>
          </a:p>
        </p:txBody>
      </p:sp>
      <p:pic>
        <p:nvPicPr>
          <p:cNvPr id="7" name="Picture 6">
            <a:extLst>
              <a:ext uri="{FF2B5EF4-FFF2-40B4-BE49-F238E27FC236}">
                <a16:creationId xmlns:a16="http://schemas.microsoft.com/office/drawing/2014/main" id="{D0173C43-59BA-4388-BA5E-37E299A2937F}"/>
              </a:ext>
            </a:extLst>
          </p:cNvPr>
          <p:cNvPicPr>
            <a:picLocks noChangeAspect="1"/>
          </p:cNvPicPr>
          <p:nvPr/>
        </p:nvPicPr>
        <p:blipFill>
          <a:blip r:embed="rId2"/>
          <a:stretch>
            <a:fillRect/>
          </a:stretch>
        </p:blipFill>
        <p:spPr>
          <a:xfrm>
            <a:off x="7839076" y="2873067"/>
            <a:ext cx="2760722" cy="3984933"/>
          </a:xfrm>
          <a:prstGeom prst="rect">
            <a:avLst/>
          </a:prstGeom>
        </p:spPr>
      </p:pic>
      <p:sp>
        <p:nvSpPr>
          <p:cNvPr id="2" name="TextBox 1">
            <a:extLst>
              <a:ext uri="{FF2B5EF4-FFF2-40B4-BE49-F238E27FC236}">
                <a16:creationId xmlns:a16="http://schemas.microsoft.com/office/drawing/2014/main" id="{D9E69424-2D64-49B6-A1A5-B95339F495EC}"/>
              </a:ext>
            </a:extLst>
          </p:cNvPr>
          <p:cNvSpPr txBox="1"/>
          <p:nvPr/>
        </p:nvSpPr>
        <p:spPr>
          <a:xfrm>
            <a:off x="5222558" y="4261104"/>
            <a:ext cx="1965960" cy="646331"/>
          </a:xfrm>
          <a:prstGeom prst="rect">
            <a:avLst/>
          </a:prstGeom>
          <a:noFill/>
        </p:spPr>
        <p:txBody>
          <a:bodyPr wrap="square" rtlCol="0">
            <a:spAutoFit/>
          </a:bodyPr>
          <a:lstStyle/>
          <a:p>
            <a:r>
              <a:rPr lang="en-US">
                <a:solidFill>
                  <a:schemeClr val="bg1"/>
                </a:solidFill>
              </a:rPr>
              <a:t>uite o poza cu un arici</a:t>
            </a:r>
            <a:endParaRPr lang="en-US"/>
          </a:p>
        </p:txBody>
      </p:sp>
    </p:spTree>
    <p:extLst>
      <p:ext uri="{BB962C8B-B14F-4D97-AF65-F5344CB8AC3E}">
        <p14:creationId xmlns:p14="http://schemas.microsoft.com/office/powerpoint/2010/main" val="41006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CFA1-269A-4463-86DF-1369F67D1FB7}"/>
              </a:ext>
            </a:extLst>
          </p:cNvPr>
          <p:cNvSpPr>
            <a:spLocks noGrp="1"/>
          </p:cNvSpPr>
          <p:nvPr>
            <p:ph type="title"/>
          </p:nvPr>
        </p:nvSpPr>
        <p:spPr>
          <a:xfrm>
            <a:off x="1143001" y="2571605"/>
            <a:ext cx="9905998" cy="1478570"/>
          </a:xfrm>
        </p:spPr>
        <p:txBody>
          <a:bodyPr>
            <a:normAutofit/>
          </a:bodyPr>
          <a:lstStyle/>
          <a:p>
            <a:pPr algn="ctr"/>
            <a:r>
              <a:rPr lang="en-US" sz="6600"/>
              <a:t>Demo time</a:t>
            </a:r>
          </a:p>
        </p:txBody>
      </p:sp>
    </p:spTree>
    <p:extLst>
      <p:ext uri="{BB962C8B-B14F-4D97-AF65-F5344CB8AC3E}">
        <p14:creationId xmlns:p14="http://schemas.microsoft.com/office/powerpoint/2010/main" val="345077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F1CD4C-A815-474B-A44B-906FFD06E3CB}"/>
              </a:ext>
            </a:extLst>
          </p:cNvPr>
          <p:cNvSpPr txBox="1"/>
          <p:nvPr/>
        </p:nvSpPr>
        <p:spPr>
          <a:xfrm>
            <a:off x="2614612" y="2136844"/>
            <a:ext cx="6962775" cy="3693319"/>
          </a:xfrm>
          <a:prstGeom prst="rect">
            <a:avLst/>
          </a:prstGeom>
          <a:noFill/>
        </p:spPr>
        <p:txBody>
          <a:bodyPr wrap="square" rtlCol="0">
            <a:spAutoFit/>
          </a:bodyPr>
          <a:lstStyle/>
          <a:p>
            <a:r>
              <a:rPr lang="en-US">
                <a:solidFill>
                  <a:schemeClr val="bg1"/>
                </a:solidFill>
              </a:rPr>
              <a:t>Roy – Floyd</a:t>
            </a:r>
          </a:p>
          <a:p>
            <a:endParaRPr lang="en-US">
              <a:solidFill>
                <a:schemeClr val="bg1"/>
              </a:solidFill>
            </a:endParaRPr>
          </a:p>
          <a:p>
            <a:r>
              <a:rPr lang="en-US">
                <a:solidFill>
                  <a:schemeClr val="bg1"/>
                </a:solidFill>
              </a:rPr>
              <a:t>int i, j, k;</a:t>
            </a:r>
          </a:p>
          <a:p>
            <a:r>
              <a:rPr lang="en-US">
                <a:solidFill>
                  <a:schemeClr val="bg1"/>
                </a:solidFill>
              </a:rPr>
              <a:t>for (k = 0; k &lt; nodes.size(); k++)</a:t>
            </a:r>
          </a:p>
          <a:p>
            <a:r>
              <a:rPr lang="nn-NO">
                <a:solidFill>
                  <a:schemeClr val="bg1"/>
                </a:solidFill>
              </a:rPr>
              <a:t>for (i = 0; i &lt; nodes.size(); i++)</a:t>
            </a:r>
            <a:endParaRPr lang="en-US">
              <a:solidFill>
                <a:schemeClr val="bg1"/>
              </a:solidFill>
            </a:endParaRPr>
          </a:p>
          <a:p>
            <a:r>
              <a:rPr lang="en-US">
                <a:solidFill>
                  <a:schemeClr val="bg1"/>
                </a:solidFill>
              </a:rPr>
              <a:t>for (j = 0; j &lt; nodes.size(); j++)</a:t>
            </a:r>
          </a:p>
          <a:p>
            <a:r>
              <a:rPr lang="en-US">
                <a:solidFill>
                  <a:schemeClr val="bg1"/>
                </a:solidFill>
              </a:rPr>
              <a:t>	if (a[i][k] &amp;&amp; a[k][j] &amp;&amp; (a[i][j] &gt; a[i][k] + a[k][j] || !a[i][j]) &amp;&amp; i != j)</a:t>
            </a:r>
          </a:p>
          <a:p>
            <a:r>
              <a:rPr lang="en-US">
                <a:solidFill>
                  <a:schemeClr val="bg1"/>
                </a:solidFill>
              </a:rPr>
              <a:t>		a[i][j] = a[i][k] + a[k][j];</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340756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E46E2-E9A3-41DB-9ABD-39F8D77779E2}"/>
              </a:ext>
            </a:extLst>
          </p:cNvPr>
          <p:cNvPicPr>
            <a:picLocks noChangeAspect="1"/>
          </p:cNvPicPr>
          <p:nvPr/>
        </p:nvPicPr>
        <p:blipFill>
          <a:blip r:embed="rId2"/>
          <a:stretch>
            <a:fillRect/>
          </a:stretch>
        </p:blipFill>
        <p:spPr>
          <a:xfrm>
            <a:off x="381000" y="1110263"/>
            <a:ext cx="11430000" cy="3867150"/>
          </a:xfrm>
          <a:prstGeom prst="rect">
            <a:avLst/>
          </a:prstGeom>
        </p:spPr>
      </p:pic>
    </p:spTree>
    <p:extLst>
      <p:ext uri="{BB962C8B-B14F-4D97-AF65-F5344CB8AC3E}">
        <p14:creationId xmlns:p14="http://schemas.microsoft.com/office/powerpoint/2010/main" val="280878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BC33FD-9518-4EE0-BDB3-1EFC1E8F0CFE}"/>
              </a:ext>
            </a:extLst>
          </p:cNvPr>
          <p:cNvSpPr>
            <a:spLocks noGrp="1"/>
          </p:cNvSpPr>
          <p:nvPr>
            <p:ph type="body" idx="1"/>
          </p:nvPr>
        </p:nvSpPr>
        <p:spPr/>
        <p:txBody>
          <a:bodyPr>
            <a:normAutofit fontScale="92500" lnSpcReduction="10000"/>
          </a:bodyPr>
          <a:lstStyle/>
          <a:p>
            <a:pPr algn="ctr"/>
            <a:endParaRPr lang="en-US"/>
          </a:p>
          <a:p>
            <a:pPr algn="ctr"/>
            <a:r>
              <a:rPr lang="en-US" sz="5400">
                <a:solidFill>
                  <a:schemeClr val="accent1">
                    <a:lumMod val="50000"/>
                  </a:schemeClr>
                </a:solidFill>
              </a:rPr>
              <a:t>Simple Fast Multimedia Library</a:t>
            </a:r>
          </a:p>
        </p:txBody>
      </p:sp>
      <p:pic>
        <p:nvPicPr>
          <p:cNvPr id="4" name="Picture 3">
            <a:extLst>
              <a:ext uri="{FF2B5EF4-FFF2-40B4-BE49-F238E27FC236}">
                <a16:creationId xmlns:a16="http://schemas.microsoft.com/office/drawing/2014/main" id="{A5065BA4-576D-477B-A1D0-499FF83E348A}"/>
              </a:ext>
            </a:extLst>
          </p:cNvPr>
          <p:cNvPicPr>
            <a:picLocks noChangeAspect="1"/>
          </p:cNvPicPr>
          <p:nvPr/>
        </p:nvPicPr>
        <p:blipFill>
          <a:blip r:embed="rId2"/>
          <a:stretch>
            <a:fillRect/>
          </a:stretch>
        </p:blipFill>
        <p:spPr>
          <a:xfrm>
            <a:off x="379411" y="814988"/>
            <a:ext cx="11430000" cy="3867150"/>
          </a:xfrm>
          <a:prstGeom prst="rect">
            <a:avLst/>
          </a:prstGeom>
        </p:spPr>
      </p:pic>
    </p:spTree>
    <p:extLst>
      <p:ext uri="{BB962C8B-B14F-4D97-AF65-F5344CB8AC3E}">
        <p14:creationId xmlns:p14="http://schemas.microsoft.com/office/powerpoint/2010/main" val="234425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05E-E3C4-4247-A9B6-7BF30DB17A27}"/>
              </a:ext>
            </a:extLst>
          </p:cNvPr>
          <p:cNvSpPr>
            <a:spLocks noGrp="1"/>
          </p:cNvSpPr>
          <p:nvPr>
            <p:ph type="title"/>
          </p:nvPr>
        </p:nvSpPr>
        <p:spPr>
          <a:xfrm>
            <a:off x="1143001" y="2552093"/>
            <a:ext cx="9905998" cy="1478570"/>
          </a:xfrm>
        </p:spPr>
        <p:txBody>
          <a:bodyPr>
            <a:normAutofit/>
          </a:bodyPr>
          <a:lstStyle/>
          <a:p>
            <a:pPr algn="ctr"/>
            <a:r>
              <a:rPr lang="en-US" sz="6000"/>
              <a:t>Codul</a:t>
            </a:r>
          </a:p>
        </p:txBody>
      </p:sp>
    </p:spTree>
    <p:extLst>
      <p:ext uri="{BB962C8B-B14F-4D97-AF65-F5344CB8AC3E}">
        <p14:creationId xmlns:p14="http://schemas.microsoft.com/office/powerpoint/2010/main" val="13916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D022E-1057-4622-9657-BAD9BB15ED7A}"/>
              </a:ext>
            </a:extLst>
          </p:cNvPr>
          <p:cNvPicPr>
            <a:picLocks noChangeAspect="1"/>
          </p:cNvPicPr>
          <p:nvPr/>
        </p:nvPicPr>
        <p:blipFill rotWithShape="1">
          <a:blip r:embed="rId2"/>
          <a:srcRect t="2042" r="2112" b="1793"/>
          <a:stretch/>
        </p:blipFill>
        <p:spPr>
          <a:xfrm>
            <a:off x="6305550" y="1041309"/>
            <a:ext cx="5229225" cy="3686176"/>
          </a:xfrm>
          <a:prstGeom prst="rect">
            <a:avLst/>
          </a:prstGeom>
        </p:spPr>
      </p:pic>
      <p:sp>
        <p:nvSpPr>
          <p:cNvPr id="4" name="TextBox 3">
            <a:extLst>
              <a:ext uri="{FF2B5EF4-FFF2-40B4-BE49-F238E27FC236}">
                <a16:creationId xmlns:a16="http://schemas.microsoft.com/office/drawing/2014/main" id="{347A67D6-428E-4A3B-A083-1253C4B6A349}"/>
              </a:ext>
            </a:extLst>
          </p:cNvPr>
          <p:cNvSpPr txBox="1"/>
          <p:nvPr/>
        </p:nvSpPr>
        <p:spPr>
          <a:xfrm>
            <a:off x="866775" y="382012"/>
            <a:ext cx="5438775" cy="5940088"/>
          </a:xfrm>
          <a:prstGeom prst="rect">
            <a:avLst/>
          </a:prstGeom>
          <a:noFill/>
        </p:spPr>
        <p:txBody>
          <a:bodyPr wrap="square" rtlCol="0">
            <a:spAutoFit/>
          </a:bodyPr>
          <a:lstStyle/>
          <a:p>
            <a:r>
              <a:rPr lang="fr-FR" sz="2000">
                <a:solidFill>
                  <a:schemeClr val="bg1"/>
                </a:solidFill>
              </a:rPr>
              <a:t>std::vector&lt;sf::CircleShape&gt; nodes;</a:t>
            </a:r>
          </a:p>
          <a:p>
            <a:r>
              <a:rPr lang="en-US" sz="2000">
                <a:solidFill>
                  <a:schemeClr val="bg1"/>
                </a:solidFill>
              </a:rPr>
              <a:t>std::vector&lt;sf::Text&gt; indexes; //indecsi</a:t>
            </a:r>
          </a:p>
          <a:p>
            <a:r>
              <a:rPr lang="en-US" sz="2000">
                <a:solidFill>
                  <a:schemeClr val="bg1"/>
                </a:solidFill>
              </a:rPr>
              <a:t>while (window.isOpen())</a:t>
            </a:r>
          </a:p>
          <a:p>
            <a:r>
              <a:rPr lang="en-US" sz="2000">
                <a:solidFill>
                  <a:schemeClr val="bg1"/>
                </a:solidFill>
              </a:rPr>
              <a:t>{</a:t>
            </a:r>
          </a:p>
          <a:p>
            <a:r>
              <a:rPr lang="en-US" sz="2000">
                <a:solidFill>
                  <a:schemeClr val="bg1"/>
                </a:solidFill>
              </a:rPr>
              <a:t>sf::Event event;</a:t>
            </a:r>
          </a:p>
          <a:p>
            <a:r>
              <a:rPr lang="en-US" sz="2000">
                <a:solidFill>
                  <a:schemeClr val="bg1"/>
                </a:solidFill>
              </a:rPr>
              <a:t>while (window.pollEvent(event))</a:t>
            </a:r>
          </a:p>
          <a:p>
            <a:r>
              <a:rPr lang="en-US" sz="2000">
                <a:solidFill>
                  <a:schemeClr val="bg1"/>
                </a:solidFill>
              </a:rPr>
              <a:t>{</a:t>
            </a:r>
          </a:p>
          <a:p>
            <a:r>
              <a:rPr lang="en-US" sz="2000">
                <a:solidFill>
                  <a:schemeClr val="bg1"/>
                </a:solidFill>
              </a:rPr>
              <a:t>if(sf::Event::MouseButtonPressed</a:t>
            </a:r>
            <a:r>
              <a:rPr lang="en-US" sz="2000">
                <a:solidFill>
                  <a:schemeClr val="bg1"/>
                </a:solidFill>
                <a:sym typeface="Wingdings" panose="05000000000000000000" pitchFamily="2" charset="2"/>
              </a:rPr>
              <a:t>)</a:t>
            </a:r>
            <a:endParaRPr lang="en-US" sz="2000">
              <a:solidFill>
                <a:schemeClr val="bg1"/>
              </a:solidFill>
            </a:endParaRPr>
          </a:p>
          <a:p>
            <a:endParaRPr lang="en-US" sz="2000">
              <a:solidFill>
                <a:schemeClr val="bg1"/>
              </a:solidFill>
            </a:endParaRPr>
          </a:p>
          <a:p>
            <a:r>
              <a:rPr lang="en-US" sz="2000">
                <a:solidFill>
                  <a:schemeClr val="bg1"/>
                </a:solidFill>
              </a:rPr>
              <a:t>	if (event.mouseButton.button == sf::Mouse::Left)</a:t>
            </a:r>
          </a:p>
          <a:p>
            <a:r>
              <a:rPr lang="en-US" sz="2000">
                <a:solidFill>
                  <a:schemeClr val="bg1"/>
                </a:solidFill>
              </a:rPr>
              <a:t>{</a:t>
            </a:r>
          </a:p>
          <a:p>
            <a:r>
              <a:rPr lang="en-US" sz="2000">
                <a:solidFill>
                  <a:schemeClr val="bg1"/>
                </a:solidFill>
              </a:rPr>
              <a:t>draw_node_store_in_vector();</a:t>
            </a:r>
          </a:p>
          <a:p>
            <a:r>
              <a:rPr lang="en-US" sz="2000">
                <a:solidFill>
                  <a:schemeClr val="bg1"/>
                </a:solidFill>
              </a:rPr>
              <a:t>draw_index_store_in_vector();</a:t>
            </a:r>
          </a:p>
          <a:p>
            <a:r>
              <a:rPr lang="en-US" sz="2000">
                <a:solidFill>
                  <a:schemeClr val="bg1"/>
                </a:solidFill>
              </a:rPr>
              <a:t>}</a:t>
            </a:r>
          </a:p>
          <a:p>
            <a:r>
              <a:rPr lang="en-US" sz="2000">
                <a:solidFill>
                  <a:schemeClr val="bg1"/>
                </a:solidFill>
              </a:rPr>
              <a:t>}</a:t>
            </a:r>
          </a:p>
          <a:p>
            <a:r>
              <a:rPr lang="en-US" sz="2000">
                <a:solidFill>
                  <a:schemeClr val="bg1"/>
                </a:solidFill>
              </a:rPr>
              <a:t>window.clear(sf::Color::White);</a:t>
            </a:r>
          </a:p>
          <a:p>
            <a:r>
              <a:rPr lang="en-US" sz="2000">
                <a:solidFill>
                  <a:schemeClr val="bg1"/>
                </a:solidFill>
              </a:rPr>
              <a:t>draw_graph();</a:t>
            </a:r>
          </a:p>
          <a:p>
            <a:r>
              <a:rPr lang="en-US" sz="2000">
                <a:solidFill>
                  <a:schemeClr val="bg1"/>
                </a:solidFill>
              </a:rPr>
              <a:t>window.display();</a:t>
            </a:r>
          </a:p>
          <a:p>
            <a:r>
              <a:rPr lang="en-US" sz="2000">
                <a:solidFill>
                  <a:schemeClr val="bg1"/>
                </a:solidFill>
              </a:rPr>
              <a:t>}</a:t>
            </a:r>
          </a:p>
        </p:txBody>
      </p:sp>
      <p:sp>
        <p:nvSpPr>
          <p:cNvPr id="5" name="TextBox 4">
            <a:extLst>
              <a:ext uri="{FF2B5EF4-FFF2-40B4-BE49-F238E27FC236}">
                <a16:creationId xmlns:a16="http://schemas.microsoft.com/office/drawing/2014/main" id="{9DBCD233-C037-43A5-ACF2-1DB48DBA0D22}"/>
              </a:ext>
            </a:extLst>
          </p:cNvPr>
          <p:cNvSpPr txBox="1"/>
          <p:nvPr/>
        </p:nvSpPr>
        <p:spPr>
          <a:xfrm>
            <a:off x="9537192" y="210312"/>
            <a:ext cx="2322576" cy="830997"/>
          </a:xfrm>
          <a:prstGeom prst="rect">
            <a:avLst/>
          </a:prstGeom>
          <a:noFill/>
        </p:spPr>
        <p:txBody>
          <a:bodyPr wrap="square" rtlCol="0">
            <a:spAutoFit/>
          </a:bodyPr>
          <a:lstStyle/>
          <a:p>
            <a:r>
              <a:rPr lang="en-US" sz="4800">
                <a:solidFill>
                  <a:schemeClr val="bg1"/>
                </a:solidFill>
              </a:rPr>
              <a:t>Ziua 1</a:t>
            </a:r>
          </a:p>
        </p:txBody>
      </p:sp>
    </p:spTree>
    <p:extLst>
      <p:ext uri="{BB962C8B-B14F-4D97-AF65-F5344CB8AC3E}">
        <p14:creationId xmlns:p14="http://schemas.microsoft.com/office/powerpoint/2010/main" val="130026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AD845-BC0A-44C3-B649-E03B8F1C5EBF}"/>
              </a:ext>
            </a:extLst>
          </p:cNvPr>
          <p:cNvSpPr txBox="1"/>
          <p:nvPr/>
        </p:nvSpPr>
        <p:spPr>
          <a:xfrm>
            <a:off x="1600200" y="3751749"/>
            <a:ext cx="7948288" cy="2862322"/>
          </a:xfrm>
          <a:prstGeom prst="rect">
            <a:avLst/>
          </a:prstGeom>
          <a:noFill/>
        </p:spPr>
        <p:txBody>
          <a:bodyPr wrap="square" rtlCol="0">
            <a:spAutoFit/>
          </a:bodyPr>
          <a:lstStyle/>
          <a:p>
            <a:r>
              <a:rPr lang="en-US" sz="2000">
                <a:solidFill>
                  <a:schemeClr val="bg1"/>
                </a:solidFill>
              </a:rPr>
              <a:t>This clear/draw/display cycle is the only good way to draw things. Don't try other strategies, such as keeping pixels from the previous frame, "erasing" pixels, or drawing once and calling display multiple times. You'll get strange results due to double-buffering.</a:t>
            </a:r>
            <a:br>
              <a:rPr lang="en-US" sz="2000">
                <a:solidFill>
                  <a:schemeClr val="bg1"/>
                </a:solidFill>
              </a:rPr>
            </a:br>
            <a:r>
              <a:rPr lang="en-US" sz="2000">
                <a:solidFill>
                  <a:schemeClr val="bg1"/>
                </a:solidFill>
              </a:rPr>
              <a:t>Modern graphics hardware and APIs are </a:t>
            </a:r>
            <a:r>
              <a:rPr lang="en-US" sz="2000" i="1">
                <a:solidFill>
                  <a:schemeClr val="bg1"/>
                </a:solidFill>
              </a:rPr>
              <a:t>really</a:t>
            </a:r>
            <a:r>
              <a:rPr lang="en-US" sz="2000">
                <a:solidFill>
                  <a:schemeClr val="bg1"/>
                </a:solidFill>
              </a:rPr>
              <a:t> made for repeated clear/draw/display cycles where everything is completely refreshed at each iteration of the main loop. Don't be scared to draw 1000 sprites 60 times per second, you're far below the millions of triangles that your computer can handle</a:t>
            </a:r>
            <a:r>
              <a:rPr lang="en-US">
                <a:solidFill>
                  <a:schemeClr val="bg1"/>
                </a:solidFill>
              </a:rPr>
              <a:t>."</a:t>
            </a:r>
          </a:p>
        </p:txBody>
      </p:sp>
      <p:sp>
        <p:nvSpPr>
          <p:cNvPr id="3" name="TextBox 2">
            <a:extLst>
              <a:ext uri="{FF2B5EF4-FFF2-40B4-BE49-F238E27FC236}">
                <a16:creationId xmlns:a16="http://schemas.microsoft.com/office/drawing/2014/main" id="{D9909504-2B5F-4158-BD30-C2AB476282EE}"/>
              </a:ext>
            </a:extLst>
          </p:cNvPr>
          <p:cNvSpPr txBox="1"/>
          <p:nvPr/>
        </p:nvSpPr>
        <p:spPr>
          <a:xfrm>
            <a:off x="1600200" y="155174"/>
            <a:ext cx="2581275" cy="523220"/>
          </a:xfrm>
          <a:prstGeom prst="rect">
            <a:avLst/>
          </a:prstGeom>
          <a:noFill/>
        </p:spPr>
        <p:txBody>
          <a:bodyPr wrap="square" rtlCol="0">
            <a:spAutoFit/>
          </a:bodyPr>
          <a:lstStyle/>
          <a:p>
            <a:r>
              <a:rPr lang="en-US" sz="2800" b="1" u="sng">
                <a:solidFill>
                  <a:schemeClr val="bg1"/>
                </a:solidFill>
              </a:rPr>
              <a:t>Site SFML</a:t>
            </a:r>
          </a:p>
        </p:txBody>
      </p:sp>
      <p:sp>
        <p:nvSpPr>
          <p:cNvPr id="10" name="TextBox 9">
            <a:extLst>
              <a:ext uri="{FF2B5EF4-FFF2-40B4-BE49-F238E27FC236}">
                <a16:creationId xmlns:a16="http://schemas.microsoft.com/office/drawing/2014/main" id="{BB996F8A-A27B-4281-9F1E-EE56649DA43C}"/>
              </a:ext>
            </a:extLst>
          </p:cNvPr>
          <p:cNvSpPr txBox="1"/>
          <p:nvPr/>
        </p:nvSpPr>
        <p:spPr>
          <a:xfrm>
            <a:off x="1600200" y="1036710"/>
            <a:ext cx="9144000" cy="2585323"/>
          </a:xfrm>
          <a:prstGeom prst="rect">
            <a:avLst/>
          </a:prstGeom>
          <a:noFill/>
        </p:spPr>
        <p:txBody>
          <a:bodyPr wrap="square" rtlCol="0">
            <a:spAutoFit/>
          </a:bodyPr>
          <a:lstStyle/>
          <a:p>
            <a:r>
              <a:rPr lang="en-US">
                <a:solidFill>
                  <a:schemeClr val="bg1"/>
                </a:solidFill>
              </a:rPr>
              <a:t>"Calling clear before drawing anything is mandatory, otherwise the contents from previous frames will be present behind anything you draw. The only exception is when you cover the entire window with what you draw, so that no pixel is not drawn to. In this case you can avoid calling clear (although it won't have a noticeable impact on performance).</a:t>
            </a:r>
          </a:p>
          <a:p>
            <a:endParaRPr lang="en-US">
              <a:solidFill>
                <a:schemeClr val="bg1"/>
              </a:solidFill>
            </a:endParaRPr>
          </a:p>
          <a:p>
            <a:r>
              <a:rPr lang="en-US">
                <a:solidFill>
                  <a:schemeClr val="bg1"/>
                </a:solidFill>
              </a:rPr>
              <a:t>Calling display is also mandatory, it takes what was drawn since the last call to display and displays it on the window. Indeed, things are not drawn directly to the window, but to a hidden buffer. This buffer is then copied to the window when you call display -- this is called double-buffering.</a:t>
            </a:r>
          </a:p>
        </p:txBody>
      </p:sp>
    </p:spTree>
    <p:extLst>
      <p:ext uri="{BB962C8B-B14F-4D97-AF65-F5344CB8AC3E}">
        <p14:creationId xmlns:p14="http://schemas.microsoft.com/office/powerpoint/2010/main" val="257866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C8B4C-40D4-4EF3-85E8-778A55CE4863}"/>
              </a:ext>
            </a:extLst>
          </p:cNvPr>
          <p:cNvSpPr txBox="1"/>
          <p:nvPr/>
        </p:nvSpPr>
        <p:spPr>
          <a:xfrm>
            <a:off x="1228724" y="182671"/>
            <a:ext cx="9077326" cy="3416320"/>
          </a:xfrm>
          <a:prstGeom prst="rect">
            <a:avLst/>
          </a:prstGeom>
          <a:noFill/>
        </p:spPr>
        <p:txBody>
          <a:bodyPr wrap="square" rtlCol="0">
            <a:spAutoFit/>
          </a:bodyPr>
          <a:lstStyle/>
          <a:p>
            <a:r>
              <a:rPr lang="en-US">
                <a:solidFill>
                  <a:schemeClr val="bg1"/>
                </a:solidFill>
              </a:rPr>
              <a:t>void draw_node_store_in_vector()</a:t>
            </a:r>
          </a:p>
          <a:p>
            <a:r>
              <a:rPr lang="en-US">
                <a:solidFill>
                  <a:schemeClr val="bg1"/>
                </a:solidFill>
              </a:rPr>
              <a:t>{</a:t>
            </a:r>
          </a:p>
          <a:p>
            <a:r>
              <a:rPr lang="en-US">
                <a:solidFill>
                  <a:schemeClr val="bg1"/>
                </a:solidFill>
              </a:rPr>
              <a:t>sf::CircleShape circle(20.0f); //raza de 20</a:t>
            </a:r>
          </a:p>
          <a:p>
            <a:r>
              <a:rPr lang="en-US">
                <a:solidFill>
                  <a:schemeClr val="bg1"/>
                </a:solidFill>
              </a:rPr>
              <a:t>float radius = circle.getRadius();  </a:t>
            </a:r>
          </a:p>
          <a:p>
            <a:r>
              <a:rPr lang="en-US">
                <a:solidFill>
                  <a:schemeClr val="bg1"/>
                </a:solidFill>
              </a:rPr>
              <a:t>circle.setPointCount(100);   //explicatii?</a:t>
            </a:r>
          </a:p>
          <a:p>
            <a:r>
              <a:rPr lang="en-US">
                <a:solidFill>
                  <a:schemeClr val="bg1"/>
                </a:solidFill>
              </a:rPr>
              <a:t>circle.setFillColor(sf::Color(251, 234, 235)); //culoarea</a:t>
            </a:r>
          </a:p>
          <a:p>
            <a:r>
              <a:rPr lang="en-US">
                <a:solidFill>
                  <a:schemeClr val="bg1"/>
                </a:solidFill>
              </a:rPr>
              <a:t>circle.setOutlineThickness(1.5f); //marginea</a:t>
            </a:r>
          </a:p>
          <a:p>
            <a:r>
              <a:rPr lang="en-US">
                <a:solidFill>
                  <a:schemeClr val="bg1"/>
                </a:solidFill>
              </a:rPr>
              <a:t>circle.setOutlineColor(sf::Color(0, 0, 0));</a:t>
            </a:r>
          </a:p>
          <a:p>
            <a:r>
              <a:rPr lang="en-US">
                <a:solidFill>
                  <a:schemeClr val="bg1"/>
                </a:solidFill>
              </a:rPr>
              <a:t>circle.setPosition(sf::Vector2f(sf::Mouse::getPosition(window))); //pozitia cercului = pozitia mousului</a:t>
            </a:r>
          </a:p>
          <a:p>
            <a:r>
              <a:rPr lang="en-US">
                <a:solidFill>
                  <a:schemeClr val="bg1"/>
                </a:solidFill>
              </a:rPr>
              <a:t>circle.setOrigin(radius, radius); </a:t>
            </a:r>
          </a:p>
          <a:p>
            <a:r>
              <a:rPr lang="en-US">
                <a:solidFill>
                  <a:schemeClr val="bg1"/>
                </a:solidFill>
              </a:rPr>
              <a:t>nodes.push_back(circle); //il bag in vectorul nodes</a:t>
            </a:r>
          </a:p>
          <a:p>
            <a:r>
              <a:rPr lang="en-US">
                <a:solidFill>
                  <a:schemeClr val="bg1"/>
                </a:solidFill>
              </a:rPr>
              <a:t>}</a:t>
            </a:r>
          </a:p>
        </p:txBody>
      </p:sp>
      <p:sp>
        <p:nvSpPr>
          <p:cNvPr id="3" name="TextBox 2">
            <a:extLst>
              <a:ext uri="{FF2B5EF4-FFF2-40B4-BE49-F238E27FC236}">
                <a16:creationId xmlns:a16="http://schemas.microsoft.com/office/drawing/2014/main" id="{276A2D1F-E54E-42EC-B7C9-66B8EDA2729C}"/>
              </a:ext>
            </a:extLst>
          </p:cNvPr>
          <p:cNvSpPr txBox="1"/>
          <p:nvPr/>
        </p:nvSpPr>
        <p:spPr>
          <a:xfrm>
            <a:off x="1228724" y="3429000"/>
            <a:ext cx="7762875" cy="3139321"/>
          </a:xfrm>
          <a:prstGeom prst="rect">
            <a:avLst/>
          </a:prstGeom>
          <a:noFill/>
        </p:spPr>
        <p:txBody>
          <a:bodyPr wrap="square" rtlCol="0">
            <a:spAutoFit/>
          </a:bodyPr>
          <a:lstStyle/>
          <a:p>
            <a:r>
              <a:rPr lang="en-US">
                <a:solidFill>
                  <a:schemeClr val="bg1"/>
                </a:solidFill>
              </a:rPr>
              <a:t>void draw_index_store_in_vector()</a:t>
            </a:r>
          </a:p>
          <a:p>
            <a:r>
              <a:rPr lang="en-US">
                <a:solidFill>
                  <a:schemeClr val="bg1"/>
                </a:solidFill>
              </a:rPr>
              <a:t>{</a:t>
            </a:r>
          </a:p>
          <a:p>
            <a:r>
              <a:rPr lang="en-US">
                <a:solidFill>
                  <a:schemeClr val="bg1"/>
                </a:solidFill>
              </a:rPr>
              <a:t>sf::Text index;</a:t>
            </a:r>
          </a:p>
          <a:p>
            <a:r>
              <a:rPr lang="en-US">
                <a:solidFill>
                  <a:schemeClr val="bg1"/>
                </a:solidFill>
              </a:rPr>
              <a:t>index.setFont(font);</a:t>
            </a:r>
          </a:p>
          <a:p>
            <a:r>
              <a:rPr lang="en-US">
                <a:solidFill>
                  <a:schemeClr val="bg1"/>
                </a:solidFill>
              </a:rPr>
              <a:t>index.setString(std::to_string(indexes.size()));</a:t>
            </a:r>
          </a:p>
          <a:p>
            <a:r>
              <a:rPr lang="en-US">
                <a:solidFill>
                  <a:schemeClr val="bg1"/>
                </a:solidFill>
              </a:rPr>
              <a:t>index.setCharacterSize(30);</a:t>
            </a:r>
          </a:p>
          <a:p>
            <a:r>
              <a:rPr lang="en-US">
                <a:solidFill>
                  <a:schemeClr val="bg1"/>
                </a:solidFill>
              </a:rPr>
              <a:t>index.setFillColor(sf::Color::Black);</a:t>
            </a:r>
          </a:p>
          <a:p>
            <a:r>
              <a:rPr lang="en-US">
                <a:solidFill>
                  <a:schemeClr val="bg1"/>
                </a:solidFill>
              </a:rPr>
              <a:t>index.setOrigin(7.f, 19.f);</a:t>
            </a:r>
          </a:p>
          <a:p>
            <a:r>
              <a:rPr lang="en-US">
                <a:solidFill>
                  <a:schemeClr val="bg1"/>
                </a:solidFill>
              </a:rPr>
              <a:t>index.setPosition(sf::Vector2f(sf::Mouse::getPosition(window)));</a:t>
            </a:r>
          </a:p>
          <a:p>
            <a:r>
              <a:rPr lang="en-US">
                <a:solidFill>
                  <a:schemeClr val="bg1"/>
                </a:solidFill>
              </a:rPr>
              <a:t>indexes.push_back(index);</a:t>
            </a:r>
          </a:p>
          <a:p>
            <a:r>
              <a:rPr lang="en-US">
                <a:solidFill>
                  <a:schemeClr val="bg1"/>
                </a:solidFill>
              </a:rPr>
              <a:t>}</a:t>
            </a:r>
          </a:p>
        </p:txBody>
      </p:sp>
    </p:spTree>
    <p:extLst>
      <p:ext uri="{BB962C8B-B14F-4D97-AF65-F5344CB8AC3E}">
        <p14:creationId xmlns:p14="http://schemas.microsoft.com/office/powerpoint/2010/main" val="167022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146</TotalTime>
  <Words>1506</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Reprezentare grafica a algoritmului roy-floyd</vt:lpstr>
      <vt:lpstr>Demo time</vt:lpstr>
      <vt:lpstr>PowerPoint Presentation</vt:lpstr>
      <vt:lpstr>PowerPoint Presentation</vt:lpstr>
      <vt:lpstr>PowerPoint Presentation</vt:lpstr>
      <vt:lpstr>Codul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Reprezentare grafica a algoritmului roy-floyd</dc:title>
  <dc:creator>Andu</dc:creator>
  <cp:lastModifiedBy>Andu</cp:lastModifiedBy>
  <cp:revision>60</cp:revision>
  <dcterms:created xsi:type="dcterms:W3CDTF">2019-05-03T07:46:25Z</dcterms:created>
  <dcterms:modified xsi:type="dcterms:W3CDTF">2019-05-09T16:49:35Z</dcterms:modified>
</cp:coreProperties>
</file>