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3" r:id="rId4"/>
    <p:sldId id="257" r:id="rId5"/>
    <p:sldId id="262" r:id="rId6"/>
    <p:sldId id="260" r:id="rId7"/>
    <p:sldId id="261" r:id="rId8"/>
    <p:sldId id="264" r:id="rId9"/>
    <p:sldId id="267" r:id="rId10"/>
    <p:sldId id="265" r:id="rId11"/>
    <p:sldId id="268" r:id="rId12"/>
    <p:sldId id="269" r:id="rId13"/>
    <p:sldId id="270" r:id="rId14"/>
    <p:sldId id="272" r:id="rId15"/>
    <p:sldId id="271" r:id="rId16"/>
    <p:sldId id="266" r:id="rId1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296DC81-9B3C-4109-B230-F6914A516BD1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818536E-1593-4A77-B3FE-45D08D1C1EF2}" type="slidenum">
              <a:rPr/>
              <a:t>‹#›</a:t>
            </a:fld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49604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C7243A"/>
          </a:solidFill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0F1C6CA-AEF8-4EAB-9A78-B02E7F0545D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44EE56-9A8C-480F-BB3D-9D2D03E1F92B}" type="slidenum">
              <a:rPr/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7875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0FC808-4ECA-4D1F-A39E-4DEC1C628ACF}" type="slidenum">
              <a:rPr/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0FC808-4ECA-4D1F-A39E-4DEC1C628ACF}" type="slidenum">
              <a:rPr/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8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275487-E99A-41A2-BF0D-C1725CBEEE2D}" type="slidenum">
              <a:rPr/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3911EA-141B-4C61-9014-BAAA3A3757D0}" type="slidenum">
              <a:rPr/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930C46-CC66-45B3-9B35-BE5E0A00E72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FDB517-D843-4240-8351-A52077935D0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647700"/>
            <a:ext cx="2266950" cy="424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47700"/>
            <a:ext cx="6651625" cy="42481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CB887-C922-45B2-9C0E-3EE6C0CCB7F2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4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655763"/>
            <a:ext cx="4459287" cy="2959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55763"/>
            <a:ext cx="4460875" cy="2959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1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532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5B714-2170-4EDC-AE0F-7B775B02F2C1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7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6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5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565150"/>
            <a:ext cx="2266950" cy="4049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65150"/>
            <a:ext cx="6653212" cy="40497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8AA414-69B0-4923-92DC-025463076C89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6350" y="3600450"/>
            <a:ext cx="2551113" cy="129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9863" y="3600450"/>
            <a:ext cx="2551112" cy="129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489B07-61B0-4A77-8F50-352942FDC07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752196-4E87-433C-99D3-7C83E3B03769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02ACD5-0ABD-4410-9DC9-45D012BA999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A1DE8-DFC2-4409-95B2-77227BFBE452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2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1C4FB1-7676-4A64-AD88-A6E3BE00E012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D390B4-019D-4D77-950E-9BC791228D7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221000" y="5271839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632000" y="5271839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A7EA00C-3F22-4CE5-AA9F-0BD80356E9A8}" type="slidenum">
              <a:r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063"/>
        </a:spcAft>
        <a:tabLst/>
        <a:defRPr lang="en-US" sz="24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503999" y="1655999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1007999" y="5400720"/>
            <a:ext cx="2240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B658D441-186B-45B8-AAA1-46557BE1A195}" type="slidenum">
              <a:rPr/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US" sz="4400" b="0" i="0" u="none" strike="noStrike" kern="1200" cap="none">
          <a:ln>
            <a:noFill/>
          </a:ln>
          <a:solidFill>
            <a:srgbClr val="C7243A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20" y="1699391"/>
            <a:ext cx="9071640" cy="677108"/>
          </a:xfrm>
          <a:solidFill>
            <a:srgbClr val="454FA1"/>
          </a:solidFill>
        </p:spPr>
        <p:txBody>
          <a:bodyPr>
            <a:spAutoFit/>
          </a:bodyPr>
          <a:lstStyle/>
          <a:p>
            <a:pPr lvl="0"/>
            <a:r>
              <a:rPr lang="ro-RO"/>
              <a:t>Biblioteca</a:t>
            </a:r>
            <a:r>
              <a:rPr lang="en-US"/>
              <a:t> CNITV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650435" y="3600000"/>
            <a:ext cx="6421205" cy="1125949"/>
          </a:xfrm>
        </p:spPr>
        <p:txBody>
          <a:bodyPr wrap="square" anchor="t" anchorCtr="0">
            <a:spAutoFit/>
          </a:bodyPr>
          <a:lstStyle/>
          <a:p>
            <a:pPr lvl="0" algn="ctr"/>
            <a:r>
              <a:rPr lang="en-US" sz="3200" dirty="0"/>
              <a:t>Andrei </a:t>
            </a:r>
            <a:r>
              <a:rPr lang="en-US" sz="3200" dirty="0" err="1"/>
              <a:t>Niculae</a:t>
            </a:r>
            <a:r>
              <a:rPr lang="en-US" sz="3200" dirty="0"/>
              <a:t>, XII G</a:t>
            </a:r>
          </a:p>
          <a:p>
            <a:pPr lvl="0" algn="ctr"/>
            <a:r>
              <a:rPr lang="en-US" sz="3200" dirty="0" err="1"/>
              <a:t>Profesor</a:t>
            </a:r>
            <a:r>
              <a:rPr lang="en-US" sz="3200" dirty="0"/>
              <a:t> </a:t>
            </a:r>
            <a:r>
              <a:rPr lang="en-US" sz="3200" dirty="0" err="1"/>
              <a:t>indrumator</a:t>
            </a:r>
            <a:r>
              <a:rPr lang="en-US" sz="3200" dirty="0"/>
              <a:t>: Cristina Popescu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4DC3-1DBB-4B6C-B97D-6214665D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565560"/>
            <a:ext cx="9071640" cy="625065"/>
          </a:xfrm>
        </p:spPr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039C3-4785-414C-85A5-92256C28D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4" y="1819227"/>
            <a:ext cx="6432634" cy="20320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E5525-4B99-46EB-835E-69601A46DA03}"/>
              </a:ext>
            </a:extLst>
          </p:cNvPr>
          <p:cNvSpPr txBox="1"/>
          <p:nvPr/>
        </p:nvSpPr>
        <p:spPr>
          <a:xfrm>
            <a:off x="7667625" y="2190750"/>
            <a:ext cx="2028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ahnschrift" panose="020B0502040204020203" pitchFamily="34" charset="0"/>
              </a:rPr>
              <a:t>Tabela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latin typeface="Bahnschrift" panose="020B0502040204020203" pitchFamily="34" charset="0"/>
              </a:rPr>
              <a:t>inchirieri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FBE5-38F1-4CA1-B30B-F8F22069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9CE6D1-CAB9-477F-85CB-EAB4D3B75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512000"/>
            <a:ext cx="4073531" cy="291453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DBDCB-4C18-478F-BDD8-021E2A373E56}"/>
              </a:ext>
            </a:extLst>
          </p:cNvPr>
          <p:cNvSpPr txBox="1"/>
          <p:nvPr/>
        </p:nvSpPr>
        <p:spPr>
          <a:xfrm>
            <a:off x="6286500" y="2446047"/>
            <a:ext cx="315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ahnschrift" panose="020B0502040204020203" pitchFamily="34" charset="0"/>
              </a:rPr>
              <a:t>Tabela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latin typeface="Bahnschrift" panose="020B0502040204020203" pitchFamily="34" charset="0"/>
              </a:rPr>
              <a:t>studenti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9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07DD-8F51-4CC5-A8F3-4D34DCB8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EF500-71D7-45DB-8342-3E45977E0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2149424"/>
            <a:ext cx="4791901" cy="1669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AE291-3141-4681-87D1-C2F26C4A8763}"/>
              </a:ext>
            </a:extLst>
          </p:cNvPr>
          <p:cNvSpPr txBox="1"/>
          <p:nvPr/>
        </p:nvSpPr>
        <p:spPr>
          <a:xfrm>
            <a:off x="6686550" y="25736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ahnschrift" panose="020B0502040204020203" pitchFamily="34" charset="0"/>
              </a:rPr>
              <a:t>Tabela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latin typeface="Bahnschrift" panose="020B0502040204020203" pitchFamily="34" charset="0"/>
              </a:rPr>
              <a:t>autori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8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F574-E93C-4D58-8AFB-5D4D0867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7A79B-FC85-490B-9AB3-1BF9FFEBE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5" y="2221013"/>
            <a:ext cx="4235050" cy="12070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75A4B-8AED-4355-8991-490BB2F4F5DE}"/>
              </a:ext>
            </a:extLst>
          </p:cNvPr>
          <p:cNvSpPr txBox="1"/>
          <p:nvPr/>
        </p:nvSpPr>
        <p:spPr>
          <a:xfrm>
            <a:off x="7101348" y="2455226"/>
            <a:ext cx="16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genuri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7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4E8D-A04D-4157-B6AA-E3E0714B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C6ED6-16DD-482E-A6E7-CD0F0530E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4" y="1909916"/>
            <a:ext cx="4194380" cy="24998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4471F0-BF87-420A-B560-630392A2F886}"/>
              </a:ext>
            </a:extLst>
          </p:cNvPr>
          <p:cNvSpPr txBox="1"/>
          <p:nvPr/>
        </p:nvSpPr>
        <p:spPr>
          <a:xfrm>
            <a:off x="6813755" y="2381865"/>
            <a:ext cx="200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Inserarea</a:t>
            </a:r>
            <a:r>
              <a:rPr lang="en-US" dirty="0"/>
              <a:t> </a:t>
            </a:r>
            <a:r>
              <a:rPr lang="en-US" dirty="0" err="1"/>
              <a:t>genurilor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5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E4B2-D9AB-4064-B50E-100C278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DBF2-7610-44BD-9B8F-A2B66910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Curs Oracle - https://academy.oracle.com/en/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Documentatie</a:t>
            </a:r>
            <a:r>
              <a:rPr lang="en-US" sz="2000" dirty="0"/>
              <a:t> </a:t>
            </a:r>
            <a:r>
              <a:rPr lang="en-US" sz="2000" dirty="0" err="1"/>
              <a:t>sqlite</a:t>
            </a:r>
            <a:r>
              <a:rPr lang="en-US" sz="2000" dirty="0"/>
              <a:t> - https://www.sqlite.org/docs.html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Documentatie</a:t>
            </a:r>
            <a:r>
              <a:rPr lang="en-US" sz="2000" dirty="0"/>
              <a:t> </a:t>
            </a:r>
            <a:r>
              <a:rPr lang="en-US" sz="2000" dirty="0" err="1"/>
              <a:t>pyqt</a:t>
            </a:r>
            <a:r>
              <a:rPr lang="en-US" sz="2000" dirty="0"/>
              <a:t> - https://www.riverbankcomputing.com/static/Docs/PyQt5/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355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568808"/>
          </a:xfrm>
        </p:spPr>
        <p:txBody>
          <a:bodyPr/>
          <a:lstStyle/>
          <a:p>
            <a:r>
              <a:rPr lang="ro-RO" sz="4000"/>
              <a:t>Cuprins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1669774"/>
            <a:ext cx="7559675" cy="2678389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Scenariu</a:t>
            </a:r>
          </a:p>
          <a:p>
            <a:r>
              <a:rPr lang="ro-RO" dirty="0"/>
              <a:t>Descrierea bazei de date</a:t>
            </a:r>
          </a:p>
          <a:p>
            <a:r>
              <a:rPr lang="ro-RO" dirty="0"/>
              <a:t>ERD</a:t>
            </a:r>
          </a:p>
          <a:p>
            <a:r>
              <a:rPr lang="ro-RO" dirty="0"/>
              <a:t>Mapare</a:t>
            </a:r>
          </a:p>
          <a:p>
            <a:r>
              <a:rPr lang="ro-RO" dirty="0"/>
              <a:t>Reguli structural</a:t>
            </a:r>
            <a:r>
              <a:rPr lang="en-US" dirty="0"/>
              <a:t>e</a:t>
            </a:r>
            <a:endParaRPr lang="ro-RO" dirty="0"/>
          </a:p>
          <a:p>
            <a:r>
              <a:rPr lang="ro-RO" dirty="0"/>
              <a:t>Reguli procedural</a:t>
            </a:r>
            <a:r>
              <a:rPr lang="en-US" dirty="0"/>
              <a:t>e</a:t>
            </a:r>
            <a:endParaRPr lang="ro-RO" dirty="0"/>
          </a:p>
          <a:p>
            <a:r>
              <a:rPr lang="ro-RO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178591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solidFill>
                  <a:srgbClr val="5565AF"/>
                </a:solidFill>
              </a:rPr>
              <a:t>Scenariu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o-RO" sz="1800"/>
              <a:t>Cărțile au un rol important în dezvolarea noastră și reprezintă un element component al unei culturi, al unei națiuni. Biblioteca este o instituție în care se adună și se păstrează, într-o anumită ordine, cărți, reviste, ziare etc. Pentru a fi utilizate de cititori și are un rol semnificativ în societate pentru că reprezintă accesul oamenolor la informație, la știință, la cultură.</a:t>
            </a:r>
            <a:endParaRPr lang="en-US" sz="180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/>
              <a:t>CNITV </a:t>
            </a:r>
            <a:r>
              <a:rPr lang="en-US" sz="1800" err="1"/>
              <a:t>organizeaza</a:t>
            </a:r>
            <a:r>
              <a:rPr lang="en-US" sz="1800"/>
              <a:t> o </a:t>
            </a:r>
            <a:r>
              <a:rPr lang="en-US" sz="1800" err="1"/>
              <a:t>activitate</a:t>
            </a:r>
            <a:r>
              <a:rPr lang="en-US" sz="1800"/>
              <a:t> de </a:t>
            </a:r>
            <a:r>
              <a:rPr lang="en-US" sz="1800" err="1"/>
              <a:t>voluntariat</a:t>
            </a:r>
            <a:r>
              <a:rPr lang="en-US" sz="1800"/>
              <a:t> in </a:t>
            </a:r>
            <a:r>
              <a:rPr lang="en-US" sz="1800" err="1"/>
              <a:t>cadrul</a:t>
            </a:r>
            <a:r>
              <a:rPr lang="en-US" sz="1800"/>
              <a:t> </a:t>
            </a:r>
            <a:r>
              <a:rPr lang="en-US" sz="1800" err="1"/>
              <a:t>bibliotecii</a:t>
            </a:r>
            <a:r>
              <a:rPr lang="en-US" sz="1800"/>
              <a:t> </a:t>
            </a:r>
            <a:r>
              <a:rPr lang="en-US" sz="1800" err="1"/>
              <a:t>liceului</a:t>
            </a:r>
            <a:r>
              <a:rPr lang="en-US" sz="1800"/>
              <a:t>, in </a:t>
            </a:r>
            <a:r>
              <a:rPr lang="en-US" sz="1800" err="1"/>
              <a:t>scopul</a:t>
            </a:r>
            <a:r>
              <a:rPr lang="en-US" sz="1800"/>
              <a:t> </a:t>
            </a:r>
            <a:r>
              <a:rPr lang="en-US" sz="1800" err="1"/>
              <a:t>renovarii</a:t>
            </a:r>
            <a:r>
              <a:rPr lang="en-US" sz="1800"/>
              <a:t> </a:t>
            </a:r>
            <a:r>
              <a:rPr lang="en-US" sz="1800" err="1"/>
              <a:t>acesteia</a:t>
            </a:r>
            <a:r>
              <a:rPr lang="en-US" sz="1800"/>
              <a:t>. In </a:t>
            </a:r>
            <a:r>
              <a:rPr lang="en-US" sz="1800" err="1"/>
              <a:t>acest</a:t>
            </a:r>
            <a:r>
              <a:rPr lang="en-US" sz="1800"/>
              <a:t> </a:t>
            </a:r>
            <a:r>
              <a:rPr lang="en-US" sz="1800" err="1"/>
              <a:t>sens</a:t>
            </a:r>
            <a:r>
              <a:rPr lang="en-US" sz="1800"/>
              <a:t>, </a:t>
            </a:r>
            <a:r>
              <a:rPr lang="en-US" sz="1800" err="1"/>
              <a:t>cartile</a:t>
            </a:r>
            <a:r>
              <a:rPr lang="en-US" sz="1800"/>
              <a:t> </a:t>
            </a:r>
            <a:r>
              <a:rPr lang="en-US" sz="1800" err="1"/>
              <a:t>vor</a:t>
            </a:r>
            <a:r>
              <a:rPr lang="en-US" sz="1800"/>
              <a:t> fi </a:t>
            </a:r>
            <a:r>
              <a:rPr lang="en-US" sz="1800" err="1"/>
              <a:t>stocate</a:t>
            </a:r>
            <a:r>
              <a:rPr lang="en-US" sz="1800"/>
              <a:t> </a:t>
            </a:r>
            <a:r>
              <a:rPr lang="en-US" sz="1800" err="1"/>
              <a:t>intr</a:t>
            </a:r>
            <a:r>
              <a:rPr lang="en-US" sz="1800"/>
              <a:t>-o </a:t>
            </a:r>
            <a:r>
              <a:rPr lang="en-US" sz="1800" err="1"/>
              <a:t>baza</a:t>
            </a:r>
            <a:r>
              <a:rPr lang="en-US" sz="1800"/>
              <a:t> de date SQL. </a:t>
            </a:r>
            <a:r>
              <a:rPr lang="en-US" sz="1800" err="1"/>
              <a:t>Fiecare</a:t>
            </a:r>
            <a:r>
              <a:rPr lang="en-US" sz="1800"/>
              <a:t> carte </a:t>
            </a:r>
            <a:r>
              <a:rPr lang="en-US" sz="1800" err="1"/>
              <a:t>va</a:t>
            </a:r>
            <a:r>
              <a:rPr lang="en-US" sz="1800"/>
              <a:t> fi </a:t>
            </a:r>
            <a:r>
              <a:rPr lang="en-US" sz="1800" err="1"/>
              <a:t>analizata</a:t>
            </a:r>
            <a:r>
              <a:rPr lang="en-US" sz="1800"/>
              <a:t>, </a:t>
            </a:r>
            <a:r>
              <a:rPr lang="en-US" sz="1800" err="1"/>
              <a:t>pusa</a:t>
            </a:r>
            <a:r>
              <a:rPr lang="en-US" sz="1800"/>
              <a:t> </a:t>
            </a:r>
            <a:r>
              <a:rPr lang="en-US" sz="1800" err="1"/>
              <a:t>intr</a:t>
            </a:r>
            <a:r>
              <a:rPr lang="en-US" sz="1800"/>
              <a:t>-o </a:t>
            </a:r>
            <a:r>
              <a:rPr lang="en-US" sz="1800" err="1"/>
              <a:t>categorie</a:t>
            </a:r>
            <a:r>
              <a:rPr lang="en-US" sz="1800"/>
              <a:t>, </a:t>
            </a:r>
            <a:r>
              <a:rPr lang="en-US" sz="1800" err="1"/>
              <a:t>iar</a:t>
            </a:r>
            <a:r>
              <a:rPr lang="en-US" sz="1800"/>
              <a:t> </a:t>
            </a:r>
            <a:r>
              <a:rPr lang="en-US" sz="1800" err="1"/>
              <a:t>informatiile</a:t>
            </a:r>
            <a:r>
              <a:rPr lang="en-US" sz="1800"/>
              <a:t> </a:t>
            </a:r>
            <a:r>
              <a:rPr lang="en-US" sz="1800" err="1"/>
              <a:t>precum</a:t>
            </a:r>
            <a:r>
              <a:rPr lang="en-US" sz="1800"/>
              <a:t>: </a:t>
            </a:r>
            <a:r>
              <a:rPr lang="en-US" sz="1800" err="1"/>
              <a:t>titlu</a:t>
            </a:r>
            <a:r>
              <a:rPr lang="en-US" sz="1800"/>
              <a:t>,  </a:t>
            </a:r>
            <a:r>
              <a:rPr lang="en-US" sz="1800" err="1"/>
              <a:t>nume</a:t>
            </a:r>
            <a:r>
              <a:rPr lang="en-US" sz="1800"/>
              <a:t> </a:t>
            </a:r>
            <a:r>
              <a:rPr lang="en-US" sz="1800" err="1"/>
              <a:t>autor</a:t>
            </a:r>
            <a:r>
              <a:rPr lang="en-US" sz="1800"/>
              <a:t>, gen, </a:t>
            </a:r>
            <a:r>
              <a:rPr lang="en-US" sz="1800" err="1"/>
              <a:t>editura</a:t>
            </a:r>
            <a:r>
              <a:rPr lang="en-US" sz="1800"/>
              <a:t>, an, </a:t>
            </a:r>
            <a:r>
              <a:rPr lang="en-US" sz="1800" err="1"/>
              <a:t>pret</a:t>
            </a:r>
            <a:r>
              <a:rPr lang="en-US" sz="1800"/>
              <a:t>, </a:t>
            </a:r>
            <a:r>
              <a:rPr lang="en-US" sz="1800" err="1"/>
              <a:t>cota</a:t>
            </a:r>
            <a:r>
              <a:rPr lang="en-US" sz="1800"/>
              <a:t> </a:t>
            </a:r>
            <a:r>
              <a:rPr lang="en-US" sz="1800" err="1"/>
              <a:t>vor</a:t>
            </a:r>
            <a:r>
              <a:rPr lang="en-US" sz="1800"/>
              <a:t> fi </a:t>
            </a:r>
            <a:r>
              <a:rPr lang="en-US" sz="1800" err="1"/>
              <a:t>structurate</a:t>
            </a:r>
            <a:r>
              <a:rPr lang="en-US" sz="1800"/>
              <a:t> in </a:t>
            </a:r>
            <a:r>
              <a:rPr lang="en-US" sz="1800" err="1"/>
              <a:t>baza</a:t>
            </a:r>
            <a:r>
              <a:rPr lang="en-US" sz="1800"/>
              <a:t> de date SQL (</a:t>
            </a:r>
            <a:r>
              <a:rPr lang="en-US" sz="1800" err="1"/>
              <a:t>pentru</a:t>
            </a:r>
            <a:r>
              <a:rPr lang="en-US" sz="1800"/>
              <a:t> a nu </a:t>
            </a:r>
            <a:r>
              <a:rPr lang="en-US" sz="1800" err="1"/>
              <a:t>recurge</a:t>
            </a:r>
            <a:r>
              <a:rPr lang="en-US" sz="1800"/>
              <a:t> la </a:t>
            </a:r>
            <a:r>
              <a:rPr lang="en-US" sz="1800" err="1"/>
              <a:t>metode</a:t>
            </a:r>
            <a:r>
              <a:rPr lang="en-US" sz="1800"/>
              <a:t> </a:t>
            </a:r>
            <a:r>
              <a:rPr lang="en-US" sz="1800" err="1"/>
              <a:t>neortodoxe</a:t>
            </a:r>
            <a:r>
              <a:rPr lang="en-US" sz="1800"/>
              <a:t> </a:t>
            </a:r>
            <a:r>
              <a:rPr lang="en-US" sz="1800" err="1"/>
              <a:t>precum</a:t>
            </a:r>
            <a:r>
              <a:rPr lang="en-US" sz="1800"/>
              <a:t> Excel).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0022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en-US" err="1">
                <a:solidFill>
                  <a:srgbClr val="5565AF"/>
                </a:solidFill>
              </a:rPr>
              <a:t>Descrierea</a:t>
            </a:r>
            <a:r>
              <a:rPr lang="en-US">
                <a:solidFill>
                  <a:srgbClr val="5565AF"/>
                </a:solidFill>
              </a:rPr>
              <a:t> </a:t>
            </a:r>
            <a:r>
              <a:rPr lang="en-US" err="1">
                <a:solidFill>
                  <a:srgbClr val="5565AF"/>
                </a:solidFill>
              </a:rPr>
              <a:t>bazei</a:t>
            </a:r>
            <a:r>
              <a:rPr lang="en-US">
                <a:solidFill>
                  <a:srgbClr val="5565AF"/>
                </a:solidFill>
              </a:rPr>
              <a:t> de date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o-RO" sz="1800"/>
              <a:t>Pentru a putea împrumuta cărți de la o bibliotecă, </a:t>
            </a:r>
            <a:r>
              <a:rPr lang="en-US" sz="1800" err="1"/>
              <a:t>elevii</a:t>
            </a:r>
            <a:r>
              <a:rPr lang="ro-RO" sz="1800"/>
              <a:t> trebuie să </a:t>
            </a:r>
            <a:r>
              <a:rPr lang="en-US" sz="1800"/>
              <a:t>se </a:t>
            </a:r>
            <a:r>
              <a:rPr lang="en-US" sz="1800" err="1"/>
              <a:t>inregistreze</a:t>
            </a:r>
            <a:r>
              <a:rPr lang="en-US" sz="1800"/>
              <a:t>, cu </a:t>
            </a:r>
            <a:r>
              <a:rPr lang="en-US" sz="1800" err="1"/>
              <a:t>numele</a:t>
            </a:r>
            <a:r>
              <a:rPr lang="en-US" sz="1800"/>
              <a:t>, </a:t>
            </a:r>
            <a:r>
              <a:rPr lang="en-US" sz="1800" err="1"/>
              <a:t>prenumele</a:t>
            </a:r>
            <a:r>
              <a:rPr lang="en-US" sz="1800"/>
              <a:t>, </a:t>
            </a:r>
            <a:r>
              <a:rPr lang="en-US" sz="1800" err="1"/>
              <a:t>clasa</a:t>
            </a:r>
            <a:r>
              <a:rPr lang="en-US" sz="1800"/>
              <a:t>, e-</a:t>
            </a:r>
            <a:r>
              <a:rPr lang="en-US" sz="1800" err="1"/>
              <a:t>mailul</a:t>
            </a:r>
            <a:r>
              <a:rPr lang="en-US" sz="1800"/>
              <a:t> </a:t>
            </a:r>
            <a:r>
              <a:rPr lang="en-US" sz="1800" err="1"/>
              <a:t>si</a:t>
            </a:r>
            <a:r>
              <a:rPr lang="en-US" sz="1800"/>
              <a:t> </a:t>
            </a:r>
            <a:r>
              <a:rPr lang="en-US" sz="1800" err="1"/>
              <a:t>numarul</a:t>
            </a:r>
            <a:r>
              <a:rPr lang="en-US" sz="1800"/>
              <a:t> de </a:t>
            </a:r>
            <a:r>
              <a:rPr lang="en-US" sz="1800" err="1"/>
              <a:t>telefon</a:t>
            </a:r>
            <a:r>
              <a:rPr lang="en-US" sz="180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err="1"/>
              <a:t>Fiecare</a:t>
            </a:r>
            <a:r>
              <a:rPr lang="en-US" sz="1800"/>
              <a:t> </a:t>
            </a:r>
            <a:r>
              <a:rPr lang="en-US" sz="1800" err="1"/>
              <a:t>inchiriere</a:t>
            </a:r>
            <a:r>
              <a:rPr lang="en-US" sz="1800"/>
              <a:t> </a:t>
            </a:r>
            <a:r>
              <a:rPr lang="en-US" sz="1800" err="1"/>
              <a:t>va</a:t>
            </a:r>
            <a:r>
              <a:rPr lang="en-US" sz="1800"/>
              <a:t> fi </a:t>
            </a:r>
            <a:r>
              <a:rPr lang="en-US" sz="1800" err="1"/>
              <a:t>inregistrata</a:t>
            </a:r>
            <a:r>
              <a:rPr lang="en-US" sz="1800"/>
              <a:t> in </a:t>
            </a:r>
            <a:r>
              <a:rPr lang="en-US" sz="1800" err="1"/>
              <a:t>baza</a:t>
            </a:r>
            <a:r>
              <a:rPr lang="en-US" sz="1800"/>
              <a:t> de date, cu data, </a:t>
            </a:r>
            <a:r>
              <a:rPr lang="en-US" sz="1800" err="1"/>
              <a:t>numarul</a:t>
            </a:r>
            <a:r>
              <a:rPr lang="en-US" sz="1800"/>
              <a:t> de </a:t>
            </a:r>
            <a:r>
              <a:rPr lang="en-US" sz="1800" err="1"/>
              <a:t>carti</a:t>
            </a:r>
            <a:r>
              <a:rPr lang="en-US" sz="1800"/>
              <a:t> </a:t>
            </a:r>
            <a:r>
              <a:rPr lang="en-US" sz="1800" err="1"/>
              <a:t>inchiriate</a:t>
            </a:r>
            <a:r>
              <a:rPr lang="en-US" sz="1800"/>
              <a:t> </a:t>
            </a:r>
            <a:r>
              <a:rPr lang="en-US" sz="1800" err="1"/>
              <a:t>si</a:t>
            </a:r>
            <a:r>
              <a:rPr lang="en-US" sz="1800"/>
              <a:t> o </a:t>
            </a:r>
            <a:r>
              <a:rPr lang="en-US" sz="1800" err="1"/>
              <a:t>lista</a:t>
            </a:r>
            <a:r>
              <a:rPr lang="en-US" sz="1800"/>
              <a:t> cu </a:t>
            </a:r>
            <a:r>
              <a:rPr lang="en-US" sz="1800" err="1"/>
              <a:t>cartile</a:t>
            </a:r>
            <a:r>
              <a:rPr lang="en-US" sz="1800"/>
              <a:t> </a:t>
            </a:r>
            <a:r>
              <a:rPr lang="en-US" sz="1800" err="1"/>
              <a:t>inchiriate</a:t>
            </a:r>
            <a:r>
              <a:rPr lang="en-US" sz="1800"/>
              <a:t> – </a:t>
            </a:r>
            <a:r>
              <a:rPr lang="en-US" sz="1800" err="1"/>
              <a:t>corespunzatoare</a:t>
            </a:r>
            <a:r>
              <a:rPr lang="en-US" sz="1800"/>
              <a:t> </a:t>
            </a:r>
            <a:r>
              <a:rPr lang="en-US" sz="1800" err="1"/>
              <a:t>elevilor</a:t>
            </a:r>
            <a:r>
              <a:rPr lang="en-US" sz="1800"/>
              <a:t> </a:t>
            </a:r>
            <a:r>
              <a:rPr lang="en-US" sz="1800" err="1"/>
              <a:t>inregistrati</a:t>
            </a:r>
            <a:r>
              <a:rPr lang="en-US" sz="180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/>
              <a:t> </a:t>
            </a:r>
            <a:r>
              <a:rPr lang="en-US" sz="1800" err="1"/>
              <a:t>Editurile</a:t>
            </a:r>
            <a:r>
              <a:rPr lang="en-US" sz="1800"/>
              <a:t> </a:t>
            </a:r>
            <a:r>
              <a:rPr lang="en-US" sz="1800" err="1"/>
              <a:t>vor</a:t>
            </a:r>
            <a:r>
              <a:rPr lang="en-US" sz="1800"/>
              <a:t> fi </a:t>
            </a:r>
            <a:r>
              <a:rPr lang="en-US" sz="1800" err="1"/>
              <a:t>stocate</a:t>
            </a:r>
            <a:r>
              <a:rPr lang="en-US" sz="1800"/>
              <a:t> in </a:t>
            </a:r>
            <a:r>
              <a:rPr lang="en-US" sz="1800" err="1"/>
              <a:t>tabele</a:t>
            </a:r>
            <a:r>
              <a:rPr lang="en-US" sz="1800"/>
              <a:t> separate, </a:t>
            </a:r>
            <a:r>
              <a:rPr lang="en-US" sz="1800" err="1"/>
              <a:t>impreuna</a:t>
            </a:r>
            <a:r>
              <a:rPr lang="en-US" sz="1800"/>
              <a:t> cu </a:t>
            </a:r>
            <a:r>
              <a:rPr lang="en-US" sz="1800" err="1"/>
              <a:t>informatiile</a:t>
            </a:r>
            <a:r>
              <a:rPr lang="en-US" sz="1800"/>
              <a:t> </a:t>
            </a:r>
            <a:r>
              <a:rPr lang="en-US" sz="1800" err="1"/>
              <a:t>corespunzatoare</a:t>
            </a:r>
            <a:r>
              <a:rPr lang="en-US" sz="1800"/>
              <a:t>, </a:t>
            </a:r>
            <a:r>
              <a:rPr lang="en-US" sz="1800" err="1"/>
              <a:t>pentru</a:t>
            </a:r>
            <a:r>
              <a:rPr lang="en-US" sz="1800"/>
              <a:t> a </a:t>
            </a:r>
            <a:r>
              <a:rPr lang="en-US" sz="1800" err="1"/>
              <a:t>respecta</a:t>
            </a:r>
            <a:r>
              <a:rPr lang="en-US" sz="1800"/>
              <a:t> a </a:t>
            </a:r>
            <a:r>
              <a:rPr lang="en-US" sz="1800" err="1"/>
              <a:t>doua</a:t>
            </a:r>
            <a:r>
              <a:rPr lang="en-US" sz="1800"/>
              <a:t> forma </a:t>
            </a:r>
            <a:r>
              <a:rPr lang="en-US" sz="1800" err="1"/>
              <a:t>normala</a:t>
            </a:r>
            <a:r>
              <a:rPr lang="en-US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4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8" y="504748"/>
            <a:ext cx="8396308" cy="47987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0925" y="509588"/>
            <a:ext cx="7559675" cy="728662"/>
          </a:xfrm>
        </p:spPr>
        <p:txBody>
          <a:bodyPr/>
          <a:lstStyle/>
          <a:p>
            <a:pPr algn="l"/>
            <a:r>
              <a:rPr lang="en-US" sz="4400">
                <a:solidFill>
                  <a:schemeClr val="tx1"/>
                </a:solidFill>
              </a:rPr>
              <a:t>Maparea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61624-F40B-4C17-B58C-D78422163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41104"/>
            <a:ext cx="10080625" cy="25883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CFE6-4F8B-476E-9FE6-01D6BDD1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structurale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DBD5A9-0E97-4248-BE17-40EB761FA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9592"/>
              </p:ext>
            </p:extLst>
          </p:nvPr>
        </p:nvGraphicFramePr>
        <p:xfrm>
          <a:off x="503999" y="1512000"/>
          <a:ext cx="8803504" cy="33743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02140">
                  <a:extLst>
                    <a:ext uri="{9D8B030D-6E8A-4147-A177-3AD203B41FA5}">
                      <a16:colId xmlns:a16="http://schemas.microsoft.com/office/drawing/2014/main" val="1702402886"/>
                    </a:ext>
                  </a:extLst>
                </a:gridCol>
                <a:gridCol w="2377177">
                  <a:extLst>
                    <a:ext uri="{9D8B030D-6E8A-4147-A177-3AD203B41FA5}">
                      <a16:colId xmlns:a16="http://schemas.microsoft.com/office/drawing/2014/main" val="617933848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val="2960479088"/>
                    </a:ext>
                  </a:extLst>
                </a:gridCol>
              </a:tblGrid>
              <a:tr h="4221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Entitati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 </a:t>
                      </a:r>
                      <a:r>
                        <a:rPr lang="en-US" dirty="0" err="1"/>
                        <a:t>relatie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Relatii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85863"/>
                  </a:ext>
                </a:extLst>
              </a:tr>
              <a:tr h="731121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dirty="0" err="1"/>
                        <a:t>Elev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Inchiriere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</a:t>
                      </a:r>
                      <a:r>
                        <a:rPr lang="en-US" dirty="0" err="1"/>
                        <a:t>elev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realiza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multe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inchirieri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12317"/>
                  </a:ext>
                </a:extLst>
              </a:tr>
              <a:tr h="731121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Inchiriere</a:t>
                      </a:r>
                      <a:r>
                        <a:rPr lang="en-US" dirty="0"/>
                        <a:t> – Lista </a:t>
                      </a:r>
                      <a:r>
                        <a:rPr lang="en-US" dirty="0" err="1"/>
                        <a:t>Carti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Inchiriate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to Many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 </a:t>
                      </a:r>
                      <a:r>
                        <a:rPr lang="en-US" dirty="0" err="1"/>
                        <a:t>multe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carti</a:t>
                      </a:r>
                      <a:r>
                        <a:rPr lang="en-US" dirty="0"/>
                        <a:t> pot fi </a:t>
                      </a:r>
                      <a:r>
                        <a:rPr lang="en-US" dirty="0" err="1"/>
                        <a:t>inchiriate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deodata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4093"/>
                  </a:ext>
                </a:extLst>
              </a:tr>
              <a:tr h="731121">
                <a:tc>
                  <a:txBody>
                    <a:bodyPr/>
                    <a:lstStyle/>
                    <a:p>
                      <a:r>
                        <a:rPr lang="en-US" dirty="0"/>
                        <a:t>3. Carte – Lista </a:t>
                      </a:r>
                      <a:r>
                        <a:rPr lang="en-US" dirty="0" err="1"/>
                        <a:t>Carti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Inchiriate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to Many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Cartile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inchiriate</a:t>
                      </a:r>
                      <a:r>
                        <a:rPr lang="en-US" dirty="0"/>
                        <a:t> sunt </a:t>
                      </a:r>
                      <a:r>
                        <a:rPr lang="en-US" dirty="0" err="1"/>
                        <a:t>luate</a:t>
                      </a:r>
                      <a:r>
                        <a:rPr lang="en-US" dirty="0"/>
                        <a:t> din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principala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carti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96369"/>
                  </a:ext>
                </a:extLst>
              </a:tr>
              <a:tr h="758804">
                <a:tc>
                  <a:txBody>
                    <a:bodyPr/>
                    <a:lstStyle/>
                    <a:p>
                      <a:r>
                        <a:rPr lang="en-US" dirty="0"/>
                        <a:t>4. Carte –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Cartile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apartin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unui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anumit</a:t>
                      </a:r>
                      <a:r>
                        <a:rPr lang="en-US" dirty="0"/>
                        <a:t> gen </a:t>
                      </a:r>
                      <a:r>
                        <a:rPr lang="en-US" dirty="0" err="1"/>
                        <a:t>literar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0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19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CFE6-4F8B-476E-9FE6-01D6BDD1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</a:t>
            </a:r>
            <a:r>
              <a:rPr lang="en-US" dirty="0" err="1"/>
              <a:t>structurale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DBD5A9-0E97-4248-BE17-40EB761FA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548115"/>
              </p:ext>
            </p:extLst>
          </p:nvPr>
        </p:nvGraphicFramePr>
        <p:xfrm>
          <a:off x="503238" y="1655762"/>
          <a:ext cx="8803504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02140">
                  <a:extLst>
                    <a:ext uri="{9D8B030D-6E8A-4147-A177-3AD203B41FA5}">
                      <a16:colId xmlns:a16="http://schemas.microsoft.com/office/drawing/2014/main" val="1702402886"/>
                    </a:ext>
                  </a:extLst>
                </a:gridCol>
                <a:gridCol w="2377177">
                  <a:extLst>
                    <a:ext uri="{9D8B030D-6E8A-4147-A177-3AD203B41FA5}">
                      <a16:colId xmlns:a16="http://schemas.microsoft.com/office/drawing/2014/main" val="617933848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val="2960479088"/>
                    </a:ext>
                  </a:extLst>
                </a:gridCol>
              </a:tblGrid>
              <a:tr h="3592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Entitati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 </a:t>
                      </a:r>
                      <a:r>
                        <a:rPr lang="en-US" dirty="0" err="1"/>
                        <a:t>relatie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Relatii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85863"/>
                  </a:ext>
                </a:extLst>
              </a:tr>
              <a:tr h="622244">
                <a:tc>
                  <a:txBody>
                    <a:bodyPr/>
                    <a:lstStyle/>
                    <a:p>
                      <a:r>
                        <a:rPr lang="en-US" dirty="0"/>
                        <a:t>5. Carte – </a:t>
                      </a:r>
                      <a:r>
                        <a:rPr lang="en-US" dirty="0" err="1"/>
                        <a:t>Editura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</a:t>
                      </a:r>
                      <a:r>
                        <a:rPr lang="en-US" dirty="0" err="1"/>
                        <a:t>editura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multe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carti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12317"/>
                  </a:ext>
                </a:extLst>
              </a:tr>
              <a:tr h="1072232">
                <a:tc>
                  <a:txBody>
                    <a:bodyPr/>
                    <a:lstStyle/>
                    <a:p>
                      <a:r>
                        <a:rPr lang="en-US" dirty="0"/>
                        <a:t>6. Carte – Lista </a:t>
                      </a:r>
                      <a:r>
                        <a:rPr lang="en-US" dirty="0" err="1"/>
                        <a:t>Autori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carte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fi </a:t>
                      </a:r>
                      <a:r>
                        <a:rPr lang="en-US" dirty="0" err="1"/>
                        <a:t>scrisa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multi </a:t>
                      </a:r>
                      <a:r>
                        <a:rPr lang="en-US" dirty="0" err="1"/>
                        <a:t>autori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Fiecare</a:t>
                      </a:r>
                      <a:r>
                        <a:rPr lang="en-US" dirty="0"/>
                        <a:t> carte </a:t>
                      </a:r>
                      <a:r>
                        <a:rPr lang="en-US" dirty="0" err="1"/>
                        <a:t>este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legata</a:t>
                      </a:r>
                      <a:r>
                        <a:rPr lang="en-US" dirty="0"/>
                        <a:t> de o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autori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corespunzatoare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acesteia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4093"/>
                  </a:ext>
                </a:extLst>
              </a:tr>
              <a:tr h="845008">
                <a:tc>
                  <a:txBody>
                    <a:bodyPr/>
                    <a:lstStyle/>
                    <a:p>
                      <a:r>
                        <a:rPr lang="en-US" dirty="0"/>
                        <a:t>7. Autor – Lista </a:t>
                      </a:r>
                      <a:r>
                        <a:rPr lang="en-US" dirty="0" err="1"/>
                        <a:t>Autori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Tabela</a:t>
                      </a:r>
                      <a:r>
                        <a:rPr lang="en-US" dirty="0"/>
                        <a:t> Autor </a:t>
                      </a:r>
                      <a:r>
                        <a:rPr lang="en-US" dirty="0" err="1"/>
                        <a:t>contine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tuturor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autorilor</a:t>
                      </a:r>
                      <a:r>
                        <a:rPr lang="en-US" dirty="0"/>
                        <a:t> din 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de date a </a:t>
                      </a:r>
                      <a:r>
                        <a:rPr lang="en-US" dirty="0" err="1"/>
                        <a:t>bibliotecii</a:t>
                      </a:r>
                      <a:r>
                        <a:rPr lang="en-US" dirty="0"/>
                        <a:t>. Lista </a:t>
                      </a:r>
                      <a:r>
                        <a:rPr lang="en-US" dirty="0" err="1"/>
                        <a:t>autorilor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contine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multi </a:t>
                      </a:r>
                      <a:r>
                        <a:rPr lang="en-US" dirty="0" err="1"/>
                        <a:t>autori</a:t>
                      </a:r>
                      <a:r>
                        <a:rPr lang="en-US" dirty="0"/>
                        <a:t> din </a:t>
                      </a:r>
                      <a:r>
                        <a:rPr lang="en-US" dirty="0" err="1"/>
                        <a:t>aceasta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tabela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96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D9E6-408E-498A-822D-4234ADB6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565560"/>
            <a:ext cx="9071640" cy="625065"/>
          </a:xfrm>
        </p:spPr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90CCE-CC49-46E0-A015-154EDF835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2" y="1751064"/>
            <a:ext cx="4245927" cy="33539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D6103-53FD-4B59-BAAF-34C00117EAE6}"/>
              </a:ext>
            </a:extLst>
          </p:cNvPr>
          <p:cNvSpPr txBox="1"/>
          <p:nvPr/>
        </p:nvSpPr>
        <p:spPr>
          <a:xfrm>
            <a:off x="6562725" y="2200275"/>
            <a:ext cx="272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ahnschrift" panose="020B0502040204020203" pitchFamily="34" charset="0"/>
              </a:rPr>
              <a:t>Tabela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 smtClean="0">
                <a:latin typeface="Bahnschrift" panose="020B0502040204020203" pitchFamily="34" charset="0"/>
              </a:rPr>
              <a:t>carti</a:t>
            </a:r>
            <a:endParaRPr lang="en-US" sz="3200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2242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y_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y_Re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468</Words>
  <Application>Microsoft Office PowerPoint</Application>
  <PresentationFormat>Custom</PresentationFormat>
  <Paragraphs>69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Bahnschrift</vt:lpstr>
      <vt:lpstr>Calibri</vt:lpstr>
      <vt:lpstr>Courier New</vt:lpstr>
      <vt:lpstr>DejaVu Sans</vt:lpstr>
      <vt:lpstr>Liberation Sans</vt:lpstr>
      <vt:lpstr>Liberation Serif</vt:lpstr>
      <vt:lpstr>Classy_Red</vt:lpstr>
      <vt:lpstr>Classy_Red1</vt:lpstr>
      <vt:lpstr>Biblioteca CNITV</vt:lpstr>
      <vt:lpstr>Cuprins</vt:lpstr>
      <vt:lpstr>Scenariu</vt:lpstr>
      <vt:lpstr>Descrierea bazei de date</vt:lpstr>
      <vt:lpstr>PowerPoint Presentation</vt:lpstr>
      <vt:lpstr>Maparea</vt:lpstr>
      <vt:lpstr>Reguli structurale</vt:lpstr>
      <vt:lpstr>Reguli structurale</vt:lpstr>
      <vt:lpstr>Crearea tabelelor</vt:lpstr>
      <vt:lpstr>Crearea tabelelor</vt:lpstr>
      <vt:lpstr>Crearea tabelelor</vt:lpstr>
      <vt:lpstr>Crearea tabelelor</vt:lpstr>
      <vt:lpstr>Crearea tabelelor</vt:lpstr>
      <vt:lpstr>Inserarea datelor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creator>Elev Vianu</dc:creator>
  <cp:lastModifiedBy>Elev Vianu</cp:lastModifiedBy>
  <cp:revision>38</cp:revision>
  <dcterms:created xsi:type="dcterms:W3CDTF">2019-11-12T07:50:10Z</dcterms:created>
  <dcterms:modified xsi:type="dcterms:W3CDTF">2020-03-05T09:11:30Z</dcterms:modified>
</cp:coreProperties>
</file>