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68" r:id="rId8"/>
    <p:sldId id="258" r:id="rId9"/>
    <p:sldId id="262" r:id="rId10"/>
    <p:sldId id="263" r:id="rId11"/>
    <p:sldId id="264" r:id="rId12"/>
    <p:sldId id="267" r:id="rId13"/>
    <p:sldId id="265" r:id="rId14"/>
    <p:sldId id="266" r:id="rId15"/>
    <p:sldId id="259" r:id="rId16"/>
    <p:sldId id="261" r:id="rId17"/>
    <p:sldId id="269" r:id="rId18"/>
    <p:sldId id="270" r:id="rId19"/>
    <p:sldId id="260" r:id="rId20"/>
    <p:sldId id="272" r:id="rId21"/>
  </p:sldIdLst>
  <p:sldSz cx="9144000" cy="5143500" type="screen16x9"/>
  <p:notesSz cx="7559675" cy="106918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57" autoAdjust="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40A4-CA67-4E72-AFE9-4FBE3C2EAB0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AA84-862E-40A6-A359-DE310EBE1D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4AA84-862E-40A6-A359-DE310EBE1D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48920" y="433440"/>
            <a:ext cx="5955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246240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476240" y="119808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4892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246240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4476240" y="3031920"/>
            <a:ext cx="191736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351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0640" y="303192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0640" y="1198080"/>
            <a:ext cx="29059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48920" y="3031920"/>
            <a:ext cx="5955120" cy="167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65120" y="2265840"/>
            <a:ext cx="7329600" cy="1526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110FA91-48B2-4326-A415-B24E1420B957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58A339-8F77-4EE6-8DB3-ABF780DE694E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891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920" y="1349640"/>
            <a:ext cx="8245800" cy="33591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B33E928-595C-42AE-B9B1-8068812B5BB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D19481-D4E9-4C1F-A1AE-69DDA3C0C266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48920" y="433440"/>
            <a:ext cx="5955120" cy="572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920" y="1198080"/>
            <a:ext cx="5955120" cy="351072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34F0F3-AE5B-48C4-A36E-0622B1025D50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0D0059-FE0C-41B6-B406-4B3AC9EEC733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48920" y="1281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C000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6760" y="1681920"/>
            <a:ext cx="403992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36760" y="2113200"/>
            <a:ext cx="403992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0" y="1681920"/>
            <a:ext cx="4041360" cy="4795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0" y="2113200"/>
            <a:ext cx="4041360" cy="2137680"/>
          </a:xfrm>
          <a:prstGeom prst="rect">
            <a:avLst/>
          </a:prstGeom>
        </p:spPr>
        <p:txBody>
          <a:bodyPr/>
          <a:lstStyle/>
          <a:p>
            <a:pPr marL="343080" indent="-342720" algn="ctr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 algn="ctr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 algn="ctr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 algn="ctr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Font typeface="Arial"/>
              <a:buChar char="»"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3B3C0A2-9D8A-4215-9D77-5C5189FE1135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F5A419-36C9-453F-933B-8C57640081D7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dt"/>
          </p:nvPr>
        </p:nvSpPr>
        <p:spPr>
          <a:xfrm>
            <a:off x="45720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168FC8-50CB-4AC5-886A-197D206D3869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04/12/2019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/>
          </p:nvPr>
        </p:nvSpPr>
        <p:spPr>
          <a:xfrm>
            <a:off x="3124080" y="476676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476676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ABB1300-2C17-42B5-8047-CAE1BEC3EC3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365120" y="2197118"/>
            <a:ext cx="2486800" cy="1526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1365120" y="3689382"/>
            <a:ext cx="2486800" cy="61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s-ES" sz="2800" b="0" strike="noStrike" spc="-1" dirty="0">
                <a:solidFill>
                  <a:srgbClr val="FFC000"/>
                </a:solidFill>
                <a:latin typeface="Calibri"/>
              </a:rPr>
              <a:t>2019-2020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B168BC-46F8-4524-80F5-E50EE32C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52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105398-FB47-4B96-BFC6-1681270C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0767"/>
            <a:ext cx="4752528" cy="2514879"/>
          </a:xfrm>
          <a:prstGeom prst="rect">
            <a:avLst/>
          </a:prstGeom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BEA7A72-740E-4E88-9B03-39D23884FC99}"/>
              </a:ext>
            </a:extLst>
          </p:cNvPr>
          <p:cNvSpPr txBox="1"/>
          <p:nvPr/>
        </p:nvSpPr>
        <p:spPr>
          <a:xfrm>
            <a:off x="1763688" y="2876452"/>
            <a:ext cx="2389368" cy="203628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Programación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Retos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Dudas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Problemas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b="0" strike="noStrike" spc="-1" dirty="0" err="1">
                <a:solidFill>
                  <a:srgbClr val="FFFFFF"/>
                </a:solidFill>
                <a:latin typeface="Calibri"/>
              </a:rPr>
              <a:t>Soluciones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v"/>
            </a:pPr>
            <a:r>
              <a:rPr lang="en-US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13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771800" y="1016462"/>
            <a:ext cx="2664296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2552040" y="1903620"/>
            <a:ext cx="3244096" cy="290037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Ligera</a:t>
            </a: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Gratuita</a:t>
            </a: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Intuitiva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Didáctica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Dinámica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ü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 publicidad</a:t>
            </a:r>
          </a:p>
          <a:p>
            <a:pPr marL="342900" indent="-342900"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Arial" pitchFamily="34" charset="0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 descr="Imagen que contiene monitor, electrónica, pantalla, computadora&#10;&#10;Descripción generada automáticamente">
            <a:extLst>
              <a:ext uri="{FF2B5EF4-FFF2-40B4-BE49-F238E27FC236}">
                <a16:creationId xmlns:a16="http://schemas.microsoft.com/office/drawing/2014/main" id="{561E5116-6015-497A-8D22-629799951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82719"/>
            <a:ext cx="1634675" cy="337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1D36BAC8-D375-420F-A11C-AF85E1A83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891" y="1931406"/>
            <a:ext cx="1333538" cy="2728575"/>
          </a:xfrm>
          <a:prstGeom prst="rect">
            <a:avLst/>
          </a:prstGeom>
        </p:spPr>
      </p:pic>
      <p:sp>
        <p:nvSpPr>
          <p:cNvPr id="215" name="TextShape 1"/>
          <p:cNvSpPr txBox="1"/>
          <p:nvPr/>
        </p:nvSpPr>
        <p:spPr>
          <a:xfrm>
            <a:off x="611560" y="1016462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944943" y="2011817"/>
            <a:ext cx="1872208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Menú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944943" y="2643758"/>
            <a:ext cx="2357569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Mapa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Patrimonios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Galería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Participantes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monitor, electrónica, interior, computadora&#10;&#10;Descripción generada automáticamente">
            <a:extLst>
              <a:ext uri="{FF2B5EF4-FFF2-40B4-BE49-F238E27FC236}">
                <a16:creationId xmlns:a16="http://schemas.microsoft.com/office/drawing/2014/main" id="{82B47561-7208-4550-959F-7BB565FCB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31407"/>
            <a:ext cx="1333538" cy="2728575"/>
          </a:xfrm>
          <a:prstGeom prst="rect">
            <a:avLst/>
          </a:prstGeom>
        </p:spPr>
      </p:pic>
      <p:pic>
        <p:nvPicPr>
          <p:cNvPr id="8" name="Imagen 7" descr="Imagen que contiene monitor,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612FE8B7-8445-4512-A46D-07BC657B37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24" y="1931405"/>
            <a:ext cx="1333539" cy="2728575"/>
          </a:xfrm>
          <a:prstGeom prst="rect">
            <a:avLst/>
          </a:prstGeom>
        </p:spPr>
      </p:pic>
      <p:pic>
        <p:nvPicPr>
          <p:cNvPr id="4" name="Imagen 3" descr="Pantalla de computadora encendida&#10;&#10;Descripción generada automáticamente">
            <a:extLst>
              <a:ext uri="{FF2B5EF4-FFF2-40B4-BE49-F238E27FC236}">
                <a16:creationId xmlns:a16="http://schemas.microsoft.com/office/drawing/2014/main" id="{6A15F994-ABA9-48EE-88C2-5EA3C0F1A1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08" y="1931406"/>
            <a:ext cx="1333538" cy="27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8" y="1088470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El </a:t>
            </a:r>
            <a:r>
              <a:rPr lang="en-US" sz="3600" spc="-1" dirty="0" err="1">
                <a:solidFill>
                  <a:srgbClr val="FFC000"/>
                </a:solidFill>
                <a:latin typeface="Calibri"/>
              </a:rPr>
              <a:t>f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uturo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 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403648" y="1948214"/>
            <a:ext cx="3384376" cy="479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</a:rPr>
              <a:t>Puntos a </a:t>
            </a:r>
            <a:r>
              <a:rPr lang="en-US" sz="2400" b="1" spc="-1" dirty="0" err="1">
                <a:solidFill>
                  <a:srgbClr val="FFFFFF"/>
                </a:solidFill>
                <a:latin typeface="Calibri"/>
              </a:rPr>
              <a:t>m</a:t>
            </a: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</a:rPr>
              <a:t>ejorar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1376991" y="2571750"/>
            <a:ext cx="5067217" cy="180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Diseño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Test de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pruebas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Adaptación</a:t>
            </a:r>
            <a:r>
              <a:rPr lang="en-US" sz="2400" spc="-1" dirty="0">
                <a:solidFill>
                  <a:srgbClr val="FFFFFF"/>
                </a:solidFill>
                <a:latin typeface="Calibri"/>
              </a:rPr>
              <a:t> para </a:t>
            </a:r>
            <a:r>
              <a:rPr lang="en-US" sz="2400" spc="-1" dirty="0" err="1">
                <a:solidFill>
                  <a:srgbClr val="FFFFFF"/>
                </a:solidFill>
                <a:latin typeface="Calibri"/>
              </a:rPr>
              <a:t>tableta</a:t>
            </a:r>
            <a:endParaRPr lang="en-US" sz="2400" b="0" strike="noStrike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FFFFFF"/>
                </a:solidFill>
                <a:latin typeface="Calibri"/>
              </a:rPr>
              <a:t>sin</a:t>
            </a: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spc="-1" dirty="0">
              <a:solidFill>
                <a:srgbClr val="FFFFFF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Font typeface="Wingdings" panose="05000000000000000000" pitchFamily="2" charset="2"/>
              <a:buChar char="q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033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43608" y="987574"/>
            <a:ext cx="7056784" cy="763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Código QR DidaktikAPP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3734F-E78F-446F-92D9-1AE57687B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35" y="1779662"/>
            <a:ext cx="2389930" cy="30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31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7640" y="411510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FFC000"/>
                </a:solidFill>
                <a:latin typeface="Calibri"/>
              </a:rPr>
              <a:t>Créditos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1043608" y="1275606"/>
            <a:ext cx="2664296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UPV/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Leioa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Judith Pérez Sánchez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Ainhoa Elorza </a:t>
            </a:r>
            <a:r>
              <a:rPr lang="es-ES" sz="1200" dirty="0" err="1">
                <a:solidFill>
                  <a:schemeClr val="bg1"/>
                </a:solidFill>
              </a:rPr>
              <a:t>Rodriguez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Naroa Roldan Becerra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Julene Sada </a:t>
            </a:r>
            <a:r>
              <a:rPr lang="es-ES" sz="1200" dirty="0" err="1">
                <a:solidFill>
                  <a:schemeClr val="bg1"/>
                </a:solidFill>
              </a:rPr>
              <a:t>Sologuren</a:t>
            </a:r>
            <a:endParaRPr lang="es-ES" sz="1200" dirty="0">
              <a:solidFill>
                <a:schemeClr val="bg1"/>
              </a:solidFill>
            </a:endParaRP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>
                <a:solidFill>
                  <a:schemeClr val="bg1"/>
                </a:solidFill>
              </a:rPr>
              <a:t>Arrate Ugarte </a:t>
            </a:r>
            <a:r>
              <a:rPr lang="es-ES" sz="1200" dirty="0" err="1">
                <a:solidFill>
                  <a:schemeClr val="bg1"/>
                </a:solidFill>
              </a:rPr>
              <a:t>Artieta</a:t>
            </a:r>
            <a:endParaRPr lang="es-ES" sz="1200" dirty="0">
              <a:solidFill>
                <a:schemeClr val="bg1"/>
              </a:solidFill>
            </a:endParaRPr>
          </a:p>
          <a:p>
            <a:pPr marL="360">
              <a:spcBef>
                <a:spcPts val="561"/>
              </a:spcBef>
              <a:buClr>
                <a:srgbClr val="FFFFFF"/>
              </a:buClr>
            </a:pPr>
            <a:endParaRPr lang="es-ES" sz="1200" dirty="0">
              <a:solidFill>
                <a:schemeClr val="bg1"/>
              </a:solidFill>
              <a:effectLst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Shape 2"/>
          <p:cNvSpPr txBox="1"/>
          <p:nvPr/>
        </p:nvSpPr>
        <p:spPr>
          <a:xfrm>
            <a:off x="3707904" y="1295450"/>
            <a:ext cx="2886928" cy="19442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	Instituto Ciudad Jardín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Jhonatan</a:t>
            </a:r>
            <a:r>
              <a:rPr lang="es-ES" sz="1200" dirty="0">
                <a:solidFill>
                  <a:schemeClr val="bg1"/>
                </a:solidFill>
              </a:rPr>
              <a:t> Andy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" sz="1200" dirty="0" err="1">
                <a:solidFill>
                  <a:schemeClr val="bg1"/>
                </a:solidFill>
              </a:rPr>
              <a:t>Gian</a:t>
            </a:r>
            <a:r>
              <a:rPr lang="es-ES" sz="1200" dirty="0">
                <a:solidFill>
                  <a:schemeClr val="bg1"/>
                </a:solidFill>
              </a:rPr>
              <a:t> Piero Contreras Ramos</a:t>
            </a:r>
          </a:p>
          <a:p>
            <a:pPr marL="171810" indent="-171450"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s-ES_tradnl" sz="1200" dirty="0">
                <a:solidFill>
                  <a:schemeClr val="bg1"/>
                </a:solidFill>
              </a:rPr>
              <a:t>Xabier Revuelta García De </a:t>
            </a:r>
            <a:r>
              <a:rPr lang="es-ES_tradnl" sz="1200" dirty="0" err="1">
                <a:solidFill>
                  <a:schemeClr val="bg1"/>
                </a:solidFill>
              </a:rPr>
              <a:t>Albeniz</a:t>
            </a: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24" y="3507854"/>
            <a:ext cx="1983016" cy="9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79" y="3539422"/>
            <a:ext cx="834225" cy="892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694490-81A6-48B0-BD11-9FD8735A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5486"/>
            <a:ext cx="6948264" cy="4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0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187624" y="987574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3600" spc="-1" dirty="0">
                <a:solidFill>
                  <a:srgbClr val="FFC000"/>
                </a:solidFill>
                <a:latin typeface="Calibri"/>
              </a:rPr>
              <a:t>Í</a:t>
            </a:r>
            <a:r>
              <a:rPr lang="en-US" sz="3600" spc="-1" dirty="0" err="1">
                <a:solidFill>
                  <a:srgbClr val="FFC000"/>
                </a:solidFill>
                <a:latin typeface="Calibri"/>
              </a:rPr>
              <a:t>ndice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347864" y="1779662"/>
            <a:ext cx="2736304" cy="29224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Objetivo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ts val="144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b="0" strike="noStrike" spc="-1" dirty="0">
                <a:solidFill>
                  <a:schemeClr val="bg1"/>
                </a:solidFill>
                <a:latin typeface="Calibri"/>
              </a:rPr>
              <a:t>Desarrollo de la </a:t>
            </a: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aplicación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Análisis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Diseño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1200150" lvl="2" indent="-285750">
              <a:lnSpc>
                <a:spcPts val="1440"/>
              </a:lnSpc>
              <a:buFont typeface="Arial" panose="020B0604020202020204" pitchFamily="34" charset="0"/>
              <a:buChar char="•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b="0" strike="noStrike" spc="-1" dirty="0" err="1">
                <a:solidFill>
                  <a:schemeClr val="bg1"/>
                </a:solidFill>
                <a:latin typeface="Calibri"/>
              </a:rPr>
              <a:t>Planificación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685800" lvl="1" indent="-228600">
              <a:lnSpc>
                <a:spcPts val="1440"/>
              </a:lnSpc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Ejecución</a:t>
            </a: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DidaktikAPP</a:t>
            </a:r>
          </a:p>
          <a:p>
            <a:pPr marL="685800" lvl="1" indent="-228600">
              <a:spcBef>
                <a:spcPts val="561"/>
              </a:spcBef>
              <a:buFont typeface="+mj-lt"/>
              <a:buAutoNum type="arabicParenR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Actividades</a:t>
            </a:r>
            <a:r>
              <a:rPr lang="en-US" sz="1200" spc="-1" dirty="0">
                <a:solidFill>
                  <a:schemeClr val="bg1"/>
                </a:solidFill>
                <a:latin typeface="Calibri"/>
              </a:rPr>
              <a:t> de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El </a:t>
            </a: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futuro</a:t>
            </a:r>
            <a:r>
              <a:rPr lang="en-US" sz="1200" spc="-1" dirty="0">
                <a:solidFill>
                  <a:schemeClr val="bg1"/>
                </a:solidFill>
                <a:latin typeface="Calibri"/>
              </a:rPr>
              <a:t> de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>
                <a:solidFill>
                  <a:schemeClr val="bg1"/>
                </a:solidFill>
                <a:latin typeface="Calibri"/>
              </a:rPr>
              <a:t>Código QR DidaktikAPP</a:t>
            </a: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r>
              <a:rPr lang="en-US" sz="1200" spc="-1" dirty="0" err="1">
                <a:solidFill>
                  <a:schemeClr val="bg1"/>
                </a:solidFill>
                <a:latin typeface="Calibri"/>
              </a:rPr>
              <a:t>Créditos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 marL="514350" indent="-514350">
              <a:lnSpc>
                <a:spcPct val="100000"/>
              </a:lnSpc>
              <a:spcBef>
                <a:spcPts val="561"/>
              </a:spcBef>
              <a:buFont typeface="+mj-lt"/>
              <a:buAutoNum type="arabicPeriod"/>
            </a:pPr>
            <a:endParaRPr lang="en-US" sz="1200" spc="-1" dirty="0">
              <a:solidFill>
                <a:schemeClr val="bg1"/>
              </a:solidFill>
              <a:latin typeface="Calibri"/>
            </a:endParaRPr>
          </a:p>
          <a:p>
            <a:pPr marL="971550" lvl="1" indent="-514350">
              <a:spcBef>
                <a:spcPts val="561"/>
              </a:spcBef>
              <a:buFont typeface="+mj-lt"/>
              <a:buAutoNum type="arabicPeriod"/>
            </a:pPr>
            <a:endParaRPr lang="en-US" sz="1200" b="0" strike="noStrike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583668" y="1103966"/>
            <a:ext cx="5976664" cy="891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Presentación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4200" y="2408012"/>
            <a:ext cx="5725800" cy="18919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¿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Quiénes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somos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</a:pPr>
            <a:r>
              <a:rPr lang="es-ES" sz="2000" spc="-1" dirty="0">
                <a:solidFill>
                  <a:schemeClr val="bg1"/>
                </a:solidFill>
                <a:latin typeface="Calibri"/>
              </a:rPr>
              <a:t>Equipo conformado por tres programadores entusiastas, responsables, y creativos. </a:t>
            </a:r>
            <a:endParaRPr lang="en-US" sz="2000" spc="-1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2" name="211 Imagen"/>
          <p:cNvPicPr/>
          <p:nvPr/>
        </p:nvPicPr>
        <p:blipFill>
          <a:blip r:embed="rId2"/>
          <a:stretch/>
        </p:blipFill>
        <p:spPr>
          <a:xfrm>
            <a:off x="6120000" y="2014302"/>
            <a:ext cx="228564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7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61096" y="487182"/>
            <a:ext cx="5955120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Objetivo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89088" y="1293278"/>
            <a:ext cx="5955120" cy="351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Diseñar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Implementar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carácter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didáctico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Cultural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Laudio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agen 3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7920485B-8A5B-416F-951F-1F0631F8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53" y="1491630"/>
            <a:ext cx="1798055" cy="2218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-132036" y="555526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Fases</a:t>
            </a:r>
            <a:r>
              <a:rPr lang="en-US" sz="3600" b="0" strike="noStrike" spc="-1" dirty="0">
                <a:solidFill>
                  <a:srgbClr val="FFC000"/>
                </a:solidFill>
                <a:latin typeface="Calibri"/>
              </a:rPr>
              <a:t> del Desarrollo de la </a:t>
            </a:r>
            <a:r>
              <a:rPr lang="en-US" sz="3600" b="0" strike="noStrike" spc="-1" dirty="0" err="1">
                <a:solidFill>
                  <a:srgbClr val="FFC000"/>
                </a:solidFill>
                <a:latin typeface="Calibri"/>
              </a:rPr>
              <a:t>aplicación</a:t>
            </a:r>
            <a:endParaRPr lang="en-US" sz="3600" spc="-1" dirty="0">
              <a:solidFill>
                <a:srgbClr val="FFC000"/>
              </a:solidFill>
              <a:latin typeface="Calibri"/>
            </a:endParaRPr>
          </a:p>
        </p:txBody>
      </p:sp>
      <p:pic>
        <p:nvPicPr>
          <p:cNvPr id="13" name="Imagen 12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89C24964-23F2-4A9A-8768-0F745DEE6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32" y="1635646"/>
            <a:ext cx="3660872" cy="23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C7F63A-A220-4995-950F-246635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"/>
            <a:ext cx="1257579" cy="5143500"/>
          </a:xfrm>
          <a:prstGeom prst="rect">
            <a:avLst/>
          </a:prstGeom>
        </p:spPr>
      </p:pic>
      <p:sp>
        <p:nvSpPr>
          <p:cNvPr id="7" name="TextShape 2">
            <a:extLst>
              <a:ext uri="{FF2B5EF4-FFF2-40B4-BE49-F238E27FC236}">
                <a16:creationId xmlns:a16="http://schemas.microsoft.com/office/drawing/2014/main" id="{87771207-7583-4651-9AE4-DB6D672BF9F1}"/>
              </a:ext>
            </a:extLst>
          </p:cNvPr>
          <p:cNvSpPr txBox="1"/>
          <p:nvPr/>
        </p:nvSpPr>
        <p:spPr>
          <a:xfrm>
            <a:off x="3078933" y="3147814"/>
            <a:ext cx="3600400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Documentación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Recursos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Características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y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funciones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Autoevaluación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n 9" descr="Imagen que contiene cuarto, reloj&#10;&#10;Descripción generada automáticamente">
            <a:extLst>
              <a:ext uri="{FF2B5EF4-FFF2-40B4-BE49-F238E27FC236}">
                <a16:creationId xmlns:a16="http://schemas.microsoft.com/office/drawing/2014/main" id="{F0655347-5D6F-4570-A9F9-4CB714AA8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3" y="123478"/>
            <a:ext cx="2808312" cy="28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3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2C9EE1-7C40-48CB-9910-D3319264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1292" cy="5143500"/>
          </a:xfrm>
          <a:prstGeom prst="rect">
            <a:avLst/>
          </a:prstGeom>
        </p:spPr>
      </p:pic>
      <p:pic>
        <p:nvPicPr>
          <p:cNvPr id="10" name="Imagen 9" descr="Una caricatura de una persona&#10;&#10;Descripción generada automáticamente">
            <a:extLst>
              <a:ext uri="{FF2B5EF4-FFF2-40B4-BE49-F238E27FC236}">
                <a16:creationId xmlns:a16="http://schemas.microsoft.com/office/drawing/2014/main" id="{D341725C-1B3A-4EBF-9B87-444095B6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67694"/>
            <a:ext cx="2765634" cy="2611693"/>
          </a:xfrm>
          <a:prstGeom prst="rect">
            <a:avLst/>
          </a:prstGeom>
        </p:spPr>
      </p:pic>
      <p:sp>
        <p:nvSpPr>
          <p:cNvPr id="11" name="TextShape 2">
            <a:extLst>
              <a:ext uri="{FF2B5EF4-FFF2-40B4-BE49-F238E27FC236}">
                <a16:creationId xmlns:a16="http://schemas.microsoft.com/office/drawing/2014/main" id="{ACC4518D-9120-44C3-AB52-AFBBD459C4FD}"/>
              </a:ext>
            </a:extLst>
          </p:cNvPr>
          <p:cNvSpPr txBox="1"/>
          <p:nvPr/>
        </p:nvSpPr>
        <p:spPr>
          <a:xfrm>
            <a:off x="3434537" y="267494"/>
            <a:ext cx="2016224" cy="1584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Ideas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Actividades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Interfaz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343260" indent="-342900" algn="just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Prototipos</a:t>
            </a:r>
            <a:endParaRPr lang="en-US" sz="20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8075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7D38DF2A-8A4D-43C5-8888-F6BBE3737504}"/>
              </a:ext>
            </a:extLst>
          </p:cNvPr>
          <p:cNvSpPr txBox="1"/>
          <p:nvPr/>
        </p:nvSpPr>
        <p:spPr>
          <a:xfrm>
            <a:off x="0" y="339502"/>
            <a:ext cx="7596336" cy="572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bg1"/>
                </a:solidFill>
                <a:latin typeface="Calibri"/>
              </a:rPr>
              <a:t>Prototipos</a:t>
            </a:r>
            <a:endParaRPr lang="en-US" sz="3600" spc="-1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15" name="Imagen 14" descr="Imagen que contiene computadora, espejo&#10;&#10;Descripción generada automáticamente">
            <a:extLst>
              <a:ext uri="{FF2B5EF4-FFF2-40B4-BE49-F238E27FC236}">
                <a16:creationId xmlns:a16="http://schemas.microsoft.com/office/drawing/2014/main" id="{D3C1E216-21C7-4CB3-B305-22505AE8C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6352"/>
            <a:ext cx="1462591" cy="2859782"/>
          </a:xfrm>
          <a:prstGeom prst="rect">
            <a:avLst/>
          </a:prstGeom>
        </p:spPr>
      </p:pic>
      <p:pic>
        <p:nvPicPr>
          <p:cNvPr id="17" name="Imagen 16" descr="Imagen que contiene pasto, electrónica, foto, monitor&#10;&#10;Descripción generada automáticamente">
            <a:extLst>
              <a:ext uri="{FF2B5EF4-FFF2-40B4-BE49-F238E27FC236}">
                <a16:creationId xmlns:a16="http://schemas.microsoft.com/office/drawing/2014/main" id="{518B2771-BF12-4108-A4CF-6DADF01A2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96352"/>
            <a:ext cx="1470149" cy="2859782"/>
          </a:xfrm>
          <a:prstGeom prst="rect">
            <a:avLst/>
          </a:prstGeom>
        </p:spPr>
      </p:pic>
      <p:pic>
        <p:nvPicPr>
          <p:cNvPr id="19" name="Imagen 18" descr="Una 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9F51BD7E-672E-4C11-B7F6-CB9B701DD7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42" y="1496350"/>
            <a:ext cx="1464257" cy="2859783"/>
          </a:xfrm>
          <a:prstGeom prst="rect">
            <a:avLst/>
          </a:prstGeom>
        </p:spPr>
      </p:pic>
      <p:pic>
        <p:nvPicPr>
          <p:cNvPr id="23" name="Imagen 22" descr="Imagen que contiene monitor, tabla, computadora, escritorio&#10;&#10;Descripción generada automáticamente">
            <a:extLst>
              <a:ext uri="{FF2B5EF4-FFF2-40B4-BE49-F238E27FC236}">
                <a16:creationId xmlns:a16="http://schemas.microsoft.com/office/drawing/2014/main" id="{1C87ECA7-4831-43D8-AD05-3B610389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15" y="1496350"/>
            <a:ext cx="1456759" cy="2859784"/>
          </a:xfrm>
          <a:prstGeom prst="rect">
            <a:avLst/>
          </a:prstGeom>
        </p:spPr>
      </p:pic>
      <p:sp>
        <p:nvSpPr>
          <p:cNvPr id="25" name="TextShape 1">
            <a:extLst>
              <a:ext uri="{FF2B5EF4-FFF2-40B4-BE49-F238E27FC236}">
                <a16:creationId xmlns:a16="http://schemas.microsoft.com/office/drawing/2014/main" id="{501959D5-DD76-4AFB-BEA0-18A5D198AC10}"/>
              </a:ext>
            </a:extLst>
          </p:cNvPr>
          <p:cNvSpPr txBox="1"/>
          <p:nvPr/>
        </p:nvSpPr>
        <p:spPr>
          <a:xfrm>
            <a:off x="211451" y="1131590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M</a:t>
            </a:r>
            <a:r>
              <a:rPr lang="en-US" sz="1500" spc="-1" dirty="0" err="1">
                <a:solidFill>
                  <a:schemeClr val="bg1"/>
                </a:solidFill>
                <a:latin typeface="Calibri"/>
              </a:rPr>
              <a:t>enú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F8DD4371-4CAF-431F-B906-E406D122F740}"/>
              </a:ext>
            </a:extLst>
          </p:cNvPr>
          <p:cNvSpPr txBox="1"/>
          <p:nvPr/>
        </p:nvSpPr>
        <p:spPr>
          <a:xfrm>
            <a:off x="2019494" y="1131590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Rompecabezas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F41526DD-1E3E-48FC-B64B-00721762D26B}"/>
              </a:ext>
            </a:extLst>
          </p:cNvPr>
          <p:cNvSpPr txBox="1"/>
          <p:nvPr/>
        </p:nvSpPr>
        <p:spPr>
          <a:xfrm>
            <a:off x="3824159" y="1131590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Rellenar texto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F5F307D7-7620-4D9D-9C8A-397F8BD2622A}"/>
              </a:ext>
            </a:extLst>
          </p:cNvPr>
          <p:cNvSpPr txBox="1"/>
          <p:nvPr/>
        </p:nvSpPr>
        <p:spPr>
          <a:xfrm>
            <a:off x="5624302" y="1131590"/>
            <a:ext cx="1390583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Sopa de letras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630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CF9F40-D38E-480E-9CF0-B0D26081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8055" cy="5143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EF222D-4A1E-4D61-8645-6FDD5F0A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425" y="435727"/>
            <a:ext cx="2799958" cy="7711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52ABBF-205E-4624-94F3-235F11B2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250" y="1527467"/>
            <a:ext cx="2832539" cy="16561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288E24-3B5C-43DD-93FE-7F0188801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032" y="3504238"/>
            <a:ext cx="2828168" cy="5220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30CCBD-94EF-44B8-989C-76928DEE7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128" y="4346870"/>
            <a:ext cx="2828168" cy="457128"/>
          </a:xfrm>
          <a:prstGeom prst="rect">
            <a:avLst/>
          </a:prstGeom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5484A265-D90E-41A4-9183-4A79A34B8F4F}"/>
              </a:ext>
            </a:extLst>
          </p:cNvPr>
          <p:cNvSpPr txBox="1"/>
          <p:nvPr/>
        </p:nvSpPr>
        <p:spPr>
          <a:xfrm>
            <a:off x="1882288" y="122040"/>
            <a:ext cx="208823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Desarrollo de la documentación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02C202D7-D8EF-45C4-841A-90CCF1D56959}"/>
              </a:ext>
            </a:extLst>
          </p:cNvPr>
          <p:cNvSpPr txBox="1"/>
          <p:nvPr/>
        </p:nvSpPr>
        <p:spPr>
          <a:xfrm>
            <a:off x="3165963" y="1230652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s-ES" sz="1500" spc="-1" dirty="0">
                <a:solidFill>
                  <a:schemeClr val="bg1"/>
                </a:solidFill>
                <a:latin typeface="Calibri"/>
              </a:rPr>
              <a:t>Diseño de las pantallas</a:t>
            </a:r>
            <a:endParaRPr lang="en-US" sz="1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TextShape 1">
            <a:extLst>
              <a:ext uri="{FF2B5EF4-FFF2-40B4-BE49-F238E27FC236}">
                <a16:creationId xmlns:a16="http://schemas.microsoft.com/office/drawing/2014/main" id="{75F222F4-D921-4B5E-93FE-BE6136C966E5}"/>
              </a:ext>
            </a:extLst>
          </p:cNvPr>
          <p:cNvSpPr txBox="1"/>
          <p:nvPr/>
        </p:nvSpPr>
        <p:spPr>
          <a:xfrm>
            <a:off x="4157835" y="3186000"/>
            <a:ext cx="1600562" cy="36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Programación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32E3EF-37E4-445A-8546-E88672DA15BD}"/>
              </a:ext>
            </a:extLst>
          </p:cNvPr>
          <p:cNvSpPr/>
          <p:nvPr/>
        </p:nvSpPr>
        <p:spPr>
          <a:xfrm>
            <a:off x="5325344" y="4062258"/>
            <a:ext cx="993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chemeClr val="bg1"/>
                </a:solidFill>
                <a:latin typeface="Calibri"/>
              </a:rPr>
              <a:t>Presentación</a:t>
            </a:r>
            <a:endParaRPr lang="en-US" sz="1200" spc="-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03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164</Words>
  <Application>Microsoft Office PowerPoint</Application>
  <PresentationFormat>Presentación en pantalla (16:9)</PresentationFormat>
  <Paragraphs>88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Jhonatan Andy CR</cp:lastModifiedBy>
  <cp:revision>193</cp:revision>
  <dcterms:created xsi:type="dcterms:W3CDTF">2013-08-21T19:17:07Z</dcterms:created>
  <dcterms:modified xsi:type="dcterms:W3CDTF">2019-12-04T23:00:35Z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