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68" r:id="rId8"/>
    <p:sldId id="258" r:id="rId9"/>
    <p:sldId id="262" r:id="rId10"/>
    <p:sldId id="263" r:id="rId11"/>
    <p:sldId id="264" r:id="rId12"/>
    <p:sldId id="267" r:id="rId13"/>
    <p:sldId id="265" r:id="rId14"/>
    <p:sldId id="266" r:id="rId15"/>
    <p:sldId id="259" r:id="rId16"/>
    <p:sldId id="261" r:id="rId17"/>
    <p:sldId id="269" r:id="rId18"/>
    <p:sldId id="270" r:id="rId19"/>
    <p:sldId id="260" r:id="rId20"/>
    <p:sldId id="272" r:id="rId21"/>
  </p:sldIdLst>
  <p:sldSz cx="9144000" cy="5143500" type="screen16x9"/>
  <p:notesSz cx="7559675" cy="10691813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57" autoAdjust="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365120" y="2265840"/>
            <a:ext cx="7329600" cy="15267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Click to edit </a:t>
            </a:r>
            <a:br/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110FA91-48B2-4326-A415-B24E1420B957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658A339-8F77-4EE6-8DB3-ABF780DE694E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48920" y="128160"/>
            <a:ext cx="8245800" cy="891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000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48920" y="1349640"/>
            <a:ext cx="8245800" cy="33591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B33E928-595C-42AE-B9B1-8068812B5BB9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D19481-D4E9-4C1F-A1AE-69DDA3C0C266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000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534F0F3-AE5B-48C4-A36E-0622B1025D50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F0D0059-FE0C-41B6-B406-4B3AC9EEC733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48920" y="128160"/>
            <a:ext cx="8245800" cy="763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000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36760" y="1681920"/>
            <a:ext cx="4039920" cy="4795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36760" y="2113200"/>
            <a:ext cx="4039920" cy="2137680"/>
          </a:xfrm>
          <a:prstGeom prst="rect">
            <a:avLst/>
          </a:prstGeom>
        </p:spPr>
        <p:txBody>
          <a:bodyPr/>
          <a:lstStyle/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 algn="ctr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 algn="ctr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»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0" y="1681920"/>
            <a:ext cx="4041360" cy="4795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0" y="2113200"/>
            <a:ext cx="4041360" cy="2137680"/>
          </a:xfrm>
          <a:prstGeom prst="rect">
            <a:avLst/>
          </a:prstGeom>
        </p:spPr>
        <p:txBody>
          <a:bodyPr/>
          <a:lstStyle/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 algn="ctr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 algn="ctr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»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3B3C0A2-9D8A-4215-9D77-5C5189FE1135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130" name="PlaceHolder 8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EF5A419-36C9-453F-933B-8C57640081D7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A168FC8-50CB-4AC5-886A-197D206D3869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ABB1300-2C17-42B5-8047-CAE1BEC3EC32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365120" y="2265840"/>
            <a:ext cx="2486800" cy="1526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DidaktikAPP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1365120" y="3792960"/>
            <a:ext cx="2486800" cy="61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s-ES" sz="2800" b="0" strike="noStrike" spc="-1" dirty="0">
                <a:solidFill>
                  <a:srgbClr val="FFC000"/>
                </a:solidFill>
                <a:latin typeface="Calibri"/>
              </a:rPr>
              <a:t>2019-2020</a:t>
            </a:r>
            <a:endParaRPr lang="es-E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1B168BC-46F8-4524-80F5-E50EE32C4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6528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3105398-FB47-4B96-BFC6-1681270C1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67494"/>
            <a:ext cx="4752528" cy="2514879"/>
          </a:xfrm>
          <a:prstGeom prst="rect">
            <a:avLst/>
          </a:prstGeom>
        </p:spPr>
      </p:pic>
      <p:sp>
        <p:nvSpPr>
          <p:cNvPr id="7" name="TextShape 3">
            <a:extLst>
              <a:ext uri="{FF2B5EF4-FFF2-40B4-BE49-F238E27FC236}">
                <a16:creationId xmlns:a16="http://schemas.microsoft.com/office/drawing/2014/main" id="{EBEA7A72-740E-4E88-9B03-39D23884FC99}"/>
              </a:ext>
            </a:extLst>
          </p:cNvPr>
          <p:cNvSpPr txBox="1"/>
          <p:nvPr/>
        </p:nvSpPr>
        <p:spPr>
          <a:xfrm>
            <a:off x="1331640" y="2931790"/>
            <a:ext cx="2389368" cy="203628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Programación</a:t>
            </a:r>
            <a:endParaRPr lang="en-US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Retos</a:t>
            </a:r>
            <a:endParaRPr lang="en-US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Dudas</a:t>
            </a:r>
            <a:endParaRPr lang="en-US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Problemas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b="0" strike="noStrike" spc="-1" dirty="0" err="1">
                <a:solidFill>
                  <a:srgbClr val="FFFFFF"/>
                </a:solidFill>
                <a:latin typeface="Calibri"/>
              </a:rPr>
              <a:t>Soluciones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Documentación</a:t>
            </a:r>
            <a:endParaRPr lang="en-US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Arial" pitchFamily="34" charset="0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endParaRPr lang="en-US" sz="2400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0130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2841940" y="918951"/>
            <a:ext cx="2664296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DidaktikAPP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3"/>
          <p:cNvSpPr txBox="1"/>
          <p:nvPr/>
        </p:nvSpPr>
        <p:spPr>
          <a:xfrm>
            <a:off x="2552040" y="1707653"/>
            <a:ext cx="3244096" cy="290037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Ligera</a:t>
            </a: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Gratis</a:t>
            </a: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Intuitiva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Didáctica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Dinámica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Sin publicidad</a:t>
            </a:r>
          </a:p>
          <a:p>
            <a:pPr marL="342900" indent="-342900">
              <a:spcBef>
                <a:spcPts val="479"/>
              </a:spcBef>
              <a:buFont typeface="Arial" pitchFamily="34" charset="0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endParaRPr lang="en-US" sz="2400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n 2" descr="Imagen que contiene monitor, electrónica, pantalla, computadora&#10;&#10;Descripción generada automáticamente">
            <a:extLst>
              <a:ext uri="{FF2B5EF4-FFF2-40B4-BE49-F238E27FC236}">
                <a16:creationId xmlns:a16="http://schemas.microsoft.com/office/drawing/2014/main" id="{561E5116-6015-497A-8D22-629799951C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469211"/>
            <a:ext cx="1634675" cy="3377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Pantalla de computadora encendida&#10;&#10;Descripción generada automáticamente">
            <a:extLst>
              <a:ext uri="{FF2B5EF4-FFF2-40B4-BE49-F238E27FC236}">
                <a16:creationId xmlns:a16="http://schemas.microsoft.com/office/drawing/2014/main" id="{1D36BAC8-D375-420F-A11C-AF85E1A830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891" y="1748942"/>
            <a:ext cx="1333538" cy="2728575"/>
          </a:xfrm>
          <a:prstGeom prst="rect">
            <a:avLst/>
          </a:prstGeom>
        </p:spPr>
      </p:pic>
      <p:sp>
        <p:nvSpPr>
          <p:cNvPr id="215" name="TextShape 1"/>
          <p:cNvSpPr txBox="1"/>
          <p:nvPr/>
        </p:nvSpPr>
        <p:spPr>
          <a:xfrm>
            <a:off x="1483154" y="804710"/>
            <a:ext cx="7056784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DidaktikAPP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944943" y="1762361"/>
            <a:ext cx="1872208" cy="479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Menú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944943" y="2436332"/>
            <a:ext cx="2357569" cy="1800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Mapa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Patrimonios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Galería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Participantes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Imagen 9" descr="Imagen que contiene monitor, electrónica, interior, computadora&#10;&#10;Descripción generada automáticamente">
            <a:extLst>
              <a:ext uri="{FF2B5EF4-FFF2-40B4-BE49-F238E27FC236}">
                <a16:creationId xmlns:a16="http://schemas.microsoft.com/office/drawing/2014/main" id="{82B47561-7208-4550-959F-7BB565FCB0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748943"/>
            <a:ext cx="1333538" cy="2728575"/>
          </a:xfrm>
          <a:prstGeom prst="rect">
            <a:avLst/>
          </a:prstGeom>
        </p:spPr>
      </p:pic>
      <p:pic>
        <p:nvPicPr>
          <p:cNvPr id="8" name="Imagen 7" descr="Imagen que contiene monitor, electrónica, computadora, pantalla&#10;&#10;Descripción generada automáticamente">
            <a:extLst>
              <a:ext uri="{FF2B5EF4-FFF2-40B4-BE49-F238E27FC236}">
                <a16:creationId xmlns:a16="http://schemas.microsoft.com/office/drawing/2014/main" id="{612FE8B7-8445-4512-A46D-07BC657B37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24" y="1748941"/>
            <a:ext cx="1333539" cy="2728575"/>
          </a:xfrm>
          <a:prstGeom prst="rect">
            <a:avLst/>
          </a:prstGeom>
        </p:spPr>
      </p:pic>
      <p:pic>
        <p:nvPicPr>
          <p:cNvPr id="4" name="Imagen 3" descr="Pantalla de computadora encendida&#10;&#10;Descripción generada automáticamente">
            <a:extLst>
              <a:ext uri="{FF2B5EF4-FFF2-40B4-BE49-F238E27FC236}">
                <a16:creationId xmlns:a16="http://schemas.microsoft.com/office/drawing/2014/main" id="{6A15F994-ABA9-48EE-88C2-5EA3C0F1A1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008" y="1748942"/>
            <a:ext cx="1333538" cy="272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94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043608" y="813384"/>
            <a:ext cx="7056784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El </a:t>
            </a: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Futuro</a:t>
            </a: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 de </a:t>
            </a: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DidaktikAPP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899592" y="1766698"/>
            <a:ext cx="3384376" cy="479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Puntos a </a:t>
            </a:r>
            <a:r>
              <a:rPr lang="en-US" sz="2400" b="1" spc="-1" dirty="0" err="1">
                <a:solidFill>
                  <a:srgbClr val="FFFFFF"/>
                </a:solidFill>
                <a:latin typeface="Calibri"/>
              </a:rPr>
              <a:t>m</a:t>
            </a:r>
            <a:r>
              <a:rPr lang="en-US" sz="2400" b="1" strike="noStrike" spc="-1" dirty="0" err="1">
                <a:solidFill>
                  <a:srgbClr val="FFFFFF"/>
                </a:solidFill>
                <a:latin typeface="Calibri"/>
              </a:rPr>
              <a:t>ejorar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944943" y="2436332"/>
            <a:ext cx="5067217" cy="1800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Diseño</a:t>
            </a:r>
            <a:endParaRPr lang="en-US" sz="2400" b="0" strike="noStrike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Test de </a:t>
            </a:r>
            <a:r>
              <a:rPr lang="en-US" sz="2400" spc="-1" dirty="0" err="1">
                <a:solidFill>
                  <a:srgbClr val="FFFFFF"/>
                </a:solidFill>
                <a:latin typeface="Calibri"/>
              </a:rPr>
              <a:t>pruebas</a:t>
            </a:r>
            <a:endParaRPr lang="en-US" sz="2400" b="0" strike="noStrike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spc="-1" dirty="0" err="1">
                <a:solidFill>
                  <a:srgbClr val="FFFFFF"/>
                </a:solidFill>
                <a:latin typeface="Calibri"/>
              </a:rPr>
              <a:t>Adaptación</a:t>
            </a:r>
            <a:r>
              <a:rPr lang="en-US" sz="2400" spc="-1" dirty="0">
                <a:solidFill>
                  <a:srgbClr val="FFFFFF"/>
                </a:solidFill>
                <a:latin typeface="Calibri"/>
              </a:rPr>
              <a:t> a </a:t>
            </a:r>
            <a:r>
              <a:rPr lang="en-US" sz="2400" spc="-1" dirty="0" err="1">
                <a:solidFill>
                  <a:srgbClr val="FFFFFF"/>
                </a:solidFill>
                <a:latin typeface="Calibri"/>
              </a:rPr>
              <a:t>tableta</a:t>
            </a:r>
            <a:endParaRPr lang="en-US" sz="2400" b="0" strike="noStrike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Funciones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no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implementadas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40338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043607" y="843558"/>
            <a:ext cx="7056784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Código QR </a:t>
            </a: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DidaktikAPP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B3734F-E78F-446F-92D9-1AE57687B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035" y="1559286"/>
            <a:ext cx="2559929" cy="331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31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17640" y="575675"/>
            <a:ext cx="5955120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FFC000"/>
                </a:solidFill>
                <a:latin typeface="Calibri"/>
              </a:rPr>
              <a:t>Créditos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539552" y="1419622"/>
            <a:ext cx="2886928" cy="194421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ctr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	UPV/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Leioa</a:t>
            </a:r>
            <a:endParaRPr lang="en-US" sz="2800" spc="-1" dirty="0">
              <a:solidFill>
                <a:srgbClr val="FFFFFF"/>
              </a:solidFill>
              <a:latin typeface="Calibri"/>
            </a:endParaRP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Judith Pérez Sánchez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Ainhoa Elorza </a:t>
            </a:r>
            <a:r>
              <a:rPr lang="es-ES" sz="1200" dirty="0" err="1">
                <a:solidFill>
                  <a:schemeClr val="bg1"/>
                </a:solidFill>
              </a:rPr>
              <a:t>Rodriguez</a:t>
            </a:r>
            <a:endParaRPr lang="es-ES" sz="1200" dirty="0">
              <a:solidFill>
                <a:schemeClr val="bg1"/>
              </a:solidFill>
            </a:endParaRP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Naroa Roldan Becerra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Julene Sada </a:t>
            </a:r>
            <a:r>
              <a:rPr lang="es-ES" sz="1200" dirty="0" err="1">
                <a:solidFill>
                  <a:schemeClr val="bg1"/>
                </a:solidFill>
              </a:rPr>
              <a:t>Sologuren</a:t>
            </a:r>
            <a:endParaRPr lang="es-ES" sz="1200" dirty="0">
              <a:solidFill>
                <a:schemeClr val="bg1"/>
              </a:solidFill>
            </a:endParaRP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Arrate Ugarte </a:t>
            </a:r>
            <a:r>
              <a:rPr lang="es-ES" sz="1200" dirty="0" err="1">
                <a:solidFill>
                  <a:schemeClr val="bg1"/>
                </a:solidFill>
              </a:rPr>
              <a:t>Artieta</a:t>
            </a:r>
            <a:endParaRPr lang="es-ES" sz="1200" dirty="0">
              <a:solidFill>
                <a:schemeClr val="bg1"/>
              </a:solidFill>
            </a:endParaRPr>
          </a:p>
          <a:p>
            <a:pPr marL="360">
              <a:spcBef>
                <a:spcPts val="561"/>
              </a:spcBef>
              <a:buClr>
                <a:srgbClr val="FFFFFF"/>
              </a:buClr>
            </a:pPr>
            <a:endParaRPr lang="es-ES" sz="1200" dirty="0">
              <a:solidFill>
                <a:schemeClr val="bg1"/>
              </a:solidFill>
              <a:effectLst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endParaRPr lang="en-US" sz="2800" spc="-1" dirty="0">
              <a:solidFill>
                <a:srgbClr val="FFFFFF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Shape 2"/>
          <p:cNvSpPr txBox="1"/>
          <p:nvPr/>
        </p:nvSpPr>
        <p:spPr>
          <a:xfrm>
            <a:off x="3717032" y="1439466"/>
            <a:ext cx="2886928" cy="194421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ctr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	Instituto Ciudad Jardín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 err="1">
                <a:solidFill>
                  <a:schemeClr val="bg1"/>
                </a:solidFill>
              </a:rPr>
              <a:t>Jhonatan</a:t>
            </a:r>
            <a:r>
              <a:rPr lang="es-ES" sz="1200" dirty="0">
                <a:solidFill>
                  <a:schemeClr val="bg1"/>
                </a:solidFill>
              </a:rPr>
              <a:t> Andy Contreras Ramos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 err="1">
                <a:solidFill>
                  <a:schemeClr val="bg1"/>
                </a:solidFill>
              </a:rPr>
              <a:t>Gian</a:t>
            </a:r>
            <a:r>
              <a:rPr lang="es-ES" sz="1200" dirty="0">
                <a:solidFill>
                  <a:schemeClr val="bg1"/>
                </a:solidFill>
              </a:rPr>
              <a:t> Piero Contreras Ramos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_tradnl" sz="1200" dirty="0">
                <a:solidFill>
                  <a:schemeClr val="bg1"/>
                </a:solidFill>
              </a:rPr>
              <a:t>Xabier Revuelta García De </a:t>
            </a:r>
            <a:r>
              <a:rPr lang="es-ES_tradnl" sz="1200" dirty="0" err="1">
                <a:solidFill>
                  <a:schemeClr val="bg1"/>
                </a:solidFill>
              </a:rPr>
              <a:t>Albeniz</a:t>
            </a:r>
            <a:endParaRPr lang="en-US" sz="2800" spc="-1" dirty="0">
              <a:solidFill>
                <a:srgbClr val="FFFFFF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51870"/>
            <a:ext cx="1983016" cy="91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71" y="3683438"/>
            <a:ext cx="834225" cy="892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694490-81A6-48B0-BD11-9FD8735A0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5486"/>
            <a:ext cx="6948264" cy="46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04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583668" y="729425"/>
            <a:ext cx="5976664" cy="891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600" spc="-1" dirty="0">
                <a:solidFill>
                  <a:srgbClr val="FFC000"/>
                </a:solidFill>
                <a:latin typeface="Calibri"/>
              </a:rPr>
              <a:t>Í</a:t>
            </a:r>
            <a:r>
              <a:rPr lang="en-US" sz="3600" spc="-1" dirty="0" err="1">
                <a:solidFill>
                  <a:srgbClr val="FFC000"/>
                </a:solidFill>
                <a:latin typeface="Calibri"/>
              </a:rPr>
              <a:t>ndice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3203848" y="1489959"/>
            <a:ext cx="2736304" cy="292244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600">
              <a:lnSpc>
                <a:spcPts val="144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Presentación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  <a:p>
            <a:pPr marL="228600" indent="-228600">
              <a:lnSpc>
                <a:spcPts val="144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200" b="0" strike="noStrike" spc="-1" dirty="0" err="1">
                <a:solidFill>
                  <a:schemeClr val="bg1"/>
                </a:solidFill>
                <a:latin typeface="Calibri"/>
              </a:rPr>
              <a:t>Objetivo</a:t>
            </a:r>
            <a:endParaRPr lang="en-US" sz="1200" b="0" strike="noStrike" spc="-1" dirty="0">
              <a:solidFill>
                <a:schemeClr val="bg1"/>
              </a:solidFill>
              <a:latin typeface="Calibri"/>
            </a:endParaRPr>
          </a:p>
          <a:p>
            <a:pPr marL="228600" indent="-228600">
              <a:lnSpc>
                <a:spcPts val="144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200" b="0" strike="noStrike" spc="-1" dirty="0">
                <a:solidFill>
                  <a:schemeClr val="bg1"/>
                </a:solidFill>
                <a:latin typeface="Calibri"/>
              </a:rPr>
              <a:t>Desarrollo de la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Calibri"/>
              </a:rPr>
              <a:t>aplicación</a:t>
            </a:r>
            <a:endParaRPr lang="en-US" sz="1200" b="0" strike="noStrike" spc="-1" dirty="0">
              <a:solidFill>
                <a:schemeClr val="bg1"/>
              </a:solidFill>
              <a:latin typeface="Calibri"/>
            </a:endParaRPr>
          </a:p>
          <a:p>
            <a:pPr marL="685800" lvl="1" indent="-228600">
              <a:lnSpc>
                <a:spcPts val="1440"/>
              </a:lnSpc>
              <a:buFont typeface="+mj-lt"/>
              <a:buAutoNum type="arabicParenR"/>
            </a:pPr>
            <a:r>
              <a:rPr lang="en-US" sz="1200" b="0" strike="noStrike" spc="-1" dirty="0" err="1">
                <a:solidFill>
                  <a:schemeClr val="bg1"/>
                </a:solidFill>
                <a:latin typeface="Calibri"/>
              </a:rPr>
              <a:t>Análisis</a:t>
            </a:r>
            <a:endParaRPr lang="en-US" sz="1200" b="0" strike="noStrike" spc="-1" dirty="0">
              <a:solidFill>
                <a:schemeClr val="bg1"/>
              </a:solidFill>
              <a:latin typeface="Calibri"/>
            </a:endParaRPr>
          </a:p>
          <a:p>
            <a:pPr marL="685800" lvl="1" indent="-228600">
              <a:lnSpc>
                <a:spcPts val="1440"/>
              </a:lnSpc>
              <a:buFont typeface="+mj-lt"/>
              <a:buAutoNum type="arabicParenR"/>
            </a:pP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Diseño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  <a:p>
            <a:pPr marL="1200150" lvl="2" indent="-2857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Prototipos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  <a:p>
            <a:pPr marL="685800" lvl="1" indent="-228600">
              <a:lnSpc>
                <a:spcPts val="1440"/>
              </a:lnSpc>
              <a:buFont typeface="+mj-lt"/>
              <a:buAutoNum type="arabicParenR"/>
            </a:pPr>
            <a:r>
              <a:rPr lang="en-US" sz="1200" b="0" strike="noStrike" spc="-1" dirty="0" err="1">
                <a:solidFill>
                  <a:schemeClr val="bg1"/>
                </a:solidFill>
                <a:latin typeface="Calibri"/>
              </a:rPr>
              <a:t>Planificación</a:t>
            </a:r>
            <a:endParaRPr lang="en-US" sz="1200" b="0" strike="noStrike" spc="-1" dirty="0">
              <a:solidFill>
                <a:schemeClr val="bg1"/>
              </a:solidFill>
              <a:latin typeface="Calibri"/>
            </a:endParaRPr>
          </a:p>
          <a:p>
            <a:pPr marL="685800" lvl="1" indent="-228600">
              <a:lnSpc>
                <a:spcPts val="1440"/>
              </a:lnSpc>
              <a:buFont typeface="+mj-lt"/>
              <a:buAutoNum type="arabicParenR"/>
            </a:pP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Ejecución</a:t>
            </a:r>
            <a:endParaRPr lang="en-US" sz="1200" b="0" strike="noStrike" spc="-1" dirty="0">
              <a:solidFill>
                <a:schemeClr val="bg1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DidaktikAPP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  <a:p>
            <a:pPr marL="685800" lvl="1" indent="-228600">
              <a:spcBef>
                <a:spcPts val="561"/>
              </a:spcBef>
              <a:buFont typeface="+mj-lt"/>
              <a:buAutoNum type="arabicParenR"/>
            </a:pP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Actividades</a:t>
            </a:r>
            <a:r>
              <a:rPr lang="en-US" sz="1200" spc="-1" dirty="0">
                <a:solidFill>
                  <a:schemeClr val="bg1"/>
                </a:solidFill>
                <a:latin typeface="Calibri"/>
              </a:rPr>
              <a:t> de </a:t>
            </a: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DidaktikAPP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200" spc="-1" dirty="0">
                <a:solidFill>
                  <a:schemeClr val="bg1"/>
                </a:solidFill>
                <a:latin typeface="Calibri"/>
              </a:rPr>
              <a:t>El future de </a:t>
            </a: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DidaktikAPP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200" spc="-1" dirty="0">
                <a:solidFill>
                  <a:schemeClr val="bg1"/>
                </a:solidFill>
                <a:latin typeface="Calibri"/>
              </a:rPr>
              <a:t>Código QR </a:t>
            </a: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DidaktikAPP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Créditos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endParaRPr lang="en-US" sz="1200" spc="-1" dirty="0">
              <a:solidFill>
                <a:schemeClr val="bg1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endParaRPr lang="en-US" sz="1200" b="0" strike="noStrike" spc="-1" dirty="0">
              <a:solidFill>
                <a:schemeClr val="bg1"/>
              </a:solidFill>
              <a:latin typeface="Calibri"/>
            </a:endParaRPr>
          </a:p>
          <a:p>
            <a:pPr marL="514350" indent="-51435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endParaRPr lang="en-US" sz="1200" spc="-1" dirty="0">
              <a:solidFill>
                <a:schemeClr val="bg1"/>
              </a:solidFill>
              <a:latin typeface="Calibri"/>
            </a:endParaRPr>
          </a:p>
          <a:p>
            <a:pPr marL="971550" lvl="1" indent="-514350">
              <a:spcBef>
                <a:spcPts val="561"/>
              </a:spcBef>
              <a:buFont typeface="+mj-lt"/>
              <a:buAutoNum type="arabicPeriod"/>
            </a:pPr>
            <a:endParaRPr lang="en-US" sz="1200" b="0" strike="noStrike" spc="-1" dirty="0">
              <a:solidFill>
                <a:schemeClr val="bg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583668" y="729425"/>
            <a:ext cx="5976664" cy="891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Presentación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394200" y="2211710"/>
            <a:ext cx="5725800" cy="18919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ctr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¿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Quiénes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somos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?</a:t>
            </a: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s-ES" sz="2000" spc="-1" dirty="0">
                <a:solidFill>
                  <a:schemeClr val="bg1"/>
                </a:solidFill>
                <a:latin typeface="Calibri"/>
              </a:rPr>
              <a:t>Equipo esta conformado por tres programadores entusiastas, responsables, y creativos. </a:t>
            </a:r>
            <a:endParaRPr lang="en-US" sz="2000" spc="-1" dirty="0">
              <a:solidFill>
                <a:schemeClr val="bg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2" name="211 Imagen"/>
          <p:cNvPicPr/>
          <p:nvPr/>
        </p:nvPicPr>
        <p:blipFill>
          <a:blip r:embed="rId2"/>
          <a:stretch/>
        </p:blipFill>
        <p:spPr>
          <a:xfrm>
            <a:off x="6120000" y="1818000"/>
            <a:ext cx="2285640" cy="228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68740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48920" y="433440"/>
            <a:ext cx="5955120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Objetivo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448920" y="1198080"/>
            <a:ext cx="5955120" cy="3510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Diseñar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Implementar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De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carácter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didáctico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Cultural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Laudio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Imagen 3" descr="Imagen que contiene flor, alimentos&#10;&#10;Descripción generada automáticamente">
            <a:extLst>
              <a:ext uri="{FF2B5EF4-FFF2-40B4-BE49-F238E27FC236}">
                <a16:creationId xmlns:a16="http://schemas.microsoft.com/office/drawing/2014/main" id="{7920485B-8A5B-416F-951F-1F0631F82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62730"/>
            <a:ext cx="1798055" cy="2218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0" y="555526"/>
            <a:ext cx="7596336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Fases</a:t>
            </a: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 del Desarrollo de la </a:t>
            </a: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aplicación</a:t>
            </a:r>
            <a:endParaRPr lang="en-US" sz="3600" spc="-1" dirty="0">
              <a:solidFill>
                <a:srgbClr val="FFC000"/>
              </a:solidFill>
              <a:latin typeface="Calibri"/>
            </a:endParaRPr>
          </a:p>
        </p:txBody>
      </p:sp>
      <p:pic>
        <p:nvPicPr>
          <p:cNvPr id="13" name="Imagen 12" descr="Imagen que contiene señal, firmar&#10;&#10;Descripción generada automáticamente">
            <a:extLst>
              <a:ext uri="{FF2B5EF4-FFF2-40B4-BE49-F238E27FC236}">
                <a16:creationId xmlns:a16="http://schemas.microsoft.com/office/drawing/2014/main" id="{89C24964-23F2-4A9A-8768-0F745DEE6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07654"/>
            <a:ext cx="3660872" cy="23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78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DC7F63A-A220-4995-950F-246635C6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7"/>
            <a:ext cx="1257579" cy="5143500"/>
          </a:xfrm>
          <a:prstGeom prst="rect">
            <a:avLst/>
          </a:prstGeom>
        </p:spPr>
      </p:pic>
      <p:sp>
        <p:nvSpPr>
          <p:cNvPr id="7" name="TextShape 2">
            <a:extLst>
              <a:ext uri="{FF2B5EF4-FFF2-40B4-BE49-F238E27FC236}">
                <a16:creationId xmlns:a16="http://schemas.microsoft.com/office/drawing/2014/main" id="{87771207-7583-4651-9AE4-DB6D672BF9F1}"/>
              </a:ext>
            </a:extLst>
          </p:cNvPr>
          <p:cNvSpPr txBox="1"/>
          <p:nvPr/>
        </p:nvSpPr>
        <p:spPr>
          <a:xfrm>
            <a:off x="3078933" y="3147814"/>
            <a:ext cx="3600400" cy="158417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spc="-1" dirty="0" err="1">
                <a:solidFill>
                  <a:srgbClr val="FFFFFF"/>
                </a:solidFill>
                <a:latin typeface="Calibri"/>
              </a:rPr>
              <a:t>Documentación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Recursos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Características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y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funciones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Autoevaluación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Imagen 9" descr="Imagen que contiene cuarto, reloj&#10;&#10;Descripción generada automáticamente">
            <a:extLst>
              <a:ext uri="{FF2B5EF4-FFF2-40B4-BE49-F238E27FC236}">
                <a16:creationId xmlns:a16="http://schemas.microsoft.com/office/drawing/2014/main" id="{F0655347-5D6F-4570-A9F9-4CB714AA8F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33" y="260670"/>
            <a:ext cx="2808312" cy="281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736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72C9EE1-7C40-48CB-9910-D3319264A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1292" cy="5143500"/>
          </a:xfrm>
          <a:prstGeom prst="rect">
            <a:avLst/>
          </a:prstGeom>
        </p:spPr>
      </p:pic>
      <p:pic>
        <p:nvPicPr>
          <p:cNvPr id="10" name="Imagen 9" descr="Una caricatura de una persona&#10;&#10;Descripción generada automáticamente">
            <a:extLst>
              <a:ext uri="{FF2B5EF4-FFF2-40B4-BE49-F238E27FC236}">
                <a16:creationId xmlns:a16="http://schemas.microsoft.com/office/drawing/2014/main" id="{D341725C-1B3A-4EBF-9B87-444095B6F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283718"/>
            <a:ext cx="2765634" cy="2611693"/>
          </a:xfrm>
          <a:prstGeom prst="rect">
            <a:avLst/>
          </a:prstGeom>
        </p:spPr>
      </p:pic>
      <p:sp>
        <p:nvSpPr>
          <p:cNvPr id="11" name="TextShape 2">
            <a:extLst>
              <a:ext uri="{FF2B5EF4-FFF2-40B4-BE49-F238E27FC236}">
                <a16:creationId xmlns:a16="http://schemas.microsoft.com/office/drawing/2014/main" id="{ACC4518D-9120-44C3-AB52-AFBBD459C4FD}"/>
              </a:ext>
            </a:extLst>
          </p:cNvPr>
          <p:cNvSpPr txBox="1"/>
          <p:nvPr/>
        </p:nvSpPr>
        <p:spPr>
          <a:xfrm>
            <a:off x="3434537" y="555526"/>
            <a:ext cx="2016224" cy="158417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Ideas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Actividades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spc="-1" dirty="0" err="1">
                <a:solidFill>
                  <a:srgbClr val="FFFFFF"/>
                </a:solidFill>
                <a:latin typeface="Calibri"/>
              </a:rPr>
              <a:t>Interfaz</a:t>
            </a:r>
            <a:endParaRPr lang="en-US" sz="2000" spc="-1" dirty="0">
              <a:solidFill>
                <a:srgbClr val="FFFFFF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Prototipos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80759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7D38DF2A-8A4D-43C5-8888-F6BBE3737504}"/>
              </a:ext>
            </a:extLst>
          </p:cNvPr>
          <p:cNvSpPr txBox="1"/>
          <p:nvPr/>
        </p:nvSpPr>
        <p:spPr>
          <a:xfrm>
            <a:off x="0" y="555526"/>
            <a:ext cx="7596336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chemeClr val="bg1"/>
                </a:solidFill>
                <a:latin typeface="Calibri"/>
              </a:rPr>
              <a:t>Prototipos</a:t>
            </a:r>
            <a:endParaRPr lang="en-US" sz="3600" spc="-1" dirty="0">
              <a:solidFill>
                <a:schemeClr val="bg1"/>
              </a:solidFill>
              <a:latin typeface="Calibri"/>
            </a:endParaRPr>
          </a:p>
        </p:txBody>
      </p:sp>
      <p:pic>
        <p:nvPicPr>
          <p:cNvPr id="15" name="Imagen 14" descr="Imagen que contiene computadora, espejo&#10;&#10;Descripción generada automáticamente">
            <a:extLst>
              <a:ext uri="{FF2B5EF4-FFF2-40B4-BE49-F238E27FC236}">
                <a16:creationId xmlns:a16="http://schemas.microsoft.com/office/drawing/2014/main" id="{D3C1E216-21C7-4CB3-B305-22505AE8CF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63638"/>
            <a:ext cx="1462591" cy="2859782"/>
          </a:xfrm>
          <a:prstGeom prst="rect">
            <a:avLst/>
          </a:prstGeom>
        </p:spPr>
      </p:pic>
      <p:pic>
        <p:nvPicPr>
          <p:cNvPr id="17" name="Imagen 16" descr="Imagen que contiene pasto, electrónica, foto, monitor&#10;&#10;Descripción generada automáticamente">
            <a:extLst>
              <a:ext uri="{FF2B5EF4-FFF2-40B4-BE49-F238E27FC236}">
                <a16:creationId xmlns:a16="http://schemas.microsoft.com/office/drawing/2014/main" id="{518B2771-BF12-4108-A4CF-6DADF01A23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63638"/>
            <a:ext cx="1470149" cy="2859782"/>
          </a:xfrm>
          <a:prstGeom prst="rect">
            <a:avLst/>
          </a:prstGeom>
        </p:spPr>
      </p:pic>
      <p:pic>
        <p:nvPicPr>
          <p:cNvPr id="19" name="Imagen 18" descr="Una captura de pantalla de un celular con texto e imagen&#10;&#10;Descripción generada automáticamente">
            <a:extLst>
              <a:ext uri="{FF2B5EF4-FFF2-40B4-BE49-F238E27FC236}">
                <a16:creationId xmlns:a16="http://schemas.microsoft.com/office/drawing/2014/main" id="{9F51BD7E-672E-4C11-B7F6-CB9B701DD7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042" y="1563636"/>
            <a:ext cx="1464257" cy="2859783"/>
          </a:xfrm>
          <a:prstGeom prst="rect">
            <a:avLst/>
          </a:prstGeom>
        </p:spPr>
      </p:pic>
      <p:pic>
        <p:nvPicPr>
          <p:cNvPr id="23" name="Imagen 22" descr="Imagen que contiene monitor, tabla, computadora, escritorio&#10;&#10;Descripción generada automáticamente">
            <a:extLst>
              <a:ext uri="{FF2B5EF4-FFF2-40B4-BE49-F238E27FC236}">
                <a16:creationId xmlns:a16="http://schemas.microsoft.com/office/drawing/2014/main" id="{1C87ECA7-4831-43D8-AD05-3B6103891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215" y="1563636"/>
            <a:ext cx="1456759" cy="2859784"/>
          </a:xfrm>
          <a:prstGeom prst="rect">
            <a:avLst/>
          </a:prstGeom>
        </p:spPr>
      </p:pic>
      <p:sp>
        <p:nvSpPr>
          <p:cNvPr id="25" name="TextShape 1">
            <a:extLst>
              <a:ext uri="{FF2B5EF4-FFF2-40B4-BE49-F238E27FC236}">
                <a16:creationId xmlns:a16="http://schemas.microsoft.com/office/drawing/2014/main" id="{501959D5-DD76-4AFB-BEA0-18A5D198AC10}"/>
              </a:ext>
            </a:extLst>
          </p:cNvPr>
          <p:cNvSpPr txBox="1"/>
          <p:nvPr/>
        </p:nvSpPr>
        <p:spPr>
          <a:xfrm>
            <a:off x="211451" y="1198876"/>
            <a:ext cx="1390583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M</a:t>
            </a:r>
            <a:r>
              <a:rPr lang="en-US" sz="1500" spc="-1" dirty="0" err="1">
                <a:solidFill>
                  <a:schemeClr val="bg1"/>
                </a:solidFill>
                <a:latin typeface="Calibri"/>
              </a:rPr>
              <a:t>enú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6" name="TextShape 1">
            <a:extLst>
              <a:ext uri="{FF2B5EF4-FFF2-40B4-BE49-F238E27FC236}">
                <a16:creationId xmlns:a16="http://schemas.microsoft.com/office/drawing/2014/main" id="{F8DD4371-4CAF-431F-B906-E406D122F740}"/>
              </a:ext>
            </a:extLst>
          </p:cNvPr>
          <p:cNvSpPr txBox="1"/>
          <p:nvPr/>
        </p:nvSpPr>
        <p:spPr>
          <a:xfrm>
            <a:off x="2019494" y="1198876"/>
            <a:ext cx="1390583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Rompecabezas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7" name="TextShape 1">
            <a:extLst>
              <a:ext uri="{FF2B5EF4-FFF2-40B4-BE49-F238E27FC236}">
                <a16:creationId xmlns:a16="http://schemas.microsoft.com/office/drawing/2014/main" id="{F41526DD-1E3E-48FC-B64B-00721762D26B}"/>
              </a:ext>
            </a:extLst>
          </p:cNvPr>
          <p:cNvSpPr txBox="1"/>
          <p:nvPr/>
        </p:nvSpPr>
        <p:spPr>
          <a:xfrm>
            <a:off x="3824159" y="1198876"/>
            <a:ext cx="1390583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Rellenar texto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8" name="TextShape 1">
            <a:extLst>
              <a:ext uri="{FF2B5EF4-FFF2-40B4-BE49-F238E27FC236}">
                <a16:creationId xmlns:a16="http://schemas.microsoft.com/office/drawing/2014/main" id="{F5F307D7-7620-4D9D-9C8A-397F8BD2622A}"/>
              </a:ext>
            </a:extLst>
          </p:cNvPr>
          <p:cNvSpPr txBox="1"/>
          <p:nvPr/>
        </p:nvSpPr>
        <p:spPr>
          <a:xfrm>
            <a:off x="5624302" y="1198876"/>
            <a:ext cx="1390583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Sopa de letras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4630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CF9F40-D38E-480E-9CF0-B0D26081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8055" cy="5143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EEF222D-4A1E-4D61-8645-6FDD5F0AB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265" y="392992"/>
            <a:ext cx="2799958" cy="77115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552ABBF-205E-4624-94F3-235F11B27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090" y="1493350"/>
            <a:ext cx="2832539" cy="165618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1288E24-3B5C-43DD-93FE-7F0188801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3457310"/>
            <a:ext cx="2828168" cy="52204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930CCBD-94EF-44B8-989C-76928DEE7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68" y="4299942"/>
            <a:ext cx="2828168" cy="457128"/>
          </a:xfrm>
          <a:prstGeom prst="rect">
            <a:avLst/>
          </a:prstGeom>
        </p:spPr>
      </p:pic>
      <p:sp>
        <p:nvSpPr>
          <p:cNvPr id="14" name="TextShape 1">
            <a:extLst>
              <a:ext uri="{FF2B5EF4-FFF2-40B4-BE49-F238E27FC236}">
                <a16:creationId xmlns:a16="http://schemas.microsoft.com/office/drawing/2014/main" id="{5484A265-D90E-41A4-9183-4A79A34B8F4F}"/>
              </a:ext>
            </a:extLst>
          </p:cNvPr>
          <p:cNvSpPr txBox="1"/>
          <p:nvPr/>
        </p:nvSpPr>
        <p:spPr>
          <a:xfrm>
            <a:off x="1758128" y="34534"/>
            <a:ext cx="2088232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Desarrollo de la documentación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5" name="TextShape 1">
            <a:extLst>
              <a:ext uri="{FF2B5EF4-FFF2-40B4-BE49-F238E27FC236}">
                <a16:creationId xmlns:a16="http://schemas.microsoft.com/office/drawing/2014/main" id="{02C202D7-D8EF-45C4-841A-90CCF1D56959}"/>
              </a:ext>
            </a:extLst>
          </p:cNvPr>
          <p:cNvSpPr txBox="1"/>
          <p:nvPr/>
        </p:nvSpPr>
        <p:spPr>
          <a:xfrm>
            <a:off x="2986216" y="1164145"/>
            <a:ext cx="1600562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Diseño de las pantallas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TextShape 1">
            <a:extLst>
              <a:ext uri="{FF2B5EF4-FFF2-40B4-BE49-F238E27FC236}">
                <a16:creationId xmlns:a16="http://schemas.microsoft.com/office/drawing/2014/main" id="{75F222F4-D921-4B5E-93FE-BE6136C966E5}"/>
              </a:ext>
            </a:extLst>
          </p:cNvPr>
          <p:cNvSpPr txBox="1"/>
          <p:nvPr/>
        </p:nvSpPr>
        <p:spPr>
          <a:xfrm>
            <a:off x="3846359" y="3149534"/>
            <a:ext cx="1600562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200" spc="-1" dirty="0">
                <a:solidFill>
                  <a:schemeClr val="bg1"/>
                </a:solidFill>
                <a:latin typeface="Calibri"/>
              </a:rPr>
              <a:t>Programación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32E3EF-37E4-445A-8546-E88672DA15BD}"/>
              </a:ext>
            </a:extLst>
          </p:cNvPr>
          <p:cNvSpPr/>
          <p:nvPr/>
        </p:nvSpPr>
        <p:spPr>
          <a:xfrm>
            <a:off x="5201184" y="4022943"/>
            <a:ext cx="993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spc="-1" dirty="0">
                <a:solidFill>
                  <a:schemeClr val="bg1"/>
                </a:solidFill>
                <a:latin typeface="Calibri"/>
              </a:rPr>
              <a:t>Presentación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6037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</TotalTime>
  <Words>165</Words>
  <Application>Microsoft Office PowerPoint</Application>
  <PresentationFormat>Presentación en pantalla (16:9)</PresentationFormat>
  <Paragraphs>87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Julian</dc:creator>
  <dc:description/>
  <cp:lastModifiedBy>Jhonatan Andy CR</cp:lastModifiedBy>
  <cp:revision>182</cp:revision>
  <dcterms:created xsi:type="dcterms:W3CDTF">2013-08-21T19:17:07Z</dcterms:created>
  <dcterms:modified xsi:type="dcterms:W3CDTF">2019-12-04T20:27:11Z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