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1" r:id="rId4"/>
    <p:sldId id="264" r:id="rId5"/>
    <p:sldId id="282" r:id="rId6"/>
    <p:sldId id="290" r:id="rId7"/>
    <p:sldId id="265" r:id="rId8"/>
    <p:sldId id="284" r:id="rId9"/>
    <p:sldId id="289" r:id="rId10"/>
    <p:sldId id="285" r:id="rId11"/>
    <p:sldId id="286" r:id="rId12"/>
    <p:sldId id="287" r:id="rId13"/>
    <p:sldId id="260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DA2"/>
    <a:srgbClr val="FFC400"/>
    <a:srgbClr val="B4C2DD"/>
    <a:srgbClr val="5475B2"/>
    <a:srgbClr val="96AACF"/>
    <a:srgbClr val="85CA3A"/>
    <a:srgbClr val="A52626"/>
    <a:srgbClr val="4B96B9"/>
    <a:srgbClr val="01B1F1"/>
    <a:srgbClr val="CE64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104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2CDA-D42D-4AE2-BA2B-6FD505FA3DC6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47B5-4412-430D-98FD-99D4ADD9D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585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58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30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70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25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21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425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28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34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39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02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7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1CB-2405-4570-99DA-5F170549261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85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somewher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1328" y="2603838"/>
            <a:ext cx="714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 </a:t>
            </a:r>
            <a:r>
              <a:rPr lang="zh-CN" altLang="en-US" sz="60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  <a:endParaRPr lang="zh-CN" altLang="en-US" sz="60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42680" y="4132070"/>
            <a:ext cx="364715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何娟娟</a:t>
            </a:r>
            <a:r>
              <a:rPr lang="en-US" altLang="zh-CN" sz="2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--516106001828</a:t>
            </a:r>
            <a:endParaRPr lang="en-US" altLang="zh-CN" sz="24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80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2225" y="335418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引用、耦合性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6648" y="2002220"/>
            <a:ext cx="9727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800" dirty="0" smtClean="0"/>
              <a:t>程序引用了哪些位于程序之外的事物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或者任何外部依赖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类应该处于什么样的状态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程序运行还需要存在哪些其他的条件</a:t>
            </a:r>
            <a:r>
              <a:rPr lang="en-US" altLang="zh-CN" sz="2800" dirty="0" smtClean="0"/>
              <a:t>? 	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800" b="1" dirty="0" smtClean="0"/>
              <a:t>前条件</a:t>
            </a:r>
            <a:r>
              <a:rPr lang="en-US" altLang="zh-CN" sz="2800" b="1" dirty="0" smtClean="0"/>
              <a:t>(preconditions):</a:t>
            </a:r>
            <a:r>
              <a:rPr lang="zh-CN" altLang="en-US" sz="2800" dirty="0" smtClean="0"/>
              <a:t>系统必须处于什么状态下该方法才能运行。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800" b="1" dirty="0" smtClean="0"/>
              <a:t>后条件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postconditions</a:t>
            </a:r>
            <a:r>
              <a:rPr lang="en-US" altLang="zh-CN" sz="2800" b="1" dirty="0" smtClean="0"/>
              <a:t>):</a:t>
            </a:r>
            <a:r>
              <a:rPr lang="zh-CN" altLang="en-US" sz="2800" dirty="0" smtClean="0"/>
              <a:t>你的方法将会保证哪些状态发生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4790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4759" y="1734206"/>
            <a:ext cx="97273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800" dirty="0" smtClean="0"/>
              <a:t>对于传入或者维护的值，假如不存在，那么方法的行为将会怎么样。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zh-CN" sz="2800" dirty="0" smtClean="0"/>
              <a:t>环境中的任何事物并不能保证其肯定存在</a:t>
            </a:r>
            <a:r>
              <a:rPr lang="en-US" altLang="zh-CN" sz="2800" dirty="0" smtClean="0"/>
              <a:t>——</a:t>
            </a:r>
            <a:r>
              <a:rPr lang="zh-CN" altLang="zh-CN" sz="2800" dirty="0" smtClean="0"/>
              <a:t>网络、文件的</a:t>
            </a:r>
            <a:r>
              <a:rPr lang="en-US" altLang="zh-CN" sz="2800" dirty="0" smtClean="0"/>
              <a:t>URL</a:t>
            </a:r>
            <a:r>
              <a:rPr lang="zh-CN" altLang="zh-CN" sz="2800" dirty="0" smtClean="0"/>
              <a:t>、许可码、用户、打印机等等。当你期望它们存在的时候，它们可能并不存在</a:t>
            </a:r>
            <a:r>
              <a:rPr lang="zh-CN" altLang="en-US" sz="2800" dirty="0" smtClean="0"/>
              <a:t>；</a:t>
            </a:r>
            <a:r>
              <a:rPr lang="zh-CN" altLang="zh-CN" sz="2800" dirty="0" smtClean="0"/>
              <a:t>因此，你要确认你已经做了足够的测试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null, 0</a:t>
            </a:r>
            <a:r>
              <a:rPr lang="zh-CN" altLang="zh-CN" sz="2800" dirty="0" smtClean="0"/>
              <a:t>、空字符串和其他与存在性相关的陷阱。确认你的方法处理了“不存在”的情况。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4790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5476" y="1277007"/>
            <a:ext cx="97273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基数</a:t>
            </a:r>
            <a:r>
              <a:rPr lang="zh-CN" altLang="en-US" sz="2400" dirty="0" smtClean="0"/>
              <a:t>指的就是计数（</a:t>
            </a:r>
            <a:r>
              <a:rPr lang="en-US" altLang="zh-CN" sz="2400" dirty="0" smtClean="0"/>
              <a:t>counting</a:t>
            </a:r>
            <a:r>
              <a:rPr lang="zh-CN" altLang="en-US" sz="2400" dirty="0" smtClean="0"/>
              <a:t>）。你需要想办法来测试你的函数是否正确计数，并且检查最后的计数值。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zh-CN" sz="2400" dirty="0" smtClean="0"/>
              <a:t>在大部分情况，只须考虑下面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种值</a:t>
            </a:r>
            <a:r>
              <a:rPr lang="en-US" altLang="zh-CN" sz="2400" dirty="0" smtClean="0"/>
              <a:t>: </a:t>
            </a:r>
            <a:endParaRPr lang="zh-CN" altLang="zh-CN" sz="2400" dirty="0" smtClean="0"/>
          </a:p>
          <a:p>
            <a:r>
              <a:rPr lang="en-US" altLang="zh-CN" sz="2400" dirty="0" smtClean="0"/>
              <a:t>	1.</a:t>
            </a:r>
            <a:r>
              <a:rPr lang="zh-CN" altLang="zh-CN" sz="2400" dirty="0" smtClean="0"/>
              <a:t>零</a:t>
            </a:r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r>
              <a:rPr lang="en-US" altLang="zh-CN" sz="2400" dirty="0" smtClean="0"/>
              <a:t>	2.</a:t>
            </a:r>
            <a:r>
              <a:rPr lang="zh-CN" altLang="zh-CN" sz="2400" dirty="0" smtClean="0"/>
              <a:t>一</a:t>
            </a:r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r>
              <a:rPr lang="en-US" altLang="zh-CN" sz="2400" dirty="0" smtClean="0"/>
              <a:t>	3.</a:t>
            </a:r>
            <a:r>
              <a:rPr lang="zh-CN" altLang="zh-CN" sz="2400" dirty="0" smtClean="0"/>
              <a:t>多于一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zh-CN" sz="2400" dirty="0" smtClean="0"/>
              <a:t>针对基数性的测试主要是考虑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我们是否具有两个或者多个测试对象</a:t>
            </a:r>
            <a:r>
              <a:rPr lang="zh-CN" altLang="en-US" sz="2400" dirty="0" smtClean="0"/>
              <a:t>。</a:t>
            </a:r>
            <a:endParaRPr lang="zh-CN" altLang="zh-CN" sz="2400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307" y="4594334"/>
            <a:ext cx="8514498" cy="75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07849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23847" y="1986455"/>
            <a:ext cx="3099315" cy="3384512"/>
            <a:chOff x="1646135" y="2327956"/>
            <a:chExt cx="1803400" cy="3184525"/>
          </a:xfrm>
        </p:grpSpPr>
        <p:sp>
          <p:nvSpPr>
            <p:cNvPr id="33" name="MH_Other_1"/>
            <p:cNvSpPr/>
            <p:nvPr>
              <p:custDataLst>
                <p:tags r:id="rId7"/>
              </p:custDataLst>
            </p:nvPr>
          </p:nvSpPr>
          <p:spPr>
            <a:xfrm>
              <a:off x="1798535" y="2327956"/>
              <a:ext cx="1477962" cy="1171575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34" name="MH_SubTitle_1"/>
            <p:cNvSpPr/>
            <p:nvPr>
              <p:custDataLst>
                <p:tags r:id="rId8"/>
              </p:custDataLst>
            </p:nvPr>
          </p:nvSpPr>
          <p:spPr>
            <a:xfrm>
              <a:off x="1793773" y="2380343"/>
              <a:ext cx="1381125" cy="1077912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相对时间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Text_1"/>
            <p:cNvSpPr txBox="1"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646135" y="3732894"/>
              <a:ext cx="1803400" cy="17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时间上的顺序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72000" y="2002221"/>
            <a:ext cx="2774731" cy="3368747"/>
            <a:chOff x="1646135" y="2327956"/>
            <a:chExt cx="1803400" cy="3184525"/>
          </a:xfrm>
        </p:grpSpPr>
        <p:sp>
          <p:nvSpPr>
            <p:cNvPr id="53" name="MH_Other_1"/>
            <p:cNvSpPr/>
            <p:nvPr>
              <p:custDataLst>
                <p:tags r:id="rId4"/>
              </p:custDataLst>
            </p:nvPr>
          </p:nvSpPr>
          <p:spPr>
            <a:xfrm>
              <a:off x="1798535" y="2327956"/>
              <a:ext cx="1477962" cy="1171575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4" name="MH_SubTitle_1"/>
            <p:cNvSpPr/>
            <p:nvPr>
              <p:custDataLst>
                <p:tags r:id="rId5"/>
              </p:custDataLst>
            </p:nvPr>
          </p:nvSpPr>
          <p:spPr>
            <a:xfrm>
              <a:off x="1793773" y="2380343"/>
              <a:ext cx="1381125" cy="1077912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绝对时间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MH_Text_1"/>
            <p:cNvSpPr txBox="1"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46135" y="3732894"/>
              <a:ext cx="1803400" cy="17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消耗的时间和钟表上的问题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132308" y="2002221"/>
            <a:ext cx="2989153" cy="3368745"/>
            <a:chOff x="1646135" y="2327956"/>
            <a:chExt cx="1803400" cy="3184525"/>
          </a:xfrm>
        </p:grpSpPr>
        <p:sp>
          <p:nvSpPr>
            <p:cNvPr id="57" name="MH_Other_1"/>
            <p:cNvSpPr/>
            <p:nvPr>
              <p:custDataLst>
                <p:tags r:id="rId1"/>
              </p:custDataLst>
            </p:nvPr>
          </p:nvSpPr>
          <p:spPr>
            <a:xfrm>
              <a:off x="1798535" y="2327956"/>
              <a:ext cx="1477962" cy="1171575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8" name="MH_SubTitle_1"/>
            <p:cNvSpPr/>
            <p:nvPr>
              <p:custDataLst>
                <p:tags r:id="rId2"/>
              </p:custDataLst>
            </p:nvPr>
          </p:nvSpPr>
          <p:spPr>
            <a:xfrm>
              <a:off x="1793773" y="2380343"/>
              <a:ext cx="1381125" cy="1077912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并发问题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MH_Text_1"/>
            <p:cNvSpPr txBox="1"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646135" y="3732894"/>
              <a:ext cx="1803400" cy="17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zh-CN" sz="1600" dirty="0" smtClean="0"/>
                <a:t>并发访问和同步访问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3380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9972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19400" y="1935681"/>
            <a:ext cx="6553199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THANK YOU</a:t>
            </a:r>
            <a:r>
              <a:rPr lang="zh-CN" altLang="en-US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！</a:t>
            </a: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4897135" y="3578498"/>
            <a:ext cx="1800225" cy="1724025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59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3004458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627" y="2403028"/>
            <a:ext cx="198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358" y="3316031"/>
            <a:ext cx="162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24673" y="1351538"/>
            <a:ext cx="5055927" cy="523220"/>
            <a:chOff x="4824673" y="1351538"/>
            <a:chExt cx="5055927" cy="523220"/>
          </a:xfrm>
        </p:grpSpPr>
        <p:sp>
          <p:nvSpPr>
            <p:cNvPr id="6" name="圆角矩形 5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824673" y="2264528"/>
            <a:ext cx="5055927" cy="523220"/>
            <a:chOff x="4824673" y="1351538"/>
            <a:chExt cx="5055927" cy="523220"/>
          </a:xfrm>
        </p:grpSpPr>
        <p:sp>
          <p:nvSpPr>
            <p:cNvPr id="25" name="圆角矩形 24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824673" y="3238762"/>
            <a:ext cx="5055927" cy="523220"/>
            <a:chOff x="4824673" y="1351538"/>
            <a:chExt cx="5055927" cy="523220"/>
          </a:xfrm>
        </p:grpSpPr>
        <p:sp>
          <p:nvSpPr>
            <p:cNvPr id="30" name="圆角矩形 29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存在问题不足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824673" y="4212537"/>
            <a:ext cx="5055927" cy="523220"/>
            <a:chOff x="4824673" y="1351538"/>
            <a:chExt cx="5055927" cy="523220"/>
          </a:xfrm>
        </p:grpSpPr>
        <p:sp>
          <p:nvSpPr>
            <p:cNvPr id="35" name="圆角矩形 34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明年工作计划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885915" y="1423607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</a:p>
        </p:txBody>
      </p:sp>
    </p:spTree>
    <p:extLst>
      <p:ext uri="{BB962C8B-B14F-4D97-AF65-F5344CB8AC3E}">
        <p14:creationId xmlns:p14="http://schemas.microsoft.com/office/powerpoint/2010/main" xmlns="" val="381099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4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91592" y="1263342"/>
            <a:ext cx="9785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400" dirty="0" smtClean="0"/>
              <a:t>代码中的许多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都出现在“边界条件”附近，在那些条件下，代码的行为可能不同于平常的、每天都能运行到的程序路径。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85034" y="2585545"/>
            <a:ext cx="43828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大多的时候，代码会返回你所期望的值，但是如果</a:t>
            </a:r>
            <a:r>
              <a:rPr lang="en-US" altLang="zh-CN" sz="2800" dirty="0" err="1" smtClean="0"/>
              <a:t>a+b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 </a:t>
            </a:r>
            <a:r>
              <a:rPr lang="zh-CN" altLang="en-US" sz="2800" dirty="0" smtClean="0"/>
              <a:t>你就会得到一个</a:t>
            </a:r>
            <a:r>
              <a:rPr lang="en-US" altLang="zh-CN" sz="2800" dirty="0" err="1" smtClean="0"/>
              <a:t>ArithmeticException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而不是期望的值，这就是边界条件。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756" y="2750262"/>
            <a:ext cx="4837318" cy="256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7006" y="1150878"/>
            <a:ext cx="97273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	</a:t>
            </a:r>
            <a:r>
              <a:rPr lang="zh-CN" altLang="en-US" sz="2800" dirty="0" smtClean="0"/>
              <a:t>用首字母缩略词</a:t>
            </a:r>
            <a:r>
              <a:rPr lang="en-US" altLang="zh-CN" sz="2800" dirty="0" smtClean="0"/>
              <a:t>CORRECT</a:t>
            </a:r>
            <a:r>
              <a:rPr lang="zh-CN" altLang="en-US" sz="2800" dirty="0" smtClean="0"/>
              <a:t>来考虑要如何测试哪些边界条件。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一致性</a:t>
            </a:r>
            <a:r>
              <a:rPr lang="en-US" altLang="zh-CN" sz="2800" b="1" dirty="0" smtClean="0"/>
              <a:t>(Conformance)</a:t>
            </a:r>
            <a:r>
              <a:rPr lang="zh-CN" altLang="en-US" sz="2800" dirty="0" smtClean="0"/>
              <a:t>：值是否符合预期的格式；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有序性</a:t>
            </a:r>
            <a:r>
              <a:rPr lang="en-US" altLang="zh-CN" sz="2800" b="1" dirty="0" smtClean="0"/>
              <a:t>(Ordering)</a:t>
            </a:r>
            <a:r>
              <a:rPr lang="zh-CN" altLang="en-US" sz="2800" dirty="0" smtClean="0"/>
              <a:t>：一组值应该是有序的还是无序的；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区间性</a:t>
            </a:r>
            <a:r>
              <a:rPr lang="en-US" altLang="zh-CN" sz="2800" b="1" dirty="0" smtClean="0"/>
              <a:t>(Range)</a:t>
            </a:r>
            <a:r>
              <a:rPr lang="zh-CN" altLang="en-US" sz="2800" dirty="0" smtClean="0"/>
              <a:t>：值是否存在一个最大值和最小值的区间范围内；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引用、耦合性</a:t>
            </a:r>
            <a:r>
              <a:rPr lang="en-US" altLang="zh-CN" sz="2800" b="1" dirty="0" smtClean="0"/>
              <a:t>(Reference)</a:t>
            </a:r>
            <a:r>
              <a:rPr lang="zh-CN" altLang="en-US" sz="2800" dirty="0" smtClean="0"/>
              <a:t>：代码是否引用了一些 不受代码本身直接控制的外部因素；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存在性</a:t>
            </a:r>
            <a:r>
              <a:rPr lang="en-US" altLang="zh-CN" sz="2800" b="1" dirty="0" smtClean="0"/>
              <a:t>(Existence)</a:t>
            </a:r>
            <a:r>
              <a:rPr lang="zh-CN" altLang="en-US" sz="2800" dirty="0" smtClean="0"/>
              <a:t>：值是否存在；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基数性</a:t>
            </a:r>
            <a:r>
              <a:rPr lang="en-US" altLang="zh-CN" sz="2800" b="1" dirty="0" smtClean="0"/>
              <a:t>(Cardinality)</a:t>
            </a:r>
            <a:r>
              <a:rPr lang="zh-CN" altLang="en-US" sz="2800" dirty="0" smtClean="0"/>
              <a:t>：是否恰好有足够的值；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时间性</a:t>
            </a:r>
            <a:r>
              <a:rPr lang="en-US" altLang="zh-CN" sz="2800" b="1" dirty="0" smtClean="0"/>
              <a:t>(Time)</a:t>
            </a:r>
            <a:r>
              <a:rPr lang="zh-CN" altLang="en-US" sz="2800" dirty="0" smtClean="0"/>
              <a:t>：所有事情是否都是按顺序发生的？是否在正确的时间，是否及时。</a:t>
            </a:r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29020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4759" y="1813557"/>
            <a:ext cx="10105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800" dirty="0" smtClean="0"/>
              <a:t>很多时候，期望产生的数据符合某种特定的形式。但是如果数据不能像期望的那样，就需要测试来确保结果的一致性。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例：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name@somewhere.com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800" dirty="0" smtClean="0"/>
              <a:t>	</a:t>
            </a:r>
            <a:r>
              <a:rPr lang="zh-CN" altLang="zh-CN" sz="2800" dirty="0" smtClean="0">
                <a:solidFill>
                  <a:schemeClr val="accent6">
                    <a:lumMod val="50000"/>
                  </a:schemeClr>
                </a:solidFill>
              </a:rPr>
              <a:t>如果数据不能像期望的那样与结构相一致，将会出现什么情况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 dirty="0" smtClean="0"/>
              <a:t>	</a:t>
            </a:r>
            <a:endParaRPr lang="zh-CN" altLang="en-US" sz="2400" dirty="0" smtClean="0"/>
          </a:p>
          <a:p>
            <a:r>
              <a:rPr lang="en-US" altLang="zh-CN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4786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4759" y="1498223"/>
            <a:ext cx="10105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假设某一类报告数据，其中包括一个头部记录，这个头部记录链接到了一些数据记录，最后是尾部记录。我们需要测试多少种情况呢</a:t>
            </a:r>
            <a:r>
              <a:rPr lang="en-US" altLang="zh-CN" sz="2400" dirty="0" smtClean="0"/>
              <a:t>? 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如果没有头部记录，只有数据记录和尾部记录，要怎样处理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 </a:t>
            </a: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	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如果没有数据记录，只有头部记录和尾部记录，要怎样处理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	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如果没有尾部记录，只有头部记录和数据记录，要怎样处理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	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如果只有一个尾部记录，要怎样处理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	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如果只有一个头部记录，要怎样处理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	●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如果只有一个数据记录，要怎样处理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这时，就必须考虑到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如果数据不能像你期望的那样与结构相一致，将会出现什么情况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如果要创建这样结构的数据，就需要测试你的结果并确保其一致性。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Text_1"/>
          <p:cNvSpPr/>
          <p:nvPr>
            <p:custDataLst>
              <p:tags r:id="rId1"/>
            </p:custDataLst>
          </p:nvPr>
        </p:nvSpPr>
        <p:spPr>
          <a:xfrm>
            <a:off x="4503296" y="2506527"/>
            <a:ext cx="3316472" cy="755650"/>
          </a:xfrm>
          <a:prstGeom prst="roundRect">
            <a:avLst/>
          </a:prstGeom>
          <a:solidFill>
            <a:srgbClr val="F2F2F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</a:rPr>
              <a:t>开胃菜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4395346" y="2668453"/>
            <a:ext cx="1224937" cy="377825"/>
          </a:xfrm>
          <a:prstGeom prst="homePlate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Appetizer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MH_Other_1"/>
          <p:cNvSpPr/>
          <p:nvPr>
            <p:custDataLst>
              <p:tags r:id="rId3"/>
            </p:custDataLst>
          </p:nvPr>
        </p:nvSpPr>
        <p:spPr>
          <a:xfrm flipH="1" flipV="1">
            <a:off x="4395345" y="3046277"/>
            <a:ext cx="101953" cy="1079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8" name="MH_Text_2"/>
          <p:cNvSpPr/>
          <p:nvPr>
            <p:custDataLst>
              <p:tags r:id="rId4"/>
            </p:custDataLst>
          </p:nvPr>
        </p:nvSpPr>
        <p:spPr>
          <a:xfrm>
            <a:off x="4503296" y="3617777"/>
            <a:ext cx="3316472" cy="755650"/>
          </a:xfrm>
          <a:prstGeom prst="roundRect">
            <a:avLst/>
          </a:prstGeom>
          <a:solidFill>
            <a:srgbClr val="F2F2F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</a:rPr>
              <a:t>沙拉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5"/>
            </p:custDataLst>
          </p:nvPr>
        </p:nvSpPr>
        <p:spPr>
          <a:xfrm>
            <a:off x="4395346" y="3779703"/>
            <a:ext cx="1224937" cy="377825"/>
          </a:xfrm>
          <a:prstGeom prst="homePlate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dirty="0" smtClean="0"/>
              <a:t>Salad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6"/>
            </p:custDataLst>
          </p:nvPr>
        </p:nvSpPr>
        <p:spPr>
          <a:xfrm flipH="1" flipV="1">
            <a:off x="4395345" y="4157527"/>
            <a:ext cx="101953" cy="1079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1" name="MH_Text_3"/>
          <p:cNvSpPr/>
          <p:nvPr>
            <p:custDataLst>
              <p:tags r:id="rId7"/>
            </p:custDataLst>
          </p:nvPr>
        </p:nvSpPr>
        <p:spPr>
          <a:xfrm>
            <a:off x="4503296" y="4729027"/>
            <a:ext cx="3316472" cy="755650"/>
          </a:xfrm>
          <a:prstGeom prst="roundRect">
            <a:avLst/>
          </a:prstGeom>
          <a:solidFill>
            <a:srgbClr val="F2F2F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</a:rPr>
              <a:t>主菜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8"/>
            </p:custDataLst>
          </p:nvPr>
        </p:nvSpPr>
        <p:spPr>
          <a:xfrm>
            <a:off x="4395346" y="4890953"/>
            <a:ext cx="1224937" cy="377825"/>
          </a:xfrm>
          <a:prstGeom prst="homePlate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dirty="0" smtClean="0"/>
              <a:t>Entree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MH_Other_3"/>
          <p:cNvSpPr/>
          <p:nvPr>
            <p:custDataLst>
              <p:tags r:id="rId9"/>
            </p:custDataLst>
          </p:nvPr>
        </p:nvSpPr>
        <p:spPr>
          <a:xfrm flipH="1" flipV="1">
            <a:off x="4395345" y="5268777"/>
            <a:ext cx="101953" cy="1079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9" name="MH_Other_8"/>
          <p:cNvSpPr/>
          <p:nvPr>
            <p:custDataLst>
              <p:tags r:id="rId10"/>
            </p:custDataLst>
          </p:nvPr>
        </p:nvSpPr>
        <p:spPr>
          <a:xfrm rot="10800000">
            <a:off x="4747292" y="3319327"/>
            <a:ext cx="383824" cy="241300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 rot="10800000">
            <a:off x="4778824" y="4430577"/>
            <a:ext cx="383824" cy="241300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MH_Text_4"/>
          <p:cNvSpPr/>
          <p:nvPr>
            <p:custDataLst>
              <p:tags r:id="rId12"/>
            </p:custDataLst>
          </p:nvPr>
        </p:nvSpPr>
        <p:spPr>
          <a:xfrm>
            <a:off x="4503296" y="5840277"/>
            <a:ext cx="3316472" cy="755650"/>
          </a:xfrm>
          <a:prstGeom prst="roundRect">
            <a:avLst/>
          </a:prstGeom>
          <a:solidFill>
            <a:srgbClr val="F2F2F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</a:rPr>
              <a:t>甜点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13"/>
            </p:custDataLst>
          </p:nvPr>
        </p:nvSpPr>
        <p:spPr>
          <a:xfrm>
            <a:off x="4395346" y="6002203"/>
            <a:ext cx="1224937" cy="377825"/>
          </a:xfrm>
          <a:prstGeom prst="homePlate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dirty="0" smtClean="0"/>
              <a:t>Dessert</a:t>
            </a:r>
            <a:endParaRPr lang="zh-CN" altLang="en-US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MH_Other_10"/>
          <p:cNvSpPr/>
          <p:nvPr>
            <p:custDataLst>
              <p:tags r:id="rId14"/>
            </p:custDataLst>
          </p:nvPr>
        </p:nvSpPr>
        <p:spPr>
          <a:xfrm flipH="1" flipV="1">
            <a:off x="4395345" y="6380027"/>
            <a:ext cx="101953" cy="1079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4" name="MH_Other_11"/>
          <p:cNvSpPr/>
          <p:nvPr>
            <p:custDataLst>
              <p:tags r:id="rId15"/>
            </p:custDataLst>
          </p:nvPr>
        </p:nvSpPr>
        <p:spPr>
          <a:xfrm rot="10800000">
            <a:off x="4778824" y="5541827"/>
            <a:ext cx="383824" cy="241300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82869" y="1009003"/>
            <a:ext cx="9884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800" dirty="0" smtClean="0"/>
              <a:t>有序性包括数据的顺序，或者数据在集合中的位置，还有就是让元素位置有序。如果你的方法是让某些元素维持有序，就应该检查一下它们是否真的有序。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1176319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63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29022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3944" y="1008993"/>
            <a:ext cx="972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领域约束</a:t>
            </a:r>
            <a:r>
              <a:rPr lang="zh-CN" altLang="en-US" sz="2400" dirty="0" smtClean="0"/>
              <a:t>：对于一个变量，他所属类型的取值范围可能比你需要或者想象的更加宽广。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024" y="1779844"/>
            <a:ext cx="5478024" cy="501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左箭头 11"/>
          <p:cNvSpPr/>
          <p:nvPr/>
        </p:nvSpPr>
        <p:spPr>
          <a:xfrm>
            <a:off x="6826477" y="3342290"/>
            <a:ext cx="1103586" cy="977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914290" y="2065283"/>
            <a:ext cx="3373820" cy="386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在一个好的面向对象设计中，通常都不会使用一个原生类型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如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, Integer)</a:t>
            </a:r>
            <a:r>
              <a:rPr lang="zh-CN" altLang="en-US" sz="2400" b="1" dirty="0" smtClean="0"/>
              <a:t>来存储一个具有边界的值，诸如岁数、罗盘头指向的角度等</a:t>
            </a:r>
            <a:r>
              <a:rPr lang="en-US" altLang="zh-CN" sz="2400" b="1" dirty="0" smtClean="0"/>
              <a:t>:</a:t>
            </a:r>
            <a:endParaRPr lang="zh-CN" altLang="en-US" sz="2400" b="1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4788" y="335418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区间性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8996" y="1466175"/>
            <a:ext cx="1029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物理数据结构</a:t>
            </a:r>
            <a:r>
              <a:rPr lang="zh-CN" altLang="en-US" sz="2800" dirty="0" smtClean="0"/>
              <a:t>：有时候想要测试的最常见区间很可能是取决于物理数据结构的问题，而不是应用领域的约束。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05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Text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Text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Text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Rectangl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文本框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414</Words>
  <Application>Microsoft Office PowerPoint</Application>
  <PresentationFormat>自定义</PresentationFormat>
  <Paragraphs>89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qipeng yu</dc:creator>
  <cp:lastModifiedBy>Administrator</cp:lastModifiedBy>
  <cp:revision>372</cp:revision>
  <dcterms:created xsi:type="dcterms:W3CDTF">2015-08-12T09:15:06Z</dcterms:created>
  <dcterms:modified xsi:type="dcterms:W3CDTF">2017-06-09T13:43:06Z</dcterms:modified>
</cp:coreProperties>
</file>