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29" Type="http://schemas.openxmlformats.org/officeDocument/2006/relationships/slide" Target="slides/slide26.xml"/><Relationship Id="rId7" Type="http://schemas.openxmlformats.org/officeDocument/2006/relationships/slide" Target="slides/slide4.xml"/><Relationship Id="rId8" Type="http://schemas.openxmlformats.org/officeDocument/2006/relationships/slide" Target="slides/slide5.xml"/><Relationship Id="rId31" Type="http://schemas.openxmlformats.org/officeDocument/2006/relationships/slide" Target="slides/slide28.xml"/><Relationship Id="rId30" Type="http://schemas.openxmlformats.org/officeDocument/2006/relationships/slide" Target="slides/slide27.xml"/><Relationship Id="rId11" Type="http://schemas.openxmlformats.org/officeDocument/2006/relationships/slide" Target="slides/slide8.xml"/><Relationship Id="rId33" Type="http://schemas.openxmlformats.org/officeDocument/2006/relationships/slide" Target="slides/slide30.xml"/><Relationship Id="rId10" Type="http://schemas.openxmlformats.org/officeDocument/2006/relationships/slide" Target="slides/slide7.xml"/><Relationship Id="rId32" Type="http://schemas.openxmlformats.org/officeDocument/2006/relationships/slide" Target="slides/slide29.xml"/><Relationship Id="rId13" Type="http://schemas.openxmlformats.org/officeDocument/2006/relationships/slide" Target="slides/slide10.xml"/><Relationship Id="rId12" Type="http://schemas.openxmlformats.org/officeDocument/2006/relationships/slide" Target="slides/slide9.xml"/><Relationship Id="rId34" Type="http://schemas.openxmlformats.org/officeDocument/2006/relationships/slide" Target="slides/slide31.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4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193989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292388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331127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25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09AA56-4821-4275-AC4C-FB253B8B688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304498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09AA56-4821-4275-AC4C-FB253B8B6884}"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417404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09AA56-4821-4275-AC4C-FB253B8B6884}"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381515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09AA56-4821-4275-AC4C-FB253B8B6884}" type="datetimeFigureOut">
              <a:rPr lang="en-IN" smtClean="0"/>
              <a:t>11-10-2023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89431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09AA56-4821-4275-AC4C-FB253B8B6884}" type="datetimeFigureOut">
              <a:rPr lang="en-IN" smtClean="0"/>
              <a:t>11-10-2023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ED2329-875F-4AB1-A35E-40EA87481386}" type="slidenum">
              <a:rPr lang="en-IN" smtClean="0"/>
              <a:t>‹#›</a:t>
            </a:fld>
            <a:endParaRPr lang="en-IN"/>
          </a:p>
        </p:txBody>
      </p:sp>
    </p:spTree>
    <p:extLst>
      <p:ext uri="{BB962C8B-B14F-4D97-AF65-F5344CB8AC3E}">
        <p14:creationId xmlns:p14="http://schemas.microsoft.com/office/powerpoint/2010/main" val="263465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9AA56-4821-4275-AC4C-FB253B8B688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46478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09AA56-4821-4275-AC4C-FB253B8B6884}" type="datetimeFigureOut">
              <a:rPr lang="en-IN" smtClean="0"/>
              <a:t>11-10-2023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ED2329-875F-4AB1-A35E-40EA8748138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7912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E4F1-170E-E32D-9464-E98C298FD0C0}"/>
              </a:ext>
            </a:extLst>
          </p:cNvPr>
          <p:cNvSpPr>
            <a:spLocks noGrp="1"/>
          </p:cNvSpPr>
          <p:nvPr>
            <p:ph type="ctrTitle"/>
          </p:nvPr>
        </p:nvSpPr>
        <p:spPr/>
        <p:txBody>
          <a:bodyPr>
            <a:normAutofit/>
          </a:bodyPr>
          <a:lstStyle/>
          <a:p>
            <a:r>
              <a:rPr lang="en-US" sz="5400" b="1" dirty="0"/>
              <a:t>TITLE</a:t>
            </a:r>
            <a:r>
              <a:rPr lang="en-US" sz="5400" dirty="0"/>
              <a:t>:</a:t>
            </a:r>
            <a:r>
              <a:rPr lang="en-US" sz="5400" dirty="0">
                <a:latin typeface="Bahnschrift Condensed" panose="020B0502040204020203" pitchFamily="34" charset="0"/>
              </a:rPr>
              <a:t>AI-DRIVEN EXPLORATION AND PREDICTION OF COMPANY REGISTRATION TRENDS WITH REGISTRAR OF COMPANIES</a:t>
            </a:r>
            <a:endParaRPr lang="en-IN" sz="54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65F70C2A-AB6B-5AF5-CA4C-B5237889AD8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2212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4C51-0556-8F39-8BAF-7BBE53176950}"/>
              </a:ext>
            </a:extLst>
          </p:cNvPr>
          <p:cNvSpPr>
            <a:spLocks noGrp="1"/>
          </p:cNvSpPr>
          <p:nvPr>
            <p:ph type="title"/>
          </p:nvPr>
        </p:nvSpPr>
        <p:spPr/>
        <p:txBody>
          <a:bodyPr/>
          <a:lstStyle/>
          <a:p>
            <a:r>
              <a:rPr lang="en-IN" b="1" dirty="0">
                <a:latin typeface="Bahnschrift SemiBold" panose="020B0502040204020203" pitchFamily="34" charset="0"/>
              </a:rPr>
              <a:t>Fraud Detection:</a:t>
            </a:r>
          </a:p>
        </p:txBody>
      </p:sp>
      <p:sp>
        <p:nvSpPr>
          <p:cNvPr id="3" name="Content Placeholder 2">
            <a:extLst>
              <a:ext uri="{FF2B5EF4-FFF2-40B4-BE49-F238E27FC236}">
                <a16:creationId xmlns:a16="http://schemas.microsoft.com/office/drawing/2014/main" id="{D0CC31CF-D095-2A22-3F11-DF224792CFBF}"/>
              </a:ext>
            </a:extLst>
          </p:cNvPr>
          <p:cNvSpPr>
            <a:spLocks noGrp="1"/>
          </p:cNvSpPr>
          <p:nvPr>
            <p:ph idx="1"/>
          </p:nvPr>
        </p:nvSpPr>
        <p:spPr/>
        <p:txBody>
          <a:bodyPr>
            <a:normAutofit/>
          </a:bodyPr>
          <a:lstStyle/>
          <a:p>
            <a:r>
              <a:rPr lang="en-US" sz="3200" dirty="0"/>
              <a:t>Integrate AI-driven fraud detection systems to identify potentially fraudulent company registrations. This can help reduce financial and reputational risks for stakeholders.</a:t>
            </a:r>
            <a:endParaRPr lang="en-IN" sz="3200" dirty="0"/>
          </a:p>
        </p:txBody>
      </p:sp>
    </p:spTree>
    <p:extLst>
      <p:ext uri="{BB962C8B-B14F-4D97-AF65-F5344CB8AC3E}">
        <p14:creationId xmlns:p14="http://schemas.microsoft.com/office/powerpoint/2010/main" val="170001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33B0-859E-1B6A-BE9A-2554180B0E34}"/>
              </a:ext>
            </a:extLst>
          </p:cNvPr>
          <p:cNvSpPr>
            <a:spLocks noGrp="1"/>
          </p:cNvSpPr>
          <p:nvPr>
            <p:ph type="title"/>
          </p:nvPr>
        </p:nvSpPr>
        <p:spPr/>
        <p:txBody>
          <a:bodyPr/>
          <a:lstStyle/>
          <a:p>
            <a:r>
              <a:rPr lang="en-IN" b="1" dirty="0"/>
              <a:t>FRAUD DETECTION</a:t>
            </a:r>
          </a:p>
        </p:txBody>
      </p:sp>
      <p:pic>
        <p:nvPicPr>
          <p:cNvPr id="9" name="Content Placeholder 8">
            <a:extLst>
              <a:ext uri="{FF2B5EF4-FFF2-40B4-BE49-F238E27FC236}">
                <a16:creationId xmlns:a16="http://schemas.microsoft.com/office/drawing/2014/main" id="{8065FBB1-9971-0AC0-7E82-14E2CB3A4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371" y="1846263"/>
            <a:ext cx="9457584" cy="4022725"/>
          </a:xfrm>
        </p:spPr>
      </p:pic>
    </p:spTree>
    <p:extLst>
      <p:ext uri="{BB962C8B-B14F-4D97-AF65-F5344CB8AC3E}">
        <p14:creationId xmlns:p14="http://schemas.microsoft.com/office/powerpoint/2010/main" val="184260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200E-062A-F1F2-5455-F53EDEFD2A7D}"/>
              </a:ext>
            </a:extLst>
          </p:cNvPr>
          <p:cNvSpPr>
            <a:spLocks noGrp="1"/>
          </p:cNvSpPr>
          <p:nvPr>
            <p:ph type="title"/>
          </p:nvPr>
        </p:nvSpPr>
        <p:spPr/>
        <p:txBody>
          <a:bodyPr/>
          <a:lstStyle/>
          <a:p>
            <a:r>
              <a:rPr lang="en-IN" sz="6000" b="1" dirty="0">
                <a:latin typeface="Bahnschrift SemiBold" panose="020B0502040204020203" pitchFamily="34" charset="0"/>
              </a:rPr>
              <a:t>Data Visualization</a:t>
            </a:r>
            <a:r>
              <a:rPr lang="en-IN" dirty="0"/>
              <a:t>:</a:t>
            </a:r>
          </a:p>
        </p:txBody>
      </p:sp>
      <p:sp>
        <p:nvSpPr>
          <p:cNvPr id="3" name="Content Placeholder 2">
            <a:extLst>
              <a:ext uri="{FF2B5EF4-FFF2-40B4-BE49-F238E27FC236}">
                <a16:creationId xmlns:a16="http://schemas.microsoft.com/office/drawing/2014/main" id="{575A922B-4457-041C-FEFA-76E5D352DFA0}"/>
              </a:ext>
            </a:extLst>
          </p:cNvPr>
          <p:cNvSpPr>
            <a:spLocks noGrp="1"/>
          </p:cNvSpPr>
          <p:nvPr>
            <p:ph idx="1"/>
          </p:nvPr>
        </p:nvSpPr>
        <p:spPr/>
        <p:txBody>
          <a:bodyPr>
            <a:normAutofit/>
          </a:bodyPr>
          <a:lstStyle/>
          <a:p>
            <a:r>
              <a:rPr lang="en-US" sz="3200" dirty="0"/>
              <a:t>Create user-friendly dashboards and data visualization tools that allow users to explore registration trends, view predictions, and extract actionable insights.</a:t>
            </a:r>
            <a:endParaRPr lang="en-IN" sz="3200" dirty="0"/>
          </a:p>
        </p:txBody>
      </p:sp>
    </p:spTree>
    <p:extLst>
      <p:ext uri="{BB962C8B-B14F-4D97-AF65-F5344CB8AC3E}">
        <p14:creationId xmlns:p14="http://schemas.microsoft.com/office/powerpoint/2010/main" val="42670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E3F0-B1B0-3EC6-6A1D-C0EF97FD783C}"/>
              </a:ext>
            </a:extLst>
          </p:cNvPr>
          <p:cNvSpPr>
            <a:spLocks noGrp="1"/>
          </p:cNvSpPr>
          <p:nvPr>
            <p:ph type="title"/>
          </p:nvPr>
        </p:nvSpPr>
        <p:spPr/>
        <p:txBody>
          <a:bodyPr>
            <a:normAutofit/>
          </a:bodyPr>
          <a:lstStyle/>
          <a:p>
            <a:r>
              <a:rPr lang="en-US" sz="5400" b="1" dirty="0"/>
              <a:t>DATA VISUALIZATION</a:t>
            </a:r>
            <a:endParaRPr lang="en-IN" sz="5400" b="1" dirty="0"/>
          </a:p>
        </p:txBody>
      </p:sp>
      <p:pic>
        <p:nvPicPr>
          <p:cNvPr id="5" name="Content Placeholder 4">
            <a:extLst>
              <a:ext uri="{FF2B5EF4-FFF2-40B4-BE49-F238E27FC236}">
                <a16:creationId xmlns:a16="http://schemas.microsoft.com/office/drawing/2014/main" id="{62D0CD4C-38F8-8CC0-93CE-6FA590A52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859" y="1846263"/>
            <a:ext cx="6081399" cy="4022725"/>
          </a:xfrm>
        </p:spPr>
      </p:pic>
    </p:spTree>
    <p:extLst>
      <p:ext uri="{BB962C8B-B14F-4D97-AF65-F5344CB8AC3E}">
        <p14:creationId xmlns:p14="http://schemas.microsoft.com/office/powerpoint/2010/main" val="312210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D6AB-0F3F-31F3-AEDF-1197E1C16D2D}"/>
              </a:ext>
            </a:extLst>
          </p:cNvPr>
          <p:cNvSpPr>
            <a:spLocks noGrp="1"/>
          </p:cNvSpPr>
          <p:nvPr>
            <p:ph type="title"/>
          </p:nvPr>
        </p:nvSpPr>
        <p:spPr/>
        <p:txBody>
          <a:bodyPr>
            <a:normAutofit/>
          </a:bodyPr>
          <a:lstStyle/>
          <a:p>
            <a:r>
              <a:rPr lang="en-IN" sz="4400" dirty="0">
                <a:latin typeface="Bahnschrift SemiBold" panose="020B0502040204020203" pitchFamily="34" charset="0"/>
              </a:rPr>
              <a:t>Regulatory Compliance Monitoring:</a:t>
            </a:r>
          </a:p>
        </p:txBody>
      </p:sp>
      <p:sp>
        <p:nvSpPr>
          <p:cNvPr id="3" name="Content Placeholder 2">
            <a:extLst>
              <a:ext uri="{FF2B5EF4-FFF2-40B4-BE49-F238E27FC236}">
                <a16:creationId xmlns:a16="http://schemas.microsoft.com/office/drawing/2014/main" id="{3E5A7966-9149-A0EC-1E1A-2E9505100B66}"/>
              </a:ext>
            </a:extLst>
          </p:cNvPr>
          <p:cNvSpPr>
            <a:spLocks noGrp="1"/>
          </p:cNvSpPr>
          <p:nvPr>
            <p:ph idx="1"/>
          </p:nvPr>
        </p:nvSpPr>
        <p:spPr/>
        <p:txBody>
          <a:bodyPr>
            <a:normAutofit/>
          </a:bodyPr>
          <a:lstStyle/>
          <a:p>
            <a:r>
              <a:rPr lang="en-US" sz="3200" dirty="0"/>
              <a:t>Implement a system to monitor changes in company registration laws and regulations. This can help businesses stay compliant and adapt to new requirements.</a:t>
            </a:r>
            <a:endParaRPr lang="en-IN" sz="3200" dirty="0"/>
          </a:p>
        </p:txBody>
      </p:sp>
    </p:spTree>
    <p:extLst>
      <p:ext uri="{BB962C8B-B14F-4D97-AF65-F5344CB8AC3E}">
        <p14:creationId xmlns:p14="http://schemas.microsoft.com/office/powerpoint/2010/main" val="249940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9DA3-CA2F-53E0-E7A9-DD3B436D13F7}"/>
              </a:ext>
            </a:extLst>
          </p:cNvPr>
          <p:cNvSpPr>
            <a:spLocks noGrp="1"/>
          </p:cNvSpPr>
          <p:nvPr>
            <p:ph type="title"/>
          </p:nvPr>
        </p:nvSpPr>
        <p:spPr/>
        <p:txBody>
          <a:bodyPr/>
          <a:lstStyle/>
          <a:p>
            <a:r>
              <a:rPr lang="en-IN" b="1" dirty="0"/>
              <a:t>REGULATORY COMPLIANCE MONITORING</a:t>
            </a:r>
            <a:endParaRPr lang="en-IN" b="1" dirty="0">
              <a:solidFill>
                <a:srgbClr val="FF0000"/>
              </a:solidFill>
            </a:endParaRPr>
          </a:p>
        </p:txBody>
      </p:sp>
      <p:pic>
        <p:nvPicPr>
          <p:cNvPr id="5" name="Content Placeholder 4">
            <a:extLst>
              <a:ext uri="{FF2B5EF4-FFF2-40B4-BE49-F238E27FC236}">
                <a16:creationId xmlns:a16="http://schemas.microsoft.com/office/drawing/2014/main" id="{5B42A30E-62F3-A29F-DE9C-05667BDB0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366" y="1846263"/>
            <a:ext cx="4960918" cy="4022725"/>
          </a:xfrm>
        </p:spPr>
      </p:pic>
    </p:spTree>
    <p:extLst>
      <p:ext uri="{BB962C8B-B14F-4D97-AF65-F5344CB8AC3E}">
        <p14:creationId xmlns:p14="http://schemas.microsoft.com/office/powerpoint/2010/main" val="4035570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AD94-42D7-4F47-2BBA-10BCC1063647}"/>
              </a:ext>
            </a:extLst>
          </p:cNvPr>
          <p:cNvSpPr>
            <a:spLocks noGrp="1"/>
          </p:cNvSpPr>
          <p:nvPr>
            <p:ph type="title"/>
          </p:nvPr>
        </p:nvSpPr>
        <p:spPr/>
        <p:txBody>
          <a:bodyPr/>
          <a:lstStyle/>
          <a:p>
            <a:r>
              <a:rPr lang="en-IN" b="1" dirty="0">
                <a:latin typeface="Bahnschrift SemiBold" panose="020B0502040204020203" pitchFamily="34" charset="0"/>
              </a:rPr>
              <a:t>Industry-Specific Insights:</a:t>
            </a:r>
          </a:p>
        </p:txBody>
      </p:sp>
      <p:sp>
        <p:nvSpPr>
          <p:cNvPr id="3" name="Content Placeholder 2">
            <a:extLst>
              <a:ext uri="{FF2B5EF4-FFF2-40B4-BE49-F238E27FC236}">
                <a16:creationId xmlns:a16="http://schemas.microsoft.com/office/drawing/2014/main" id="{560F0717-5B1F-D172-DCF7-E0D996CA7452}"/>
              </a:ext>
            </a:extLst>
          </p:cNvPr>
          <p:cNvSpPr>
            <a:spLocks noGrp="1"/>
          </p:cNvSpPr>
          <p:nvPr>
            <p:ph idx="1"/>
          </p:nvPr>
        </p:nvSpPr>
        <p:spPr/>
        <p:txBody>
          <a:bodyPr>
            <a:normAutofit/>
          </a:bodyPr>
          <a:lstStyle/>
          <a:p>
            <a:r>
              <a:rPr lang="en-US" sz="2800" dirty="0"/>
              <a:t> Customize the system to provide industry-specific insights. For example, it could offer unique predictions and trends for tech startups, manufacturing companies, or retail businesses.</a:t>
            </a:r>
            <a:endParaRPr lang="en-IN" sz="2800" dirty="0"/>
          </a:p>
        </p:txBody>
      </p:sp>
    </p:spTree>
    <p:extLst>
      <p:ext uri="{BB962C8B-B14F-4D97-AF65-F5344CB8AC3E}">
        <p14:creationId xmlns:p14="http://schemas.microsoft.com/office/powerpoint/2010/main" val="3500420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EC96-F47A-C603-BC76-D2D3AB7E1944}"/>
              </a:ext>
            </a:extLst>
          </p:cNvPr>
          <p:cNvSpPr>
            <a:spLocks noGrp="1"/>
          </p:cNvSpPr>
          <p:nvPr>
            <p:ph type="title"/>
          </p:nvPr>
        </p:nvSpPr>
        <p:spPr/>
        <p:txBody>
          <a:bodyPr/>
          <a:lstStyle/>
          <a:p>
            <a:r>
              <a:rPr lang="en-IN" dirty="0"/>
              <a:t>INDUSTRY SPECIFIC INSIGHTS</a:t>
            </a:r>
          </a:p>
        </p:txBody>
      </p:sp>
      <p:pic>
        <p:nvPicPr>
          <p:cNvPr id="5" name="Content Placeholder 4">
            <a:extLst>
              <a:ext uri="{FF2B5EF4-FFF2-40B4-BE49-F238E27FC236}">
                <a16:creationId xmlns:a16="http://schemas.microsoft.com/office/drawing/2014/main" id="{919917E7-AA2B-D03C-7E61-F60AF281A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672" y="1846263"/>
            <a:ext cx="5243922" cy="4022725"/>
          </a:xfrm>
        </p:spPr>
      </p:pic>
    </p:spTree>
    <p:extLst>
      <p:ext uri="{BB962C8B-B14F-4D97-AF65-F5344CB8AC3E}">
        <p14:creationId xmlns:p14="http://schemas.microsoft.com/office/powerpoint/2010/main" val="392049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9121-C969-483F-F409-339156C00C15}"/>
              </a:ext>
            </a:extLst>
          </p:cNvPr>
          <p:cNvSpPr>
            <a:spLocks noGrp="1"/>
          </p:cNvSpPr>
          <p:nvPr>
            <p:ph type="title"/>
          </p:nvPr>
        </p:nvSpPr>
        <p:spPr/>
        <p:txBody>
          <a:bodyPr/>
          <a:lstStyle/>
          <a:p>
            <a:r>
              <a:rPr lang="en-IN" b="1" dirty="0">
                <a:latin typeface="Bahnschrift SemiBold" panose="020B0502040204020203" pitchFamily="34" charset="0"/>
              </a:rPr>
              <a:t>API Integration</a:t>
            </a:r>
            <a:r>
              <a:rPr lang="en-IN" dirty="0"/>
              <a:t>:</a:t>
            </a:r>
          </a:p>
        </p:txBody>
      </p:sp>
      <p:sp>
        <p:nvSpPr>
          <p:cNvPr id="3" name="Content Placeholder 2">
            <a:extLst>
              <a:ext uri="{FF2B5EF4-FFF2-40B4-BE49-F238E27FC236}">
                <a16:creationId xmlns:a16="http://schemas.microsoft.com/office/drawing/2014/main" id="{DF0F6883-2D43-7FCC-3540-E3682162EE22}"/>
              </a:ext>
            </a:extLst>
          </p:cNvPr>
          <p:cNvSpPr>
            <a:spLocks noGrp="1"/>
          </p:cNvSpPr>
          <p:nvPr>
            <p:ph idx="1"/>
          </p:nvPr>
        </p:nvSpPr>
        <p:spPr/>
        <p:txBody>
          <a:bodyPr/>
          <a:lstStyle/>
          <a:p>
            <a:r>
              <a:rPr lang="en-US" dirty="0"/>
              <a:t> </a:t>
            </a:r>
            <a:r>
              <a:rPr lang="en-US" sz="3200" dirty="0"/>
              <a:t>Provide APIs that allow businesses, investors, and other stakeholders to access the system's data and predictions, enabling them to integrate this information into their own applications</a:t>
            </a:r>
            <a:r>
              <a:rPr lang="en-US" dirty="0"/>
              <a:t>.</a:t>
            </a:r>
            <a:endParaRPr lang="en-IN" dirty="0"/>
          </a:p>
        </p:txBody>
      </p:sp>
    </p:spTree>
    <p:extLst>
      <p:ext uri="{BB962C8B-B14F-4D97-AF65-F5344CB8AC3E}">
        <p14:creationId xmlns:p14="http://schemas.microsoft.com/office/powerpoint/2010/main" val="421134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7988-00F8-8CDD-02B6-B2DFDC230022}"/>
              </a:ext>
            </a:extLst>
          </p:cNvPr>
          <p:cNvSpPr>
            <a:spLocks noGrp="1"/>
          </p:cNvSpPr>
          <p:nvPr>
            <p:ph type="title"/>
          </p:nvPr>
        </p:nvSpPr>
        <p:spPr/>
        <p:txBody>
          <a:bodyPr/>
          <a:lstStyle/>
          <a:p>
            <a:r>
              <a:rPr lang="en-IN" dirty="0"/>
              <a:t>API INTEGRATION</a:t>
            </a:r>
          </a:p>
        </p:txBody>
      </p:sp>
      <p:pic>
        <p:nvPicPr>
          <p:cNvPr id="5" name="Content Placeholder 4">
            <a:extLst>
              <a:ext uri="{FF2B5EF4-FFF2-40B4-BE49-F238E27FC236}">
                <a16:creationId xmlns:a16="http://schemas.microsoft.com/office/drawing/2014/main" id="{AA4B9EFF-BB93-6455-A191-BDC7023E2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282" y="1846263"/>
            <a:ext cx="7098231" cy="4022725"/>
          </a:xfrm>
        </p:spPr>
      </p:pic>
    </p:spTree>
    <p:extLst>
      <p:ext uri="{BB962C8B-B14F-4D97-AF65-F5344CB8AC3E}">
        <p14:creationId xmlns:p14="http://schemas.microsoft.com/office/powerpoint/2010/main" val="135465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02B4-159F-CD70-957F-DF16D31AB67C}"/>
              </a:ext>
            </a:extLst>
          </p:cNvPr>
          <p:cNvSpPr>
            <a:spLocks noGrp="1"/>
          </p:cNvSpPr>
          <p:nvPr>
            <p:ph type="title"/>
          </p:nvPr>
        </p:nvSpPr>
        <p:spPr/>
        <p:txBody>
          <a:bodyPr/>
          <a:lstStyle/>
          <a:p>
            <a:r>
              <a:rPr lang="en-US" b="1" i="1" dirty="0">
                <a:latin typeface="Algerian" panose="04020705040A02060702" pitchFamily="82" charset="0"/>
              </a:rPr>
              <a:t>INTRODUCTION</a:t>
            </a:r>
            <a:endParaRPr lang="en-IN" b="1" i="1" dirty="0">
              <a:latin typeface="Algerian" panose="04020705040A02060702" pitchFamily="82" charset="0"/>
            </a:endParaRPr>
          </a:p>
        </p:txBody>
      </p:sp>
      <p:sp>
        <p:nvSpPr>
          <p:cNvPr id="3" name="Content Placeholder 2">
            <a:extLst>
              <a:ext uri="{FF2B5EF4-FFF2-40B4-BE49-F238E27FC236}">
                <a16:creationId xmlns:a16="http://schemas.microsoft.com/office/drawing/2014/main" id="{5D4EBAF0-222A-CCCA-9649-5F8CF64A1541}"/>
              </a:ext>
            </a:extLst>
          </p:cNvPr>
          <p:cNvSpPr>
            <a:spLocks noGrp="1"/>
          </p:cNvSpPr>
          <p:nvPr>
            <p:ph idx="1"/>
          </p:nvPr>
        </p:nvSpPr>
        <p:spPr/>
        <p:txBody>
          <a:bodyPr/>
          <a:lstStyle/>
          <a:p>
            <a:r>
              <a:rPr lang="en-US" dirty="0"/>
              <a:t>In the age of data-driven decision-making, the innovation of applying Artificial Intelligence (AI) to the exploration and prediction of company registration trends with the Registrar of Companies emerges as a pivotal force in transforming how businesses, investors, and government agencies navigate the dynamic corporate landscape.</a:t>
            </a:r>
          </a:p>
          <a:p>
            <a:r>
              <a:rPr lang="en-US" dirty="0"/>
              <a:t> Harnessing the capabilities of AI, such as Natural Language Processing, predictive modeling, and sentiment analysis, this project empowers stakeholders to unveil hidden insights, anticipate future trends, and adapt to regulatory changes with unparalleled precision.</a:t>
            </a:r>
          </a:p>
          <a:p>
            <a:r>
              <a:rPr lang="en-US" dirty="0"/>
              <a:t> This visionary endeavor promises to provide a competitive edge to businesses, enhance regulatory oversight, and foster a more informed and agile ecosystem for all participants in the corporate realm.</a:t>
            </a:r>
            <a:endParaRPr lang="en-IN" dirty="0"/>
          </a:p>
        </p:txBody>
      </p:sp>
    </p:spTree>
    <p:extLst>
      <p:ext uri="{BB962C8B-B14F-4D97-AF65-F5344CB8AC3E}">
        <p14:creationId xmlns:p14="http://schemas.microsoft.com/office/powerpoint/2010/main" val="1499137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3259-4EF9-A045-1519-E25979583627}"/>
              </a:ext>
            </a:extLst>
          </p:cNvPr>
          <p:cNvSpPr>
            <a:spLocks noGrp="1"/>
          </p:cNvSpPr>
          <p:nvPr>
            <p:ph type="title"/>
          </p:nvPr>
        </p:nvSpPr>
        <p:spPr/>
        <p:txBody>
          <a:bodyPr/>
          <a:lstStyle/>
          <a:p>
            <a:r>
              <a:rPr lang="en-IN" b="1" dirty="0">
                <a:latin typeface="Bahnschrift SemiBold" panose="020B0502040204020203" pitchFamily="34" charset="0"/>
              </a:rPr>
              <a:t>Collaboration with Government Agencies:</a:t>
            </a:r>
          </a:p>
        </p:txBody>
      </p:sp>
      <p:sp>
        <p:nvSpPr>
          <p:cNvPr id="3" name="Content Placeholder 2">
            <a:extLst>
              <a:ext uri="{FF2B5EF4-FFF2-40B4-BE49-F238E27FC236}">
                <a16:creationId xmlns:a16="http://schemas.microsoft.com/office/drawing/2014/main" id="{C7D53399-DABD-C343-1473-151AE4A67728}"/>
              </a:ext>
            </a:extLst>
          </p:cNvPr>
          <p:cNvSpPr>
            <a:spLocks noGrp="1"/>
          </p:cNvSpPr>
          <p:nvPr>
            <p:ph idx="1"/>
          </p:nvPr>
        </p:nvSpPr>
        <p:spPr/>
        <p:txBody>
          <a:bodyPr/>
          <a:lstStyle/>
          <a:p>
            <a:r>
              <a:rPr lang="en-US" dirty="0"/>
              <a:t> </a:t>
            </a:r>
            <a:r>
              <a:rPr lang="en-US" sz="2800" dirty="0"/>
              <a:t>Collaborate with government agencies to enhance data accuracy and access to up-to-date information. This partnership can ensure the system remains in line with regulatory changes.</a:t>
            </a:r>
            <a:endParaRPr lang="en-IN" sz="2800" dirty="0"/>
          </a:p>
        </p:txBody>
      </p:sp>
    </p:spTree>
    <p:extLst>
      <p:ext uri="{BB962C8B-B14F-4D97-AF65-F5344CB8AC3E}">
        <p14:creationId xmlns:p14="http://schemas.microsoft.com/office/powerpoint/2010/main" val="300493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A137-8BDD-2378-4334-466F75140CE1}"/>
              </a:ext>
            </a:extLst>
          </p:cNvPr>
          <p:cNvSpPr>
            <a:spLocks noGrp="1"/>
          </p:cNvSpPr>
          <p:nvPr>
            <p:ph type="title"/>
          </p:nvPr>
        </p:nvSpPr>
        <p:spPr/>
        <p:txBody>
          <a:bodyPr/>
          <a:lstStyle/>
          <a:p>
            <a:r>
              <a:rPr lang="en-IN" dirty="0"/>
              <a:t> COLLABORATION WITH GOVERNMENT AGENCIES</a:t>
            </a:r>
          </a:p>
        </p:txBody>
      </p:sp>
      <p:pic>
        <p:nvPicPr>
          <p:cNvPr id="5" name="Content Placeholder 4">
            <a:extLst>
              <a:ext uri="{FF2B5EF4-FFF2-40B4-BE49-F238E27FC236}">
                <a16:creationId xmlns:a16="http://schemas.microsoft.com/office/drawing/2014/main" id="{E4975D07-76E1-5144-9FA5-033F103E8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2425" y="1846263"/>
            <a:ext cx="6447476" cy="4022725"/>
          </a:xfrm>
        </p:spPr>
      </p:pic>
    </p:spTree>
    <p:extLst>
      <p:ext uri="{BB962C8B-B14F-4D97-AF65-F5344CB8AC3E}">
        <p14:creationId xmlns:p14="http://schemas.microsoft.com/office/powerpoint/2010/main" val="1405715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54B1-32D0-4C79-F176-BAD2E351075F}"/>
              </a:ext>
            </a:extLst>
          </p:cNvPr>
          <p:cNvSpPr>
            <a:spLocks noGrp="1"/>
          </p:cNvSpPr>
          <p:nvPr>
            <p:ph type="title"/>
          </p:nvPr>
        </p:nvSpPr>
        <p:spPr/>
        <p:txBody>
          <a:bodyPr/>
          <a:lstStyle/>
          <a:p>
            <a:r>
              <a:rPr lang="en-IN" b="1" dirty="0">
                <a:latin typeface="Bahnschrift SemiBold" panose="020B0502040204020203" pitchFamily="34" charset="0"/>
              </a:rPr>
              <a:t>Social Media Monitoring</a:t>
            </a:r>
            <a:r>
              <a:rPr lang="en-IN" b="1" dirty="0"/>
              <a:t>:</a:t>
            </a:r>
          </a:p>
        </p:txBody>
      </p:sp>
      <p:sp>
        <p:nvSpPr>
          <p:cNvPr id="3" name="Content Placeholder 2">
            <a:extLst>
              <a:ext uri="{FF2B5EF4-FFF2-40B4-BE49-F238E27FC236}">
                <a16:creationId xmlns:a16="http://schemas.microsoft.com/office/drawing/2014/main" id="{36CC7B50-6D25-6F14-7A25-1939DA64AF03}"/>
              </a:ext>
            </a:extLst>
          </p:cNvPr>
          <p:cNvSpPr>
            <a:spLocks noGrp="1"/>
          </p:cNvSpPr>
          <p:nvPr>
            <p:ph idx="1"/>
          </p:nvPr>
        </p:nvSpPr>
        <p:spPr/>
        <p:txBody>
          <a:bodyPr/>
          <a:lstStyle/>
          <a:p>
            <a:r>
              <a:rPr lang="en-US" dirty="0"/>
              <a:t> </a:t>
            </a:r>
            <a:r>
              <a:rPr lang="en-US" sz="3200" dirty="0"/>
              <a:t>Monitor social media platforms for discussions and trends related to company registrations. This can offer additional insight into market sentiment.</a:t>
            </a:r>
            <a:endParaRPr lang="en-IN" sz="3200" dirty="0"/>
          </a:p>
        </p:txBody>
      </p:sp>
    </p:spTree>
    <p:extLst>
      <p:ext uri="{BB962C8B-B14F-4D97-AF65-F5344CB8AC3E}">
        <p14:creationId xmlns:p14="http://schemas.microsoft.com/office/powerpoint/2010/main" val="1160192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B792-C164-5395-7862-83507CFABA09}"/>
              </a:ext>
            </a:extLst>
          </p:cNvPr>
          <p:cNvSpPr>
            <a:spLocks noGrp="1"/>
          </p:cNvSpPr>
          <p:nvPr>
            <p:ph type="title"/>
          </p:nvPr>
        </p:nvSpPr>
        <p:spPr/>
        <p:txBody>
          <a:bodyPr/>
          <a:lstStyle/>
          <a:p>
            <a:r>
              <a:rPr lang="en-IN" b="1" dirty="0"/>
              <a:t>SOCIAL MEDIA MONITORING</a:t>
            </a:r>
            <a:endParaRPr lang="en-IN" dirty="0"/>
          </a:p>
        </p:txBody>
      </p:sp>
      <p:pic>
        <p:nvPicPr>
          <p:cNvPr id="5" name="Content Placeholder 4">
            <a:extLst>
              <a:ext uri="{FF2B5EF4-FFF2-40B4-BE49-F238E27FC236}">
                <a16:creationId xmlns:a16="http://schemas.microsoft.com/office/drawing/2014/main" id="{477631C4-23D0-83A2-8E36-48810A615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042" y="1846263"/>
            <a:ext cx="8030241" cy="4022725"/>
          </a:xfrm>
        </p:spPr>
      </p:pic>
    </p:spTree>
    <p:extLst>
      <p:ext uri="{BB962C8B-B14F-4D97-AF65-F5344CB8AC3E}">
        <p14:creationId xmlns:p14="http://schemas.microsoft.com/office/powerpoint/2010/main" val="266416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1BED-4967-0FA5-7997-8C3AC1609AFB}"/>
              </a:ext>
            </a:extLst>
          </p:cNvPr>
          <p:cNvSpPr>
            <a:spLocks noGrp="1"/>
          </p:cNvSpPr>
          <p:nvPr>
            <p:ph type="title"/>
          </p:nvPr>
        </p:nvSpPr>
        <p:spPr/>
        <p:txBody>
          <a:bodyPr/>
          <a:lstStyle/>
          <a:p>
            <a:r>
              <a:rPr lang="en-IN" b="1" dirty="0">
                <a:latin typeface="Bahnschrift SemiBold" panose="020B0502040204020203" pitchFamily="34" charset="0"/>
              </a:rPr>
              <a:t>Risk Assessment</a:t>
            </a:r>
            <a:r>
              <a:rPr lang="en-IN" b="1" dirty="0"/>
              <a:t>:</a:t>
            </a:r>
          </a:p>
        </p:txBody>
      </p:sp>
      <p:sp>
        <p:nvSpPr>
          <p:cNvPr id="3" name="Content Placeholder 2">
            <a:extLst>
              <a:ext uri="{FF2B5EF4-FFF2-40B4-BE49-F238E27FC236}">
                <a16:creationId xmlns:a16="http://schemas.microsoft.com/office/drawing/2014/main" id="{4E84252B-4BA6-5E9C-5D9F-A92E7970C8A6}"/>
              </a:ext>
            </a:extLst>
          </p:cNvPr>
          <p:cNvSpPr>
            <a:spLocks noGrp="1"/>
          </p:cNvSpPr>
          <p:nvPr>
            <p:ph idx="1"/>
          </p:nvPr>
        </p:nvSpPr>
        <p:spPr/>
        <p:txBody>
          <a:bodyPr/>
          <a:lstStyle/>
          <a:p>
            <a:r>
              <a:rPr lang="en-US" dirty="0"/>
              <a:t> </a:t>
            </a:r>
            <a:r>
              <a:rPr lang="en-US" sz="2800" dirty="0"/>
              <a:t>Develop a risk assessment component that evaluates the stability and potential of newly registered companies. This can be invaluable for investors and financial institutions.</a:t>
            </a:r>
            <a:endParaRPr lang="en-IN" sz="2800" dirty="0"/>
          </a:p>
        </p:txBody>
      </p:sp>
    </p:spTree>
    <p:extLst>
      <p:ext uri="{BB962C8B-B14F-4D97-AF65-F5344CB8AC3E}">
        <p14:creationId xmlns:p14="http://schemas.microsoft.com/office/powerpoint/2010/main" val="254444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4CB2-5E57-6A4D-4A59-F630053C1DFA}"/>
              </a:ext>
            </a:extLst>
          </p:cNvPr>
          <p:cNvSpPr>
            <a:spLocks noGrp="1"/>
          </p:cNvSpPr>
          <p:nvPr>
            <p:ph type="title"/>
          </p:nvPr>
        </p:nvSpPr>
        <p:spPr>
          <a:xfrm>
            <a:off x="855233" y="263527"/>
            <a:ext cx="10058400" cy="1450757"/>
          </a:xfrm>
        </p:spPr>
        <p:txBody>
          <a:bodyPr/>
          <a:lstStyle/>
          <a:p>
            <a:r>
              <a:rPr lang="en-US" b="1" dirty="0">
                <a:latin typeface="Bahnschrift SemiBold" panose="020B0502040204020203" pitchFamily="34" charset="0"/>
              </a:rPr>
              <a:t>Machine Learning for Anomaly Detection</a:t>
            </a:r>
            <a:r>
              <a:rPr lang="en-US" b="1" dirty="0"/>
              <a:t>:</a:t>
            </a:r>
            <a:endParaRPr lang="en-IN" b="1" dirty="0"/>
          </a:p>
        </p:txBody>
      </p:sp>
      <p:sp>
        <p:nvSpPr>
          <p:cNvPr id="3" name="Content Placeholder 2">
            <a:extLst>
              <a:ext uri="{FF2B5EF4-FFF2-40B4-BE49-F238E27FC236}">
                <a16:creationId xmlns:a16="http://schemas.microsoft.com/office/drawing/2014/main" id="{AA07F972-C1EB-202F-2615-A3E0DD410DFA}"/>
              </a:ext>
            </a:extLst>
          </p:cNvPr>
          <p:cNvSpPr>
            <a:spLocks noGrp="1"/>
          </p:cNvSpPr>
          <p:nvPr>
            <p:ph idx="1"/>
          </p:nvPr>
        </p:nvSpPr>
        <p:spPr/>
        <p:txBody>
          <a:bodyPr/>
          <a:lstStyle/>
          <a:p>
            <a:r>
              <a:rPr lang="en-US" dirty="0"/>
              <a:t> </a:t>
            </a:r>
            <a:r>
              <a:rPr lang="en-US" sz="3200" dirty="0"/>
              <a:t>Use machine learning to detect anomalies in registration data. Unusual spikes or drops in registrations can be flagged for further investigation.</a:t>
            </a:r>
            <a:endParaRPr lang="en-IN" sz="3200" dirty="0"/>
          </a:p>
        </p:txBody>
      </p:sp>
    </p:spTree>
    <p:extLst>
      <p:ext uri="{BB962C8B-B14F-4D97-AF65-F5344CB8AC3E}">
        <p14:creationId xmlns:p14="http://schemas.microsoft.com/office/powerpoint/2010/main" val="3769087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9F44-8CAD-C483-7D51-D3BC2A5FA02F}"/>
              </a:ext>
            </a:extLst>
          </p:cNvPr>
          <p:cNvSpPr>
            <a:spLocks noGrp="1"/>
          </p:cNvSpPr>
          <p:nvPr>
            <p:ph type="title"/>
          </p:nvPr>
        </p:nvSpPr>
        <p:spPr/>
        <p:txBody>
          <a:bodyPr/>
          <a:lstStyle/>
          <a:p>
            <a:r>
              <a:rPr lang="en-US" b="1" dirty="0">
                <a:latin typeface="Bahnschrift SemiBold" panose="020B0502040204020203" pitchFamily="34" charset="0"/>
              </a:rPr>
              <a:t>Predictive Analytics for Business Ecosystems:</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D959E05-14FA-74FD-7E7B-36BB01B5C975}"/>
              </a:ext>
            </a:extLst>
          </p:cNvPr>
          <p:cNvSpPr>
            <a:spLocks noGrp="1"/>
          </p:cNvSpPr>
          <p:nvPr>
            <p:ph idx="1"/>
          </p:nvPr>
        </p:nvSpPr>
        <p:spPr/>
        <p:txBody>
          <a:bodyPr/>
          <a:lstStyle/>
          <a:p>
            <a:r>
              <a:rPr lang="en-US" dirty="0"/>
              <a:t> </a:t>
            </a:r>
            <a:r>
              <a:rPr lang="en-US" sz="2800" dirty="0"/>
              <a:t>Extend the project to analyze how changes in company registration trends affect the broader business ecosystem, such as employment, supply chains, and industry partnerships.</a:t>
            </a:r>
            <a:endParaRPr lang="en-IN" sz="2800" dirty="0"/>
          </a:p>
        </p:txBody>
      </p:sp>
    </p:spTree>
    <p:extLst>
      <p:ext uri="{BB962C8B-B14F-4D97-AF65-F5344CB8AC3E}">
        <p14:creationId xmlns:p14="http://schemas.microsoft.com/office/powerpoint/2010/main" val="3114962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15BB-1E09-DC3F-D1AD-121E5D8AFFF7}"/>
              </a:ext>
            </a:extLst>
          </p:cNvPr>
          <p:cNvSpPr>
            <a:spLocks noGrp="1"/>
          </p:cNvSpPr>
          <p:nvPr>
            <p:ph type="title"/>
          </p:nvPr>
        </p:nvSpPr>
        <p:spPr/>
        <p:txBody>
          <a:bodyPr/>
          <a:lstStyle/>
          <a:p>
            <a:r>
              <a:rPr lang="en-IN" b="1" dirty="0">
                <a:latin typeface="Bahnschrift SemiBold" panose="020B0502040204020203" pitchFamily="34" charset="0"/>
              </a:rPr>
              <a:t>Cross-Industry Insights:</a:t>
            </a:r>
          </a:p>
        </p:txBody>
      </p:sp>
      <p:sp>
        <p:nvSpPr>
          <p:cNvPr id="3" name="Content Placeholder 2">
            <a:extLst>
              <a:ext uri="{FF2B5EF4-FFF2-40B4-BE49-F238E27FC236}">
                <a16:creationId xmlns:a16="http://schemas.microsoft.com/office/drawing/2014/main" id="{E2C8AB30-9BFC-1910-F4B8-012C1D6D3E63}"/>
              </a:ext>
            </a:extLst>
          </p:cNvPr>
          <p:cNvSpPr>
            <a:spLocks noGrp="1"/>
          </p:cNvSpPr>
          <p:nvPr>
            <p:ph idx="1"/>
          </p:nvPr>
        </p:nvSpPr>
        <p:spPr/>
        <p:txBody>
          <a:bodyPr>
            <a:normAutofit/>
          </a:bodyPr>
          <a:lstStyle/>
          <a:p>
            <a:r>
              <a:rPr lang="en-US" sz="2800" dirty="0"/>
              <a:t> Provide insights on how trends in one industry might affect or be affected by trends in other industries. This can be beneficial for businesses diversifying their portfolios.</a:t>
            </a:r>
            <a:endParaRPr lang="en-IN" sz="2800" dirty="0"/>
          </a:p>
        </p:txBody>
      </p:sp>
    </p:spTree>
    <p:extLst>
      <p:ext uri="{BB962C8B-B14F-4D97-AF65-F5344CB8AC3E}">
        <p14:creationId xmlns:p14="http://schemas.microsoft.com/office/powerpoint/2010/main" val="4264343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37B2-81B8-D7B8-2FFF-414F11DA8CB6}"/>
              </a:ext>
            </a:extLst>
          </p:cNvPr>
          <p:cNvSpPr>
            <a:spLocks noGrp="1"/>
          </p:cNvSpPr>
          <p:nvPr>
            <p:ph type="title"/>
          </p:nvPr>
        </p:nvSpPr>
        <p:spPr/>
        <p:txBody>
          <a:bodyPr/>
          <a:lstStyle/>
          <a:p>
            <a:r>
              <a:rPr lang="en-IN" b="1" dirty="0">
                <a:latin typeface="Bahnschrift SemiBold" panose="020B0502040204020203" pitchFamily="34" charset="0"/>
              </a:rPr>
              <a:t>Localized Predictions</a:t>
            </a:r>
          </a:p>
        </p:txBody>
      </p:sp>
      <p:sp>
        <p:nvSpPr>
          <p:cNvPr id="3" name="Content Placeholder 2">
            <a:extLst>
              <a:ext uri="{FF2B5EF4-FFF2-40B4-BE49-F238E27FC236}">
                <a16:creationId xmlns:a16="http://schemas.microsoft.com/office/drawing/2014/main" id="{72F4A74B-F67A-2BB6-653C-FBB4D883B983}"/>
              </a:ext>
            </a:extLst>
          </p:cNvPr>
          <p:cNvSpPr>
            <a:spLocks noGrp="1"/>
          </p:cNvSpPr>
          <p:nvPr>
            <p:ph idx="1"/>
          </p:nvPr>
        </p:nvSpPr>
        <p:spPr/>
        <p:txBody>
          <a:bodyPr/>
          <a:lstStyle/>
          <a:p>
            <a:r>
              <a:rPr lang="en-US" dirty="0"/>
              <a:t> </a:t>
            </a:r>
            <a:r>
              <a:rPr lang="en-US" sz="3200" dirty="0"/>
              <a:t>Provide localized predictions and insights for specific regions, cities, or even neighborhoods, enabling hyper-local business strategies.</a:t>
            </a:r>
            <a:endParaRPr lang="en-IN" sz="3200" dirty="0"/>
          </a:p>
        </p:txBody>
      </p:sp>
    </p:spTree>
    <p:extLst>
      <p:ext uri="{BB962C8B-B14F-4D97-AF65-F5344CB8AC3E}">
        <p14:creationId xmlns:p14="http://schemas.microsoft.com/office/powerpoint/2010/main" val="344871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B49-9974-68ED-820B-9F979749559A}"/>
              </a:ext>
            </a:extLst>
          </p:cNvPr>
          <p:cNvSpPr>
            <a:spLocks noGrp="1"/>
          </p:cNvSpPr>
          <p:nvPr>
            <p:ph type="title"/>
          </p:nvPr>
        </p:nvSpPr>
        <p:spPr/>
        <p:txBody>
          <a:bodyPr/>
          <a:lstStyle/>
          <a:p>
            <a:r>
              <a:rPr lang="en-IN" b="1" dirty="0">
                <a:latin typeface="Bahnschrift SemiBold" panose="020B0502040204020203" pitchFamily="34" charset="0"/>
              </a:rPr>
              <a:t>Regulatory Impact Analysis:</a:t>
            </a:r>
          </a:p>
        </p:txBody>
      </p:sp>
      <p:sp>
        <p:nvSpPr>
          <p:cNvPr id="3" name="Content Placeholder 2">
            <a:extLst>
              <a:ext uri="{FF2B5EF4-FFF2-40B4-BE49-F238E27FC236}">
                <a16:creationId xmlns:a16="http://schemas.microsoft.com/office/drawing/2014/main" id="{A26F0E71-7818-47BE-39DB-FB463D595466}"/>
              </a:ext>
            </a:extLst>
          </p:cNvPr>
          <p:cNvSpPr>
            <a:spLocks noGrp="1"/>
          </p:cNvSpPr>
          <p:nvPr>
            <p:ph idx="1"/>
          </p:nvPr>
        </p:nvSpPr>
        <p:spPr/>
        <p:txBody>
          <a:bodyPr/>
          <a:lstStyle/>
          <a:p>
            <a:r>
              <a:rPr lang="en-US" sz="3200" dirty="0"/>
              <a:t> Assess the impact of regulatory changes on company registrations and provide stakeholders with the information they need to adapt</a:t>
            </a:r>
            <a:r>
              <a:rPr lang="en-US" dirty="0"/>
              <a:t>.</a:t>
            </a:r>
            <a:endParaRPr lang="en-IN" dirty="0"/>
          </a:p>
        </p:txBody>
      </p:sp>
    </p:spTree>
    <p:extLst>
      <p:ext uri="{BB962C8B-B14F-4D97-AF65-F5344CB8AC3E}">
        <p14:creationId xmlns:p14="http://schemas.microsoft.com/office/powerpoint/2010/main" val="334643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8316-2AD0-D1BC-0A2F-4DCC95D15B44}"/>
              </a:ext>
            </a:extLst>
          </p:cNvPr>
          <p:cNvSpPr>
            <a:spLocks noGrp="1"/>
          </p:cNvSpPr>
          <p:nvPr>
            <p:ph type="title"/>
          </p:nvPr>
        </p:nvSpPr>
        <p:spPr>
          <a:xfrm>
            <a:off x="1097280" y="263527"/>
            <a:ext cx="10058400" cy="1450757"/>
          </a:xfrm>
        </p:spPr>
        <p:txBody>
          <a:bodyPr/>
          <a:lstStyle/>
          <a:p>
            <a:r>
              <a:rPr lang="en-US" b="1" dirty="0">
                <a:latin typeface="Bahnschrift SemiBold" panose="020B0502040204020203" pitchFamily="34" charset="0"/>
              </a:rPr>
              <a:t>Natural Language Processing (NLP) for Document Analysis:</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955C41CB-54E3-B445-DB92-6F98416DEAAB}"/>
              </a:ext>
            </a:extLst>
          </p:cNvPr>
          <p:cNvSpPr>
            <a:spLocks noGrp="1"/>
          </p:cNvSpPr>
          <p:nvPr>
            <p:ph idx="1"/>
          </p:nvPr>
        </p:nvSpPr>
        <p:spPr/>
        <p:txBody>
          <a:bodyPr>
            <a:normAutofit/>
          </a:bodyPr>
          <a:lstStyle/>
          <a:p>
            <a:pPr algn="just"/>
            <a:r>
              <a:rPr lang="en-US" sz="3200" dirty="0"/>
              <a:t> </a:t>
            </a:r>
            <a:r>
              <a:rPr lang="en-US" sz="2400" dirty="0"/>
              <a:t>Use NLP techniques to analyze unstructured data from registration documents, such as business descriptions and company names. This can help identify emerging trends in industries and business activities</a:t>
            </a:r>
            <a:r>
              <a:rPr lang="en-US" sz="3200" dirty="0"/>
              <a:t>.</a:t>
            </a:r>
            <a:endParaRPr lang="en-IN" sz="3200" dirty="0"/>
          </a:p>
        </p:txBody>
      </p:sp>
    </p:spTree>
    <p:extLst>
      <p:ext uri="{BB962C8B-B14F-4D97-AF65-F5344CB8AC3E}">
        <p14:creationId xmlns:p14="http://schemas.microsoft.com/office/powerpoint/2010/main" val="863732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3C0F-4AFB-7341-52B4-AF454FDA1411}"/>
              </a:ext>
            </a:extLst>
          </p:cNvPr>
          <p:cNvSpPr>
            <a:spLocks noGrp="1"/>
          </p:cNvSpPr>
          <p:nvPr>
            <p:ph type="title"/>
          </p:nvPr>
        </p:nvSpPr>
        <p:spPr/>
        <p:txBody>
          <a:bodyPr/>
          <a:lstStyle/>
          <a:p>
            <a:r>
              <a:rPr lang="en-US" b="1" dirty="0">
                <a:latin typeface="Bahnschrift SemiBold" panose="020B0502040204020203" pitchFamily="34" charset="0"/>
              </a:rPr>
              <a:t>Integration with AI-Powered Investment Platforms:</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3C86E2BB-19DC-F2D0-98C3-BB3454AEB980}"/>
              </a:ext>
            </a:extLst>
          </p:cNvPr>
          <p:cNvSpPr>
            <a:spLocks noGrp="1"/>
          </p:cNvSpPr>
          <p:nvPr>
            <p:ph idx="1"/>
          </p:nvPr>
        </p:nvSpPr>
        <p:spPr/>
        <p:txBody>
          <a:bodyPr/>
          <a:lstStyle/>
          <a:p>
            <a:r>
              <a:rPr lang="en-US" sz="2800" dirty="0"/>
              <a:t> Partner with investment platforms to provide AI-driven insights for investors looking to make data-informed decisions about startups and emerging businesses</a:t>
            </a:r>
            <a:r>
              <a:rPr lang="en-US" dirty="0"/>
              <a:t>.</a:t>
            </a:r>
            <a:endParaRPr lang="en-IN" dirty="0"/>
          </a:p>
        </p:txBody>
      </p:sp>
    </p:spTree>
    <p:extLst>
      <p:ext uri="{BB962C8B-B14F-4D97-AF65-F5344CB8AC3E}">
        <p14:creationId xmlns:p14="http://schemas.microsoft.com/office/powerpoint/2010/main" val="129890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9BC0-1FFB-7730-7D9E-F29D403B561F}"/>
              </a:ext>
            </a:extLst>
          </p:cNvPr>
          <p:cNvSpPr>
            <a:spLocks noGrp="1"/>
          </p:cNvSpPr>
          <p:nvPr>
            <p:ph type="title"/>
          </p:nvPr>
        </p:nvSpPr>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DAFD9F9-C06A-FE02-98CF-A232ABE4F461}"/>
              </a:ext>
            </a:extLst>
          </p:cNvPr>
          <p:cNvSpPr>
            <a:spLocks noGrp="1"/>
          </p:cNvSpPr>
          <p:nvPr>
            <p:ph idx="1"/>
          </p:nvPr>
        </p:nvSpPr>
        <p:spPr/>
        <p:txBody>
          <a:bodyPr/>
          <a:lstStyle/>
          <a:p>
            <a:r>
              <a:rPr lang="en-US" b="0" i="0" dirty="0">
                <a:solidFill>
                  <a:srgbClr val="374151"/>
                </a:solidFill>
                <a:effectLst/>
                <a:latin typeface="Söhne"/>
              </a:rPr>
              <a:t> </a:t>
            </a:r>
            <a:r>
              <a:rPr lang="en-US" dirty="0">
                <a:solidFill>
                  <a:srgbClr val="374151"/>
                </a:solidFill>
                <a:latin typeface="Söhne"/>
              </a:rPr>
              <a:t>T</a:t>
            </a:r>
            <a:r>
              <a:rPr lang="en-US" b="0" i="0" dirty="0">
                <a:solidFill>
                  <a:srgbClr val="374151"/>
                </a:solidFill>
                <a:effectLst/>
                <a:latin typeface="Söhne"/>
              </a:rPr>
              <a:t>he implementation of AI-driven exploration and prediction of company registration trends with the Registrar of Companies stands as a pioneering innovation that holds immense potential for transforming the way businesses, investors, and government agencies operate in the corporate landscape. By harnessing the power of artificial intelligence, this forward-thinking project empowers stakeholders with invaluable insights, ranging from the analysis of sentiment in news articles to the detection of fraudulent activities and the forecasting of future trends. Through the amalgamation of cutting-edge technologies, this endeavor offers a competitive edge to businesses and enhances regulatory oversight, fostering a more informed, agile, and responsive ecosystem for all participants in the corporate realm. In an era defined by data-driven decision-making, this innovative approach serves as a beacon of progress, illuminating the path to a brighter and more adaptive future.</a:t>
            </a:r>
            <a:endParaRPr lang="en-IN" dirty="0"/>
          </a:p>
        </p:txBody>
      </p:sp>
    </p:spTree>
    <p:extLst>
      <p:ext uri="{BB962C8B-B14F-4D97-AF65-F5344CB8AC3E}">
        <p14:creationId xmlns:p14="http://schemas.microsoft.com/office/powerpoint/2010/main" val="80814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DD60-5E82-1119-186D-F37999E53C66}"/>
              </a:ext>
            </a:extLst>
          </p:cNvPr>
          <p:cNvSpPr>
            <a:spLocks noGrp="1"/>
          </p:cNvSpPr>
          <p:nvPr>
            <p:ph type="title"/>
          </p:nvPr>
        </p:nvSpPr>
        <p:spPr>
          <a:xfrm>
            <a:off x="953845" y="394977"/>
            <a:ext cx="10058400" cy="1450757"/>
          </a:xfrm>
        </p:spPr>
        <p:txBody>
          <a:bodyPr>
            <a:normAutofit/>
          </a:bodyPr>
          <a:lstStyle/>
          <a:p>
            <a:r>
              <a:rPr lang="en-IN" sz="5400" b="1" dirty="0">
                <a:latin typeface="Bahnschrift SemiBold" panose="020B0502040204020203" pitchFamily="34" charset="0"/>
              </a:rPr>
              <a:t>Time Series Analysis</a:t>
            </a:r>
            <a:r>
              <a:rPr lang="en-IN" sz="5400" b="1" dirty="0"/>
              <a:t>:</a:t>
            </a:r>
          </a:p>
        </p:txBody>
      </p:sp>
      <p:sp>
        <p:nvSpPr>
          <p:cNvPr id="3" name="Content Placeholder 2">
            <a:extLst>
              <a:ext uri="{FF2B5EF4-FFF2-40B4-BE49-F238E27FC236}">
                <a16:creationId xmlns:a16="http://schemas.microsoft.com/office/drawing/2014/main" id="{453BFCB9-8524-9348-99CE-1C3C31E777DC}"/>
              </a:ext>
            </a:extLst>
          </p:cNvPr>
          <p:cNvSpPr>
            <a:spLocks noGrp="1"/>
          </p:cNvSpPr>
          <p:nvPr>
            <p:ph idx="1"/>
          </p:nvPr>
        </p:nvSpPr>
        <p:spPr/>
        <p:txBody>
          <a:bodyPr>
            <a:normAutofit/>
          </a:bodyPr>
          <a:lstStyle/>
          <a:p>
            <a:pPr algn="just"/>
            <a:r>
              <a:rPr lang="en-US" sz="3200" dirty="0"/>
              <a:t>Implement time series analysis to track registration trends over time. This can reveal seasonal or cyclical patterns, helping businesses plan their operations accordingly.</a:t>
            </a:r>
            <a:endParaRPr lang="en-IN" sz="3200" dirty="0"/>
          </a:p>
        </p:txBody>
      </p:sp>
    </p:spTree>
    <p:extLst>
      <p:ext uri="{BB962C8B-B14F-4D97-AF65-F5344CB8AC3E}">
        <p14:creationId xmlns:p14="http://schemas.microsoft.com/office/powerpoint/2010/main" val="72660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6563-9083-5B7D-6F38-1305CC01C621}"/>
              </a:ext>
            </a:extLst>
          </p:cNvPr>
          <p:cNvSpPr>
            <a:spLocks noGrp="1"/>
          </p:cNvSpPr>
          <p:nvPr>
            <p:ph type="title"/>
          </p:nvPr>
        </p:nvSpPr>
        <p:spPr/>
        <p:txBody>
          <a:bodyPr/>
          <a:lstStyle/>
          <a:p>
            <a:r>
              <a:rPr lang="en-IN" b="1" dirty="0">
                <a:latin typeface="Bahnschrift SemiBold" panose="020B0502040204020203" pitchFamily="34" charset="0"/>
              </a:rPr>
              <a:t>Geospatial Analysis:</a:t>
            </a:r>
          </a:p>
        </p:txBody>
      </p:sp>
      <p:sp>
        <p:nvSpPr>
          <p:cNvPr id="3" name="Content Placeholder 2">
            <a:extLst>
              <a:ext uri="{FF2B5EF4-FFF2-40B4-BE49-F238E27FC236}">
                <a16:creationId xmlns:a16="http://schemas.microsoft.com/office/drawing/2014/main" id="{6EA12853-22F8-23D8-249D-FEB4588F5B1F}"/>
              </a:ext>
            </a:extLst>
          </p:cNvPr>
          <p:cNvSpPr>
            <a:spLocks noGrp="1"/>
          </p:cNvSpPr>
          <p:nvPr>
            <p:ph idx="1"/>
          </p:nvPr>
        </p:nvSpPr>
        <p:spPr/>
        <p:txBody>
          <a:bodyPr>
            <a:normAutofit/>
          </a:bodyPr>
          <a:lstStyle/>
          <a:p>
            <a:r>
              <a:rPr lang="en-US" sz="3200" dirty="0"/>
              <a:t>Incorporate geospatial data to identify regional variations in registration trends. This can be useful for businesses looking to expand into new markets.</a:t>
            </a:r>
            <a:endParaRPr lang="en-IN" sz="3200" dirty="0"/>
          </a:p>
        </p:txBody>
      </p:sp>
    </p:spTree>
    <p:extLst>
      <p:ext uri="{BB962C8B-B14F-4D97-AF65-F5344CB8AC3E}">
        <p14:creationId xmlns:p14="http://schemas.microsoft.com/office/powerpoint/2010/main" val="403907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300F-217F-999B-BDB4-AC55DDFC3CC2}"/>
              </a:ext>
            </a:extLst>
          </p:cNvPr>
          <p:cNvSpPr>
            <a:spLocks noGrp="1"/>
          </p:cNvSpPr>
          <p:nvPr>
            <p:ph type="title"/>
          </p:nvPr>
        </p:nvSpPr>
        <p:spPr/>
        <p:txBody>
          <a:bodyPr/>
          <a:lstStyle/>
          <a:p>
            <a:r>
              <a:rPr lang="en-IN" b="1" dirty="0">
                <a:latin typeface="Bahnschrift SemiBold" panose="020B0502040204020203" pitchFamily="34" charset="0"/>
              </a:rPr>
              <a:t>Sentiment Analysis:</a:t>
            </a:r>
          </a:p>
        </p:txBody>
      </p:sp>
      <p:sp>
        <p:nvSpPr>
          <p:cNvPr id="3" name="Content Placeholder 2">
            <a:extLst>
              <a:ext uri="{FF2B5EF4-FFF2-40B4-BE49-F238E27FC236}">
                <a16:creationId xmlns:a16="http://schemas.microsoft.com/office/drawing/2014/main" id="{76E20A5E-0269-9B01-962F-4D9FABC8188C}"/>
              </a:ext>
            </a:extLst>
          </p:cNvPr>
          <p:cNvSpPr>
            <a:spLocks noGrp="1"/>
          </p:cNvSpPr>
          <p:nvPr>
            <p:ph idx="1"/>
          </p:nvPr>
        </p:nvSpPr>
        <p:spPr/>
        <p:txBody>
          <a:bodyPr>
            <a:normAutofit/>
          </a:bodyPr>
          <a:lstStyle/>
          <a:p>
            <a:r>
              <a:rPr lang="en-US" sz="2800" dirty="0"/>
              <a:t>Apply sentiment analysis to news articles and public sentiment related to business registrations. This can provide insights into how public perception and media coverage influence registration trends.</a:t>
            </a:r>
            <a:endParaRPr lang="en-IN" sz="2800" dirty="0"/>
          </a:p>
        </p:txBody>
      </p:sp>
    </p:spTree>
    <p:extLst>
      <p:ext uri="{BB962C8B-B14F-4D97-AF65-F5344CB8AC3E}">
        <p14:creationId xmlns:p14="http://schemas.microsoft.com/office/powerpoint/2010/main" val="282736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FCCC-98C1-88C5-745C-5CD72BC1F56B}"/>
              </a:ext>
            </a:extLst>
          </p:cNvPr>
          <p:cNvSpPr>
            <a:spLocks noGrp="1"/>
          </p:cNvSpPr>
          <p:nvPr>
            <p:ph type="title"/>
          </p:nvPr>
        </p:nvSpPr>
        <p:spPr>
          <a:xfrm>
            <a:off x="1186927" y="263527"/>
            <a:ext cx="10058400" cy="1450757"/>
          </a:xfrm>
        </p:spPr>
        <p:txBody>
          <a:bodyPr/>
          <a:lstStyle/>
          <a:p>
            <a:r>
              <a:rPr lang="en-IN" b="1" dirty="0">
                <a:latin typeface="Bahnschrift SemiBold" panose="020B0502040204020203" pitchFamily="34" charset="0"/>
              </a:rPr>
              <a:t>Predictive </a:t>
            </a:r>
            <a:r>
              <a:rPr lang="en-IN" b="1" dirty="0" err="1">
                <a:latin typeface="Bahnschrift SemiBold" panose="020B0502040204020203" pitchFamily="34" charset="0"/>
              </a:rPr>
              <a:t>Modeling</a:t>
            </a:r>
            <a:r>
              <a:rPr lang="en-IN" b="1" dirty="0">
                <a:latin typeface="Bahnschrift SemiBold" panose="020B0502040204020203" pitchFamily="34" charset="0"/>
              </a:rPr>
              <a:t>:</a:t>
            </a:r>
          </a:p>
        </p:txBody>
      </p:sp>
      <p:sp>
        <p:nvSpPr>
          <p:cNvPr id="3" name="Content Placeholder 2">
            <a:extLst>
              <a:ext uri="{FF2B5EF4-FFF2-40B4-BE49-F238E27FC236}">
                <a16:creationId xmlns:a16="http://schemas.microsoft.com/office/drawing/2014/main" id="{C5593051-DC94-C103-1C0D-FCC1FBCCE2EC}"/>
              </a:ext>
            </a:extLst>
          </p:cNvPr>
          <p:cNvSpPr>
            <a:spLocks noGrp="1"/>
          </p:cNvSpPr>
          <p:nvPr>
            <p:ph idx="1"/>
          </p:nvPr>
        </p:nvSpPr>
        <p:spPr/>
        <p:txBody>
          <a:bodyPr/>
          <a:lstStyle/>
          <a:p>
            <a:r>
              <a:rPr lang="en-US" sz="2800" dirty="0"/>
              <a:t> Develop predictive models that forecast future registration trends. Machine learning algorithms can analyze historical data to make these predictions, helping businesses and policymakers prepare for changes</a:t>
            </a:r>
            <a:r>
              <a:rPr lang="en-US" dirty="0"/>
              <a:t>.</a:t>
            </a:r>
            <a:endParaRPr lang="en-IN" dirty="0"/>
          </a:p>
        </p:txBody>
      </p:sp>
    </p:spTree>
    <p:extLst>
      <p:ext uri="{BB962C8B-B14F-4D97-AF65-F5344CB8AC3E}">
        <p14:creationId xmlns:p14="http://schemas.microsoft.com/office/powerpoint/2010/main" val="185365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C086-9628-C13B-A501-493A31BAD1DC}"/>
              </a:ext>
            </a:extLst>
          </p:cNvPr>
          <p:cNvSpPr>
            <a:spLocks noGrp="1"/>
          </p:cNvSpPr>
          <p:nvPr>
            <p:ph type="title"/>
          </p:nvPr>
        </p:nvSpPr>
        <p:spPr/>
        <p:txBody>
          <a:bodyPr>
            <a:normAutofit/>
          </a:bodyPr>
          <a:lstStyle/>
          <a:p>
            <a:r>
              <a:rPr lang="en-IN" sz="5400" b="1" dirty="0">
                <a:latin typeface="Bahnschrift SemiBold" panose="020B0502040204020203" pitchFamily="34" charset="0"/>
              </a:rPr>
              <a:t>Competitor Analysis:</a:t>
            </a:r>
          </a:p>
        </p:txBody>
      </p:sp>
      <p:sp>
        <p:nvSpPr>
          <p:cNvPr id="3" name="Content Placeholder 2">
            <a:extLst>
              <a:ext uri="{FF2B5EF4-FFF2-40B4-BE49-F238E27FC236}">
                <a16:creationId xmlns:a16="http://schemas.microsoft.com/office/drawing/2014/main" id="{13E0C33A-1215-E39E-104B-DB5521D29701}"/>
              </a:ext>
            </a:extLst>
          </p:cNvPr>
          <p:cNvSpPr>
            <a:spLocks noGrp="1"/>
          </p:cNvSpPr>
          <p:nvPr>
            <p:ph idx="1"/>
          </p:nvPr>
        </p:nvSpPr>
        <p:spPr/>
        <p:txBody>
          <a:bodyPr/>
          <a:lstStyle/>
          <a:p>
            <a:r>
              <a:rPr lang="en-US" dirty="0"/>
              <a:t> </a:t>
            </a:r>
            <a:r>
              <a:rPr lang="en-US" sz="3200" dirty="0"/>
              <a:t>Utilize AI to identify and track the registration patterns of competitors. This can provide businesses with insights into their competitive landscape.</a:t>
            </a:r>
            <a:endParaRPr lang="en-IN" sz="3200" dirty="0"/>
          </a:p>
        </p:txBody>
      </p:sp>
    </p:spTree>
    <p:extLst>
      <p:ext uri="{BB962C8B-B14F-4D97-AF65-F5344CB8AC3E}">
        <p14:creationId xmlns:p14="http://schemas.microsoft.com/office/powerpoint/2010/main" val="134180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E231-FBB5-B7FB-5F3D-E3A3C6475F25}"/>
              </a:ext>
            </a:extLst>
          </p:cNvPr>
          <p:cNvSpPr>
            <a:spLocks noGrp="1"/>
          </p:cNvSpPr>
          <p:nvPr>
            <p:ph type="title"/>
          </p:nvPr>
        </p:nvSpPr>
        <p:spPr/>
        <p:txBody>
          <a:bodyPr/>
          <a:lstStyle/>
          <a:p>
            <a:r>
              <a:rPr lang="en-IN" dirty="0"/>
              <a:t> </a:t>
            </a:r>
            <a:r>
              <a:rPr lang="en-IN" sz="6000" b="1" dirty="0"/>
              <a:t>Competitor Analysis</a:t>
            </a:r>
            <a:endParaRPr lang="en-IN" b="1" dirty="0"/>
          </a:p>
        </p:txBody>
      </p:sp>
      <p:pic>
        <p:nvPicPr>
          <p:cNvPr id="5" name="Content Placeholder 4">
            <a:extLst>
              <a:ext uri="{FF2B5EF4-FFF2-40B4-BE49-F238E27FC236}">
                <a16:creationId xmlns:a16="http://schemas.microsoft.com/office/drawing/2014/main" id="{4D48E827-463E-F868-6E06-0FADBBA3C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1" y="1846263"/>
            <a:ext cx="5917716" cy="4022725"/>
          </a:xfrm>
        </p:spPr>
      </p:pic>
    </p:spTree>
    <p:extLst>
      <p:ext uri="{BB962C8B-B14F-4D97-AF65-F5344CB8AC3E}">
        <p14:creationId xmlns:p14="http://schemas.microsoft.com/office/powerpoint/2010/main" val="23385707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