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258" r:id="rId4"/>
    <p:sldId id="288" r:id="rId5"/>
    <p:sldId id="259" r:id="rId6"/>
    <p:sldId id="273" r:id="rId7"/>
    <p:sldId id="289" r:id="rId8"/>
    <p:sldId id="287" r:id="rId9"/>
    <p:sldId id="263" r:id="rId10"/>
    <p:sldId id="291" r:id="rId11"/>
    <p:sldId id="290" r:id="rId12"/>
    <p:sldId id="266" r:id="rId13"/>
    <p:sldId id="260" r:id="rId14"/>
    <p:sldId id="262" r:id="rId15"/>
    <p:sldId id="265" r:id="rId16"/>
    <p:sldId id="267" r:id="rId17"/>
    <p:sldId id="268" r:id="rId18"/>
    <p:sldId id="270" r:id="rId19"/>
    <p:sldId id="271" r:id="rId20"/>
    <p:sldId id="272" r:id="rId21"/>
    <p:sldId id="274" r:id="rId22"/>
    <p:sldId id="278" r:id="rId23"/>
    <p:sldId id="281" r:id="rId24"/>
    <p:sldId id="282" r:id="rId25"/>
    <p:sldId id="283" r:id="rId26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8"/>
      <p: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8EA43-95CE-456C-8CAC-38F34E7B2B12}">
  <a:tblStyle styleId="{2E88EA43-95CE-456C-8CAC-38F34E7B2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214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04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0747ed82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0747ed82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01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16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3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ight st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ed stain">
  <p:cSld name="BLANK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711962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avLst/>
            <a:gdLst/>
            <a:ahLst/>
            <a:cxnLst/>
            <a:rect l="l" t="t" r="r" b="b"/>
            <a:pathLst>
              <a:path w="12192000" h="6858634" extrusionOk="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7145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0050" algn="ctr" rtl="0"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 rot="10800000">
            <a:off x="6034180" y="-109136"/>
            <a:ext cx="4027520" cy="3938187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7145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99550" y="142117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Điều khiển 3DViewer bằng cử chỉ tay.</a:t>
            </a:r>
            <a:endParaRPr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3" name="Google Shape;74;p14"/>
          <p:cNvSpPr txBox="1">
            <a:spLocks/>
          </p:cNvSpPr>
          <p:nvPr/>
        </p:nvSpPr>
        <p:spPr>
          <a:xfrm>
            <a:off x="2371653" y="2745977"/>
            <a:ext cx="4331942" cy="9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Trần Văn Quang Huy</a:t>
            </a:r>
            <a:endParaRPr 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68" y="3726352"/>
            <a:ext cx="1121856" cy="897485"/>
          </a:xfrm>
          <a:prstGeom prst="rect">
            <a:avLst/>
          </a:prstGeom>
        </p:spPr>
      </p:pic>
      <p:sp>
        <p:nvSpPr>
          <p:cNvPr id="5" name="Google Shape;74;p14"/>
          <p:cNvSpPr txBox="1">
            <a:spLocks/>
          </p:cNvSpPr>
          <p:nvPr/>
        </p:nvSpPr>
        <p:spPr>
          <a:xfrm>
            <a:off x="7482352" y="4623837"/>
            <a:ext cx="1676687" cy="41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Brycen 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Việt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Nam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5779282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Hạn chế </a:t>
            </a:r>
            <a:endParaRPr b="1"/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Một số hình ảnh chứa đặc trưng kích hoạt, vẫn có thể kích hoạt mô hình.</a:t>
            </a:r>
          </a:p>
          <a:p>
            <a:pPr marL="342900" indent="-342900">
              <a:lnSpc>
                <a:spcPct val="150000"/>
              </a:lnSpc>
            </a:pPr>
            <a:r>
              <a:rPr lang="en-US" smtClean="0"/>
              <a:t>Server Python khi khởi chạy vẫn chiếm phần lớn CPU, do phải xử lý đồng bộ trên ma trận.</a:t>
            </a:r>
          </a:p>
          <a:p>
            <a:pPr marL="342900" indent="-342900">
              <a:lnSpc>
                <a:spcPct val="150000"/>
              </a:lnSpc>
            </a:pPr>
            <a:r>
              <a:rPr lang="en-US" smtClean="0"/>
              <a:t>File lưu thông tin mô hình vẫn còn khá lớn và dễ gây mất mát thông tin trong quá trình 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577516"/>
            <a:ext cx="5091738" cy="654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atin typeface="Roboto Light" panose="020B0604020202020204" charset="0"/>
                <a:ea typeface="Roboto Light" panose="020B0604020202020204" charset="0"/>
              </a:rPr>
              <a:t>4</a:t>
            </a:r>
            <a:r>
              <a:rPr lang="en" sz="4000" b="0" smtClean="0">
                <a:latin typeface="Roboto Light" panose="020B0604020202020204" charset="0"/>
                <a:ea typeface="Roboto Light" panose="020B0604020202020204" charset="0"/>
              </a:rPr>
              <a:t>. Kết quả đạt được</a:t>
            </a:r>
            <a:endParaRPr sz="4000"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8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586866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Bài học cho bản thân</a:t>
            </a:r>
            <a:endParaRPr b="1"/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Làm việc có kế hoạch luôn nâng cao năng suất và dễ nắm bắt tiến độ.</a:t>
            </a:r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Viết tài liệu sao cho người đọc tốn ít thời gian nhất để nắm bắt thông tin</a:t>
            </a:r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Luôn trao đổi và học hỏi để tìm ra phương pháp tốt nhất có thể.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577516"/>
            <a:ext cx="5091738" cy="654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atin typeface="Roboto Light" panose="020B0604020202020204" charset="0"/>
                <a:ea typeface="Roboto Light" panose="020B0604020202020204" charset="0"/>
              </a:rPr>
              <a:t>4</a:t>
            </a:r>
            <a:r>
              <a:rPr lang="en" sz="4000" b="0" smtClean="0">
                <a:latin typeface="Roboto Light" panose="020B0604020202020204" charset="0"/>
                <a:ea typeface="Roboto Light" panose="020B0604020202020204" charset="0"/>
              </a:rPr>
              <a:t>. Kết quả đạt được</a:t>
            </a:r>
            <a:endParaRPr sz="4000"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5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 idx="4294967295"/>
          </p:nvPr>
        </p:nvSpPr>
        <p:spPr>
          <a:xfrm>
            <a:off x="2002444" y="1911303"/>
            <a:ext cx="5340257" cy="11098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solidFill>
                  <a:schemeClr val="dk1"/>
                </a:solidFill>
                <a:latin typeface="Roboto Light" panose="020B0604020202020204" charset="0"/>
                <a:ea typeface="Roboto Light" panose="020B0604020202020204" charset="0"/>
              </a:rPr>
              <a:t>Thanks you for watching !</a:t>
            </a:r>
            <a:endParaRPr sz="3600">
              <a:solidFill>
                <a:schemeClr val="dk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831075" y="2017421"/>
            <a:ext cx="7523100" cy="15714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“Quotations </a:t>
            </a:r>
            <a:r>
              <a:rPr lang="en"/>
              <a:t>are commonly printed as a means of inspiration and to invoke philosophical thoughts from the reader”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192950"/>
            <a:ext cx="389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</a:rPr>
              <a:t>Big concept</a:t>
            </a:r>
            <a:endParaRPr sz="78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238246" y="2785589"/>
            <a:ext cx="301555" cy="2879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6863812" y="1168436"/>
            <a:ext cx="1291938" cy="1292262"/>
            <a:chOff x="6654650" y="3665275"/>
            <a:chExt cx="409100" cy="409125"/>
          </a:xfrm>
        </p:grpSpPr>
        <p:sp>
          <p:nvSpPr>
            <p:cNvPr id="122" name="Google Shape;122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 rot="1056919">
            <a:off x="5618624" y="2184436"/>
            <a:ext cx="853568" cy="853645"/>
            <a:chOff x="570875" y="4322250"/>
            <a:chExt cx="443300" cy="443325"/>
          </a:xfrm>
        </p:grpSpPr>
        <p:sp>
          <p:nvSpPr>
            <p:cNvPr id="125" name="Google Shape;125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 rot="2466772">
            <a:off x="5714631" y="1419080"/>
            <a:ext cx="418994" cy="4000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-1609540">
            <a:off x="6327394" y="1670787"/>
            <a:ext cx="301519" cy="2879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 rot="2926350">
            <a:off x="8155606" y="1898892"/>
            <a:ext cx="225821" cy="2155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 rot="-1609640">
            <a:off x="7215949" y="454490"/>
            <a:ext cx="203434" cy="1942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2700000">
            <a:off x="4056473" y="1519920"/>
            <a:ext cx="1164605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652225" y="2063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436467" y="1684475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2411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7005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553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25457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43959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60863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5"/>
          <p:cNvCxnSpPr>
            <a:stCxn id="174" idx="2"/>
            <a:endCxn id="175" idx="0"/>
          </p:cNvCxnSpPr>
          <p:nvPr/>
        </p:nvCxnSpPr>
        <p:spPr>
          <a:xfrm rot="16200000" flipH="1">
            <a:off x="4881765" y="1450726"/>
            <a:ext cx="452176" cy="18046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25"/>
          <p:cNvCxnSpPr>
            <a:stCxn id="176" idx="0"/>
            <a:endCxn id="174" idx="2"/>
          </p:cNvCxnSpPr>
          <p:nvPr/>
        </p:nvCxnSpPr>
        <p:spPr>
          <a:xfrm rot="5400000" flipH="1" flipV="1">
            <a:off x="3111469" y="1485103"/>
            <a:ext cx="452176" cy="17359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5"/>
          <p:cNvCxnSpPr>
            <a:stCxn id="176" idx="2"/>
            <a:endCxn id="178" idx="0"/>
          </p:cNvCxnSpPr>
          <p:nvPr/>
        </p:nvCxnSpPr>
        <p:spPr>
          <a:xfrm rot="-5400000" flipH="1">
            <a:off x="26635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5"/>
          <p:cNvCxnSpPr>
            <a:stCxn id="177" idx="0"/>
            <a:endCxn id="176" idx="2"/>
          </p:cNvCxnSpPr>
          <p:nvPr/>
        </p:nvCxnSpPr>
        <p:spPr>
          <a:xfrm rot="-5400000">
            <a:off x="18183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5"/>
          <p:cNvCxnSpPr>
            <a:stCxn id="175" idx="2"/>
            <a:endCxn id="180" idx="0"/>
          </p:cNvCxnSpPr>
          <p:nvPr/>
        </p:nvCxnSpPr>
        <p:spPr>
          <a:xfrm rot="-5400000" flipH="1">
            <a:off x="62042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5"/>
          <p:cNvCxnSpPr>
            <a:stCxn id="179" idx="0"/>
            <a:endCxn id="175" idx="2"/>
          </p:cNvCxnSpPr>
          <p:nvPr/>
        </p:nvCxnSpPr>
        <p:spPr>
          <a:xfrm rot="-5400000">
            <a:off x="53589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855300" y="1564481"/>
          <a:ext cx="7433400" cy="2672600"/>
        </p:xfrm>
        <a:graphic>
          <a:graphicData uri="http://schemas.openxmlformats.org/drawingml/2006/table">
            <a:tbl>
              <a:tblPr>
                <a:noFill/>
                <a:tableStyleId>{2E88EA43-95CE-456C-8CAC-38F34E7B2B12}</a:tableStyleId>
              </a:tblPr>
              <a:tblGrid>
                <a:gridCol w="185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Yellow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Blue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Orange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</a:rPr>
              <a:t>89,526,124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571800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1411307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3200694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4040201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1886247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2725754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730014" y="2256674"/>
            <a:ext cx="377090" cy="39756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711349" y="3583738"/>
            <a:ext cx="414429" cy="383107"/>
            <a:chOff x="5975075" y="2327500"/>
            <a:chExt cx="420100" cy="388350"/>
          </a:xfrm>
        </p:grpSpPr>
        <p:sp>
          <p:nvSpPr>
            <p:cNvPr id="229" name="Google Shape;229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1" name="Google Shape;231;p29"/>
          <p:cNvSpPr/>
          <p:nvPr/>
        </p:nvSpPr>
        <p:spPr>
          <a:xfrm>
            <a:off x="690275" y="932026"/>
            <a:ext cx="456577" cy="359012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55300" y="783772"/>
            <a:ext cx="3517320" cy="7235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smtClean="0">
                <a:latin typeface="Roboto Light" panose="020B0604020202020204" charset="0"/>
                <a:ea typeface="Roboto Light" panose="020B0604020202020204" charset="0"/>
              </a:rPr>
              <a:t>Nội dung:</a:t>
            </a:r>
            <a:endParaRPr sz="4800"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55300" y="1704581"/>
            <a:ext cx="4239214" cy="2358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err="1" smtClean="0"/>
              <a:t>Giới</a:t>
            </a:r>
            <a:r>
              <a:rPr lang="en-US" sz="3200" smtClean="0"/>
              <a:t> </a:t>
            </a:r>
            <a:r>
              <a:rPr lang="en-US" sz="3200" err="1" smtClean="0"/>
              <a:t>thiệu</a:t>
            </a:r>
            <a:endParaRPr sz="320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200" err="1" smtClean="0"/>
              <a:t>Mục</a:t>
            </a:r>
            <a:r>
              <a:rPr lang="en-US" sz="3200" smtClean="0"/>
              <a:t> tiêu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200" smtClean="0"/>
              <a:t>Cách thức thực hiện</a:t>
            </a:r>
            <a:endParaRPr sz="320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sz="3200" smtClean="0"/>
              <a:t>Kết quả đạt được</a:t>
            </a:r>
            <a:endParaRPr sz="32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855246" y="1436854"/>
            <a:ext cx="3090791" cy="2887534"/>
            <a:chOff x="1293736" y="1258050"/>
            <a:chExt cx="2726286" cy="2547000"/>
          </a:xfrm>
        </p:grpSpPr>
        <p:sp>
          <p:nvSpPr>
            <p:cNvPr id="239" name="Google Shape;239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3020865" y="1436854"/>
            <a:ext cx="3090791" cy="2887534"/>
            <a:chOff x="3203958" y="1258050"/>
            <a:chExt cx="2726286" cy="2547000"/>
          </a:xfrm>
        </p:grpSpPr>
        <p:sp>
          <p:nvSpPr>
            <p:cNvPr id="244" name="Google Shape;244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5197589" y="1436854"/>
            <a:ext cx="3090791" cy="2887534"/>
            <a:chOff x="5123977" y="1258050"/>
            <a:chExt cx="2726286" cy="2547000"/>
          </a:xfrm>
        </p:grpSpPr>
        <p:sp>
          <p:nvSpPr>
            <p:cNvPr id="249" name="Google Shape;249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71" name="Google Shape;27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6" y="366676"/>
            <a:ext cx="4686428" cy="41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16" name="Google Shape;316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9" name="Google Shape;33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5" name="Google Shape;34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6" name="Google Shape;34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8" name="Google Shape;34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9" name="Google Shape;34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1" name="Google Shape;35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3" name="Google Shape;35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4" name="Google Shape;35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7" name="Google Shape;35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8" name="Google Shape;35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2" name="Google Shape;36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63" name="Google Shape;36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4" name="Google Shape;36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5" name="Google Shape;38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8" name="Google Shape;38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2" name="Google Shape;39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6" name="Google Shape;39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0" name="Google Shape;40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4" name="Google Shape;40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5" name="Google Shape;40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8" name="Google Shape;40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1" name="Google Shape;41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4" name="Google Shape;41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7" name="Google Shape;41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2" name="Google Shape;42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5" name="Google Shape;42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8" name="Google Shape;42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0" name="Google Shape;43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3" name="Google Shape;43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9" name="Google Shape;43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" name="Google Shape;44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2" name="Google Shape;44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8" name="Google Shape;44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4" name="Google Shape;45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8" name="Google Shape;45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" name="Google Shape;46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2" name="Google Shape;46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5" name="Google Shape;46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8" name="Google Shape;46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0" name="Google Shape;47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2" name="Google Shape;47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5" name="Google Shape;47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1" name="Google Shape;48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5" name="Google Shape;48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6" name="Google Shape;48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9" name="Google Shape;48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3" name="Google Shape;49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6" name="Google Shape;49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2" name="Google Shape;50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5" name="Google Shape;50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0" name="Google Shape;51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4" name="Google Shape;51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7" name="Google Shape;51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1" name="Google Shape;52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0" name="Google Shape;53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6" name="Google Shape;53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7" name="Google Shape;53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0" name="Google Shape;54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6" name="Google Shape;54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0" name="Google Shape;55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7" name="Google Shape;55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0" name="Google Shape;56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2" name="Google Shape;56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7" name="Google Shape;56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3" name="Google Shape;57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7" name="Google Shape;57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1" name="Google Shape;58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7" name="Google Shape;58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3" name="Google Shape;59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6" name="Google Shape;59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2" name="Google Shape;60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3" name="Google Shape;60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4" name="Google Shape;60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10" name="Google Shape;61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14" name="Google Shape;61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9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8" name="Google Shape;61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22" name="Google Shape;622;p39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8" name="Google Shape;628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5" name="Google Shape;635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0" name="Google Shape;640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4" name="Google Shape;644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0" name="Google Shape;650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4" name="Google Shape;654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9" name="Google Shape;659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5" name="Google Shape;665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2" name="Google Shape;672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5" name="Google Shape;675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9" name="Google Shape;679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6" name="Google Shape;686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2" name="Google Shape;69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7" name="Google Shape;69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4" name="Google Shape;714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9" name="Google Shape;719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5" name="Google Shape;725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2" name="Google Shape;732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7" name="Google Shape;737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2" name="Google Shape;742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8" name="Google Shape;75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9" name="Google Shape;759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3" name="Google Shape;77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4" name="Google Shape;774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9" name="Google Shape;77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9" name="Google Shape;78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0" name="Google Shape;790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8" name="Google Shape;79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3" name="Google Shape;803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8" name="Google Shape;80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4" name="Google Shape;81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1" name="Google Shape;821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5" name="Google Shape;825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1" name="Google Shape;831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8" name="Google Shape;838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2" name="Google Shape;842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7" name="Google Shape;847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4" name="Google Shape;854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2" name="Google Shape;862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7" name="Google Shape;867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1" name="Google Shape;871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5" name="Google Shape;875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0" name="Google Shape;880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5" name="Google Shape;885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1" name="Google Shape;891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8" name="Google Shape;898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6" name="Google Shape;906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9" name="Google Shape;919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4" name="Google Shape;924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8" name="Google Shape;928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5" name="Google Shape;93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4" name="Google Shape;94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7" name="Google Shape;95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0" name="Google Shape;97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3" name="Google Shape;983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0" name="Google Shape;99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6" name="Google Shape;1006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1" name="Google Shape;101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2" name="Google Shape;101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6" name="Google Shape;101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0" name="Google Shape;102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4" name="Google Shape;102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7" name="Google Shape;102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8" name="Google Shape;102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37" name="Google Shape;103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2" name="Google Shape;106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3" name="Google Shape;106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6" name="Google Shape;106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9" name="Google Shape;1079;p4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80" name="Google Shape;1080;p41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4000" b="6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69378" y="1078072"/>
            <a:ext cx="3510444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1. Giới thiệu</a:t>
            </a:r>
            <a:endParaRPr sz="4800" b="0"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  <a:sym typeface="Roboto"/>
              </a:rPr>
              <a:t>Control By Gesture</a:t>
            </a:r>
            <a:endParaRPr b="1"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Sử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dụng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cử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chỉ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tay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trong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việc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điều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khiển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ứng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dụng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3DViewer.</a:t>
            </a:r>
            <a:endParaRPr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2700000">
            <a:off x="4269515" y="1422697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336884" y="864903"/>
            <a:ext cx="4118238" cy="33842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smtClean="0">
                <a:solidFill>
                  <a:schemeClr val="lt1"/>
                </a:solidFill>
                <a:latin typeface="Roboto Light" panose="020B0604020202020204" charset="0"/>
                <a:ea typeface="Roboto Light" panose="020B0604020202020204" charset="0"/>
                <a:cs typeface="Roboto Slab"/>
                <a:sym typeface="Roboto Slab"/>
              </a:rPr>
              <a:t>Control By Gesture </a:t>
            </a:r>
            <a:endParaRPr sz="2800" b="1">
              <a:solidFill>
                <a:schemeClr val="lt1"/>
              </a:solidFill>
              <a:latin typeface="Roboto Light" panose="020B0604020202020204" charset="0"/>
              <a:ea typeface="Roboto Light" panose="020B0604020202020204" charset="0"/>
              <a:cs typeface="Roboto Slab"/>
              <a:sym typeface="Roboto Slab"/>
            </a:endParaRP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Trích xuất cử chỉ bằng webcam trong thời gian thực.</a:t>
            </a: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Có thể thay thế được việc sử dụng chuột và bàn phím bằng cử chỉ.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0" y="1222719"/>
            <a:ext cx="3895830" cy="29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685800" y="398761"/>
            <a:ext cx="2696792" cy="714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mtClean="0">
                <a:latin typeface="Roboto Light" panose="020B0604020202020204" charset="0"/>
                <a:ea typeface="Roboto Light" panose="020B0604020202020204" charset="0"/>
              </a:rPr>
              <a:t>2.Mục tiêu</a:t>
            </a:r>
            <a:endParaRPr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685799" y="1347537"/>
            <a:ext cx="7454423" cy="31763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Ứng dụng mô hình nhận dạng cử chỉ vào thực tế.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Hiểu thêm về quy trình tích hợp và mở rộng chức năng của một dự án.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Học cách lên kế hoạch và làm việc theo từng mục tiêu.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855300" y="556890"/>
            <a:ext cx="7433400" cy="6754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Roboto Light" panose="020B0604020202020204" charset="0"/>
                <a:ea typeface="Roboto Light" panose="020B0604020202020204" charset="0"/>
              </a:rPr>
              <a:t>3. Cách thức thực hiện</a:t>
            </a:r>
            <a:endParaRPr sz="360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55300" y="1958966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Giao tiếp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Sử dụng phương thức TCP/IP và giao tiếp qua Socket.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2"/>
          </p:nvPr>
        </p:nvSpPr>
        <p:spPr>
          <a:xfrm>
            <a:off x="3425237" y="1958966"/>
            <a:ext cx="2325600" cy="2104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Dữ liệu chuyển đi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Dữ liệu được gửi nhận dưới dạng byte, khung hình trích xuất được chuyển về dạng base64.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5995175" y="1958965"/>
            <a:ext cx="2325600" cy="18636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Server nhận dạng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Server được viết  bằng ngôn ngữ Python và luôn lắng nghe kết nối từ 3DViewer.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855300" y="556890"/>
            <a:ext cx="7433400" cy="6754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Roboto Light" panose="020B0604020202020204" charset="0"/>
                <a:ea typeface="Roboto Light" panose="020B0604020202020204" charset="0"/>
              </a:rPr>
              <a:t>3. Cách thức thực hiện</a:t>
            </a:r>
            <a:endParaRPr sz="360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55300" y="1958966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Mô hình nhận dạng 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Mô hình hiện đại CNN được triển khai trên kiến trúc VGG16.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2"/>
          </p:nvPr>
        </p:nvSpPr>
        <p:spPr>
          <a:xfrm>
            <a:off x="3425237" y="1958966"/>
            <a:ext cx="2325600" cy="21867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Dữ liệu huấn luyện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Bộ dữ liệu ở trang Kaggle và một số hình ảnh tự chụp.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5995175" y="1958966"/>
            <a:ext cx="2325600" cy="20011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Mô hình được lưu</a:t>
            </a:r>
            <a:endParaRPr b="1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Dưới dạng file .h5 gồm hai phần: là khung mô hình và giá trị trọng số mô hình.</a:t>
            </a:r>
            <a:endParaRPr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7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268132" y="605017"/>
            <a:ext cx="4118238" cy="39342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  <a:latin typeface="Roboto Light" panose="020B0604020202020204" charset="0"/>
                <a:ea typeface="Roboto Light" panose="020B0604020202020204" charset="0"/>
                <a:cs typeface="Roboto Slab"/>
                <a:sym typeface="Roboto Slab"/>
              </a:rPr>
              <a:t>Kiến trúc tổng thể </a:t>
            </a:r>
            <a:endParaRPr sz="2800" b="1">
              <a:solidFill>
                <a:schemeClr val="lt1"/>
              </a:solidFill>
              <a:latin typeface="Roboto Light" panose="020B0604020202020204" charset="0"/>
              <a:ea typeface="Roboto Light" panose="020B0604020202020204" charset="0"/>
              <a:cs typeface="Roboto Slab"/>
              <a:sym typeface="Roboto Slab"/>
            </a:endParaRP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Cử chỉ được trích xuất trong thời gian thực bằng webcam.</a:t>
            </a: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Hình ảnh được gửi đến server phân loại hình ảnh.</a:t>
            </a: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Kết quả phân loại ảnh được gửi ngược trở lại ứng dụng để thực thi.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97643" y="275009"/>
            <a:ext cx="3025082" cy="47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5703654" cy="2702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Đạt được</a:t>
            </a:r>
            <a:endParaRPr b="1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</a:pPr>
            <a:r>
              <a:rPr lang="en" smtClean="0"/>
              <a:t>Tích hợp và ứng dụng thành công mô hình nhận dạng cử chỉ trong việc điều khiển 3DViewer.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</a:pPr>
            <a:r>
              <a:rPr lang="en" smtClean="0"/>
              <a:t>Tốc độ thực thi ổn định và khả năng thay thế chuột và bàn phím gần như có thể thực hiện.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577516"/>
            <a:ext cx="5091738" cy="654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atin typeface="Roboto Light" panose="020B0604020202020204" charset="0"/>
                <a:ea typeface="Roboto Light" panose="020B0604020202020204" charset="0"/>
              </a:rPr>
              <a:t>4</a:t>
            </a:r>
            <a:r>
              <a:rPr lang="en" sz="4000" b="0" smtClean="0">
                <a:latin typeface="Roboto Light" panose="020B0604020202020204" charset="0"/>
                <a:ea typeface="Roboto Light" panose="020B0604020202020204" charset="0"/>
              </a:rPr>
              <a:t>. Kết quả đạt được</a:t>
            </a:r>
            <a:endParaRPr sz="4000"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772</Words>
  <Application>Microsoft Office PowerPoint</Application>
  <PresentationFormat>On-screen Show (16:9)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 Light</vt:lpstr>
      <vt:lpstr>Roboto</vt:lpstr>
      <vt:lpstr>Roboto Light</vt:lpstr>
      <vt:lpstr>Roboto Slab</vt:lpstr>
      <vt:lpstr>Calibri</vt:lpstr>
      <vt:lpstr>Arial</vt:lpstr>
      <vt:lpstr>Wingdings</vt:lpstr>
      <vt:lpstr>Minola template</vt:lpstr>
      <vt:lpstr>Điều khiển 3DViewer bằng cử chỉ tay.</vt:lpstr>
      <vt:lpstr>Nội dung:</vt:lpstr>
      <vt:lpstr>1. Giới thiệu</vt:lpstr>
      <vt:lpstr>PowerPoint Presentation</vt:lpstr>
      <vt:lpstr>2.Mục tiêu</vt:lpstr>
      <vt:lpstr>3. Cách thức thực hiện</vt:lpstr>
      <vt:lpstr>3. Cách thức thực hiện</vt:lpstr>
      <vt:lpstr>PowerPoint Presentation</vt:lpstr>
      <vt:lpstr>4. Kết quả đạt được</vt:lpstr>
      <vt:lpstr>4. Kết quả đạt được</vt:lpstr>
      <vt:lpstr>4. Kết quả đạt được</vt:lpstr>
      <vt:lpstr>Thanks you for watching !</vt:lpstr>
      <vt:lpstr>PowerPoint Presentation</vt:lpstr>
      <vt:lpstr>Big concept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PowerPoint Presentation</vt:lpstr>
      <vt:lpstr>Thanks!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Trần Văn Quang Huy</cp:lastModifiedBy>
  <cp:revision>20</cp:revision>
  <dcterms:modified xsi:type="dcterms:W3CDTF">2020-09-19T08:01:28Z</dcterms:modified>
</cp:coreProperties>
</file>