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58" r:id="rId4"/>
    <p:sldId id="288" r:id="rId5"/>
    <p:sldId id="259" r:id="rId6"/>
    <p:sldId id="292" r:id="rId7"/>
    <p:sldId id="273" r:id="rId8"/>
    <p:sldId id="289" r:id="rId9"/>
    <p:sldId id="287" r:id="rId10"/>
    <p:sldId id="263" r:id="rId11"/>
    <p:sldId id="291" r:id="rId12"/>
    <p:sldId id="290" r:id="rId13"/>
    <p:sldId id="266" r:id="rId1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Roboto Light" panose="020B0604020202020204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88EA43-95CE-456C-8CAC-38F34E7B2B12}">
  <a:tblStyle styleId="{2E88EA43-95CE-456C-8CAC-38F34E7B2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214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044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01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81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16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5863101" y="-9363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Right st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34870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9144000" cy="5143976"/>
          </a:xfrm>
          <a:custGeom>
            <a:avLst/>
            <a:gdLst/>
            <a:ahLst/>
            <a:cxnLst/>
            <a:rect l="l" t="t" r="r" b="b"/>
            <a:pathLst>
              <a:path w="12192000" h="6858634" extrusionOk="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3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699550" y="1024403"/>
            <a:ext cx="7772400" cy="17215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Điều khiển 3DViewer bằng cử chỉ </a:t>
            </a:r>
            <a:r>
              <a:rPr lang="en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tay</a:t>
            </a:r>
            <a:endParaRPr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3" name="Google Shape;74;p14"/>
          <p:cNvSpPr txBox="1">
            <a:spLocks/>
          </p:cNvSpPr>
          <p:nvPr/>
        </p:nvSpPr>
        <p:spPr>
          <a:xfrm>
            <a:off x="2419779" y="2516990"/>
            <a:ext cx="4331942" cy="98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Trần Văn Quang Huy</a:t>
            </a:r>
            <a:endParaRPr lang="en-U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68" y="3726352"/>
            <a:ext cx="1121856" cy="897485"/>
          </a:xfrm>
          <a:prstGeom prst="rect">
            <a:avLst/>
          </a:prstGeom>
        </p:spPr>
      </p:pic>
      <p:sp>
        <p:nvSpPr>
          <p:cNvPr id="5" name="Google Shape;74;p14"/>
          <p:cNvSpPr txBox="1">
            <a:spLocks/>
          </p:cNvSpPr>
          <p:nvPr/>
        </p:nvSpPr>
        <p:spPr>
          <a:xfrm>
            <a:off x="7482352" y="4623837"/>
            <a:ext cx="1676687" cy="41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Brycen </a:t>
            </a:r>
            <a:r>
              <a:rPr lang="en-US" sz="160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Việt</a:t>
            </a:r>
            <a:r>
              <a:rPr 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Nam</a:t>
            </a: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Google Shape;74;p14"/>
          <p:cNvSpPr txBox="1">
            <a:spLocks/>
          </p:cNvSpPr>
          <p:nvPr/>
        </p:nvSpPr>
        <p:spPr>
          <a:xfrm>
            <a:off x="2987125" y="268918"/>
            <a:ext cx="3197250" cy="80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Báo cáo thử việc</a:t>
            </a:r>
            <a:endParaRPr lang="en-US" sz="24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7" name="Google Shape;74;p14"/>
          <p:cNvSpPr txBox="1">
            <a:spLocks/>
          </p:cNvSpPr>
          <p:nvPr/>
        </p:nvSpPr>
        <p:spPr>
          <a:xfrm>
            <a:off x="0" y="4411020"/>
            <a:ext cx="1894857" cy="73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Dự án OJT thuộc nhóm FPGA</a:t>
            </a:r>
            <a:endParaRPr lang="en-US" sz="1800" b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9" name="Google Shape;74;p14"/>
          <p:cNvSpPr txBox="1">
            <a:spLocks/>
          </p:cNvSpPr>
          <p:nvPr/>
        </p:nvSpPr>
        <p:spPr>
          <a:xfrm>
            <a:off x="2172273" y="3523487"/>
            <a:ext cx="5824633" cy="98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 Slab"/>
              <a:buNone/>
              <a:defRPr sz="5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l"/>
            <a:r>
              <a:rPr lang="vi-VN" sz="2000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Người hướng dẫn: </a:t>
            </a:r>
          </a:p>
          <a:p>
            <a:pPr algn="l"/>
            <a:r>
              <a:rPr lang="vi-VN" sz="2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	</a:t>
            </a:r>
            <a:r>
              <a:rPr lang="vi-VN" sz="2000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	</a:t>
            </a:r>
            <a:r>
              <a:rPr lang="vi-VN" sz="2000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PM. Nguyễn Tôn Thất Đỗ Vũ</a:t>
            </a:r>
          </a:p>
          <a:p>
            <a:pPr algn="l"/>
            <a:r>
              <a:rPr lang="vi-VN" sz="2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	</a:t>
            </a:r>
            <a:r>
              <a:rPr lang="vi-VN" sz="2000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	Anh Trần Văn Lộc</a:t>
            </a:r>
            <a:r>
              <a:rPr lang="vi-VN" sz="2000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endParaRPr lang="en-US" sz="20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5703654" cy="2702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Đạt được</a:t>
            </a:r>
            <a:endParaRPr b="1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</a:pPr>
            <a:r>
              <a:rPr lang="en" smtClean="0"/>
              <a:t>Tích hợp và ứng dụng thành công mô hình nhận dạng cử chỉ trong việc điều khiển </a:t>
            </a:r>
            <a:r>
              <a:rPr lang="en" smtClean="0"/>
              <a:t>3DViewer – 1 thành quả của nhóm FPGA.</a:t>
            </a:r>
            <a:endParaRPr lang="en" smtClean="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</a:pPr>
            <a:r>
              <a:rPr lang="en" smtClean="0"/>
              <a:t>Tốc độ thực thi ổn định và khả năng thay thế chuột và bàn phím gần như có thể thực hiện.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55300" y="577516"/>
            <a:ext cx="5091738" cy="6547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</a:rPr>
              <a:t>4</a:t>
            </a:r>
            <a:r>
              <a:rPr lang="en" sz="4000" b="0" smtClean="0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</a:rPr>
              <a:t>. Kết quả đạt được</a:t>
            </a:r>
            <a:endParaRPr sz="4000" b="0">
              <a:solidFill>
                <a:schemeClr val="tx1"/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5779282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Hạn chế </a:t>
            </a:r>
            <a:endParaRPr b="1"/>
          </a:p>
          <a:p>
            <a:pPr marL="342900" indent="-342900">
              <a:lnSpc>
                <a:spcPct val="150000"/>
              </a:lnSpc>
            </a:pPr>
            <a:r>
              <a:rPr lang="en" smtClean="0"/>
              <a:t>Một số hình ảnh chứa đặc trưng kích hoạt, vẫn có thể kích hoạt mô hình.</a:t>
            </a:r>
          </a:p>
          <a:p>
            <a:pPr marL="342900" indent="-342900">
              <a:lnSpc>
                <a:spcPct val="150000"/>
              </a:lnSpc>
            </a:pPr>
            <a:r>
              <a:rPr lang="en-US" smtClean="0"/>
              <a:t>Server Python khi khởi chạy vẫn chiếm phần lớn CPU, do phải xử lý đồng bộ trên ma trận.</a:t>
            </a:r>
          </a:p>
          <a:p>
            <a:pPr marL="342900" indent="-342900">
              <a:lnSpc>
                <a:spcPct val="150000"/>
              </a:lnSpc>
            </a:pPr>
            <a:r>
              <a:rPr lang="en-US" smtClean="0"/>
              <a:t>File lưu thông tin mô hình vẫn còn khá lớn và dễ gây mất mát thông tin trong quá trình 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55300" y="577516"/>
            <a:ext cx="5091738" cy="6547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</a:rPr>
              <a:t>4</a:t>
            </a:r>
            <a:r>
              <a:rPr lang="en" sz="4000" b="0" smtClean="0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</a:rPr>
              <a:t>. Kết quả đạt được</a:t>
            </a:r>
            <a:endParaRPr sz="4000" b="0">
              <a:solidFill>
                <a:schemeClr val="tx1"/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8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586866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Bài học cho bản thân</a:t>
            </a:r>
            <a:endParaRPr b="1"/>
          </a:p>
          <a:p>
            <a:pPr marL="342900" indent="-342900">
              <a:lnSpc>
                <a:spcPct val="150000"/>
              </a:lnSpc>
            </a:pPr>
            <a:r>
              <a:rPr lang="en" smtClean="0"/>
              <a:t>Làm việc có kế hoạch luôn nâng cao năng suất và dễ nắm bắt tiến độ.</a:t>
            </a:r>
          </a:p>
          <a:p>
            <a:pPr marL="342900" indent="-342900">
              <a:lnSpc>
                <a:spcPct val="150000"/>
              </a:lnSpc>
            </a:pPr>
            <a:r>
              <a:rPr lang="en" smtClean="0"/>
              <a:t>Viết tài liệu sao cho người đọc tốn ít thời gian nhất để hiểu được thông tin</a:t>
            </a:r>
          </a:p>
          <a:p>
            <a:pPr marL="342900" indent="-342900">
              <a:lnSpc>
                <a:spcPct val="150000"/>
              </a:lnSpc>
            </a:pPr>
            <a:r>
              <a:rPr lang="en" smtClean="0"/>
              <a:t>Luôn trao đổi và học hỏi để tìm ra phương pháp tốt nhất có thể.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55300" y="577516"/>
            <a:ext cx="5091738" cy="6547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</a:rPr>
              <a:t>4</a:t>
            </a:r>
            <a:r>
              <a:rPr lang="en" sz="4000" b="0" smtClean="0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</a:rPr>
              <a:t>. Kết quả đạt được</a:t>
            </a:r>
            <a:endParaRPr sz="4000" b="0">
              <a:solidFill>
                <a:schemeClr val="tx1"/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5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 idx="4294967295"/>
          </p:nvPr>
        </p:nvSpPr>
        <p:spPr>
          <a:xfrm>
            <a:off x="1919942" y="1732548"/>
            <a:ext cx="5340257" cy="110981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solidFill>
                  <a:schemeClr val="dk1"/>
                </a:solidFill>
                <a:latin typeface="Roboto Light" panose="020B0604020202020204" charset="0"/>
                <a:ea typeface="Roboto Light" panose="020B0604020202020204" charset="0"/>
              </a:rPr>
              <a:t>Xin cảm ơn mọi người đã lắng nghe !</a:t>
            </a:r>
            <a:endParaRPr sz="3600">
              <a:solidFill>
                <a:schemeClr val="dk1"/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55300" y="783772"/>
            <a:ext cx="3517320" cy="72353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smtClean="0">
                <a:latin typeface="Roboto Light" panose="020B0604020202020204" charset="0"/>
                <a:ea typeface="Roboto Light" panose="020B0604020202020204" charset="0"/>
              </a:rPr>
              <a:t>Nội dung:</a:t>
            </a:r>
            <a:endParaRPr sz="4800" b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855300" y="1704581"/>
            <a:ext cx="4239214" cy="23586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err="1" smtClean="0"/>
              <a:t>Giới</a:t>
            </a:r>
            <a:r>
              <a:rPr lang="en-US" sz="3200" smtClean="0"/>
              <a:t> </a:t>
            </a:r>
            <a:r>
              <a:rPr lang="en-US" sz="3200" err="1" smtClean="0"/>
              <a:t>thiệu</a:t>
            </a:r>
            <a:endParaRPr sz="320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200" err="1" smtClean="0"/>
              <a:t>Mục</a:t>
            </a:r>
            <a:r>
              <a:rPr lang="en-US" sz="3200" smtClean="0"/>
              <a:t> tiêu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3200" smtClean="0"/>
              <a:t>Cách thức thực hiện</a:t>
            </a:r>
            <a:endParaRPr sz="320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" sz="3200" smtClean="0"/>
              <a:t>Kết quả đạt được</a:t>
            </a:r>
            <a:endParaRPr sz="32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44000" b="6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669378" y="1078072"/>
            <a:ext cx="3510444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smtClean="0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1. Giới thiệu</a:t>
            </a:r>
            <a:endParaRPr sz="4800" b="0">
              <a:solidFill>
                <a:schemeClr val="tx1"/>
              </a:solidFill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  <a:sym typeface="Roboto"/>
              </a:rPr>
              <a:t>Control By Gesture</a:t>
            </a:r>
            <a:endParaRPr b="1"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Sử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dụng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cử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chỉ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tay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trong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việc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điều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khiển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ứng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</a:t>
            </a:r>
            <a:r>
              <a:rPr lang="en-US" err="1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dụng</a:t>
            </a:r>
            <a:r>
              <a:rPr lang="en-US" smtClean="0">
                <a:latin typeface="Roboto Light" panose="020B0604020202020204" charset="0"/>
                <a:ea typeface="Roboto Light" panose="020B0604020202020204" charset="0"/>
                <a:cs typeface="Calibri Light" panose="020F0302020204030204" pitchFamily="34" charset="0"/>
              </a:rPr>
              <a:t> 3DViewer.</a:t>
            </a:r>
            <a:endParaRPr>
              <a:latin typeface="Roboto Light" panose="020B0604020202020204" charset="0"/>
              <a:ea typeface="Roboto Light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880700" y="2971975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-2700000">
            <a:off x="4269515" y="1422697"/>
            <a:ext cx="93932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-27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4294967295"/>
          </p:nvPr>
        </p:nvSpPr>
        <p:spPr>
          <a:xfrm>
            <a:off x="336884" y="864903"/>
            <a:ext cx="4118238" cy="338426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smtClean="0">
                <a:solidFill>
                  <a:schemeClr val="lt1"/>
                </a:solidFill>
                <a:latin typeface="Roboto Light" panose="020B0604020202020204" charset="0"/>
                <a:ea typeface="Roboto Light" panose="020B0604020202020204" charset="0"/>
                <a:cs typeface="Roboto Slab"/>
                <a:sym typeface="Roboto Slab"/>
              </a:rPr>
              <a:t>Control By Gesture </a:t>
            </a:r>
            <a:endParaRPr sz="2800" b="1">
              <a:solidFill>
                <a:schemeClr val="lt1"/>
              </a:solidFill>
              <a:latin typeface="Roboto Light" panose="020B0604020202020204" charset="0"/>
              <a:ea typeface="Roboto Light" panose="020B0604020202020204" charset="0"/>
              <a:cs typeface="Roboto Slab"/>
              <a:sym typeface="Roboto Slab"/>
            </a:endParaRP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Trích xuất cử chỉ bằng webcam trong thời gian thực.</a:t>
            </a: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Có thể thay thế được việc sử dụng chuột và bàn phím bằng cử chỉ.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0" y="1222719"/>
            <a:ext cx="3895830" cy="29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685799" y="398761"/>
            <a:ext cx="4346839" cy="7149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mtClean="0">
                <a:latin typeface="Roboto Light" panose="020B0604020202020204" charset="0"/>
                <a:ea typeface="Roboto Light" panose="020B0604020202020204" charset="0"/>
              </a:rPr>
              <a:t>2</a:t>
            </a:r>
            <a:r>
              <a:rPr lang="vi-VN" b="0" smtClean="0">
                <a:latin typeface="Roboto Light" panose="020B0604020202020204" charset="0"/>
                <a:ea typeface="Roboto Light" panose="020B0604020202020204" charset="0"/>
              </a:rPr>
              <a:t>.1</a:t>
            </a:r>
            <a:r>
              <a:rPr lang="en" b="0" smtClean="0">
                <a:latin typeface="Roboto Light" panose="020B0604020202020204" charset="0"/>
                <a:ea typeface="Roboto Light" panose="020B0604020202020204" charset="0"/>
              </a:rPr>
              <a:t>.Mục tiêu</a:t>
            </a:r>
            <a:r>
              <a:rPr lang="vi-VN" b="0" smtClean="0">
                <a:latin typeface="Roboto Light" panose="020B0604020202020204" charset="0"/>
                <a:ea typeface="Roboto Light" panose="020B0604020202020204" charset="0"/>
              </a:rPr>
              <a:t> chính</a:t>
            </a:r>
            <a:endParaRPr b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685799" y="1347538"/>
            <a:ext cx="7454423" cy="2915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smtClean="0"/>
              <a:t>Học Unity, tạo giao diện cho 3DViewer đồng nhất với giao diện đã có.</a:t>
            </a:r>
            <a:endParaRPr lang="en" sz="2800" smtClean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smtClean="0"/>
              <a:t>Tìm hiểu về socket và áp dụng vào thực tế.</a:t>
            </a:r>
            <a:endParaRPr lang="en" sz="2800" smtClean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smtClean="0"/>
              <a:t>Học viết tài liệu (</a:t>
            </a:r>
            <a:r>
              <a:rPr lang="vi-VN" sz="2800" smtClean="0"/>
              <a:t>thiết kế, benchmark, testcase, WBS, ...)</a:t>
            </a:r>
            <a:endParaRPr lang="en" sz="280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685799" y="398761"/>
            <a:ext cx="4099331" cy="7149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mtClean="0">
                <a:latin typeface="Roboto Light" panose="020B0604020202020204" charset="0"/>
                <a:ea typeface="Roboto Light" panose="020B0604020202020204" charset="0"/>
              </a:rPr>
              <a:t>2</a:t>
            </a:r>
            <a:r>
              <a:rPr lang="vi-VN" b="0" smtClean="0">
                <a:latin typeface="Roboto Light" panose="020B0604020202020204" charset="0"/>
                <a:ea typeface="Roboto Light" panose="020B0604020202020204" charset="0"/>
              </a:rPr>
              <a:t>.2</a:t>
            </a:r>
            <a:r>
              <a:rPr lang="en" b="0" smtClean="0">
                <a:latin typeface="Roboto Light" panose="020B0604020202020204" charset="0"/>
                <a:ea typeface="Roboto Light" panose="020B0604020202020204" charset="0"/>
              </a:rPr>
              <a:t>.Mục tiêu</a:t>
            </a:r>
            <a:r>
              <a:rPr lang="vi-VN" b="0" smtClean="0">
                <a:latin typeface="Roboto Light" panose="020B0604020202020204" charset="0"/>
                <a:ea typeface="Roboto Light" panose="020B0604020202020204" charset="0"/>
              </a:rPr>
              <a:t> phụ</a:t>
            </a:r>
            <a:endParaRPr b="0"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685799" y="1347537"/>
            <a:ext cx="7454423" cy="22413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smtClean="0"/>
              <a:t>Hiểu </a:t>
            </a:r>
            <a:r>
              <a:rPr lang="en" sz="2800" smtClean="0"/>
              <a:t>thêm về quy trình tích hợp và mở rộng chức năng của một dự án.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smtClean="0"/>
              <a:t>Học cách lên kế hoạch và làm việc theo từng mục tiêu.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42946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855300" y="556890"/>
            <a:ext cx="7433400" cy="6754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smtClean="0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</a:rPr>
              <a:t>3. Cách thức thực hiện</a:t>
            </a:r>
            <a:endParaRPr sz="3600" b="0">
              <a:solidFill>
                <a:schemeClr val="tx1"/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855300" y="1958966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Giao tiếp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Sử dụng phương thức TCP/IP và giao tiếp qua Socket.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2"/>
          </p:nvPr>
        </p:nvSpPr>
        <p:spPr>
          <a:xfrm>
            <a:off x="3425237" y="1958966"/>
            <a:ext cx="2325600" cy="2104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Dữ liệu chuyển đi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Dữ liệu được gửi nhận dưới dạng byte, khung hình trích xuất được chuyển về dạng base64.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3"/>
          </p:nvPr>
        </p:nvSpPr>
        <p:spPr>
          <a:xfrm>
            <a:off x="5995175" y="1958965"/>
            <a:ext cx="2325600" cy="18636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Server nhận dạng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mtClean="0"/>
              <a:t>Server được viết  bằng ngôn ngữ Python và luôn lắng nghe kết nối từ 3DViewer.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855300" y="556890"/>
            <a:ext cx="7433400" cy="6754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smtClean="0">
                <a:solidFill>
                  <a:schemeClr val="tx1"/>
                </a:solidFill>
                <a:latin typeface="Roboto Light" panose="020B0604020202020204" charset="0"/>
                <a:ea typeface="Roboto Light" panose="020B0604020202020204" charset="0"/>
              </a:rPr>
              <a:t>3. Cách thức thực hiện</a:t>
            </a:r>
            <a:endParaRPr sz="3600" b="0">
              <a:solidFill>
                <a:schemeClr val="tx1"/>
              </a:solidFill>
              <a:latin typeface="Roboto Light" panose="020B0604020202020204" charset="0"/>
              <a:ea typeface="Roboto Light" panose="020B0604020202020204" charset="0"/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855300" y="1958966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Mô hình nhận dạng 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Mô hình hiện đại CNN được triển khai trên kiến trúc VGG16.</a:t>
            </a: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2"/>
          </p:nvPr>
        </p:nvSpPr>
        <p:spPr>
          <a:xfrm>
            <a:off x="3425237" y="1958966"/>
            <a:ext cx="2325600" cy="21867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smtClean="0"/>
              <a:t>Dữ liệu huấn luyện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mtClean="0"/>
              <a:t>Bộ dữ liệu ở trang Kaggle và một số hình ảnh tự chụp.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3"/>
          </p:nvPr>
        </p:nvSpPr>
        <p:spPr>
          <a:xfrm>
            <a:off x="5995175" y="1958966"/>
            <a:ext cx="2325600" cy="20011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Mô hình được lưu</a:t>
            </a:r>
            <a:endParaRPr b="1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mtClean="0"/>
              <a:t>Dưới dạng file .h5 gồm hai phần: là khung mô hình và giá trị trọng số mô hình.</a:t>
            </a:r>
            <a:endParaRPr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7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4294967295"/>
          </p:nvPr>
        </p:nvSpPr>
        <p:spPr>
          <a:xfrm>
            <a:off x="268132" y="605017"/>
            <a:ext cx="4118238" cy="39342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smtClean="0">
                <a:solidFill>
                  <a:schemeClr val="lt1"/>
                </a:solidFill>
                <a:latin typeface="Roboto Light" panose="020B0604020202020204" charset="0"/>
                <a:ea typeface="Roboto Light" panose="020B0604020202020204" charset="0"/>
                <a:cs typeface="Roboto Slab"/>
                <a:sym typeface="Roboto Slab"/>
              </a:rPr>
              <a:t>Kiến trúc tổng thể </a:t>
            </a:r>
            <a:endParaRPr sz="2800" b="1">
              <a:solidFill>
                <a:schemeClr val="lt1"/>
              </a:solidFill>
              <a:latin typeface="Roboto Light" panose="020B0604020202020204" charset="0"/>
              <a:ea typeface="Roboto Light" panose="020B0604020202020204" charset="0"/>
              <a:cs typeface="Roboto Slab"/>
              <a:sym typeface="Roboto Slab"/>
            </a:endParaRP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Cử chỉ được trích xuất trong thời gian thực bằng webcam.</a:t>
            </a: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Hình ảnh được gửi đến server phân loại hình ảnh.</a:t>
            </a:r>
          </a:p>
          <a:p>
            <a:pPr marL="342900" indent="-342900">
              <a:lnSpc>
                <a:spcPts val="3000"/>
              </a:lnSpc>
              <a:buClr>
                <a:schemeClr val="tx1"/>
              </a:buClr>
            </a:pPr>
            <a:r>
              <a:rPr lang="en" sz="2000" smtClean="0"/>
              <a:t>Kết quả phân loại ảnh được gửi ngược trở lại ứng dụng để thực thi.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97643" y="275009"/>
            <a:ext cx="3025082" cy="47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548</Words>
  <Application>Microsoft Office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 Light</vt:lpstr>
      <vt:lpstr>Roboto Light</vt:lpstr>
      <vt:lpstr>Roboto Slab</vt:lpstr>
      <vt:lpstr>Roboto</vt:lpstr>
      <vt:lpstr>Wingdings</vt:lpstr>
      <vt:lpstr>Calibri</vt:lpstr>
      <vt:lpstr>Arial</vt:lpstr>
      <vt:lpstr>Minola template</vt:lpstr>
      <vt:lpstr>Điều khiển 3DViewer bằng cử chỉ tay</vt:lpstr>
      <vt:lpstr>Nội dung:</vt:lpstr>
      <vt:lpstr>1. Giới thiệu</vt:lpstr>
      <vt:lpstr>PowerPoint Presentation</vt:lpstr>
      <vt:lpstr>2.1.Mục tiêu chính</vt:lpstr>
      <vt:lpstr>2.2.Mục tiêu phụ</vt:lpstr>
      <vt:lpstr>3. Cách thức thực hiện</vt:lpstr>
      <vt:lpstr>3. Cách thức thực hiện</vt:lpstr>
      <vt:lpstr>PowerPoint Presentation</vt:lpstr>
      <vt:lpstr>4. Kết quả đạt được</vt:lpstr>
      <vt:lpstr>4. Kết quả đạt được</vt:lpstr>
      <vt:lpstr>4. Kết quả đạt được</vt:lpstr>
      <vt:lpstr>Xin cảm ơn mọi người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Trần Văn Quang Huy</cp:lastModifiedBy>
  <cp:revision>28</cp:revision>
  <dcterms:modified xsi:type="dcterms:W3CDTF">2020-09-19T09:34:57Z</dcterms:modified>
</cp:coreProperties>
</file>