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3" r:id="rId2"/>
  </p:sldMasterIdLst>
  <p:notesMasterIdLst>
    <p:notesMasterId r:id="rId19"/>
  </p:notesMasterIdLst>
  <p:sldIdLst>
    <p:sldId id="256" r:id="rId3"/>
    <p:sldId id="257" r:id="rId4"/>
    <p:sldId id="258" r:id="rId5"/>
    <p:sldId id="263" r:id="rId6"/>
    <p:sldId id="264" r:id="rId7"/>
    <p:sldId id="259" r:id="rId8"/>
    <p:sldId id="265" r:id="rId9"/>
    <p:sldId id="266" r:id="rId10"/>
    <p:sldId id="260" r:id="rId11"/>
    <p:sldId id="278" r:id="rId12"/>
    <p:sldId id="267" r:id="rId13"/>
    <p:sldId id="277" r:id="rId14"/>
    <p:sldId id="261" r:id="rId15"/>
    <p:sldId id="273" r:id="rId16"/>
    <p:sldId id="271" r:id="rId17"/>
    <p:sldId id="26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4" autoAdjust="0"/>
    <p:restoredTop sz="94660"/>
  </p:normalViewPr>
  <p:slideViewPr>
    <p:cSldViewPr snapToGrid="0">
      <p:cViewPr varScale="1">
        <p:scale>
          <a:sx n="86" d="100"/>
          <a:sy n="86" d="100"/>
        </p:scale>
        <p:origin x="74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7" d="100"/>
          <a:sy n="87" d="100"/>
        </p:scale>
        <p:origin x="16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0435F-E558-4051-86BC-60A3F5754544}" type="datetimeFigureOut">
              <a:rPr lang="zh-CN" altLang="en-US" smtClean="0"/>
              <a:t>2023/4/16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FAAD1-FD35-4DE7-BCCF-2FA9B5EEB1E9}" type="slidenum">
              <a:rPr lang="zh-CN" altLang="en-US" smtClean="0"/>
              <a:t>‹#›</a:t>
            </a:fld>
            <a:endParaRPr lang="zh-CN" altLang="en-US"/>
          </a:p>
        </p:txBody>
      </p:sp>
    </p:spTree>
    <p:extLst>
      <p:ext uri="{BB962C8B-B14F-4D97-AF65-F5344CB8AC3E}">
        <p14:creationId xmlns:p14="http://schemas.microsoft.com/office/powerpoint/2010/main" val="366802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284762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428748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277310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1460346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2936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1723291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2023/4/16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3965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2023/4/16</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83914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71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29826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BB16D-A77C-4F33-A74C-4134E9C92156}" type="slidenum">
              <a:rPr lang="zh-CN" altLang="en-US" smtClean="0"/>
              <a:t>‹#›</a:t>
            </a:fld>
            <a:endParaRPr lang="zh-CN" altLang="en-US"/>
          </a:p>
        </p:txBody>
      </p:sp>
      <p:sp>
        <p:nvSpPr>
          <p:cNvPr id="8" name="TextBox 7"/>
          <p:cNvSpPr txBox="1"/>
          <p:nvPr userDrawn="1"/>
        </p:nvSpPr>
        <p:spPr>
          <a:xfrm>
            <a:off x="1501304" y="6727281"/>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9996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333414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40217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78418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4730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237309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2D5D4-DD55-4DBC-81D4-13ECF5893FB4}" type="datetimeFigureOut">
              <a:rPr lang="zh-CN" altLang="en-US" smtClean="0"/>
              <a:t>2023/4/16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199133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D5D4-DD55-4DBC-81D4-13ECF5893FB4}" type="datetimeFigureOut">
              <a:rPr lang="zh-CN" altLang="en-US" smtClean="0"/>
              <a:t>2023/4/16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BB16D-A77C-4F33-A74C-4134E9C92156}" type="slidenum">
              <a:rPr lang="zh-CN" altLang="en-US" smtClean="0"/>
              <a:t>‹#›</a:t>
            </a:fld>
            <a:endParaRPr lang="zh-CN" altLang="en-US"/>
          </a:p>
        </p:txBody>
      </p:sp>
    </p:spTree>
    <p:extLst>
      <p:ext uri="{BB962C8B-B14F-4D97-AF65-F5344CB8AC3E}">
        <p14:creationId xmlns:p14="http://schemas.microsoft.com/office/powerpoint/2010/main" val="168144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6632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240279" y="2857731"/>
            <a:ext cx="7711439" cy="1844529"/>
            <a:chOff x="4019175" y="2497780"/>
            <a:chExt cx="6492379" cy="1844529"/>
          </a:xfrm>
        </p:grpSpPr>
        <p:sp>
          <p:nvSpPr>
            <p:cNvPr id="8" name="文本框 7"/>
            <p:cNvSpPr txBox="1"/>
            <p:nvPr/>
          </p:nvSpPr>
          <p:spPr>
            <a:xfrm>
              <a:off x="4019175" y="2497780"/>
              <a:ext cx="6492379" cy="923330"/>
            </a:xfrm>
            <a:prstGeom prst="rect">
              <a:avLst/>
            </a:prstGeom>
            <a:noFill/>
          </p:spPr>
          <p:txBody>
            <a:bodyPr wrap="square" rtlCol="0">
              <a:spAutoFit/>
            </a:bodyPr>
            <a:lstStyle/>
            <a:p>
              <a:pPr algn="ctr"/>
              <a:r>
                <a:rPr lang="zh-CN" altLang="en-US" sz="5400" b="1" spc="300" dirty="0">
                  <a:solidFill>
                    <a:schemeClr val="tx1">
                      <a:lumMod val="85000"/>
                      <a:lumOff val="15000"/>
                    </a:schemeClr>
                  </a:solidFill>
                  <a:cs typeface="+mn-ea"/>
                  <a:sym typeface="+mn-lt"/>
                </a:rPr>
                <a:t>志愿吧</a:t>
              </a:r>
            </a:p>
          </p:txBody>
        </p:sp>
        <p:sp>
          <p:nvSpPr>
            <p:cNvPr id="9" name="文本框 8"/>
            <p:cNvSpPr txBox="1"/>
            <p:nvPr/>
          </p:nvSpPr>
          <p:spPr>
            <a:xfrm>
              <a:off x="4079052" y="3389457"/>
              <a:ext cx="6372626" cy="338554"/>
            </a:xfrm>
            <a:prstGeom prst="rect">
              <a:avLst/>
            </a:prstGeom>
            <a:noFill/>
          </p:spPr>
          <p:txBody>
            <a:bodyPr wrap="square" rtlCol="0">
              <a:spAutoFit/>
            </a:bodyPr>
            <a:lstStyle/>
            <a:p>
              <a:pPr algn="dist"/>
              <a:endParaRPr lang="zh-CN" altLang="en-US" sz="1600" dirty="0">
                <a:solidFill>
                  <a:schemeClr val="tx1">
                    <a:lumMod val="85000"/>
                    <a:lumOff val="15000"/>
                  </a:schemeClr>
                </a:solidFill>
                <a:cs typeface="+mn-ea"/>
                <a:sym typeface="+mn-lt"/>
              </a:endParaRPr>
            </a:p>
          </p:txBody>
        </p:sp>
        <p:cxnSp>
          <p:nvCxnSpPr>
            <p:cNvPr id="10" name="直接连接符 9"/>
            <p:cNvCxnSpPr/>
            <p:nvPr/>
          </p:nvCxnSpPr>
          <p:spPr>
            <a:xfrm>
              <a:off x="4492128" y="3809666"/>
              <a:ext cx="5483476"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911055" y="3972977"/>
              <a:ext cx="4708621" cy="369332"/>
            </a:xfrm>
            <a:prstGeom prst="rect">
              <a:avLst/>
            </a:prstGeom>
            <a:noFill/>
          </p:spPr>
          <p:txBody>
            <a:bodyPr wrap="square" rtlCol="0">
              <a:spAutoFit/>
            </a:bodyPr>
            <a:lstStyle/>
            <a:p>
              <a:pPr algn="ctr"/>
              <a:r>
                <a:rPr lang="zh-CN" altLang="en-US" dirty="0">
                  <a:solidFill>
                    <a:schemeClr val="tx1">
                      <a:lumMod val="85000"/>
                      <a:lumOff val="15000"/>
                    </a:schemeClr>
                  </a:solidFill>
                  <a:cs typeface="+mn-ea"/>
                  <a:sym typeface="+mn-lt"/>
                </a:rPr>
                <a:t>答辩人：李佳音   指导老师：马小菊</a:t>
              </a:r>
            </a:p>
          </p:txBody>
        </p:sp>
      </p:grpSp>
      <p:sp>
        <p:nvSpPr>
          <p:cNvPr id="12" name="medal-of-award_49824">
            <a:extLst>
              <a:ext uri="{FF2B5EF4-FFF2-40B4-BE49-F238E27FC236}">
                <a16:creationId xmlns:a16="http://schemas.microsoft.com/office/drawing/2014/main" id="{A63FBAC9-6100-4B88-8306-8E42056B318D}"/>
              </a:ext>
            </a:extLst>
          </p:cNvPr>
          <p:cNvSpPr>
            <a:spLocks noChangeAspect="1"/>
          </p:cNvSpPr>
          <p:nvPr/>
        </p:nvSpPr>
        <p:spPr bwMode="auto">
          <a:xfrm>
            <a:off x="5445768" y="1764685"/>
            <a:ext cx="1300464" cy="83695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rgbClr val="333F50"/>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0A081"/>
              </a:solidFill>
              <a:effectLst/>
              <a:uLnTx/>
              <a:uFillTx/>
              <a:cs typeface="+mn-ea"/>
              <a:sym typeface="+mn-lt"/>
            </a:endParaRPr>
          </a:p>
        </p:txBody>
      </p:sp>
      <p:sp>
        <p:nvSpPr>
          <p:cNvPr id="3" name="文本框 2">
            <a:extLst>
              <a:ext uri="{FF2B5EF4-FFF2-40B4-BE49-F238E27FC236}">
                <a16:creationId xmlns:a16="http://schemas.microsoft.com/office/drawing/2014/main" id="{85993D9A-3B0D-888E-445F-8E87B3A11864}"/>
              </a:ext>
            </a:extLst>
          </p:cNvPr>
          <p:cNvSpPr txBox="1"/>
          <p:nvPr/>
        </p:nvSpPr>
        <p:spPr>
          <a:xfrm>
            <a:off x="3220613" y="3734019"/>
            <a:ext cx="6094520" cy="369332"/>
          </a:xfrm>
          <a:prstGeom prst="rect">
            <a:avLst/>
          </a:prstGeom>
          <a:noFill/>
        </p:spPr>
        <p:txBody>
          <a:bodyPr wrap="square">
            <a:spAutoFit/>
          </a:bodyPr>
          <a:lstStyle/>
          <a:p>
            <a:r>
              <a:rPr lang="zh-CN" altLang="en-US" dirty="0"/>
              <a:t>基于</a:t>
            </a:r>
            <a:r>
              <a:rPr lang="en-US" altLang="zh-CN" dirty="0"/>
              <a:t>Django + React</a:t>
            </a:r>
            <a:r>
              <a:rPr lang="zh-CN" altLang="en-US" dirty="0"/>
              <a:t>的疫情防控社区志愿者管理系统</a:t>
            </a:r>
          </a:p>
        </p:txBody>
      </p:sp>
    </p:spTree>
    <p:extLst>
      <p:ext uri="{BB962C8B-B14F-4D97-AF65-F5344CB8AC3E}">
        <p14:creationId xmlns:p14="http://schemas.microsoft.com/office/powerpoint/2010/main" val="99295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03</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系统功能模块</a:t>
            </a:r>
          </a:p>
        </p:txBody>
      </p:sp>
      <p:pic>
        <p:nvPicPr>
          <p:cNvPr id="3" name="图片 2">
            <a:extLst>
              <a:ext uri="{FF2B5EF4-FFF2-40B4-BE49-F238E27FC236}">
                <a16:creationId xmlns:a16="http://schemas.microsoft.com/office/drawing/2014/main" id="{55850AC4-DFCC-B8EF-8D8B-B869E01888E3}"/>
              </a:ext>
            </a:extLst>
          </p:cNvPr>
          <p:cNvPicPr>
            <a:picLocks noChangeAspect="1"/>
          </p:cNvPicPr>
          <p:nvPr/>
        </p:nvPicPr>
        <p:blipFill>
          <a:blip r:embed="rId2"/>
          <a:stretch>
            <a:fillRect/>
          </a:stretch>
        </p:blipFill>
        <p:spPr>
          <a:xfrm>
            <a:off x="5052945" y="326942"/>
            <a:ext cx="6587832" cy="6267450"/>
          </a:xfrm>
          <a:prstGeom prst="rect">
            <a:avLst/>
          </a:prstGeom>
        </p:spPr>
      </p:pic>
      <p:sp>
        <p:nvSpPr>
          <p:cNvPr id="9" name="文本框 8">
            <a:extLst>
              <a:ext uri="{FF2B5EF4-FFF2-40B4-BE49-F238E27FC236}">
                <a16:creationId xmlns:a16="http://schemas.microsoft.com/office/drawing/2014/main" id="{19DCF54A-E780-A640-9622-B68FD942148B}"/>
              </a:ext>
            </a:extLst>
          </p:cNvPr>
          <p:cNvSpPr txBox="1"/>
          <p:nvPr/>
        </p:nvSpPr>
        <p:spPr>
          <a:xfrm>
            <a:off x="551223" y="1854097"/>
            <a:ext cx="3807713" cy="1998689"/>
          </a:xfrm>
          <a:prstGeom prst="rect">
            <a:avLst/>
          </a:prstGeom>
          <a:noFill/>
        </p:spPr>
        <p:txBody>
          <a:bodyPr wrap="square">
            <a:spAutoFit/>
          </a:bodyPr>
          <a:lstStyle/>
          <a:p>
            <a:pPr>
              <a:lnSpc>
                <a:spcPct val="150000"/>
              </a:lnSpc>
            </a:pPr>
            <a:r>
              <a:rPr lang="zh-CN" altLang="en-US" sz="1200" dirty="0"/>
              <a:t>由于系统结构设计遵循“高内聚，低耦合”的原则，所以将系统功能模块分解为若干个可以独立开发和测试的子模块。在设计过程中，需要考虑系统的可移植性、可复用性、可维护性、可靠性、可扩展性等方面的问题。最后，根据实际需求选择合适</a:t>
            </a:r>
          </a:p>
          <a:p>
            <a:pPr>
              <a:lnSpc>
                <a:spcPct val="150000"/>
              </a:lnSpc>
            </a:pPr>
            <a:r>
              <a:rPr lang="zh-CN" altLang="en-US" sz="1200" dirty="0"/>
              <a:t>的设计模式和架构模式，以便于实现系统的功能和优化系统的性能。</a:t>
            </a:r>
          </a:p>
        </p:txBody>
      </p:sp>
      <p:cxnSp>
        <p:nvCxnSpPr>
          <p:cNvPr id="11" name="直接连接符 10">
            <a:extLst>
              <a:ext uri="{FF2B5EF4-FFF2-40B4-BE49-F238E27FC236}">
                <a16:creationId xmlns:a16="http://schemas.microsoft.com/office/drawing/2014/main" id="{94DB7629-DFDE-76AF-382F-44E282759BB6}"/>
              </a:ext>
            </a:extLst>
          </p:cNvPr>
          <p:cNvCxnSpPr>
            <a:cxnSpLocks/>
          </p:cNvCxnSpPr>
          <p:nvPr/>
        </p:nvCxnSpPr>
        <p:spPr>
          <a:xfrm>
            <a:off x="5052945" y="880940"/>
            <a:ext cx="17755" cy="5549708"/>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55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03</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系统功能模块</a:t>
            </a:r>
          </a:p>
        </p:txBody>
      </p:sp>
      <p:sp>
        <p:nvSpPr>
          <p:cNvPr id="37" name="椭圆 3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7D6E6AC6-872F-45FA-8C76-BE881A3A65DA}"/>
              </a:ext>
            </a:extLst>
          </p:cNvPr>
          <p:cNvSpPr/>
          <p:nvPr/>
        </p:nvSpPr>
        <p:spPr>
          <a:xfrm>
            <a:off x="738694" y="3651493"/>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9132CF2-7DF8-4682-9A4A-B8E383F1AF06}"/>
              </a:ext>
            </a:extLst>
          </p:cNvPr>
          <p:cNvSpPr/>
          <p:nvPr/>
        </p:nvSpPr>
        <p:spPr>
          <a:xfrm>
            <a:off x="6345963" y="3652558"/>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B6CCE81-AD8A-4EA5-969D-519CF5E828AB}"/>
              </a:ext>
            </a:extLst>
          </p:cNvPr>
          <p:cNvSpPr txBox="1"/>
          <p:nvPr/>
        </p:nvSpPr>
        <p:spPr>
          <a:xfrm>
            <a:off x="852148" y="3767938"/>
            <a:ext cx="469778" cy="461665"/>
          </a:xfrm>
          <a:prstGeom prst="rect">
            <a:avLst/>
          </a:prstGeom>
          <a:solidFill>
            <a:srgbClr val="333F50"/>
          </a:solidFill>
          <a:effectLst/>
        </p:spPr>
        <p:txBody>
          <a:bodyPr wrap="square" rtlCol="0">
            <a:spAutoFit/>
          </a:bodyPr>
          <a:lstStyle/>
          <a:p>
            <a:pPr algn="ct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sp>
        <p:nvSpPr>
          <p:cNvPr id="43" name="文本框 4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36B5AA61-8515-4171-A214-1D296FFCCD9D}"/>
              </a:ext>
            </a:extLst>
          </p:cNvPr>
          <p:cNvSpPr txBox="1"/>
          <p:nvPr/>
        </p:nvSpPr>
        <p:spPr>
          <a:xfrm>
            <a:off x="6459417" y="3769003"/>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4</a:t>
            </a:r>
            <a:endParaRPr lang="zh-CN" altLang="en-US" sz="2400" dirty="0">
              <a:solidFill>
                <a:schemeClr val="bg1"/>
              </a:solidFill>
              <a:cs typeface="+mn-ea"/>
              <a:sym typeface="+mn-lt"/>
            </a:endParaRPr>
          </a:p>
        </p:txBody>
      </p:sp>
      <p:sp>
        <p:nvSpPr>
          <p:cNvPr id="44" name="文本框 4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2DF9198-1BDF-49C0-A264-7F0F5131121F}"/>
              </a:ext>
            </a:extLst>
          </p:cNvPr>
          <p:cNvSpPr txBox="1"/>
          <p:nvPr/>
        </p:nvSpPr>
        <p:spPr>
          <a:xfrm>
            <a:off x="1645432" y="1367641"/>
            <a:ext cx="1996045" cy="461665"/>
          </a:xfrm>
          <a:prstGeom prst="rect">
            <a:avLst/>
          </a:prstGeom>
          <a:noFill/>
        </p:spPr>
        <p:txBody>
          <a:bodyPr wrap="square" rtlCol="0">
            <a:spAutoFit/>
          </a:bodyPr>
          <a:lstStyle/>
          <a:p>
            <a:r>
              <a:rPr lang="zh-CN" altLang="en-US" sz="2400" dirty="0">
                <a:cs typeface="+mn-ea"/>
                <a:sym typeface="+mn-lt"/>
              </a:rPr>
              <a:t>登录模块</a:t>
            </a:r>
          </a:p>
        </p:txBody>
      </p:sp>
      <p:sp>
        <p:nvSpPr>
          <p:cNvPr id="45" name="矩形 4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09FF0B6-B26C-4188-BCF8-5030754C2659}"/>
              </a:ext>
            </a:extLst>
          </p:cNvPr>
          <p:cNvSpPr/>
          <p:nvPr/>
        </p:nvSpPr>
        <p:spPr>
          <a:xfrm>
            <a:off x="1604182" y="1910768"/>
            <a:ext cx="4148548" cy="1497076"/>
          </a:xfrm>
          <a:prstGeom prst="rect">
            <a:avLst/>
          </a:prstGeom>
        </p:spPr>
        <p:txBody>
          <a:bodyPr wrap="square">
            <a:spAutoFit/>
          </a:bodyPr>
          <a:lstStyle/>
          <a:p>
            <a:pPr>
              <a:lnSpc>
                <a:spcPct val="120000"/>
              </a:lnSpc>
            </a:pPr>
            <a:r>
              <a:rPr lang="zh-CN" altLang="en-US" sz="1100" dirty="0">
                <a:cs typeface="+mn-ea"/>
                <a:sym typeface="+mn-lt"/>
              </a:rPr>
              <a:t>登录模块是一个重要的功能模块，每个用户在打开系统界面时，都要进行登录操作。用户只有在登录状态下，才可以操作系统。</a:t>
            </a:r>
          </a:p>
          <a:p>
            <a:pPr>
              <a:lnSpc>
                <a:spcPct val="120000"/>
              </a:lnSpc>
            </a:pPr>
            <a:r>
              <a:rPr lang="zh-CN" altLang="en-US" sz="1100" dirty="0">
                <a:cs typeface="+mn-ea"/>
                <a:sym typeface="+mn-lt"/>
              </a:rPr>
              <a:t>进入登录页面，在登录表单填写并提交登录信息，前端将登录信息作为参数体，通过 </a:t>
            </a:r>
            <a:r>
              <a:rPr lang="en-US" altLang="zh-CN" sz="1100" dirty="0">
                <a:cs typeface="+mn-ea"/>
                <a:sym typeface="+mn-lt"/>
              </a:rPr>
              <a:t>POST </a:t>
            </a:r>
            <a:r>
              <a:rPr lang="zh-CN" altLang="en-US" sz="1100" dirty="0">
                <a:cs typeface="+mn-ea"/>
                <a:sym typeface="+mn-lt"/>
              </a:rPr>
              <a:t>方法请求 </a:t>
            </a:r>
            <a:r>
              <a:rPr lang="en-US" altLang="zh-CN" sz="1100" dirty="0">
                <a:cs typeface="+mn-ea"/>
                <a:sym typeface="+mn-lt"/>
              </a:rPr>
              <a:t>login </a:t>
            </a:r>
            <a:r>
              <a:rPr lang="zh-CN" altLang="en-US" sz="1100" dirty="0">
                <a:cs typeface="+mn-ea"/>
                <a:sym typeface="+mn-lt"/>
              </a:rPr>
              <a:t>接口，后端检测到前端发出的请求，执行登录方法，然后将结果响应给前端。</a:t>
            </a:r>
          </a:p>
          <a:p>
            <a:pPr>
              <a:lnSpc>
                <a:spcPct val="120000"/>
              </a:lnSpc>
            </a:pPr>
            <a:r>
              <a:rPr lang="zh-CN" altLang="en-US" sz="1100" dirty="0">
                <a:cs typeface="+mn-ea"/>
                <a:sym typeface="+mn-lt"/>
              </a:rPr>
              <a:t>前端根据响应结果，在服务器端记录用户的登录状态，并将用户的 </a:t>
            </a:r>
            <a:r>
              <a:rPr lang="en-US" altLang="zh-CN" sz="1100" dirty="0">
                <a:cs typeface="+mn-ea"/>
                <a:sym typeface="+mn-lt"/>
              </a:rPr>
              <a:t>ID</a:t>
            </a:r>
            <a:r>
              <a:rPr lang="zh-CN" altLang="en-US" sz="1100" dirty="0">
                <a:cs typeface="+mn-ea"/>
                <a:sym typeface="+mn-lt"/>
              </a:rPr>
              <a:t>、角色等信息存储在会话中，以便后续的操作。</a:t>
            </a:r>
            <a:endParaRPr lang="zh-CN" altLang="en-US" sz="1000" dirty="0">
              <a:cs typeface="+mn-ea"/>
              <a:sym typeface="+mn-lt"/>
            </a:endParaRPr>
          </a:p>
        </p:txBody>
      </p:sp>
      <p:sp>
        <p:nvSpPr>
          <p:cNvPr id="46" name="文本框 4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3340E150-2CFC-4766-9823-17ADEDAFFB9D}"/>
              </a:ext>
            </a:extLst>
          </p:cNvPr>
          <p:cNvSpPr txBox="1"/>
          <p:nvPr/>
        </p:nvSpPr>
        <p:spPr>
          <a:xfrm>
            <a:off x="7188031" y="1358595"/>
            <a:ext cx="2222299" cy="461665"/>
          </a:xfrm>
          <a:prstGeom prst="rect">
            <a:avLst/>
          </a:prstGeom>
          <a:noFill/>
        </p:spPr>
        <p:txBody>
          <a:bodyPr wrap="square" rtlCol="0">
            <a:spAutoFit/>
          </a:bodyPr>
          <a:lstStyle/>
          <a:p>
            <a:r>
              <a:rPr lang="zh-CN" altLang="en-US" sz="2400" dirty="0">
                <a:cs typeface="+mn-ea"/>
                <a:sym typeface="+mn-lt"/>
              </a:rPr>
              <a:t>个人中心模块</a:t>
            </a:r>
          </a:p>
        </p:txBody>
      </p:sp>
      <p:sp>
        <p:nvSpPr>
          <p:cNvPr id="47" name="矩形 4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583D9C2-4F33-4766-B39F-422679BCCD6C}"/>
              </a:ext>
            </a:extLst>
          </p:cNvPr>
          <p:cNvSpPr/>
          <p:nvPr/>
        </p:nvSpPr>
        <p:spPr>
          <a:xfrm>
            <a:off x="7188031" y="1910768"/>
            <a:ext cx="3826714" cy="959943"/>
          </a:xfrm>
          <a:prstGeom prst="rect">
            <a:avLst/>
          </a:prstGeom>
        </p:spPr>
        <p:txBody>
          <a:bodyPr wrap="square">
            <a:spAutoFit/>
          </a:bodyPr>
          <a:lstStyle/>
          <a:p>
            <a:pPr>
              <a:lnSpc>
                <a:spcPct val="120000"/>
              </a:lnSpc>
            </a:pPr>
            <a:r>
              <a:rPr lang="zh-CN" altLang="en-US" sz="1200" dirty="0">
                <a:cs typeface="+mn-ea"/>
                <a:sym typeface="+mn-lt"/>
              </a:rPr>
              <a:t>个人中心作为一个系统必须的模块，用户可以在该模块查看个人信息并对其进行修改操作，还可以进行修改密码的操作。在实现该模块时，对用户信息进行权限控制，保证个人信息的安全性、性能和用户体验。</a:t>
            </a:r>
          </a:p>
        </p:txBody>
      </p:sp>
      <p:sp>
        <p:nvSpPr>
          <p:cNvPr id="48" name="文本框 4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43288DC-A2A7-4D99-8D14-D31F91843FF9}"/>
              </a:ext>
            </a:extLst>
          </p:cNvPr>
          <p:cNvSpPr txBox="1"/>
          <p:nvPr/>
        </p:nvSpPr>
        <p:spPr>
          <a:xfrm>
            <a:off x="1604182" y="3746190"/>
            <a:ext cx="2151072" cy="461665"/>
          </a:xfrm>
          <a:prstGeom prst="rect">
            <a:avLst/>
          </a:prstGeom>
          <a:noFill/>
        </p:spPr>
        <p:txBody>
          <a:bodyPr wrap="square" rtlCol="0">
            <a:spAutoFit/>
          </a:bodyPr>
          <a:lstStyle/>
          <a:p>
            <a:r>
              <a:rPr lang="zh-CN" altLang="en-US" sz="2400" dirty="0">
                <a:cs typeface="+mn-ea"/>
                <a:sym typeface="+mn-lt"/>
              </a:rPr>
              <a:t>文件导出模块</a:t>
            </a:r>
          </a:p>
        </p:txBody>
      </p:sp>
      <p:sp>
        <p:nvSpPr>
          <p:cNvPr id="49" name="矩形 4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25F6A2D4-4132-4955-9DEE-90F3C56AF1FB}"/>
              </a:ext>
            </a:extLst>
          </p:cNvPr>
          <p:cNvSpPr/>
          <p:nvPr/>
        </p:nvSpPr>
        <p:spPr>
          <a:xfrm>
            <a:off x="1548834" y="4282002"/>
            <a:ext cx="4203896" cy="1846339"/>
          </a:xfrm>
          <a:prstGeom prst="rect">
            <a:avLst/>
          </a:prstGeom>
        </p:spPr>
        <p:txBody>
          <a:bodyPr wrap="square">
            <a:spAutoFit/>
          </a:bodyPr>
          <a:lstStyle/>
          <a:p>
            <a:pPr>
              <a:lnSpc>
                <a:spcPct val="120000"/>
              </a:lnSpc>
            </a:pPr>
            <a:r>
              <a:rPr lang="zh-CN" altLang="en-US" sz="1200" dirty="0">
                <a:cs typeface="+mn-ea"/>
                <a:sym typeface="+mn-lt"/>
              </a:rPr>
              <a:t>用户可以下载导出活动信息表、报名信息表、用户信息表等。后端收到用户的下载请求，将数据库中的表导出为 </a:t>
            </a:r>
            <a:r>
              <a:rPr lang="en-US" altLang="zh-CN" sz="1200" dirty="0">
                <a:cs typeface="+mn-ea"/>
                <a:sym typeface="+mn-lt"/>
              </a:rPr>
              <a:t>Excel </a:t>
            </a:r>
            <a:r>
              <a:rPr lang="zh-CN" altLang="en-US" sz="1200" dirty="0">
                <a:cs typeface="+mn-ea"/>
                <a:sym typeface="+mn-lt"/>
              </a:rPr>
              <a:t>文件，返回给前端文件编号，前端再去通过编号请求下载文件接口，请求成功，浏览器执行下载操作。本系统的下载分为两种方式：默认下载和批量下载，默认下载，即下载用户当前在页面所看到的全部数据。批量下载下载用户在页面表格中勾选的数据。后端在处理文件的导出时，采用了 </a:t>
            </a:r>
            <a:r>
              <a:rPr lang="en-US" altLang="zh-CN" sz="1200" dirty="0">
                <a:cs typeface="+mn-ea"/>
                <a:sym typeface="+mn-lt"/>
              </a:rPr>
              <a:t>python </a:t>
            </a:r>
            <a:r>
              <a:rPr lang="zh-CN" altLang="en-US" sz="1200" dirty="0">
                <a:cs typeface="+mn-ea"/>
                <a:sym typeface="+mn-lt"/>
              </a:rPr>
              <a:t>中的 </a:t>
            </a:r>
            <a:r>
              <a:rPr lang="en-US" altLang="zh-CN" sz="1200" dirty="0" err="1">
                <a:cs typeface="+mn-ea"/>
                <a:sym typeface="+mn-lt"/>
              </a:rPr>
              <a:t>xlwt</a:t>
            </a:r>
            <a:r>
              <a:rPr lang="en-US" altLang="zh-CN" sz="1200" dirty="0">
                <a:cs typeface="+mn-ea"/>
                <a:sym typeface="+mn-lt"/>
              </a:rPr>
              <a:t> </a:t>
            </a:r>
            <a:r>
              <a:rPr lang="zh-CN" altLang="en-US" sz="1200" dirty="0">
                <a:cs typeface="+mn-ea"/>
                <a:sym typeface="+mn-lt"/>
              </a:rPr>
              <a:t>包，将数据转换为 </a:t>
            </a:r>
            <a:r>
              <a:rPr lang="en-US" altLang="zh-CN" sz="1200" dirty="0">
                <a:cs typeface="+mn-ea"/>
                <a:sym typeface="+mn-lt"/>
              </a:rPr>
              <a:t>Excel </a:t>
            </a:r>
            <a:r>
              <a:rPr lang="zh-CN" altLang="en-US" sz="1200" dirty="0">
                <a:cs typeface="+mn-ea"/>
                <a:sym typeface="+mn-lt"/>
              </a:rPr>
              <a:t>文件。</a:t>
            </a:r>
          </a:p>
        </p:txBody>
      </p:sp>
      <p:sp>
        <p:nvSpPr>
          <p:cNvPr id="50" name="文本框 4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5F66558-52BF-45BD-939B-A43D196A142C}"/>
              </a:ext>
            </a:extLst>
          </p:cNvPr>
          <p:cNvSpPr txBox="1"/>
          <p:nvPr/>
        </p:nvSpPr>
        <p:spPr>
          <a:xfrm>
            <a:off x="7188031" y="3746189"/>
            <a:ext cx="2142400" cy="461665"/>
          </a:xfrm>
          <a:prstGeom prst="rect">
            <a:avLst/>
          </a:prstGeom>
          <a:noFill/>
        </p:spPr>
        <p:txBody>
          <a:bodyPr wrap="square" rtlCol="0">
            <a:spAutoFit/>
          </a:bodyPr>
          <a:lstStyle/>
          <a:p>
            <a:r>
              <a:rPr lang="zh-CN" altLang="en-US" sz="2400" dirty="0">
                <a:cs typeface="+mn-ea"/>
                <a:sym typeface="+mn-lt"/>
              </a:rPr>
              <a:t>接口文档模块</a:t>
            </a:r>
          </a:p>
        </p:txBody>
      </p:sp>
      <p:sp>
        <p:nvSpPr>
          <p:cNvPr id="51" name="矩形 5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542D9DDC-7D15-4CCA-B357-D5B06788D633}"/>
              </a:ext>
            </a:extLst>
          </p:cNvPr>
          <p:cNvSpPr/>
          <p:nvPr/>
        </p:nvSpPr>
        <p:spPr>
          <a:xfrm>
            <a:off x="7188031" y="4282002"/>
            <a:ext cx="3826714" cy="1846339"/>
          </a:xfrm>
          <a:prstGeom prst="rect">
            <a:avLst/>
          </a:prstGeom>
        </p:spPr>
        <p:txBody>
          <a:bodyPr wrap="square">
            <a:spAutoFit/>
          </a:bodyPr>
          <a:lstStyle/>
          <a:p>
            <a:pPr>
              <a:lnSpc>
                <a:spcPct val="120000"/>
              </a:lnSpc>
            </a:pPr>
            <a:r>
              <a:rPr lang="zh-CN" altLang="en-US" sz="1200" dirty="0">
                <a:cs typeface="+mn-ea"/>
                <a:sym typeface="+mn-lt"/>
              </a:rPr>
              <a:t>本系统接入了接口文档，接口文档模块是一份描述系统或应用程序接口的文档。本系统的接口接口文档模块的实现使用 </a:t>
            </a:r>
            <a:r>
              <a:rPr lang="en-US" altLang="zh-CN" sz="1200" dirty="0">
                <a:cs typeface="+mn-ea"/>
                <a:sym typeface="+mn-lt"/>
              </a:rPr>
              <a:t>Django REST Swagger </a:t>
            </a:r>
            <a:r>
              <a:rPr lang="zh-CN" altLang="en-US" sz="1200" dirty="0">
                <a:cs typeface="+mn-ea"/>
                <a:sym typeface="+mn-lt"/>
              </a:rPr>
              <a:t>技术，</a:t>
            </a:r>
            <a:r>
              <a:rPr lang="en-US" altLang="zh-CN" sz="1200" dirty="0">
                <a:cs typeface="+mn-ea"/>
                <a:sym typeface="+mn-lt"/>
              </a:rPr>
              <a:t>Django </a:t>
            </a:r>
          </a:p>
          <a:p>
            <a:pPr>
              <a:lnSpc>
                <a:spcPct val="120000"/>
              </a:lnSpc>
            </a:pPr>
            <a:r>
              <a:rPr lang="en-US" altLang="zh-CN" sz="1200" dirty="0">
                <a:cs typeface="+mn-ea"/>
                <a:sym typeface="+mn-lt"/>
              </a:rPr>
              <a:t>REST Swagger </a:t>
            </a:r>
            <a:r>
              <a:rPr lang="zh-CN" altLang="en-US" sz="1200" dirty="0">
                <a:cs typeface="+mn-ea"/>
                <a:sym typeface="+mn-lt"/>
              </a:rPr>
              <a:t>是一个 </a:t>
            </a:r>
            <a:r>
              <a:rPr lang="en-US" altLang="zh-CN" sz="1200" dirty="0">
                <a:cs typeface="+mn-ea"/>
                <a:sym typeface="+mn-lt"/>
              </a:rPr>
              <a:t>Django </a:t>
            </a:r>
            <a:r>
              <a:rPr lang="zh-CN" altLang="en-US" sz="1200" dirty="0">
                <a:cs typeface="+mn-ea"/>
                <a:sym typeface="+mn-lt"/>
              </a:rPr>
              <a:t>应用程序，它可以自动生成 </a:t>
            </a:r>
            <a:r>
              <a:rPr lang="en-US" altLang="zh-CN" sz="1200" dirty="0">
                <a:cs typeface="+mn-ea"/>
                <a:sym typeface="+mn-lt"/>
              </a:rPr>
              <a:t>Web API </a:t>
            </a:r>
            <a:r>
              <a:rPr lang="zh-CN" altLang="en-US" sz="1200" dirty="0">
                <a:cs typeface="+mn-ea"/>
                <a:sym typeface="+mn-lt"/>
              </a:rPr>
              <a:t>的文档。它使用 </a:t>
            </a:r>
            <a:r>
              <a:rPr lang="en-US" altLang="zh-CN" sz="1200" dirty="0">
                <a:cs typeface="+mn-ea"/>
                <a:sym typeface="+mn-lt"/>
              </a:rPr>
              <a:t>Swagger </a:t>
            </a:r>
            <a:r>
              <a:rPr lang="zh-CN" altLang="en-US" sz="1200" dirty="0">
                <a:cs typeface="+mn-ea"/>
                <a:sym typeface="+mn-lt"/>
              </a:rPr>
              <a:t>规范（也称为 </a:t>
            </a:r>
            <a:r>
              <a:rPr lang="en-US" altLang="zh-CN" sz="1200" dirty="0" err="1">
                <a:cs typeface="+mn-ea"/>
                <a:sym typeface="+mn-lt"/>
              </a:rPr>
              <a:t>OpenAPI</a:t>
            </a:r>
            <a:r>
              <a:rPr lang="en-US" altLang="zh-CN" sz="1200" dirty="0">
                <a:cs typeface="+mn-ea"/>
                <a:sym typeface="+mn-lt"/>
              </a:rPr>
              <a:t>  </a:t>
            </a:r>
            <a:r>
              <a:rPr lang="zh-CN" altLang="en-US" sz="1200" dirty="0">
                <a:cs typeface="+mn-ea"/>
                <a:sym typeface="+mn-lt"/>
              </a:rPr>
              <a:t>规范）来描述 </a:t>
            </a:r>
            <a:r>
              <a:rPr lang="en-US" altLang="zh-CN" sz="1200" dirty="0">
                <a:cs typeface="+mn-ea"/>
                <a:sym typeface="+mn-lt"/>
              </a:rPr>
              <a:t>RESTful API</a:t>
            </a:r>
            <a:r>
              <a:rPr lang="zh-CN" altLang="en-US" sz="1200" dirty="0">
                <a:cs typeface="+mn-ea"/>
                <a:sym typeface="+mn-lt"/>
              </a:rPr>
              <a:t>，并提供交互式的文档页面，以便更容易地了解 </a:t>
            </a:r>
            <a:r>
              <a:rPr lang="en-US" altLang="zh-CN" sz="1200" dirty="0">
                <a:cs typeface="+mn-ea"/>
                <a:sym typeface="+mn-lt"/>
              </a:rPr>
              <a:t>API </a:t>
            </a:r>
            <a:r>
              <a:rPr lang="zh-CN" altLang="en-US" sz="1200" dirty="0">
                <a:cs typeface="+mn-ea"/>
                <a:sym typeface="+mn-lt"/>
              </a:rPr>
              <a:t>的设计和使用方法。</a:t>
            </a:r>
            <a:endParaRPr lang="zh-CN" altLang="en-US" sz="1050" dirty="0">
              <a:cs typeface="+mn-ea"/>
              <a:sym typeface="+mn-lt"/>
            </a:endParaRPr>
          </a:p>
        </p:txBody>
      </p:sp>
      <p:sp>
        <p:nvSpPr>
          <p:cNvPr id="22" name="TextBox 21"/>
          <p:cNvSpPr txBox="1"/>
          <p:nvPr/>
        </p:nvSpPr>
        <p:spPr>
          <a:xfrm>
            <a:off x="237869" y="653249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7" name="椭圆 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46E1DA5-4C6F-3EE5-90BA-22BCB40594E9}"/>
              </a:ext>
            </a:extLst>
          </p:cNvPr>
          <p:cNvSpPr/>
          <p:nvPr/>
        </p:nvSpPr>
        <p:spPr>
          <a:xfrm>
            <a:off x="6345963" y="1241086"/>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70E243C-15FE-541F-32BE-8CF192F6879F}"/>
              </a:ext>
            </a:extLst>
          </p:cNvPr>
          <p:cNvSpPr txBox="1"/>
          <p:nvPr/>
        </p:nvSpPr>
        <p:spPr>
          <a:xfrm>
            <a:off x="6459417" y="1358597"/>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sp>
        <p:nvSpPr>
          <p:cNvPr id="11" name="椭圆 1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4DE41B6-87EE-3FF6-9DF7-B21F7389FA78}"/>
              </a:ext>
            </a:extLst>
          </p:cNvPr>
          <p:cNvSpPr/>
          <p:nvPr/>
        </p:nvSpPr>
        <p:spPr>
          <a:xfrm>
            <a:off x="739414" y="1241086"/>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ED88F07-8E93-2E9D-CCDC-DB4C1705175F}"/>
              </a:ext>
            </a:extLst>
          </p:cNvPr>
          <p:cNvSpPr txBox="1"/>
          <p:nvPr/>
        </p:nvSpPr>
        <p:spPr>
          <a:xfrm>
            <a:off x="852868" y="1358597"/>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20002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9"/>
                                        </p:tgtEl>
                                        <p:attrNameLst>
                                          <p:attrName>style.visibility</p:attrName>
                                        </p:attrNameLst>
                                      </p:cBhvr>
                                      <p:to>
                                        <p:strVal val="visible"/>
                                      </p:to>
                                    </p:set>
                                  </p:childTnLst>
                                </p:cTn>
                              </p:par>
                              <p:par>
                                <p:cTn id="9" presetID="42" presetClass="path" presetSubtype="0" fill="hold" grpId="1" nodeType="withEffect">
                                  <p:stCondLst>
                                    <p:cond delay="1500"/>
                                  </p:stCondLst>
                                  <p:childTnLst>
                                    <p:animMotion origin="layout" path="M -2.5E-6 -1.85185E-6 L -2.5E-6 -0.2625 " pathEditMode="relative" rAng="0" ptsTypes="AA">
                                      <p:cBhvr>
                                        <p:cTn id="10" dur="750" spd="-100000" fill="hold"/>
                                        <p:tgtEl>
                                          <p:spTgt spid="37"/>
                                        </p:tgtEl>
                                        <p:attrNameLst>
                                          <p:attrName>ppt_x</p:attrName>
                                          <p:attrName>ppt_y</p:attrName>
                                        </p:attrNameLst>
                                      </p:cBhvr>
                                      <p:rCtr x="0" y="-13125"/>
                                    </p:animMotion>
                                  </p:childTnLst>
                                </p:cTn>
                              </p:par>
                              <p:par>
                                <p:cTn id="11" presetID="35" presetClass="path" presetSubtype="0" fill="hold" grpId="1" nodeType="withEffect">
                                  <p:stCondLst>
                                    <p:cond delay="1500"/>
                                  </p:stCondLst>
                                  <p:childTnLst>
                                    <p:animMotion origin="layout" path="M 1.66667E-6 -3.33333E-6 L -0.43659 -0.2625 " pathEditMode="relative" rAng="0" ptsTypes="AA">
                                      <p:cBhvr>
                                        <p:cTn id="12" dur="750" spd="-100000" fill="hold"/>
                                        <p:tgtEl>
                                          <p:spTgt spid="39"/>
                                        </p:tgtEl>
                                        <p:attrNameLst>
                                          <p:attrName>ppt_x</p:attrName>
                                          <p:attrName>ppt_y</p:attrName>
                                        </p:attrNameLst>
                                      </p:cBhvr>
                                      <p:rCtr x="-21836" y="-13125"/>
                                    </p:animMotion>
                                  </p:childTnLst>
                                </p:cTn>
                              </p:par>
                              <p:par>
                                <p:cTn id="13" presetID="22" presetClass="entr" presetSubtype="8" fill="hold" grpId="0" nodeType="withEffect">
                                  <p:stCondLst>
                                    <p:cond delay="175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750"/>
                                        <p:tgtEl>
                                          <p:spTgt spid="44"/>
                                        </p:tgtEl>
                                      </p:cBhvr>
                                    </p:animEffect>
                                  </p:childTnLst>
                                </p:cTn>
                              </p:par>
                              <p:par>
                                <p:cTn id="16" presetID="22" presetClass="entr" presetSubtype="8" fill="hold" grpId="0" nodeType="withEffect">
                                  <p:stCondLst>
                                    <p:cond delay="175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750"/>
                                        <p:tgtEl>
                                          <p:spTgt spid="45"/>
                                        </p:tgtEl>
                                      </p:cBhvr>
                                    </p:animEffect>
                                  </p:childTnLst>
                                </p:cTn>
                              </p:par>
                              <p:par>
                                <p:cTn id="19" presetID="22" presetClass="entr" presetSubtype="8" fill="hold" grpId="0" nodeType="withEffect">
                                  <p:stCondLst>
                                    <p:cond delay="175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750"/>
                                        <p:tgtEl>
                                          <p:spTgt spid="49"/>
                                        </p:tgtEl>
                                      </p:cBhvr>
                                    </p:animEffect>
                                  </p:childTnLst>
                                </p:cTn>
                              </p:par>
                              <p:par>
                                <p:cTn id="22" presetID="22" presetClass="entr" presetSubtype="8" fill="hold" grpId="0" nodeType="withEffect">
                                  <p:stCondLst>
                                    <p:cond delay="175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750"/>
                                        <p:tgtEl>
                                          <p:spTgt spid="48"/>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750"/>
                                        <p:tgtEl>
                                          <p:spTgt spid="46"/>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750"/>
                                        <p:tgtEl>
                                          <p:spTgt spid="47"/>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750"/>
                                        <p:tgtEl>
                                          <p:spTgt spid="50"/>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750"/>
                                        <p:tgtEl>
                                          <p:spTgt spid="51"/>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42"/>
                                        </p:tgtEl>
                                        <p:attrNameLst>
                                          <p:attrName>style.visibility</p:attrName>
                                        </p:attrNameLst>
                                      </p:cBhvr>
                                      <p:to>
                                        <p:strVal val="visible"/>
                                      </p:to>
                                    </p:set>
                                    <p:anim calcmode="lin" valueType="num">
                                      <p:cBhvr>
                                        <p:cTn id="39" dur="750" fill="hold"/>
                                        <p:tgtEl>
                                          <p:spTgt spid="42"/>
                                        </p:tgtEl>
                                        <p:attrNameLst>
                                          <p:attrName>ppt_w</p:attrName>
                                        </p:attrNameLst>
                                      </p:cBhvr>
                                      <p:tavLst>
                                        <p:tav tm="0">
                                          <p:val>
                                            <p:fltVal val="0"/>
                                          </p:val>
                                        </p:tav>
                                        <p:tav tm="100000">
                                          <p:val>
                                            <p:strVal val="#ppt_w"/>
                                          </p:val>
                                        </p:tav>
                                      </p:tavLst>
                                    </p:anim>
                                    <p:anim calcmode="lin" valueType="num">
                                      <p:cBhvr>
                                        <p:cTn id="40" dur="750" fill="hold"/>
                                        <p:tgtEl>
                                          <p:spTgt spid="42"/>
                                        </p:tgtEl>
                                        <p:attrNameLst>
                                          <p:attrName>ppt_h</p:attrName>
                                        </p:attrNameLst>
                                      </p:cBhvr>
                                      <p:tavLst>
                                        <p:tav tm="0">
                                          <p:val>
                                            <p:fltVal val="0"/>
                                          </p:val>
                                        </p:tav>
                                        <p:tav tm="100000">
                                          <p:val>
                                            <p:strVal val="#ppt_h"/>
                                          </p:val>
                                        </p:tav>
                                      </p:tavLst>
                                    </p:anim>
                                    <p:animEffect transition="in" filter="fade">
                                      <p:cBhvr>
                                        <p:cTn id="41" dur="750"/>
                                        <p:tgtEl>
                                          <p:spTgt spid="42"/>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43"/>
                                        </p:tgtEl>
                                        <p:attrNameLst>
                                          <p:attrName>style.visibility</p:attrName>
                                        </p:attrNameLst>
                                      </p:cBhvr>
                                      <p:to>
                                        <p:strVal val="visible"/>
                                      </p:to>
                                    </p:set>
                                    <p:anim calcmode="lin" valueType="num">
                                      <p:cBhvr>
                                        <p:cTn id="44" dur="750" fill="hold"/>
                                        <p:tgtEl>
                                          <p:spTgt spid="43"/>
                                        </p:tgtEl>
                                        <p:attrNameLst>
                                          <p:attrName>ppt_w</p:attrName>
                                        </p:attrNameLst>
                                      </p:cBhvr>
                                      <p:tavLst>
                                        <p:tav tm="0">
                                          <p:val>
                                            <p:fltVal val="0"/>
                                          </p:val>
                                        </p:tav>
                                        <p:tav tm="100000">
                                          <p:val>
                                            <p:strVal val="#ppt_w"/>
                                          </p:val>
                                        </p:tav>
                                      </p:tavLst>
                                    </p:anim>
                                    <p:anim calcmode="lin" valueType="num">
                                      <p:cBhvr>
                                        <p:cTn id="45" dur="750" fill="hold"/>
                                        <p:tgtEl>
                                          <p:spTgt spid="43"/>
                                        </p:tgtEl>
                                        <p:attrNameLst>
                                          <p:attrName>ppt_h</p:attrName>
                                        </p:attrNameLst>
                                      </p:cBhvr>
                                      <p:tavLst>
                                        <p:tav tm="0">
                                          <p:val>
                                            <p:fltVal val="0"/>
                                          </p:val>
                                        </p:tav>
                                        <p:tav tm="100000">
                                          <p:val>
                                            <p:strVal val="#ppt_h"/>
                                          </p:val>
                                        </p:tav>
                                      </p:tavLst>
                                    </p:anim>
                                    <p:animEffect transition="in" filter="fade">
                                      <p:cBhvr>
                                        <p:cTn id="46" dur="750"/>
                                        <p:tgtEl>
                                          <p:spTgt spid="43"/>
                                        </p:tgtEl>
                                      </p:cBhvr>
                                    </p:animEffect>
                                  </p:childTnLst>
                                </p:cTn>
                              </p:par>
                              <p:par>
                                <p:cTn id="47" presetID="1" presetClass="entr" presetSubtype="0" fill="hold" grpId="0" nodeType="withEffect">
                                  <p:stCondLst>
                                    <p:cond delay="1500"/>
                                  </p:stCondLst>
                                  <p:childTnLst>
                                    <p:set>
                                      <p:cBhvr>
                                        <p:cTn id="48" dur="1" fill="hold">
                                          <p:stCondLst>
                                            <p:cond delay="0"/>
                                          </p:stCondLst>
                                        </p:cTn>
                                        <p:tgtEl>
                                          <p:spTgt spid="7"/>
                                        </p:tgtEl>
                                        <p:attrNameLst>
                                          <p:attrName>style.visibility</p:attrName>
                                        </p:attrNameLst>
                                      </p:cBhvr>
                                      <p:to>
                                        <p:strVal val="visible"/>
                                      </p:to>
                                    </p:set>
                                  </p:childTnLst>
                                </p:cTn>
                              </p:par>
                              <p:par>
                                <p:cTn id="49" presetID="35" presetClass="path" presetSubtype="0" fill="hold" grpId="1" nodeType="withEffect">
                                  <p:stCondLst>
                                    <p:cond delay="1500"/>
                                  </p:stCondLst>
                                  <p:childTnLst>
                                    <p:animMotion origin="layout" path="M 1.66667E-6 -2.96296E-6 L -0.43659 -2.96296E-6 " pathEditMode="relative" rAng="0" ptsTypes="AA">
                                      <p:cBhvr>
                                        <p:cTn id="50" dur="750" spd="-100000" fill="hold"/>
                                        <p:tgtEl>
                                          <p:spTgt spid="7"/>
                                        </p:tgtEl>
                                        <p:attrNameLst>
                                          <p:attrName>ppt_x</p:attrName>
                                          <p:attrName>ppt_y</p:attrName>
                                        </p:attrNameLst>
                                      </p:cBhvr>
                                      <p:rCtr x="-21836" y="0"/>
                                    </p:animMotion>
                                  </p:childTnLst>
                                </p:cTn>
                              </p:par>
                              <p:par>
                                <p:cTn id="51" presetID="53" presetClass="entr" presetSubtype="16" fill="hold" grpId="0" nodeType="withEffect">
                                  <p:stCondLst>
                                    <p:cond delay="1500"/>
                                  </p:stCondLst>
                                  <p:childTnLst>
                                    <p:set>
                                      <p:cBhvr>
                                        <p:cTn id="52" dur="1" fill="hold">
                                          <p:stCondLst>
                                            <p:cond delay="0"/>
                                          </p:stCondLst>
                                        </p:cTn>
                                        <p:tgtEl>
                                          <p:spTgt spid="8"/>
                                        </p:tgtEl>
                                        <p:attrNameLst>
                                          <p:attrName>style.visibility</p:attrName>
                                        </p:attrNameLst>
                                      </p:cBhvr>
                                      <p:to>
                                        <p:strVal val="visible"/>
                                      </p:to>
                                    </p:set>
                                    <p:anim calcmode="lin" valueType="num">
                                      <p:cBhvr>
                                        <p:cTn id="53" dur="750" fill="hold"/>
                                        <p:tgtEl>
                                          <p:spTgt spid="8"/>
                                        </p:tgtEl>
                                        <p:attrNameLst>
                                          <p:attrName>ppt_w</p:attrName>
                                        </p:attrNameLst>
                                      </p:cBhvr>
                                      <p:tavLst>
                                        <p:tav tm="0">
                                          <p:val>
                                            <p:fltVal val="0"/>
                                          </p:val>
                                        </p:tav>
                                        <p:tav tm="100000">
                                          <p:val>
                                            <p:strVal val="#ppt_w"/>
                                          </p:val>
                                        </p:tav>
                                      </p:tavLst>
                                    </p:anim>
                                    <p:anim calcmode="lin" valueType="num">
                                      <p:cBhvr>
                                        <p:cTn id="54" dur="750" fill="hold"/>
                                        <p:tgtEl>
                                          <p:spTgt spid="8"/>
                                        </p:tgtEl>
                                        <p:attrNameLst>
                                          <p:attrName>ppt_h</p:attrName>
                                        </p:attrNameLst>
                                      </p:cBhvr>
                                      <p:tavLst>
                                        <p:tav tm="0">
                                          <p:val>
                                            <p:fltVal val="0"/>
                                          </p:val>
                                        </p:tav>
                                        <p:tav tm="100000">
                                          <p:val>
                                            <p:strVal val="#ppt_h"/>
                                          </p:val>
                                        </p:tav>
                                      </p:tavLst>
                                    </p:anim>
                                    <p:animEffect transition="in" filter="fade">
                                      <p:cBhvr>
                                        <p:cTn id="55" dur="750"/>
                                        <p:tgtEl>
                                          <p:spTgt spid="8"/>
                                        </p:tgtEl>
                                      </p:cBhvr>
                                    </p:animEffect>
                                  </p:childTnLst>
                                </p:cTn>
                              </p:par>
                              <p:par>
                                <p:cTn id="56" presetID="10" presetClass="entr" presetSubtype="0" fill="hold" grpId="0" nodeType="withEffect">
                                  <p:stCondLst>
                                    <p:cond delay="75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750"/>
                                        <p:tgtEl>
                                          <p:spTgt spid="11"/>
                                        </p:tgtEl>
                                      </p:cBhvr>
                                    </p:animEffect>
                                  </p:childTnLst>
                                </p:cTn>
                              </p:par>
                              <p:par>
                                <p:cTn id="59" presetID="64" presetClass="path" presetSubtype="0" fill="hold" grpId="1" nodeType="withEffect">
                                  <p:stCondLst>
                                    <p:cond delay="750"/>
                                  </p:stCondLst>
                                  <p:childTnLst>
                                    <p:animMotion origin="layout" path="M -2.70833E-6 -2.96296E-6 L -2.70833E-6 -0.25 " pathEditMode="relative" rAng="0" ptsTypes="AA">
                                      <p:cBhvr>
                                        <p:cTn id="60" dur="750" spd="-100000" fill="hold"/>
                                        <p:tgtEl>
                                          <p:spTgt spid="11"/>
                                        </p:tgtEl>
                                        <p:attrNameLst>
                                          <p:attrName>ppt_x</p:attrName>
                                          <p:attrName>ppt_y</p:attrName>
                                        </p:attrNameLst>
                                      </p:cBhvr>
                                      <p:rCtr x="0" y="-12500"/>
                                    </p:animMotion>
                                  </p:childTnLst>
                                </p:cTn>
                              </p:par>
                              <p:par>
                                <p:cTn id="61" presetID="53" presetClass="entr" presetSubtype="16" fill="hold" grpId="0" nodeType="withEffect">
                                  <p:stCondLst>
                                    <p:cond delay="1500"/>
                                  </p:stCondLst>
                                  <p:childTnLst>
                                    <p:set>
                                      <p:cBhvr>
                                        <p:cTn id="62" dur="1" fill="hold">
                                          <p:stCondLst>
                                            <p:cond delay="0"/>
                                          </p:stCondLst>
                                        </p:cTn>
                                        <p:tgtEl>
                                          <p:spTgt spid="12"/>
                                        </p:tgtEl>
                                        <p:attrNameLst>
                                          <p:attrName>style.visibility</p:attrName>
                                        </p:attrNameLst>
                                      </p:cBhvr>
                                      <p:to>
                                        <p:strVal val="visible"/>
                                      </p:to>
                                    </p:set>
                                    <p:anim calcmode="lin" valueType="num">
                                      <p:cBhvr>
                                        <p:cTn id="63" dur="750" fill="hold"/>
                                        <p:tgtEl>
                                          <p:spTgt spid="12"/>
                                        </p:tgtEl>
                                        <p:attrNameLst>
                                          <p:attrName>ppt_w</p:attrName>
                                        </p:attrNameLst>
                                      </p:cBhvr>
                                      <p:tavLst>
                                        <p:tav tm="0">
                                          <p:val>
                                            <p:fltVal val="0"/>
                                          </p:val>
                                        </p:tav>
                                        <p:tav tm="100000">
                                          <p:val>
                                            <p:strVal val="#ppt_w"/>
                                          </p:val>
                                        </p:tav>
                                      </p:tavLst>
                                    </p:anim>
                                    <p:anim calcmode="lin" valueType="num">
                                      <p:cBhvr>
                                        <p:cTn id="64" dur="750" fill="hold"/>
                                        <p:tgtEl>
                                          <p:spTgt spid="12"/>
                                        </p:tgtEl>
                                        <p:attrNameLst>
                                          <p:attrName>ppt_h</p:attrName>
                                        </p:attrNameLst>
                                      </p:cBhvr>
                                      <p:tavLst>
                                        <p:tav tm="0">
                                          <p:val>
                                            <p:fltVal val="0"/>
                                          </p:val>
                                        </p:tav>
                                        <p:tav tm="100000">
                                          <p:val>
                                            <p:strVal val="#ppt_h"/>
                                          </p:val>
                                        </p:tav>
                                      </p:tavLst>
                                    </p:anim>
                                    <p:animEffect transition="in" filter="fade">
                                      <p:cBhvr>
                                        <p:cTn id="6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P spid="42" grpId="0" animBg="1"/>
      <p:bldP spid="43" grpId="0" animBg="1"/>
      <p:bldP spid="44" grpId="0"/>
      <p:bldP spid="45" grpId="0"/>
      <p:bldP spid="46" grpId="0"/>
      <p:bldP spid="47" grpId="0"/>
      <p:bldP spid="48" grpId="0"/>
      <p:bldP spid="49" grpId="0"/>
      <p:bldP spid="50" grpId="0"/>
      <p:bldP spid="51" grpId="0"/>
      <p:bldP spid="7" grpId="0" animBg="1"/>
      <p:bldP spid="7" grpId="1" animBg="1"/>
      <p:bldP spid="8" grpId="0" animBg="1"/>
      <p:bldP spid="11" grpId="0" animBg="1"/>
      <p:bldP spid="11" grpId="1"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03</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系统功能模块</a:t>
            </a:r>
          </a:p>
        </p:txBody>
      </p:sp>
      <p:sp>
        <p:nvSpPr>
          <p:cNvPr id="37" name="椭圆 3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7D6E6AC6-872F-45FA-8C76-BE881A3A65DA}"/>
              </a:ext>
            </a:extLst>
          </p:cNvPr>
          <p:cNvSpPr/>
          <p:nvPr/>
        </p:nvSpPr>
        <p:spPr>
          <a:xfrm>
            <a:off x="738694" y="3651493"/>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9132CF2-7DF8-4682-9A4A-B8E383F1AF06}"/>
              </a:ext>
            </a:extLst>
          </p:cNvPr>
          <p:cNvSpPr/>
          <p:nvPr/>
        </p:nvSpPr>
        <p:spPr>
          <a:xfrm>
            <a:off x="6345963" y="3652558"/>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B6CCE81-AD8A-4EA5-969D-519CF5E828AB}"/>
              </a:ext>
            </a:extLst>
          </p:cNvPr>
          <p:cNvSpPr txBox="1"/>
          <p:nvPr/>
        </p:nvSpPr>
        <p:spPr>
          <a:xfrm>
            <a:off x="852148" y="3767938"/>
            <a:ext cx="469778" cy="461665"/>
          </a:xfrm>
          <a:prstGeom prst="rect">
            <a:avLst/>
          </a:prstGeom>
          <a:solidFill>
            <a:srgbClr val="333F50"/>
          </a:solidFill>
          <a:effectLst/>
        </p:spPr>
        <p:txBody>
          <a:bodyPr wrap="square" rtlCol="0">
            <a:spAutoFit/>
          </a:bodyPr>
          <a:lstStyle/>
          <a:p>
            <a:pPr algn="ctr"/>
            <a:r>
              <a:rPr lang="en-US" altLang="zh-CN" sz="2400" dirty="0">
                <a:solidFill>
                  <a:schemeClr val="bg1"/>
                </a:solidFill>
                <a:cs typeface="+mn-ea"/>
                <a:sym typeface="+mn-lt"/>
              </a:rPr>
              <a:t>7</a:t>
            </a:r>
            <a:endParaRPr lang="zh-CN" altLang="en-US" sz="2400" dirty="0">
              <a:solidFill>
                <a:schemeClr val="bg1"/>
              </a:solidFill>
              <a:cs typeface="+mn-ea"/>
              <a:sym typeface="+mn-lt"/>
            </a:endParaRPr>
          </a:p>
        </p:txBody>
      </p:sp>
      <p:sp>
        <p:nvSpPr>
          <p:cNvPr id="43" name="文本框 4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36B5AA61-8515-4171-A214-1D296FFCCD9D}"/>
              </a:ext>
            </a:extLst>
          </p:cNvPr>
          <p:cNvSpPr txBox="1"/>
          <p:nvPr/>
        </p:nvSpPr>
        <p:spPr>
          <a:xfrm>
            <a:off x="6459417" y="3769003"/>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8</a:t>
            </a:r>
            <a:endParaRPr lang="zh-CN" altLang="en-US" sz="2400" dirty="0">
              <a:solidFill>
                <a:schemeClr val="bg1"/>
              </a:solidFill>
              <a:cs typeface="+mn-ea"/>
              <a:sym typeface="+mn-lt"/>
            </a:endParaRPr>
          </a:p>
        </p:txBody>
      </p:sp>
      <p:sp>
        <p:nvSpPr>
          <p:cNvPr id="44" name="文本框 4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02DF9198-1BDF-49C0-A264-7F0F5131121F}"/>
              </a:ext>
            </a:extLst>
          </p:cNvPr>
          <p:cNvSpPr txBox="1"/>
          <p:nvPr/>
        </p:nvSpPr>
        <p:spPr>
          <a:xfrm>
            <a:off x="1645432" y="1367641"/>
            <a:ext cx="2109822" cy="461665"/>
          </a:xfrm>
          <a:prstGeom prst="rect">
            <a:avLst/>
          </a:prstGeom>
          <a:noFill/>
        </p:spPr>
        <p:txBody>
          <a:bodyPr wrap="square" rtlCol="0">
            <a:spAutoFit/>
          </a:bodyPr>
          <a:lstStyle/>
          <a:p>
            <a:r>
              <a:rPr lang="zh-CN" altLang="en-US" sz="2400" dirty="0">
                <a:cs typeface="+mn-ea"/>
                <a:sym typeface="+mn-lt"/>
              </a:rPr>
              <a:t>活动管理模块</a:t>
            </a:r>
          </a:p>
        </p:txBody>
      </p:sp>
      <p:sp>
        <p:nvSpPr>
          <p:cNvPr id="45" name="矩形 4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09FF0B6-B26C-4188-BCF8-5030754C2659}"/>
              </a:ext>
            </a:extLst>
          </p:cNvPr>
          <p:cNvSpPr/>
          <p:nvPr/>
        </p:nvSpPr>
        <p:spPr>
          <a:xfrm>
            <a:off x="1604182" y="1910768"/>
            <a:ext cx="4148548" cy="1700209"/>
          </a:xfrm>
          <a:prstGeom prst="rect">
            <a:avLst/>
          </a:prstGeom>
        </p:spPr>
        <p:txBody>
          <a:bodyPr wrap="square">
            <a:spAutoFit/>
          </a:bodyPr>
          <a:lstStyle/>
          <a:p>
            <a:pPr>
              <a:lnSpc>
                <a:spcPct val="120000"/>
              </a:lnSpc>
            </a:pPr>
            <a:r>
              <a:rPr lang="zh-CN" altLang="en-US" sz="1100" dirty="0">
                <a:cs typeface="+mn-ea"/>
                <a:sym typeface="+mn-lt"/>
              </a:rPr>
              <a:t>包括活动发布、活动编辑、活动查看、活动删除、活动导出、批量删除、批量导出等功能，可以帮助公益企业发布新的志愿者活动信息，吸引志愿者参与活动，同时也方便公益企业机构管理和调度活动。同时还包含活动数据统计与分析，对活动的需求人数，报名人数、审核通过人数等进行统计分析，为公益企业用户提供数据支撑，帮助公益企业更好地了解和优化活动。公益活动数据统计分析，是由后端进行根据报名信息进行计算统计，然后返回给前端。前端页面进行展示。</a:t>
            </a:r>
          </a:p>
        </p:txBody>
      </p:sp>
      <p:sp>
        <p:nvSpPr>
          <p:cNvPr id="46" name="文本框 4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3340E150-2CFC-4766-9823-17ADEDAFFB9D}"/>
              </a:ext>
            </a:extLst>
          </p:cNvPr>
          <p:cNvSpPr txBox="1"/>
          <p:nvPr/>
        </p:nvSpPr>
        <p:spPr>
          <a:xfrm>
            <a:off x="7188031" y="1358595"/>
            <a:ext cx="2222299" cy="461665"/>
          </a:xfrm>
          <a:prstGeom prst="rect">
            <a:avLst/>
          </a:prstGeom>
          <a:noFill/>
        </p:spPr>
        <p:txBody>
          <a:bodyPr wrap="square" rtlCol="0">
            <a:spAutoFit/>
          </a:bodyPr>
          <a:lstStyle/>
          <a:p>
            <a:r>
              <a:rPr lang="zh-CN" altLang="en-US" sz="2400" dirty="0">
                <a:cs typeface="+mn-ea"/>
                <a:sym typeface="+mn-lt"/>
              </a:rPr>
              <a:t>报名管理模块</a:t>
            </a:r>
          </a:p>
        </p:txBody>
      </p:sp>
      <p:sp>
        <p:nvSpPr>
          <p:cNvPr id="47" name="矩形 4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583D9C2-4F33-4766-B39F-422679BCCD6C}"/>
              </a:ext>
            </a:extLst>
          </p:cNvPr>
          <p:cNvSpPr/>
          <p:nvPr/>
        </p:nvSpPr>
        <p:spPr>
          <a:xfrm>
            <a:off x="7188030" y="1862776"/>
            <a:ext cx="4122119" cy="1624740"/>
          </a:xfrm>
          <a:prstGeom prst="rect">
            <a:avLst/>
          </a:prstGeom>
        </p:spPr>
        <p:txBody>
          <a:bodyPr wrap="square">
            <a:spAutoFit/>
          </a:bodyPr>
          <a:lstStyle/>
          <a:p>
            <a:pPr>
              <a:lnSpc>
                <a:spcPct val="120000"/>
              </a:lnSpc>
            </a:pPr>
            <a:r>
              <a:rPr lang="zh-CN" altLang="en-US" sz="1200" dirty="0">
                <a:cs typeface="+mn-ea"/>
                <a:sym typeface="+mn-lt"/>
              </a:rPr>
              <a:t>在该模块，公益企业负责对报名申请进行审核，审核状态待审核、审核已通过、审核未通过。审核结束后，系统会自动给普通用户发送邮件通知。普通用户在我的报名页面，可以查看自己的报名是否通过审核，报名状态，以及邮件通知。审核之前，普通用户还有权限对其进行修改，一旦进入审核，系统将锁定用户的报名信息，不可以再对其进行编辑。</a:t>
            </a:r>
          </a:p>
        </p:txBody>
      </p:sp>
      <p:sp>
        <p:nvSpPr>
          <p:cNvPr id="48" name="文本框 4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443288DC-A2A7-4D99-8D14-D31F91843FF9}"/>
              </a:ext>
            </a:extLst>
          </p:cNvPr>
          <p:cNvSpPr txBox="1"/>
          <p:nvPr/>
        </p:nvSpPr>
        <p:spPr>
          <a:xfrm>
            <a:off x="1604182" y="3746190"/>
            <a:ext cx="2639344" cy="461665"/>
          </a:xfrm>
          <a:prstGeom prst="rect">
            <a:avLst/>
          </a:prstGeom>
          <a:noFill/>
        </p:spPr>
        <p:txBody>
          <a:bodyPr wrap="square" rtlCol="0">
            <a:spAutoFit/>
          </a:bodyPr>
          <a:lstStyle/>
          <a:p>
            <a:r>
              <a:rPr lang="zh-CN" altLang="en-US" sz="2400" dirty="0">
                <a:cs typeface="+mn-ea"/>
                <a:sym typeface="+mn-lt"/>
              </a:rPr>
              <a:t>友情链接管理模块</a:t>
            </a:r>
          </a:p>
        </p:txBody>
      </p:sp>
      <p:sp>
        <p:nvSpPr>
          <p:cNvPr id="49" name="矩形 4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25F6A2D4-4132-4955-9DEE-90F3C56AF1FB}"/>
              </a:ext>
            </a:extLst>
          </p:cNvPr>
          <p:cNvSpPr/>
          <p:nvPr/>
        </p:nvSpPr>
        <p:spPr>
          <a:xfrm>
            <a:off x="1548834" y="4282002"/>
            <a:ext cx="4203896" cy="1181542"/>
          </a:xfrm>
          <a:prstGeom prst="rect">
            <a:avLst/>
          </a:prstGeom>
        </p:spPr>
        <p:txBody>
          <a:bodyPr wrap="square">
            <a:spAutoFit/>
          </a:bodyPr>
          <a:lstStyle/>
          <a:p>
            <a:pPr>
              <a:lnSpc>
                <a:spcPct val="120000"/>
              </a:lnSpc>
            </a:pPr>
            <a:r>
              <a:rPr lang="zh-CN" altLang="en-US" sz="1200" dirty="0">
                <a:cs typeface="+mn-ea"/>
                <a:sym typeface="+mn-lt"/>
              </a:rPr>
              <a:t>该系统的实现离不开现有资源的技术支持，所以在系统中展示相关技术资源的友情链接，来表示对其的感谢。该模块由管理员对其进行管理，管理员上传本系统相应友情链接，系统对其进行展示。该模块包括添加友情链接、查询友情链接、删除友情链接、批量删除、批量导出等功能。</a:t>
            </a:r>
          </a:p>
        </p:txBody>
      </p:sp>
      <p:sp>
        <p:nvSpPr>
          <p:cNvPr id="50" name="文本框 4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5F66558-52BF-45BD-939B-A43D196A142C}"/>
              </a:ext>
            </a:extLst>
          </p:cNvPr>
          <p:cNvSpPr txBox="1"/>
          <p:nvPr/>
        </p:nvSpPr>
        <p:spPr>
          <a:xfrm>
            <a:off x="7188031" y="3746189"/>
            <a:ext cx="2142400" cy="461665"/>
          </a:xfrm>
          <a:prstGeom prst="rect">
            <a:avLst/>
          </a:prstGeom>
          <a:noFill/>
        </p:spPr>
        <p:txBody>
          <a:bodyPr wrap="square" rtlCol="0">
            <a:spAutoFit/>
          </a:bodyPr>
          <a:lstStyle/>
          <a:p>
            <a:r>
              <a:rPr lang="zh-CN" altLang="en-US" sz="2400" dirty="0">
                <a:cs typeface="+mn-ea"/>
                <a:sym typeface="+mn-lt"/>
              </a:rPr>
              <a:t>用户管理模块</a:t>
            </a:r>
          </a:p>
        </p:txBody>
      </p:sp>
      <p:sp>
        <p:nvSpPr>
          <p:cNvPr id="51" name="矩形 5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542D9DDC-7D15-4CCA-B357-D5B06788D633}"/>
              </a:ext>
            </a:extLst>
          </p:cNvPr>
          <p:cNvSpPr/>
          <p:nvPr/>
        </p:nvSpPr>
        <p:spPr>
          <a:xfrm>
            <a:off x="7188031" y="4282002"/>
            <a:ext cx="4122120" cy="2289538"/>
          </a:xfrm>
          <a:prstGeom prst="rect">
            <a:avLst/>
          </a:prstGeom>
        </p:spPr>
        <p:txBody>
          <a:bodyPr wrap="square">
            <a:spAutoFit/>
          </a:bodyPr>
          <a:lstStyle/>
          <a:p>
            <a:pPr>
              <a:lnSpc>
                <a:spcPct val="120000"/>
              </a:lnSpc>
            </a:pPr>
            <a:r>
              <a:rPr lang="zh-CN" altLang="en-US" sz="1200" dirty="0">
                <a:cs typeface="+mn-ea"/>
                <a:sym typeface="+mn-lt"/>
              </a:rPr>
              <a:t>管理员能够对系统所有用户进行管理，包括登录注册和用户信息管理，以便用户方便快捷地登录系统并管理自己的个人信息。管理员在用户管理模块，可以进行添加用户、查询用户、查看用户列表、修改用户、注销用户、导出用户、批量删除、批量导出等操作。对于忘记密码的用户，用户联系管理员后，管理员可以对该用户进行重置密码操作，用户密码初始化为</a:t>
            </a:r>
            <a:r>
              <a:rPr lang="en-US" altLang="zh-CN" sz="1200" dirty="0">
                <a:cs typeface="+mn-ea"/>
                <a:sym typeface="+mn-lt"/>
              </a:rPr>
              <a:t>123456</a:t>
            </a:r>
            <a:r>
              <a:rPr lang="zh-CN" altLang="en-US" sz="1200" dirty="0">
                <a:cs typeface="+mn-ea"/>
                <a:sym typeface="+mn-lt"/>
              </a:rPr>
              <a:t>。用户使用初始密码登录系统后，可自行在个人中心页面进行修改密码操作。对应违规用户或者长期未使用的用户，管理员可以对用户进行账号注销，账号注销后，用户不能再登录系统。</a:t>
            </a:r>
          </a:p>
        </p:txBody>
      </p:sp>
      <p:sp>
        <p:nvSpPr>
          <p:cNvPr id="22" name="TextBox 21"/>
          <p:cNvSpPr txBox="1"/>
          <p:nvPr/>
        </p:nvSpPr>
        <p:spPr>
          <a:xfrm>
            <a:off x="237869" y="6532496"/>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7" name="椭圆 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46E1DA5-4C6F-3EE5-90BA-22BCB40594E9}"/>
              </a:ext>
            </a:extLst>
          </p:cNvPr>
          <p:cNvSpPr/>
          <p:nvPr/>
        </p:nvSpPr>
        <p:spPr>
          <a:xfrm>
            <a:off x="6345963" y="1241086"/>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70E243C-15FE-541F-32BE-8CF192F6879F}"/>
              </a:ext>
            </a:extLst>
          </p:cNvPr>
          <p:cNvSpPr txBox="1"/>
          <p:nvPr/>
        </p:nvSpPr>
        <p:spPr>
          <a:xfrm>
            <a:off x="6459417" y="1358597"/>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6</a:t>
            </a:r>
            <a:endParaRPr lang="zh-CN" altLang="en-US" sz="2400" dirty="0">
              <a:solidFill>
                <a:schemeClr val="bg1"/>
              </a:solidFill>
              <a:cs typeface="+mn-ea"/>
              <a:sym typeface="+mn-lt"/>
            </a:endParaRPr>
          </a:p>
        </p:txBody>
      </p:sp>
      <p:sp>
        <p:nvSpPr>
          <p:cNvPr id="11" name="椭圆 1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C4DE41B6-87EE-3FF6-9DF7-B21F7389FA78}"/>
              </a:ext>
            </a:extLst>
          </p:cNvPr>
          <p:cNvSpPr/>
          <p:nvPr/>
        </p:nvSpPr>
        <p:spPr>
          <a:xfrm>
            <a:off x="739414" y="1241086"/>
            <a:ext cx="696686" cy="696686"/>
          </a:xfrm>
          <a:prstGeom prst="ellipse">
            <a:avLst/>
          </a:prstGeom>
          <a:solidFill>
            <a:srgbClr val="333F5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ED88F07-8E93-2E9D-CCDC-DB4C1705175F}"/>
              </a:ext>
            </a:extLst>
          </p:cNvPr>
          <p:cNvSpPr txBox="1"/>
          <p:nvPr/>
        </p:nvSpPr>
        <p:spPr>
          <a:xfrm>
            <a:off x="852868" y="1358597"/>
            <a:ext cx="469778" cy="461665"/>
          </a:xfrm>
          <a:prstGeom prst="rect">
            <a:avLst/>
          </a:prstGeom>
          <a:solidFill>
            <a:srgbClr val="333F50"/>
          </a:solidFill>
        </p:spPr>
        <p:txBody>
          <a:bodyPr wrap="square" rtlCol="0">
            <a:spAutoFit/>
          </a:bodyPr>
          <a:lstStyle/>
          <a:p>
            <a:pPr algn="ctr"/>
            <a:r>
              <a:rPr lang="en-US" altLang="zh-CN" sz="2400" dirty="0">
                <a:solidFill>
                  <a:schemeClr val="bg1"/>
                </a:solidFill>
                <a:cs typeface="+mn-ea"/>
                <a:sym typeface="+mn-lt"/>
              </a:rPr>
              <a:t>5</a:t>
            </a: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25526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9"/>
                                        </p:tgtEl>
                                        <p:attrNameLst>
                                          <p:attrName>style.visibility</p:attrName>
                                        </p:attrNameLst>
                                      </p:cBhvr>
                                      <p:to>
                                        <p:strVal val="visible"/>
                                      </p:to>
                                    </p:set>
                                  </p:childTnLst>
                                </p:cTn>
                              </p:par>
                              <p:par>
                                <p:cTn id="9" presetID="42" presetClass="path" presetSubtype="0" fill="hold" grpId="1" nodeType="withEffect">
                                  <p:stCondLst>
                                    <p:cond delay="1500"/>
                                  </p:stCondLst>
                                  <p:childTnLst>
                                    <p:animMotion origin="layout" path="M -2.5E-6 -1.85185E-6 L -2.5E-6 -0.2625 " pathEditMode="relative" rAng="0" ptsTypes="AA">
                                      <p:cBhvr>
                                        <p:cTn id="10" dur="750" spd="-100000" fill="hold"/>
                                        <p:tgtEl>
                                          <p:spTgt spid="37"/>
                                        </p:tgtEl>
                                        <p:attrNameLst>
                                          <p:attrName>ppt_x</p:attrName>
                                          <p:attrName>ppt_y</p:attrName>
                                        </p:attrNameLst>
                                      </p:cBhvr>
                                      <p:rCtr x="0" y="-13125"/>
                                    </p:animMotion>
                                  </p:childTnLst>
                                </p:cTn>
                              </p:par>
                              <p:par>
                                <p:cTn id="11" presetID="35" presetClass="path" presetSubtype="0" fill="hold" grpId="1" nodeType="withEffect">
                                  <p:stCondLst>
                                    <p:cond delay="1500"/>
                                  </p:stCondLst>
                                  <p:childTnLst>
                                    <p:animMotion origin="layout" path="M 1.66667E-6 -3.33333E-6 L -0.43659 -0.2625 " pathEditMode="relative" rAng="0" ptsTypes="AA">
                                      <p:cBhvr>
                                        <p:cTn id="12" dur="750" spd="-100000" fill="hold"/>
                                        <p:tgtEl>
                                          <p:spTgt spid="39"/>
                                        </p:tgtEl>
                                        <p:attrNameLst>
                                          <p:attrName>ppt_x</p:attrName>
                                          <p:attrName>ppt_y</p:attrName>
                                        </p:attrNameLst>
                                      </p:cBhvr>
                                      <p:rCtr x="-21836" y="-13125"/>
                                    </p:animMotion>
                                  </p:childTnLst>
                                </p:cTn>
                              </p:par>
                              <p:par>
                                <p:cTn id="13" presetID="22" presetClass="entr" presetSubtype="8" fill="hold" grpId="0" nodeType="withEffect">
                                  <p:stCondLst>
                                    <p:cond delay="175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750"/>
                                        <p:tgtEl>
                                          <p:spTgt spid="44"/>
                                        </p:tgtEl>
                                      </p:cBhvr>
                                    </p:animEffect>
                                  </p:childTnLst>
                                </p:cTn>
                              </p:par>
                              <p:par>
                                <p:cTn id="16" presetID="22" presetClass="entr" presetSubtype="8" fill="hold" grpId="0" nodeType="withEffect">
                                  <p:stCondLst>
                                    <p:cond delay="1750"/>
                                  </p:stCondLst>
                                  <p:childTnLst>
                                    <p:set>
                                      <p:cBhvr>
                                        <p:cTn id="17" dur="1" fill="hold">
                                          <p:stCondLst>
                                            <p:cond delay="0"/>
                                          </p:stCondLst>
                                        </p:cTn>
                                        <p:tgtEl>
                                          <p:spTgt spid="45"/>
                                        </p:tgtEl>
                                        <p:attrNameLst>
                                          <p:attrName>style.visibility</p:attrName>
                                        </p:attrNameLst>
                                      </p:cBhvr>
                                      <p:to>
                                        <p:strVal val="visible"/>
                                      </p:to>
                                    </p:set>
                                    <p:animEffect transition="in" filter="wipe(left)">
                                      <p:cBhvr>
                                        <p:cTn id="18" dur="750"/>
                                        <p:tgtEl>
                                          <p:spTgt spid="45"/>
                                        </p:tgtEl>
                                      </p:cBhvr>
                                    </p:animEffect>
                                  </p:childTnLst>
                                </p:cTn>
                              </p:par>
                              <p:par>
                                <p:cTn id="19" presetID="22" presetClass="entr" presetSubtype="8" fill="hold" grpId="0" nodeType="withEffect">
                                  <p:stCondLst>
                                    <p:cond delay="1750"/>
                                  </p:stCondLst>
                                  <p:childTnLst>
                                    <p:set>
                                      <p:cBhvr>
                                        <p:cTn id="20" dur="1" fill="hold">
                                          <p:stCondLst>
                                            <p:cond delay="0"/>
                                          </p:stCondLst>
                                        </p:cTn>
                                        <p:tgtEl>
                                          <p:spTgt spid="49"/>
                                        </p:tgtEl>
                                        <p:attrNameLst>
                                          <p:attrName>style.visibility</p:attrName>
                                        </p:attrNameLst>
                                      </p:cBhvr>
                                      <p:to>
                                        <p:strVal val="visible"/>
                                      </p:to>
                                    </p:set>
                                    <p:animEffect transition="in" filter="wipe(left)">
                                      <p:cBhvr>
                                        <p:cTn id="21" dur="750"/>
                                        <p:tgtEl>
                                          <p:spTgt spid="49"/>
                                        </p:tgtEl>
                                      </p:cBhvr>
                                    </p:animEffect>
                                  </p:childTnLst>
                                </p:cTn>
                              </p:par>
                              <p:par>
                                <p:cTn id="22" presetID="22" presetClass="entr" presetSubtype="8" fill="hold" grpId="0" nodeType="withEffect">
                                  <p:stCondLst>
                                    <p:cond delay="175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750"/>
                                        <p:tgtEl>
                                          <p:spTgt spid="48"/>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46"/>
                                        </p:tgtEl>
                                        <p:attrNameLst>
                                          <p:attrName>style.visibility</p:attrName>
                                        </p:attrNameLst>
                                      </p:cBhvr>
                                      <p:to>
                                        <p:strVal val="visible"/>
                                      </p:to>
                                    </p:set>
                                    <p:animEffect transition="in" filter="wipe(left)">
                                      <p:cBhvr>
                                        <p:cTn id="27" dur="750"/>
                                        <p:tgtEl>
                                          <p:spTgt spid="46"/>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750"/>
                                        <p:tgtEl>
                                          <p:spTgt spid="47"/>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750"/>
                                        <p:tgtEl>
                                          <p:spTgt spid="50"/>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750"/>
                                        <p:tgtEl>
                                          <p:spTgt spid="51"/>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42"/>
                                        </p:tgtEl>
                                        <p:attrNameLst>
                                          <p:attrName>style.visibility</p:attrName>
                                        </p:attrNameLst>
                                      </p:cBhvr>
                                      <p:to>
                                        <p:strVal val="visible"/>
                                      </p:to>
                                    </p:set>
                                    <p:anim calcmode="lin" valueType="num">
                                      <p:cBhvr>
                                        <p:cTn id="39" dur="750" fill="hold"/>
                                        <p:tgtEl>
                                          <p:spTgt spid="42"/>
                                        </p:tgtEl>
                                        <p:attrNameLst>
                                          <p:attrName>ppt_w</p:attrName>
                                        </p:attrNameLst>
                                      </p:cBhvr>
                                      <p:tavLst>
                                        <p:tav tm="0">
                                          <p:val>
                                            <p:fltVal val="0"/>
                                          </p:val>
                                        </p:tav>
                                        <p:tav tm="100000">
                                          <p:val>
                                            <p:strVal val="#ppt_w"/>
                                          </p:val>
                                        </p:tav>
                                      </p:tavLst>
                                    </p:anim>
                                    <p:anim calcmode="lin" valueType="num">
                                      <p:cBhvr>
                                        <p:cTn id="40" dur="750" fill="hold"/>
                                        <p:tgtEl>
                                          <p:spTgt spid="42"/>
                                        </p:tgtEl>
                                        <p:attrNameLst>
                                          <p:attrName>ppt_h</p:attrName>
                                        </p:attrNameLst>
                                      </p:cBhvr>
                                      <p:tavLst>
                                        <p:tav tm="0">
                                          <p:val>
                                            <p:fltVal val="0"/>
                                          </p:val>
                                        </p:tav>
                                        <p:tav tm="100000">
                                          <p:val>
                                            <p:strVal val="#ppt_h"/>
                                          </p:val>
                                        </p:tav>
                                      </p:tavLst>
                                    </p:anim>
                                    <p:animEffect transition="in" filter="fade">
                                      <p:cBhvr>
                                        <p:cTn id="41" dur="750"/>
                                        <p:tgtEl>
                                          <p:spTgt spid="42"/>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43"/>
                                        </p:tgtEl>
                                        <p:attrNameLst>
                                          <p:attrName>style.visibility</p:attrName>
                                        </p:attrNameLst>
                                      </p:cBhvr>
                                      <p:to>
                                        <p:strVal val="visible"/>
                                      </p:to>
                                    </p:set>
                                    <p:anim calcmode="lin" valueType="num">
                                      <p:cBhvr>
                                        <p:cTn id="44" dur="750" fill="hold"/>
                                        <p:tgtEl>
                                          <p:spTgt spid="43"/>
                                        </p:tgtEl>
                                        <p:attrNameLst>
                                          <p:attrName>ppt_w</p:attrName>
                                        </p:attrNameLst>
                                      </p:cBhvr>
                                      <p:tavLst>
                                        <p:tav tm="0">
                                          <p:val>
                                            <p:fltVal val="0"/>
                                          </p:val>
                                        </p:tav>
                                        <p:tav tm="100000">
                                          <p:val>
                                            <p:strVal val="#ppt_w"/>
                                          </p:val>
                                        </p:tav>
                                      </p:tavLst>
                                    </p:anim>
                                    <p:anim calcmode="lin" valueType="num">
                                      <p:cBhvr>
                                        <p:cTn id="45" dur="750" fill="hold"/>
                                        <p:tgtEl>
                                          <p:spTgt spid="43"/>
                                        </p:tgtEl>
                                        <p:attrNameLst>
                                          <p:attrName>ppt_h</p:attrName>
                                        </p:attrNameLst>
                                      </p:cBhvr>
                                      <p:tavLst>
                                        <p:tav tm="0">
                                          <p:val>
                                            <p:fltVal val="0"/>
                                          </p:val>
                                        </p:tav>
                                        <p:tav tm="100000">
                                          <p:val>
                                            <p:strVal val="#ppt_h"/>
                                          </p:val>
                                        </p:tav>
                                      </p:tavLst>
                                    </p:anim>
                                    <p:animEffect transition="in" filter="fade">
                                      <p:cBhvr>
                                        <p:cTn id="46" dur="750"/>
                                        <p:tgtEl>
                                          <p:spTgt spid="43"/>
                                        </p:tgtEl>
                                      </p:cBhvr>
                                    </p:animEffect>
                                  </p:childTnLst>
                                </p:cTn>
                              </p:par>
                              <p:par>
                                <p:cTn id="47" presetID="1" presetClass="entr" presetSubtype="0" fill="hold" grpId="0" nodeType="withEffect">
                                  <p:stCondLst>
                                    <p:cond delay="1500"/>
                                  </p:stCondLst>
                                  <p:childTnLst>
                                    <p:set>
                                      <p:cBhvr>
                                        <p:cTn id="48" dur="1" fill="hold">
                                          <p:stCondLst>
                                            <p:cond delay="0"/>
                                          </p:stCondLst>
                                        </p:cTn>
                                        <p:tgtEl>
                                          <p:spTgt spid="7"/>
                                        </p:tgtEl>
                                        <p:attrNameLst>
                                          <p:attrName>style.visibility</p:attrName>
                                        </p:attrNameLst>
                                      </p:cBhvr>
                                      <p:to>
                                        <p:strVal val="visible"/>
                                      </p:to>
                                    </p:set>
                                  </p:childTnLst>
                                </p:cTn>
                              </p:par>
                              <p:par>
                                <p:cTn id="49" presetID="35" presetClass="path" presetSubtype="0" fill="hold" grpId="1" nodeType="withEffect">
                                  <p:stCondLst>
                                    <p:cond delay="1500"/>
                                  </p:stCondLst>
                                  <p:childTnLst>
                                    <p:animMotion origin="layout" path="M 1.66667E-6 -2.96296E-6 L -0.43659 -2.96296E-6 " pathEditMode="relative" rAng="0" ptsTypes="AA">
                                      <p:cBhvr>
                                        <p:cTn id="50" dur="750" spd="-100000" fill="hold"/>
                                        <p:tgtEl>
                                          <p:spTgt spid="7"/>
                                        </p:tgtEl>
                                        <p:attrNameLst>
                                          <p:attrName>ppt_x</p:attrName>
                                          <p:attrName>ppt_y</p:attrName>
                                        </p:attrNameLst>
                                      </p:cBhvr>
                                      <p:rCtr x="-21836" y="0"/>
                                    </p:animMotion>
                                  </p:childTnLst>
                                </p:cTn>
                              </p:par>
                              <p:par>
                                <p:cTn id="51" presetID="53" presetClass="entr" presetSubtype="16" fill="hold" grpId="0" nodeType="withEffect">
                                  <p:stCondLst>
                                    <p:cond delay="1500"/>
                                  </p:stCondLst>
                                  <p:childTnLst>
                                    <p:set>
                                      <p:cBhvr>
                                        <p:cTn id="52" dur="1" fill="hold">
                                          <p:stCondLst>
                                            <p:cond delay="0"/>
                                          </p:stCondLst>
                                        </p:cTn>
                                        <p:tgtEl>
                                          <p:spTgt spid="8"/>
                                        </p:tgtEl>
                                        <p:attrNameLst>
                                          <p:attrName>style.visibility</p:attrName>
                                        </p:attrNameLst>
                                      </p:cBhvr>
                                      <p:to>
                                        <p:strVal val="visible"/>
                                      </p:to>
                                    </p:set>
                                    <p:anim calcmode="lin" valueType="num">
                                      <p:cBhvr>
                                        <p:cTn id="53" dur="750" fill="hold"/>
                                        <p:tgtEl>
                                          <p:spTgt spid="8"/>
                                        </p:tgtEl>
                                        <p:attrNameLst>
                                          <p:attrName>ppt_w</p:attrName>
                                        </p:attrNameLst>
                                      </p:cBhvr>
                                      <p:tavLst>
                                        <p:tav tm="0">
                                          <p:val>
                                            <p:fltVal val="0"/>
                                          </p:val>
                                        </p:tav>
                                        <p:tav tm="100000">
                                          <p:val>
                                            <p:strVal val="#ppt_w"/>
                                          </p:val>
                                        </p:tav>
                                      </p:tavLst>
                                    </p:anim>
                                    <p:anim calcmode="lin" valueType="num">
                                      <p:cBhvr>
                                        <p:cTn id="54" dur="750" fill="hold"/>
                                        <p:tgtEl>
                                          <p:spTgt spid="8"/>
                                        </p:tgtEl>
                                        <p:attrNameLst>
                                          <p:attrName>ppt_h</p:attrName>
                                        </p:attrNameLst>
                                      </p:cBhvr>
                                      <p:tavLst>
                                        <p:tav tm="0">
                                          <p:val>
                                            <p:fltVal val="0"/>
                                          </p:val>
                                        </p:tav>
                                        <p:tav tm="100000">
                                          <p:val>
                                            <p:strVal val="#ppt_h"/>
                                          </p:val>
                                        </p:tav>
                                      </p:tavLst>
                                    </p:anim>
                                    <p:animEffect transition="in" filter="fade">
                                      <p:cBhvr>
                                        <p:cTn id="55" dur="750"/>
                                        <p:tgtEl>
                                          <p:spTgt spid="8"/>
                                        </p:tgtEl>
                                      </p:cBhvr>
                                    </p:animEffect>
                                  </p:childTnLst>
                                </p:cTn>
                              </p:par>
                              <p:par>
                                <p:cTn id="56" presetID="10" presetClass="entr" presetSubtype="0" fill="hold" grpId="0" nodeType="withEffect">
                                  <p:stCondLst>
                                    <p:cond delay="75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750"/>
                                        <p:tgtEl>
                                          <p:spTgt spid="11"/>
                                        </p:tgtEl>
                                      </p:cBhvr>
                                    </p:animEffect>
                                  </p:childTnLst>
                                </p:cTn>
                              </p:par>
                              <p:par>
                                <p:cTn id="59" presetID="64" presetClass="path" presetSubtype="0" fill="hold" grpId="1" nodeType="withEffect">
                                  <p:stCondLst>
                                    <p:cond delay="750"/>
                                  </p:stCondLst>
                                  <p:childTnLst>
                                    <p:animMotion origin="layout" path="M -2.70833E-6 -2.96296E-6 L -2.70833E-6 -0.25 " pathEditMode="relative" rAng="0" ptsTypes="AA">
                                      <p:cBhvr>
                                        <p:cTn id="60" dur="750" spd="-100000" fill="hold"/>
                                        <p:tgtEl>
                                          <p:spTgt spid="11"/>
                                        </p:tgtEl>
                                        <p:attrNameLst>
                                          <p:attrName>ppt_x</p:attrName>
                                          <p:attrName>ppt_y</p:attrName>
                                        </p:attrNameLst>
                                      </p:cBhvr>
                                      <p:rCtr x="0" y="-12500"/>
                                    </p:animMotion>
                                  </p:childTnLst>
                                </p:cTn>
                              </p:par>
                              <p:par>
                                <p:cTn id="61" presetID="53" presetClass="entr" presetSubtype="16" fill="hold" grpId="0" nodeType="withEffect">
                                  <p:stCondLst>
                                    <p:cond delay="1500"/>
                                  </p:stCondLst>
                                  <p:childTnLst>
                                    <p:set>
                                      <p:cBhvr>
                                        <p:cTn id="62" dur="1" fill="hold">
                                          <p:stCondLst>
                                            <p:cond delay="0"/>
                                          </p:stCondLst>
                                        </p:cTn>
                                        <p:tgtEl>
                                          <p:spTgt spid="12"/>
                                        </p:tgtEl>
                                        <p:attrNameLst>
                                          <p:attrName>style.visibility</p:attrName>
                                        </p:attrNameLst>
                                      </p:cBhvr>
                                      <p:to>
                                        <p:strVal val="visible"/>
                                      </p:to>
                                    </p:set>
                                    <p:anim calcmode="lin" valueType="num">
                                      <p:cBhvr>
                                        <p:cTn id="63" dur="750" fill="hold"/>
                                        <p:tgtEl>
                                          <p:spTgt spid="12"/>
                                        </p:tgtEl>
                                        <p:attrNameLst>
                                          <p:attrName>ppt_w</p:attrName>
                                        </p:attrNameLst>
                                      </p:cBhvr>
                                      <p:tavLst>
                                        <p:tav tm="0">
                                          <p:val>
                                            <p:fltVal val="0"/>
                                          </p:val>
                                        </p:tav>
                                        <p:tav tm="100000">
                                          <p:val>
                                            <p:strVal val="#ppt_w"/>
                                          </p:val>
                                        </p:tav>
                                      </p:tavLst>
                                    </p:anim>
                                    <p:anim calcmode="lin" valueType="num">
                                      <p:cBhvr>
                                        <p:cTn id="64" dur="750" fill="hold"/>
                                        <p:tgtEl>
                                          <p:spTgt spid="12"/>
                                        </p:tgtEl>
                                        <p:attrNameLst>
                                          <p:attrName>ppt_h</p:attrName>
                                        </p:attrNameLst>
                                      </p:cBhvr>
                                      <p:tavLst>
                                        <p:tav tm="0">
                                          <p:val>
                                            <p:fltVal val="0"/>
                                          </p:val>
                                        </p:tav>
                                        <p:tav tm="100000">
                                          <p:val>
                                            <p:strVal val="#ppt_h"/>
                                          </p:val>
                                        </p:tav>
                                      </p:tavLst>
                                    </p:anim>
                                    <p:animEffect transition="in" filter="fade">
                                      <p:cBhvr>
                                        <p:cTn id="6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P spid="42" grpId="0" animBg="1"/>
      <p:bldP spid="43" grpId="0" animBg="1"/>
      <p:bldP spid="44" grpId="0"/>
      <p:bldP spid="45" grpId="0"/>
      <p:bldP spid="46" grpId="0"/>
      <p:bldP spid="47" grpId="0"/>
      <p:bldP spid="48" grpId="0"/>
      <p:bldP spid="49" grpId="0"/>
      <p:bldP spid="50" grpId="0"/>
      <p:bldP spid="51" grpId="0"/>
      <p:bldP spid="7" grpId="0" animBg="1"/>
      <p:bldP spid="7" grpId="1" animBg="1"/>
      <p:bldP spid="8" grpId="0" animBg="1"/>
      <p:bldP spid="11" grpId="0" animBg="1"/>
      <p:bldP spid="11" grpId="1"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0F2EE728-987F-49D5-A506-E348C6B52B14}"/>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5A9005D7-0DB9-4EB7-AF55-881BB2CA7D08}"/>
              </a:ext>
            </a:extLst>
          </p:cNvPr>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2293132" y="2368445"/>
            <a:ext cx="2134576" cy="2134576"/>
            <a:chOff x="2453152" y="2105954"/>
            <a:chExt cx="2134576" cy="2134576"/>
          </a:xfrm>
        </p:grpSpPr>
        <p:sp>
          <p:nvSpPr>
            <p:cNvPr id="5" name="椭圆 4"/>
            <p:cNvSpPr/>
            <p:nvPr/>
          </p:nvSpPr>
          <p:spPr>
            <a:xfrm>
              <a:off x="2453152" y="2105954"/>
              <a:ext cx="2134576" cy="213457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6" name="文本框 5"/>
            <p:cNvSpPr txBox="1"/>
            <p:nvPr/>
          </p:nvSpPr>
          <p:spPr>
            <a:xfrm>
              <a:off x="2732404" y="2449967"/>
              <a:ext cx="1576072" cy="1446550"/>
            </a:xfrm>
            <a:prstGeom prst="rect">
              <a:avLst/>
            </a:prstGeom>
            <a:noFill/>
          </p:spPr>
          <p:txBody>
            <a:bodyPr wrap="none" rtlCol="0">
              <a:spAutoFit/>
            </a:bodyPr>
            <a:lstStyle/>
            <a:p>
              <a:r>
                <a:rPr lang="en-US" altLang="zh-CN" sz="8800" b="1" dirty="0">
                  <a:solidFill>
                    <a:schemeClr val="bg1"/>
                  </a:solidFill>
                  <a:cs typeface="+mn-ea"/>
                  <a:sym typeface="+mn-lt"/>
                </a:rPr>
                <a:t>04</a:t>
              </a:r>
              <a:endParaRPr lang="zh-CN" altLang="en-US" sz="8800" b="1" dirty="0">
                <a:solidFill>
                  <a:schemeClr val="bg1"/>
                </a:solidFill>
                <a:cs typeface="+mn-ea"/>
                <a:sym typeface="+mn-lt"/>
              </a:endParaRPr>
            </a:p>
          </p:txBody>
        </p:sp>
      </p:grpSp>
      <p:grpSp>
        <p:nvGrpSpPr>
          <p:cNvPr id="7" name="组合 6"/>
          <p:cNvGrpSpPr/>
          <p:nvPr/>
        </p:nvGrpSpPr>
        <p:grpSpPr>
          <a:xfrm>
            <a:off x="5354642" y="2546657"/>
            <a:ext cx="4383718" cy="2202388"/>
            <a:chOff x="5308922" y="2335221"/>
            <a:chExt cx="4383718" cy="2202388"/>
          </a:xfrm>
        </p:grpSpPr>
        <p:sp>
          <p:nvSpPr>
            <p:cNvPr id="8" name="文本框 7"/>
            <p:cNvSpPr txBox="1"/>
            <p:nvPr/>
          </p:nvSpPr>
          <p:spPr>
            <a:xfrm>
              <a:off x="5315700" y="2335221"/>
              <a:ext cx="3851159" cy="646331"/>
            </a:xfrm>
            <a:prstGeom prst="rect">
              <a:avLst/>
            </a:prstGeom>
            <a:noFill/>
          </p:spPr>
          <p:txBody>
            <a:bodyPr wrap="square" rtlCol="0">
              <a:spAutoFit/>
            </a:bodyPr>
            <a:lstStyle/>
            <a:p>
              <a:pPr algn="dist"/>
              <a:r>
                <a:rPr lang="zh-CN" altLang="en-US" sz="3600" dirty="0">
                  <a:solidFill>
                    <a:schemeClr val="tx2">
                      <a:lumMod val="75000"/>
                    </a:schemeClr>
                  </a:solidFill>
                  <a:cs typeface="+mn-ea"/>
                  <a:sym typeface="+mn-lt"/>
                </a:rPr>
                <a:t>论文总结与致谢</a:t>
              </a:r>
            </a:p>
          </p:txBody>
        </p:sp>
        <p:cxnSp>
          <p:nvCxnSpPr>
            <p:cNvPr id="9" name="直接连接符 8"/>
            <p:cNvCxnSpPr/>
            <p:nvPr/>
          </p:nvCxnSpPr>
          <p:spPr>
            <a:xfrm>
              <a:off x="5408809" y="3224297"/>
              <a:ext cx="848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308922" y="3429001"/>
              <a:ext cx="4383718" cy="1108608"/>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200" dirty="0">
                  <a:solidFill>
                    <a:schemeClr val="tx2">
                      <a:lumMod val="75000"/>
                    </a:schemeClr>
                  </a:solidFill>
                  <a:cs typeface="+mn-ea"/>
                  <a:sym typeface="+mn-lt"/>
                </a:rPr>
                <a:t>经过本论文的研究与分析，本系统的设计实现取得了良好的效果，系统实现了疫情防控志愿者的招募、管理、统计、审核等功能，提高了志愿者的管理效率和任务完成率。</a:t>
              </a:r>
              <a:endParaRPr lang="zh-CN" altLang="en-US" dirty="0">
                <a:solidFill>
                  <a:schemeClr val="tx2">
                    <a:lumMod val="75000"/>
                  </a:schemeClr>
                </a:solidFill>
                <a:cs typeface="+mn-ea"/>
                <a:sym typeface="+mn-lt"/>
              </a:endParaRPr>
            </a:p>
          </p:txBody>
        </p:sp>
      </p:grpSp>
    </p:spTree>
    <p:extLst>
      <p:ext uri="{BB962C8B-B14F-4D97-AF65-F5344CB8AC3E}">
        <p14:creationId xmlns:p14="http://schemas.microsoft.com/office/powerpoint/2010/main" val="292153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49" cy="707886"/>
          </a:xfrm>
          <a:prstGeom prst="rect">
            <a:avLst/>
          </a:prstGeom>
          <a:noFill/>
        </p:spPr>
        <p:txBody>
          <a:bodyPr wrap="none" rtlCol="0">
            <a:spAutoFit/>
          </a:bodyPr>
          <a:lstStyle/>
          <a:p>
            <a:pPr algn="ctr"/>
            <a:r>
              <a:rPr lang="en-US" altLang="zh-CN" sz="4000" b="1" dirty="0">
                <a:solidFill>
                  <a:schemeClr val="bg1"/>
                </a:solidFill>
                <a:cs typeface="+mn-ea"/>
                <a:sym typeface="+mn-lt"/>
              </a:rPr>
              <a:t>04</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论文总结与致谢</a:t>
            </a:r>
          </a:p>
        </p:txBody>
      </p:sp>
      <p:grpSp>
        <p:nvGrpSpPr>
          <p:cNvPr id="34" name="PA-组合 5">
            <a:extLst>
              <a:ext uri="{FF2B5EF4-FFF2-40B4-BE49-F238E27FC236}">
                <a16:creationId xmlns:a16="http://schemas.microsoft.com/office/drawing/2014/main" id="{D7F05716-F184-4908-A70C-79A46857E98D}"/>
              </a:ext>
            </a:extLst>
          </p:cNvPr>
          <p:cNvGrpSpPr/>
          <p:nvPr>
            <p:custDataLst>
              <p:tags r:id="rId1"/>
            </p:custDataLst>
          </p:nvPr>
        </p:nvGrpSpPr>
        <p:grpSpPr>
          <a:xfrm>
            <a:off x="913623" y="1213944"/>
            <a:ext cx="10188712" cy="4881453"/>
            <a:chOff x="1080335" y="1315065"/>
            <a:chExt cx="10188712" cy="4881453"/>
          </a:xfrm>
        </p:grpSpPr>
        <p:sp>
          <p:nvSpPr>
            <p:cNvPr id="36" name="PA-矩形 3">
              <a:extLst>
                <a:ext uri="{FF2B5EF4-FFF2-40B4-BE49-F238E27FC236}">
                  <a16:creationId xmlns:a16="http://schemas.microsoft.com/office/drawing/2014/main" id="{96E230C0-1F01-4263-9D77-8FC5076C9ACE}"/>
                </a:ext>
              </a:extLst>
            </p:cNvPr>
            <p:cNvSpPr txBox="1">
              <a:spLocks noChangeArrowheads="1"/>
            </p:cNvSpPr>
            <p:nvPr>
              <p:custDataLst>
                <p:tags r:id="rId2"/>
              </p:custDataLst>
            </p:nvPr>
          </p:nvSpPr>
          <p:spPr bwMode="auto">
            <a:xfrm>
              <a:off x="6846901" y="1616312"/>
              <a:ext cx="4406911" cy="833178"/>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r>
                <a:rPr lang="zh-CN" altLang="en-US" sz="1200" spc="300" dirty="0">
                  <a:latin typeface="+mn-lt"/>
                  <a:ea typeface="+mn-ea"/>
                  <a:cs typeface="+mn-ea"/>
                  <a:sym typeface="+mn-lt"/>
                </a:rPr>
                <a:t>在实际应用过程中，该系统得到了广泛的应用和认可，为疫情防控工作提供了有力的信息化支持。未来，可以在系统的基础上进一步完善功能和优化体验，为志愿者服务行业提供更好的服务。</a:t>
              </a:r>
            </a:p>
          </p:txBody>
        </p:sp>
        <p:grpSp>
          <p:nvGrpSpPr>
            <p:cNvPr id="37" name="组合 36">
              <a:extLst>
                <a:ext uri="{FF2B5EF4-FFF2-40B4-BE49-F238E27FC236}">
                  <a16:creationId xmlns:a16="http://schemas.microsoft.com/office/drawing/2014/main" id="{65501225-1CD9-4572-8618-64411ACA1D11}"/>
                </a:ext>
              </a:extLst>
            </p:cNvPr>
            <p:cNvGrpSpPr/>
            <p:nvPr/>
          </p:nvGrpSpPr>
          <p:grpSpPr>
            <a:xfrm>
              <a:off x="5808510" y="5087115"/>
              <a:ext cx="862800" cy="862800"/>
              <a:chOff x="5808510" y="5087115"/>
              <a:chExt cx="862800" cy="862800"/>
            </a:xfrm>
          </p:grpSpPr>
          <p:sp>
            <p:nvSpPr>
              <p:cNvPr id="106" name="PA-椭圆 68">
                <a:extLst>
                  <a:ext uri="{FF2B5EF4-FFF2-40B4-BE49-F238E27FC236}">
                    <a16:creationId xmlns:a16="http://schemas.microsoft.com/office/drawing/2014/main" id="{260339E0-3418-440E-A5AD-C1A2F13354C5}"/>
                  </a:ext>
                </a:extLst>
              </p:cNvPr>
              <p:cNvSpPr/>
              <p:nvPr>
                <p:custDataLst>
                  <p:tags r:id="rId59"/>
                </p:custDataLst>
              </p:nvPr>
            </p:nvSpPr>
            <p:spPr>
              <a:xfrm>
                <a:off x="5808510" y="5087115"/>
                <a:ext cx="862800" cy="862800"/>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65000"/>
                      <a:lumOff val="35000"/>
                    </a:schemeClr>
                  </a:solidFill>
                  <a:cs typeface="+mn-ea"/>
                  <a:sym typeface="+mn-lt"/>
                </a:endParaRPr>
              </a:p>
            </p:txBody>
          </p:sp>
          <p:grpSp>
            <p:nvGrpSpPr>
              <p:cNvPr id="107" name="Group 69">
                <a:extLst>
                  <a:ext uri="{FF2B5EF4-FFF2-40B4-BE49-F238E27FC236}">
                    <a16:creationId xmlns:a16="http://schemas.microsoft.com/office/drawing/2014/main" id="{5D2A4A05-FBF3-4883-A951-2EA6C5F20BFC}"/>
                  </a:ext>
                </a:extLst>
              </p:cNvPr>
              <p:cNvGrpSpPr/>
              <p:nvPr/>
            </p:nvGrpSpPr>
            <p:grpSpPr>
              <a:xfrm>
                <a:off x="6028291" y="5281615"/>
                <a:ext cx="423238" cy="473800"/>
                <a:chOff x="10166350" y="5273676"/>
                <a:chExt cx="823912" cy="922338"/>
              </a:xfrm>
            </p:grpSpPr>
            <p:sp>
              <p:nvSpPr>
                <p:cNvPr id="108" name="PA-任意多边形 172">
                  <a:extLst>
                    <a:ext uri="{FF2B5EF4-FFF2-40B4-BE49-F238E27FC236}">
                      <a16:creationId xmlns:a16="http://schemas.microsoft.com/office/drawing/2014/main" id="{686B0AE7-3E4D-4172-91E2-8BD4E6FFF091}"/>
                    </a:ext>
                  </a:extLst>
                </p:cNvPr>
                <p:cNvSpPr/>
                <p:nvPr>
                  <p:custDataLst>
                    <p:tags r:id="rId60"/>
                  </p:custDataLst>
                </p:nvPr>
              </p:nvSpPr>
              <p:spPr bwMode="auto">
                <a:xfrm>
                  <a:off x="10380662" y="5734051"/>
                  <a:ext cx="292100" cy="198438"/>
                </a:xfrm>
                <a:custGeom>
                  <a:avLst/>
                  <a:gdLst>
                    <a:gd name="T0" fmla="*/ 184 w 184"/>
                    <a:gd name="T1" fmla="*/ 88 h 125"/>
                    <a:gd name="T2" fmla="*/ 166 w 184"/>
                    <a:gd name="T3" fmla="*/ 88 h 125"/>
                    <a:gd name="T4" fmla="*/ 166 w 184"/>
                    <a:gd name="T5" fmla="*/ 88 h 125"/>
                    <a:gd name="T6" fmla="*/ 163 w 184"/>
                    <a:gd name="T7" fmla="*/ 88 h 125"/>
                    <a:gd name="T8" fmla="*/ 131 w 184"/>
                    <a:gd name="T9" fmla="*/ 88 h 125"/>
                    <a:gd name="T10" fmla="*/ 138 w 184"/>
                    <a:gd name="T11" fmla="*/ 60 h 125"/>
                    <a:gd name="T12" fmla="*/ 138 w 184"/>
                    <a:gd name="T13" fmla="*/ 29 h 125"/>
                    <a:gd name="T14" fmla="*/ 138 w 184"/>
                    <a:gd name="T15" fmla="*/ 29 h 125"/>
                    <a:gd name="T16" fmla="*/ 138 w 184"/>
                    <a:gd name="T17" fmla="*/ 23 h 125"/>
                    <a:gd name="T18" fmla="*/ 137 w 184"/>
                    <a:gd name="T19" fmla="*/ 18 h 125"/>
                    <a:gd name="T20" fmla="*/ 134 w 184"/>
                    <a:gd name="T21" fmla="*/ 12 h 125"/>
                    <a:gd name="T22" fmla="*/ 131 w 184"/>
                    <a:gd name="T23" fmla="*/ 9 h 125"/>
                    <a:gd name="T24" fmla="*/ 126 w 184"/>
                    <a:gd name="T25" fmla="*/ 5 h 125"/>
                    <a:gd name="T26" fmla="*/ 122 w 184"/>
                    <a:gd name="T27" fmla="*/ 3 h 125"/>
                    <a:gd name="T28" fmla="*/ 116 w 184"/>
                    <a:gd name="T29" fmla="*/ 0 h 125"/>
                    <a:gd name="T30" fmla="*/ 110 w 184"/>
                    <a:gd name="T31" fmla="*/ 0 h 125"/>
                    <a:gd name="T32" fmla="*/ 101 w 184"/>
                    <a:gd name="T33" fmla="*/ 0 h 125"/>
                    <a:gd name="T34" fmla="*/ 101 w 184"/>
                    <a:gd name="T35" fmla="*/ 0 h 125"/>
                    <a:gd name="T36" fmla="*/ 100 w 184"/>
                    <a:gd name="T37" fmla="*/ 0 h 125"/>
                    <a:gd name="T38" fmla="*/ 100 w 184"/>
                    <a:gd name="T39" fmla="*/ 43 h 125"/>
                    <a:gd name="T40" fmla="*/ 89 w 184"/>
                    <a:gd name="T41" fmla="*/ 58 h 125"/>
                    <a:gd name="T42" fmla="*/ 49 w 184"/>
                    <a:gd name="T43" fmla="*/ 103 h 125"/>
                    <a:gd name="T44" fmla="*/ 49 w 184"/>
                    <a:gd name="T45" fmla="*/ 103 h 125"/>
                    <a:gd name="T46" fmla="*/ 42 w 184"/>
                    <a:gd name="T47" fmla="*/ 113 h 125"/>
                    <a:gd name="T48" fmla="*/ 37 w 184"/>
                    <a:gd name="T49" fmla="*/ 125 h 125"/>
                    <a:gd name="T50" fmla="*/ 0 w 184"/>
                    <a:gd name="T5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25">
                      <a:moveTo>
                        <a:pt x="184" y="88"/>
                      </a:moveTo>
                      <a:lnTo>
                        <a:pt x="166" y="88"/>
                      </a:lnTo>
                      <a:lnTo>
                        <a:pt x="166" y="88"/>
                      </a:lnTo>
                      <a:lnTo>
                        <a:pt x="163" y="88"/>
                      </a:lnTo>
                      <a:lnTo>
                        <a:pt x="131" y="88"/>
                      </a:lnTo>
                      <a:lnTo>
                        <a:pt x="138" y="60"/>
                      </a:lnTo>
                      <a:lnTo>
                        <a:pt x="138" y="29"/>
                      </a:lnTo>
                      <a:lnTo>
                        <a:pt x="138" y="29"/>
                      </a:lnTo>
                      <a:lnTo>
                        <a:pt x="138" y="23"/>
                      </a:lnTo>
                      <a:lnTo>
                        <a:pt x="137" y="18"/>
                      </a:lnTo>
                      <a:lnTo>
                        <a:pt x="134" y="12"/>
                      </a:lnTo>
                      <a:lnTo>
                        <a:pt x="131" y="9"/>
                      </a:lnTo>
                      <a:lnTo>
                        <a:pt x="126" y="5"/>
                      </a:lnTo>
                      <a:lnTo>
                        <a:pt x="122" y="3"/>
                      </a:lnTo>
                      <a:lnTo>
                        <a:pt x="116" y="0"/>
                      </a:lnTo>
                      <a:lnTo>
                        <a:pt x="110" y="0"/>
                      </a:lnTo>
                      <a:lnTo>
                        <a:pt x="101" y="0"/>
                      </a:lnTo>
                      <a:lnTo>
                        <a:pt x="101" y="0"/>
                      </a:lnTo>
                      <a:lnTo>
                        <a:pt x="100" y="0"/>
                      </a:lnTo>
                      <a:lnTo>
                        <a:pt x="100" y="43"/>
                      </a:lnTo>
                      <a:lnTo>
                        <a:pt x="89" y="58"/>
                      </a:lnTo>
                      <a:lnTo>
                        <a:pt x="49" y="103"/>
                      </a:lnTo>
                      <a:lnTo>
                        <a:pt x="49" y="103"/>
                      </a:lnTo>
                      <a:lnTo>
                        <a:pt x="42" y="113"/>
                      </a:lnTo>
                      <a:lnTo>
                        <a:pt x="37" y="125"/>
                      </a:lnTo>
                      <a:lnTo>
                        <a:pt x="0" y="12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9" name="PA-任意多边形 173">
                  <a:extLst>
                    <a:ext uri="{FF2B5EF4-FFF2-40B4-BE49-F238E27FC236}">
                      <a16:creationId xmlns:a16="http://schemas.microsoft.com/office/drawing/2014/main" id="{3F50634A-FA7F-4241-8495-5D8AC4262D81}"/>
                    </a:ext>
                  </a:extLst>
                </p:cNvPr>
                <p:cNvSpPr/>
                <p:nvPr>
                  <p:custDataLst>
                    <p:tags r:id="rId61"/>
                  </p:custDataLst>
                </p:nvPr>
              </p:nvSpPr>
              <p:spPr bwMode="auto">
                <a:xfrm>
                  <a:off x="10414000" y="6122988"/>
                  <a:ext cx="225425" cy="30163"/>
                </a:xfrm>
                <a:custGeom>
                  <a:avLst/>
                  <a:gdLst>
                    <a:gd name="T0" fmla="*/ 0 w 142"/>
                    <a:gd name="T1" fmla="*/ 0 h 19"/>
                    <a:gd name="T2" fmla="*/ 24 w 142"/>
                    <a:gd name="T3" fmla="*/ 0 h 19"/>
                    <a:gd name="T4" fmla="*/ 24 w 142"/>
                    <a:gd name="T5" fmla="*/ 0 h 19"/>
                    <a:gd name="T6" fmla="*/ 31 w 142"/>
                    <a:gd name="T7" fmla="*/ 9 h 19"/>
                    <a:gd name="T8" fmla="*/ 42 w 142"/>
                    <a:gd name="T9" fmla="*/ 15 h 19"/>
                    <a:gd name="T10" fmla="*/ 52 w 142"/>
                    <a:gd name="T11" fmla="*/ 19 h 19"/>
                    <a:gd name="T12" fmla="*/ 64 w 142"/>
                    <a:gd name="T13" fmla="*/ 19 h 19"/>
                    <a:gd name="T14" fmla="*/ 96 w 142"/>
                    <a:gd name="T15" fmla="*/ 19 h 19"/>
                    <a:gd name="T16" fmla="*/ 142 w 14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9">
                      <a:moveTo>
                        <a:pt x="0" y="0"/>
                      </a:moveTo>
                      <a:lnTo>
                        <a:pt x="24" y="0"/>
                      </a:lnTo>
                      <a:lnTo>
                        <a:pt x="24" y="0"/>
                      </a:lnTo>
                      <a:lnTo>
                        <a:pt x="31" y="9"/>
                      </a:lnTo>
                      <a:lnTo>
                        <a:pt x="42" y="15"/>
                      </a:lnTo>
                      <a:lnTo>
                        <a:pt x="52" y="19"/>
                      </a:lnTo>
                      <a:lnTo>
                        <a:pt x="64" y="19"/>
                      </a:lnTo>
                      <a:lnTo>
                        <a:pt x="96" y="19"/>
                      </a:lnTo>
                      <a:lnTo>
                        <a:pt x="142" y="19"/>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0" name="PA-任意多边形 174">
                  <a:extLst>
                    <a:ext uri="{FF2B5EF4-FFF2-40B4-BE49-F238E27FC236}">
                      <a16:creationId xmlns:a16="http://schemas.microsoft.com/office/drawing/2014/main" id="{A931D77B-503A-4D54-B3FA-725D91C1F818}"/>
                    </a:ext>
                  </a:extLst>
                </p:cNvPr>
                <p:cNvSpPr/>
                <p:nvPr>
                  <p:custDataLst>
                    <p:tags r:id="rId62"/>
                  </p:custDataLst>
                </p:nvPr>
              </p:nvSpPr>
              <p:spPr bwMode="auto">
                <a:xfrm>
                  <a:off x="10639425" y="5497513"/>
                  <a:ext cx="350837" cy="314325"/>
                </a:xfrm>
                <a:custGeom>
                  <a:avLst/>
                  <a:gdLst>
                    <a:gd name="T0" fmla="*/ 0 w 221"/>
                    <a:gd name="T1" fmla="*/ 109 h 198"/>
                    <a:gd name="T2" fmla="*/ 0 w 221"/>
                    <a:gd name="T3" fmla="*/ 157 h 198"/>
                    <a:gd name="T4" fmla="*/ 138 w 221"/>
                    <a:gd name="T5" fmla="*/ 157 h 198"/>
                    <a:gd name="T6" fmla="*/ 138 w 221"/>
                    <a:gd name="T7" fmla="*/ 198 h 198"/>
                    <a:gd name="T8" fmla="*/ 180 w 221"/>
                    <a:gd name="T9" fmla="*/ 157 h 198"/>
                    <a:gd name="T10" fmla="*/ 221 w 221"/>
                    <a:gd name="T11" fmla="*/ 157 h 198"/>
                    <a:gd name="T12" fmla="*/ 221 w 221"/>
                    <a:gd name="T13" fmla="*/ 0 h 198"/>
                    <a:gd name="T14" fmla="*/ 67 w 221"/>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98">
                      <a:moveTo>
                        <a:pt x="0" y="109"/>
                      </a:moveTo>
                      <a:lnTo>
                        <a:pt x="0" y="157"/>
                      </a:lnTo>
                      <a:lnTo>
                        <a:pt x="138" y="157"/>
                      </a:lnTo>
                      <a:lnTo>
                        <a:pt x="138" y="198"/>
                      </a:lnTo>
                      <a:lnTo>
                        <a:pt x="180" y="157"/>
                      </a:lnTo>
                      <a:lnTo>
                        <a:pt x="221" y="157"/>
                      </a:lnTo>
                      <a:lnTo>
                        <a:pt x="221" y="0"/>
                      </a:lnTo>
                      <a:lnTo>
                        <a:pt x="67"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1" name="PA-任意多边形 175">
                  <a:extLst>
                    <a:ext uri="{FF2B5EF4-FFF2-40B4-BE49-F238E27FC236}">
                      <a16:creationId xmlns:a16="http://schemas.microsoft.com/office/drawing/2014/main" id="{D117D0E1-0A37-4D22-8EAC-8473A4D1CC4C}"/>
                    </a:ext>
                  </a:extLst>
                </p:cNvPr>
                <p:cNvSpPr/>
                <p:nvPr>
                  <p:custDataLst>
                    <p:tags r:id="rId63"/>
                  </p:custDataLst>
                </p:nvPr>
              </p:nvSpPr>
              <p:spPr bwMode="auto">
                <a:xfrm>
                  <a:off x="10188575" y="5273676"/>
                  <a:ext cx="552450" cy="493713"/>
                </a:xfrm>
                <a:custGeom>
                  <a:avLst/>
                  <a:gdLst>
                    <a:gd name="T0" fmla="*/ 348 w 348"/>
                    <a:gd name="T1" fmla="*/ 0 h 311"/>
                    <a:gd name="T2" fmla="*/ 0 w 348"/>
                    <a:gd name="T3" fmla="*/ 0 h 311"/>
                    <a:gd name="T4" fmla="*/ 0 w 348"/>
                    <a:gd name="T5" fmla="*/ 246 h 311"/>
                    <a:gd name="T6" fmla="*/ 65 w 348"/>
                    <a:gd name="T7" fmla="*/ 246 h 311"/>
                    <a:gd name="T8" fmla="*/ 130 w 348"/>
                    <a:gd name="T9" fmla="*/ 311 h 311"/>
                    <a:gd name="T10" fmla="*/ 130 w 348"/>
                    <a:gd name="T11" fmla="*/ 246 h 311"/>
                    <a:gd name="T12" fmla="*/ 348 w 348"/>
                    <a:gd name="T13" fmla="*/ 246 h 311"/>
                    <a:gd name="T14" fmla="*/ 348 w 348"/>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11">
                      <a:moveTo>
                        <a:pt x="348" y="0"/>
                      </a:moveTo>
                      <a:lnTo>
                        <a:pt x="0" y="0"/>
                      </a:lnTo>
                      <a:lnTo>
                        <a:pt x="0" y="246"/>
                      </a:lnTo>
                      <a:lnTo>
                        <a:pt x="65" y="246"/>
                      </a:lnTo>
                      <a:lnTo>
                        <a:pt x="130" y="311"/>
                      </a:lnTo>
                      <a:lnTo>
                        <a:pt x="130" y="246"/>
                      </a:lnTo>
                      <a:lnTo>
                        <a:pt x="348" y="246"/>
                      </a:lnTo>
                      <a:lnTo>
                        <a:pt x="348" y="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2" name="PA-任意多边形 176">
                  <a:extLst>
                    <a:ext uri="{FF2B5EF4-FFF2-40B4-BE49-F238E27FC236}">
                      <a16:creationId xmlns:a16="http://schemas.microsoft.com/office/drawing/2014/main" id="{A4F702D2-9F69-40DC-A8B0-28CE44D4D8B4}"/>
                    </a:ext>
                  </a:extLst>
                </p:cNvPr>
                <p:cNvSpPr/>
                <p:nvPr>
                  <p:custDataLst>
                    <p:tags r:id="rId64"/>
                  </p:custDataLst>
                </p:nvPr>
              </p:nvSpPr>
              <p:spPr bwMode="auto">
                <a:xfrm>
                  <a:off x="10466387" y="5875338"/>
                  <a:ext cx="123825" cy="155575"/>
                </a:xfrm>
                <a:custGeom>
                  <a:avLst/>
                  <a:gdLst>
                    <a:gd name="T0" fmla="*/ 74 w 78"/>
                    <a:gd name="T1" fmla="*/ 0 h 98"/>
                    <a:gd name="T2" fmla="*/ 74 w 78"/>
                    <a:gd name="T3" fmla="*/ 0 h 98"/>
                    <a:gd name="T4" fmla="*/ 77 w 78"/>
                    <a:gd name="T5" fmla="*/ 11 h 98"/>
                    <a:gd name="T6" fmla="*/ 78 w 78"/>
                    <a:gd name="T7" fmla="*/ 23 h 98"/>
                    <a:gd name="T8" fmla="*/ 78 w 78"/>
                    <a:gd name="T9" fmla="*/ 35 h 98"/>
                    <a:gd name="T10" fmla="*/ 75 w 78"/>
                    <a:gd name="T11" fmla="*/ 46 h 98"/>
                    <a:gd name="T12" fmla="*/ 75 w 78"/>
                    <a:gd name="T13" fmla="*/ 46 h 98"/>
                    <a:gd name="T14" fmla="*/ 71 w 78"/>
                    <a:gd name="T15" fmla="*/ 58 h 98"/>
                    <a:gd name="T16" fmla="*/ 63 w 78"/>
                    <a:gd name="T17" fmla="*/ 70 h 98"/>
                    <a:gd name="T18" fmla="*/ 54 w 78"/>
                    <a:gd name="T19" fmla="*/ 81 h 98"/>
                    <a:gd name="T20" fmla="*/ 46 w 78"/>
                    <a:gd name="T21" fmla="*/ 88 h 98"/>
                    <a:gd name="T22" fmla="*/ 35 w 78"/>
                    <a:gd name="T23" fmla="*/ 94 h 98"/>
                    <a:gd name="T24" fmla="*/ 23 w 78"/>
                    <a:gd name="T25" fmla="*/ 97 h 98"/>
                    <a:gd name="T26" fmla="*/ 11 w 78"/>
                    <a:gd name="T27" fmla="*/ 98 h 98"/>
                    <a:gd name="T28" fmla="*/ 0 w 78"/>
                    <a:gd name="T29"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98">
                      <a:moveTo>
                        <a:pt x="74" y="0"/>
                      </a:moveTo>
                      <a:lnTo>
                        <a:pt x="74" y="0"/>
                      </a:lnTo>
                      <a:lnTo>
                        <a:pt x="77" y="11"/>
                      </a:lnTo>
                      <a:lnTo>
                        <a:pt x="78" y="23"/>
                      </a:lnTo>
                      <a:lnTo>
                        <a:pt x="78" y="35"/>
                      </a:lnTo>
                      <a:lnTo>
                        <a:pt x="75" y="46"/>
                      </a:lnTo>
                      <a:lnTo>
                        <a:pt x="75" y="46"/>
                      </a:lnTo>
                      <a:lnTo>
                        <a:pt x="71" y="58"/>
                      </a:lnTo>
                      <a:lnTo>
                        <a:pt x="63" y="70"/>
                      </a:lnTo>
                      <a:lnTo>
                        <a:pt x="54" y="81"/>
                      </a:lnTo>
                      <a:lnTo>
                        <a:pt x="46" y="88"/>
                      </a:lnTo>
                      <a:lnTo>
                        <a:pt x="35" y="94"/>
                      </a:lnTo>
                      <a:lnTo>
                        <a:pt x="23" y="97"/>
                      </a:lnTo>
                      <a:lnTo>
                        <a:pt x="11" y="98"/>
                      </a:lnTo>
                      <a:lnTo>
                        <a:pt x="0" y="9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3" name="PA-任意多边形 177">
                  <a:extLst>
                    <a:ext uri="{FF2B5EF4-FFF2-40B4-BE49-F238E27FC236}">
                      <a16:creationId xmlns:a16="http://schemas.microsoft.com/office/drawing/2014/main" id="{9EF6AC91-FAAC-488E-AE91-4892361CA305}"/>
                    </a:ext>
                  </a:extLst>
                </p:cNvPr>
                <p:cNvSpPr/>
                <p:nvPr>
                  <p:custDataLst>
                    <p:tags r:id="rId65"/>
                  </p:custDataLst>
                </p:nvPr>
              </p:nvSpPr>
              <p:spPr bwMode="auto">
                <a:xfrm>
                  <a:off x="10598150" y="5870576"/>
                  <a:ext cx="168275" cy="71438"/>
                </a:xfrm>
                <a:custGeom>
                  <a:avLst/>
                  <a:gdLst>
                    <a:gd name="T0" fmla="*/ 106 w 106"/>
                    <a:gd name="T1" fmla="*/ 23 h 45"/>
                    <a:gd name="T2" fmla="*/ 106 w 106"/>
                    <a:gd name="T3" fmla="*/ 23 h 45"/>
                    <a:gd name="T4" fmla="*/ 106 w 106"/>
                    <a:gd name="T5" fmla="*/ 27 h 45"/>
                    <a:gd name="T6" fmla="*/ 105 w 106"/>
                    <a:gd name="T7" fmla="*/ 32 h 45"/>
                    <a:gd name="T8" fmla="*/ 101 w 106"/>
                    <a:gd name="T9" fmla="*/ 39 h 45"/>
                    <a:gd name="T10" fmla="*/ 93 w 106"/>
                    <a:gd name="T11" fmla="*/ 43 h 45"/>
                    <a:gd name="T12" fmla="*/ 89 w 106"/>
                    <a:gd name="T13" fmla="*/ 45 h 45"/>
                    <a:gd name="T14" fmla="*/ 84 w 106"/>
                    <a:gd name="T15" fmla="*/ 45 h 45"/>
                    <a:gd name="T16" fmla="*/ 22 w 106"/>
                    <a:gd name="T17" fmla="*/ 45 h 45"/>
                    <a:gd name="T18" fmla="*/ 22 w 106"/>
                    <a:gd name="T19" fmla="*/ 45 h 45"/>
                    <a:gd name="T20" fmla="*/ 17 w 106"/>
                    <a:gd name="T21" fmla="*/ 45 h 45"/>
                    <a:gd name="T22" fmla="*/ 13 w 106"/>
                    <a:gd name="T23" fmla="*/ 43 h 45"/>
                    <a:gd name="T24" fmla="*/ 7 w 106"/>
                    <a:gd name="T25" fmla="*/ 39 h 45"/>
                    <a:gd name="T26" fmla="*/ 1 w 106"/>
                    <a:gd name="T27" fmla="*/ 32 h 45"/>
                    <a:gd name="T28" fmla="*/ 0 w 106"/>
                    <a:gd name="T29" fmla="*/ 27 h 45"/>
                    <a:gd name="T30" fmla="*/ 0 w 106"/>
                    <a:gd name="T31" fmla="*/ 23 h 45"/>
                    <a:gd name="T32" fmla="*/ 0 w 106"/>
                    <a:gd name="T33" fmla="*/ 23 h 45"/>
                    <a:gd name="T34" fmla="*/ 0 w 106"/>
                    <a:gd name="T35" fmla="*/ 23 h 45"/>
                    <a:gd name="T36" fmla="*/ 0 w 106"/>
                    <a:gd name="T37" fmla="*/ 18 h 45"/>
                    <a:gd name="T38" fmla="*/ 1 w 106"/>
                    <a:gd name="T39" fmla="*/ 15 h 45"/>
                    <a:gd name="T40" fmla="*/ 7 w 106"/>
                    <a:gd name="T41" fmla="*/ 8 h 45"/>
                    <a:gd name="T42" fmla="*/ 13 w 106"/>
                    <a:gd name="T43" fmla="*/ 3 h 45"/>
                    <a:gd name="T44" fmla="*/ 17 w 106"/>
                    <a:gd name="T45" fmla="*/ 2 h 45"/>
                    <a:gd name="T46" fmla="*/ 22 w 106"/>
                    <a:gd name="T47" fmla="*/ 0 h 45"/>
                    <a:gd name="T48" fmla="*/ 84 w 106"/>
                    <a:gd name="T49" fmla="*/ 0 h 45"/>
                    <a:gd name="T50" fmla="*/ 84 w 106"/>
                    <a:gd name="T51" fmla="*/ 0 h 45"/>
                    <a:gd name="T52" fmla="*/ 89 w 106"/>
                    <a:gd name="T53" fmla="*/ 2 h 45"/>
                    <a:gd name="T54" fmla="*/ 93 w 106"/>
                    <a:gd name="T55" fmla="*/ 3 h 45"/>
                    <a:gd name="T56" fmla="*/ 101 w 106"/>
                    <a:gd name="T57" fmla="*/ 8 h 45"/>
                    <a:gd name="T58" fmla="*/ 105 w 106"/>
                    <a:gd name="T59" fmla="*/ 15 h 45"/>
                    <a:gd name="T60" fmla="*/ 106 w 106"/>
                    <a:gd name="T61" fmla="*/ 18 h 45"/>
                    <a:gd name="T62" fmla="*/ 106 w 106"/>
                    <a:gd name="T63" fmla="*/ 23 h 45"/>
                    <a:gd name="T64" fmla="*/ 106 w 106"/>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45">
                      <a:moveTo>
                        <a:pt x="106" y="23"/>
                      </a:moveTo>
                      <a:lnTo>
                        <a:pt x="106" y="23"/>
                      </a:lnTo>
                      <a:lnTo>
                        <a:pt x="106" y="27"/>
                      </a:lnTo>
                      <a:lnTo>
                        <a:pt x="105" y="32"/>
                      </a:lnTo>
                      <a:lnTo>
                        <a:pt x="101" y="39"/>
                      </a:lnTo>
                      <a:lnTo>
                        <a:pt x="93" y="43"/>
                      </a:lnTo>
                      <a:lnTo>
                        <a:pt x="89" y="45"/>
                      </a:lnTo>
                      <a:lnTo>
                        <a:pt x="84" y="45"/>
                      </a:lnTo>
                      <a:lnTo>
                        <a:pt x="22" y="45"/>
                      </a:lnTo>
                      <a:lnTo>
                        <a:pt x="22" y="45"/>
                      </a:lnTo>
                      <a:lnTo>
                        <a:pt x="17" y="45"/>
                      </a:lnTo>
                      <a:lnTo>
                        <a:pt x="13" y="43"/>
                      </a:lnTo>
                      <a:lnTo>
                        <a:pt x="7" y="39"/>
                      </a:lnTo>
                      <a:lnTo>
                        <a:pt x="1" y="32"/>
                      </a:lnTo>
                      <a:lnTo>
                        <a:pt x="0" y="27"/>
                      </a:lnTo>
                      <a:lnTo>
                        <a:pt x="0" y="23"/>
                      </a:lnTo>
                      <a:lnTo>
                        <a:pt x="0" y="23"/>
                      </a:lnTo>
                      <a:lnTo>
                        <a:pt x="0" y="23"/>
                      </a:lnTo>
                      <a:lnTo>
                        <a:pt x="0" y="18"/>
                      </a:lnTo>
                      <a:lnTo>
                        <a:pt x="1" y="15"/>
                      </a:lnTo>
                      <a:lnTo>
                        <a:pt x="7" y="8"/>
                      </a:lnTo>
                      <a:lnTo>
                        <a:pt x="13" y="3"/>
                      </a:lnTo>
                      <a:lnTo>
                        <a:pt x="17" y="2"/>
                      </a:lnTo>
                      <a:lnTo>
                        <a:pt x="22" y="0"/>
                      </a:lnTo>
                      <a:lnTo>
                        <a:pt x="84" y="0"/>
                      </a:lnTo>
                      <a:lnTo>
                        <a:pt x="84" y="0"/>
                      </a:lnTo>
                      <a:lnTo>
                        <a:pt x="89" y="2"/>
                      </a:lnTo>
                      <a:lnTo>
                        <a:pt x="93" y="3"/>
                      </a:lnTo>
                      <a:lnTo>
                        <a:pt x="101" y="8"/>
                      </a:lnTo>
                      <a:lnTo>
                        <a:pt x="105" y="15"/>
                      </a:lnTo>
                      <a:lnTo>
                        <a:pt x="106" y="18"/>
                      </a:lnTo>
                      <a:lnTo>
                        <a:pt x="106" y="23"/>
                      </a:lnTo>
                      <a:lnTo>
                        <a:pt x="106"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4" name="PA-任意多边形 178">
                  <a:extLst>
                    <a:ext uri="{FF2B5EF4-FFF2-40B4-BE49-F238E27FC236}">
                      <a16:creationId xmlns:a16="http://schemas.microsoft.com/office/drawing/2014/main" id="{712F871D-83E1-4472-BF5F-6724FF98F909}"/>
                    </a:ext>
                  </a:extLst>
                </p:cNvPr>
                <p:cNvSpPr/>
                <p:nvPr>
                  <p:custDataLst>
                    <p:tags r:id="rId66"/>
                  </p:custDataLst>
                </p:nvPr>
              </p:nvSpPr>
              <p:spPr bwMode="auto">
                <a:xfrm>
                  <a:off x="10579100" y="5942013"/>
                  <a:ext cx="169862" cy="69850"/>
                </a:xfrm>
                <a:custGeom>
                  <a:avLst/>
                  <a:gdLst>
                    <a:gd name="T0" fmla="*/ 107 w 107"/>
                    <a:gd name="T1" fmla="*/ 22 h 44"/>
                    <a:gd name="T2" fmla="*/ 107 w 107"/>
                    <a:gd name="T3" fmla="*/ 22 h 44"/>
                    <a:gd name="T4" fmla="*/ 107 w 107"/>
                    <a:gd name="T5" fmla="*/ 27 h 44"/>
                    <a:gd name="T6" fmla="*/ 105 w 107"/>
                    <a:gd name="T7" fmla="*/ 31 h 44"/>
                    <a:gd name="T8" fmla="*/ 101 w 107"/>
                    <a:gd name="T9" fmla="*/ 39 h 44"/>
                    <a:gd name="T10" fmla="*/ 93 w 107"/>
                    <a:gd name="T11" fmla="*/ 43 h 44"/>
                    <a:gd name="T12" fmla="*/ 89 w 107"/>
                    <a:gd name="T13" fmla="*/ 44 h 44"/>
                    <a:gd name="T14" fmla="*/ 84 w 107"/>
                    <a:gd name="T15" fmla="*/ 44 h 44"/>
                    <a:gd name="T16" fmla="*/ 22 w 107"/>
                    <a:gd name="T17" fmla="*/ 44 h 44"/>
                    <a:gd name="T18" fmla="*/ 22 w 107"/>
                    <a:gd name="T19" fmla="*/ 44 h 44"/>
                    <a:gd name="T20" fmla="*/ 18 w 107"/>
                    <a:gd name="T21" fmla="*/ 44 h 44"/>
                    <a:gd name="T22" fmla="*/ 13 w 107"/>
                    <a:gd name="T23" fmla="*/ 43 h 44"/>
                    <a:gd name="T24" fmla="*/ 7 w 107"/>
                    <a:gd name="T25" fmla="*/ 39 h 44"/>
                    <a:gd name="T26" fmla="*/ 1 w 107"/>
                    <a:gd name="T27" fmla="*/ 31 h 44"/>
                    <a:gd name="T28" fmla="*/ 0 w 107"/>
                    <a:gd name="T29" fmla="*/ 27 h 44"/>
                    <a:gd name="T30" fmla="*/ 0 w 107"/>
                    <a:gd name="T31" fmla="*/ 22 h 44"/>
                    <a:gd name="T32" fmla="*/ 0 w 107"/>
                    <a:gd name="T33" fmla="*/ 22 h 44"/>
                    <a:gd name="T34" fmla="*/ 0 w 107"/>
                    <a:gd name="T35" fmla="*/ 22 h 44"/>
                    <a:gd name="T36" fmla="*/ 0 w 107"/>
                    <a:gd name="T37" fmla="*/ 18 h 44"/>
                    <a:gd name="T38" fmla="*/ 1 w 107"/>
                    <a:gd name="T39" fmla="*/ 15 h 44"/>
                    <a:gd name="T40" fmla="*/ 7 w 107"/>
                    <a:gd name="T41" fmla="*/ 7 h 44"/>
                    <a:gd name="T42" fmla="*/ 13 w 107"/>
                    <a:gd name="T43" fmla="*/ 3 h 44"/>
                    <a:gd name="T44" fmla="*/ 18 w 107"/>
                    <a:gd name="T45" fmla="*/ 1 h 44"/>
                    <a:gd name="T46" fmla="*/ 22 w 107"/>
                    <a:gd name="T47" fmla="*/ 0 h 44"/>
                    <a:gd name="T48" fmla="*/ 84 w 107"/>
                    <a:gd name="T49" fmla="*/ 0 h 44"/>
                    <a:gd name="T50" fmla="*/ 84 w 107"/>
                    <a:gd name="T51" fmla="*/ 0 h 44"/>
                    <a:gd name="T52" fmla="*/ 89 w 107"/>
                    <a:gd name="T53" fmla="*/ 1 h 44"/>
                    <a:gd name="T54" fmla="*/ 93 w 107"/>
                    <a:gd name="T55" fmla="*/ 3 h 44"/>
                    <a:gd name="T56" fmla="*/ 101 w 107"/>
                    <a:gd name="T57" fmla="*/ 7 h 44"/>
                    <a:gd name="T58" fmla="*/ 105 w 107"/>
                    <a:gd name="T59" fmla="*/ 15 h 44"/>
                    <a:gd name="T60" fmla="*/ 107 w 107"/>
                    <a:gd name="T61" fmla="*/ 18 h 44"/>
                    <a:gd name="T62" fmla="*/ 107 w 107"/>
                    <a:gd name="T63" fmla="*/ 22 h 44"/>
                    <a:gd name="T64" fmla="*/ 107 w 107"/>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4">
                      <a:moveTo>
                        <a:pt x="107" y="22"/>
                      </a:moveTo>
                      <a:lnTo>
                        <a:pt x="107" y="22"/>
                      </a:lnTo>
                      <a:lnTo>
                        <a:pt x="107" y="27"/>
                      </a:lnTo>
                      <a:lnTo>
                        <a:pt x="105" y="31"/>
                      </a:lnTo>
                      <a:lnTo>
                        <a:pt x="101" y="39"/>
                      </a:lnTo>
                      <a:lnTo>
                        <a:pt x="93" y="43"/>
                      </a:lnTo>
                      <a:lnTo>
                        <a:pt x="89" y="44"/>
                      </a:lnTo>
                      <a:lnTo>
                        <a:pt x="84"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84" y="0"/>
                      </a:lnTo>
                      <a:lnTo>
                        <a:pt x="84" y="0"/>
                      </a:lnTo>
                      <a:lnTo>
                        <a:pt x="89" y="1"/>
                      </a:lnTo>
                      <a:lnTo>
                        <a:pt x="93" y="3"/>
                      </a:lnTo>
                      <a:lnTo>
                        <a:pt x="101" y="7"/>
                      </a:lnTo>
                      <a:lnTo>
                        <a:pt x="105" y="15"/>
                      </a:lnTo>
                      <a:lnTo>
                        <a:pt x="107" y="18"/>
                      </a:lnTo>
                      <a:lnTo>
                        <a:pt x="107" y="22"/>
                      </a:lnTo>
                      <a:lnTo>
                        <a:pt x="107"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5" name="PA-任意多边形 179">
                  <a:extLst>
                    <a:ext uri="{FF2B5EF4-FFF2-40B4-BE49-F238E27FC236}">
                      <a16:creationId xmlns:a16="http://schemas.microsoft.com/office/drawing/2014/main" id="{162D1DEA-0347-4D6B-A547-BAA17DB06023}"/>
                    </a:ext>
                  </a:extLst>
                </p:cNvPr>
                <p:cNvSpPr/>
                <p:nvPr>
                  <p:custDataLst>
                    <p:tags r:id="rId67"/>
                  </p:custDataLst>
                </p:nvPr>
              </p:nvSpPr>
              <p:spPr bwMode="auto">
                <a:xfrm>
                  <a:off x="10569575" y="6011863"/>
                  <a:ext cx="169862" cy="71438"/>
                </a:xfrm>
                <a:custGeom>
                  <a:avLst/>
                  <a:gdLst>
                    <a:gd name="T0" fmla="*/ 107 w 107"/>
                    <a:gd name="T1" fmla="*/ 23 h 45"/>
                    <a:gd name="T2" fmla="*/ 107 w 107"/>
                    <a:gd name="T3" fmla="*/ 23 h 45"/>
                    <a:gd name="T4" fmla="*/ 107 w 107"/>
                    <a:gd name="T5" fmla="*/ 27 h 45"/>
                    <a:gd name="T6" fmla="*/ 105 w 107"/>
                    <a:gd name="T7" fmla="*/ 32 h 45"/>
                    <a:gd name="T8" fmla="*/ 101 w 107"/>
                    <a:gd name="T9" fmla="*/ 39 h 45"/>
                    <a:gd name="T10" fmla="*/ 93 w 107"/>
                    <a:gd name="T11" fmla="*/ 43 h 45"/>
                    <a:gd name="T12" fmla="*/ 89 w 107"/>
                    <a:gd name="T13" fmla="*/ 45 h 45"/>
                    <a:gd name="T14" fmla="*/ 84 w 107"/>
                    <a:gd name="T15" fmla="*/ 45 h 45"/>
                    <a:gd name="T16" fmla="*/ 22 w 107"/>
                    <a:gd name="T17" fmla="*/ 45 h 45"/>
                    <a:gd name="T18" fmla="*/ 22 w 107"/>
                    <a:gd name="T19" fmla="*/ 45 h 45"/>
                    <a:gd name="T20" fmla="*/ 18 w 107"/>
                    <a:gd name="T21" fmla="*/ 45 h 45"/>
                    <a:gd name="T22" fmla="*/ 13 w 107"/>
                    <a:gd name="T23" fmla="*/ 43 h 45"/>
                    <a:gd name="T24" fmla="*/ 7 w 107"/>
                    <a:gd name="T25" fmla="*/ 39 h 45"/>
                    <a:gd name="T26" fmla="*/ 1 w 107"/>
                    <a:gd name="T27" fmla="*/ 32 h 45"/>
                    <a:gd name="T28" fmla="*/ 0 w 107"/>
                    <a:gd name="T29" fmla="*/ 27 h 45"/>
                    <a:gd name="T30" fmla="*/ 0 w 107"/>
                    <a:gd name="T31" fmla="*/ 23 h 45"/>
                    <a:gd name="T32" fmla="*/ 0 w 107"/>
                    <a:gd name="T33" fmla="*/ 23 h 45"/>
                    <a:gd name="T34" fmla="*/ 0 w 107"/>
                    <a:gd name="T35" fmla="*/ 23 h 45"/>
                    <a:gd name="T36" fmla="*/ 0 w 107"/>
                    <a:gd name="T37" fmla="*/ 18 h 45"/>
                    <a:gd name="T38" fmla="*/ 1 w 107"/>
                    <a:gd name="T39" fmla="*/ 15 h 45"/>
                    <a:gd name="T40" fmla="*/ 7 w 107"/>
                    <a:gd name="T41" fmla="*/ 8 h 45"/>
                    <a:gd name="T42" fmla="*/ 13 w 107"/>
                    <a:gd name="T43" fmla="*/ 3 h 45"/>
                    <a:gd name="T44" fmla="*/ 18 w 107"/>
                    <a:gd name="T45" fmla="*/ 2 h 45"/>
                    <a:gd name="T46" fmla="*/ 22 w 107"/>
                    <a:gd name="T47" fmla="*/ 0 h 45"/>
                    <a:gd name="T48" fmla="*/ 84 w 107"/>
                    <a:gd name="T49" fmla="*/ 0 h 45"/>
                    <a:gd name="T50" fmla="*/ 84 w 107"/>
                    <a:gd name="T51" fmla="*/ 0 h 45"/>
                    <a:gd name="T52" fmla="*/ 89 w 107"/>
                    <a:gd name="T53" fmla="*/ 2 h 45"/>
                    <a:gd name="T54" fmla="*/ 93 w 107"/>
                    <a:gd name="T55" fmla="*/ 3 h 45"/>
                    <a:gd name="T56" fmla="*/ 101 w 107"/>
                    <a:gd name="T57" fmla="*/ 8 h 45"/>
                    <a:gd name="T58" fmla="*/ 105 w 107"/>
                    <a:gd name="T59" fmla="*/ 15 h 45"/>
                    <a:gd name="T60" fmla="*/ 107 w 107"/>
                    <a:gd name="T61" fmla="*/ 18 h 45"/>
                    <a:gd name="T62" fmla="*/ 107 w 107"/>
                    <a:gd name="T63" fmla="*/ 23 h 45"/>
                    <a:gd name="T64" fmla="*/ 107 w 107"/>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5">
                      <a:moveTo>
                        <a:pt x="107" y="23"/>
                      </a:moveTo>
                      <a:lnTo>
                        <a:pt x="107" y="23"/>
                      </a:lnTo>
                      <a:lnTo>
                        <a:pt x="107" y="27"/>
                      </a:lnTo>
                      <a:lnTo>
                        <a:pt x="105" y="32"/>
                      </a:lnTo>
                      <a:lnTo>
                        <a:pt x="101" y="39"/>
                      </a:lnTo>
                      <a:lnTo>
                        <a:pt x="93" y="43"/>
                      </a:lnTo>
                      <a:lnTo>
                        <a:pt x="89" y="45"/>
                      </a:lnTo>
                      <a:lnTo>
                        <a:pt x="84" y="45"/>
                      </a:lnTo>
                      <a:lnTo>
                        <a:pt x="22" y="45"/>
                      </a:lnTo>
                      <a:lnTo>
                        <a:pt x="22" y="45"/>
                      </a:lnTo>
                      <a:lnTo>
                        <a:pt x="18" y="45"/>
                      </a:lnTo>
                      <a:lnTo>
                        <a:pt x="13" y="43"/>
                      </a:lnTo>
                      <a:lnTo>
                        <a:pt x="7" y="39"/>
                      </a:lnTo>
                      <a:lnTo>
                        <a:pt x="1" y="32"/>
                      </a:lnTo>
                      <a:lnTo>
                        <a:pt x="0" y="27"/>
                      </a:lnTo>
                      <a:lnTo>
                        <a:pt x="0" y="23"/>
                      </a:lnTo>
                      <a:lnTo>
                        <a:pt x="0" y="23"/>
                      </a:lnTo>
                      <a:lnTo>
                        <a:pt x="0" y="23"/>
                      </a:lnTo>
                      <a:lnTo>
                        <a:pt x="0" y="18"/>
                      </a:lnTo>
                      <a:lnTo>
                        <a:pt x="1" y="15"/>
                      </a:lnTo>
                      <a:lnTo>
                        <a:pt x="7" y="8"/>
                      </a:lnTo>
                      <a:lnTo>
                        <a:pt x="13" y="3"/>
                      </a:lnTo>
                      <a:lnTo>
                        <a:pt x="18" y="2"/>
                      </a:lnTo>
                      <a:lnTo>
                        <a:pt x="22" y="0"/>
                      </a:lnTo>
                      <a:lnTo>
                        <a:pt x="84" y="0"/>
                      </a:lnTo>
                      <a:lnTo>
                        <a:pt x="84" y="0"/>
                      </a:lnTo>
                      <a:lnTo>
                        <a:pt x="89" y="2"/>
                      </a:lnTo>
                      <a:lnTo>
                        <a:pt x="93" y="3"/>
                      </a:lnTo>
                      <a:lnTo>
                        <a:pt x="101" y="8"/>
                      </a:lnTo>
                      <a:lnTo>
                        <a:pt x="105" y="15"/>
                      </a:lnTo>
                      <a:lnTo>
                        <a:pt x="107" y="18"/>
                      </a:lnTo>
                      <a:lnTo>
                        <a:pt x="107" y="23"/>
                      </a:lnTo>
                      <a:lnTo>
                        <a:pt x="107"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6" name="PA-任意多边形 180">
                  <a:extLst>
                    <a:ext uri="{FF2B5EF4-FFF2-40B4-BE49-F238E27FC236}">
                      <a16:creationId xmlns:a16="http://schemas.microsoft.com/office/drawing/2014/main" id="{D2EA986C-2177-4AD6-961C-9D5C561B23FD}"/>
                    </a:ext>
                  </a:extLst>
                </p:cNvPr>
                <p:cNvSpPr/>
                <p:nvPr>
                  <p:custDataLst>
                    <p:tags r:id="rId68"/>
                  </p:custDataLst>
                </p:nvPr>
              </p:nvSpPr>
              <p:spPr bwMode="auto">
                <a:xfrm>
                  <a:off x="10569575" y="6083301"/>
                  <a:ext cx="141287" cy="69850"/>
                </a:xfrm>
                <a:custGeom>
                  <a:avLst/>
                  <a:gdLst>
                    <a:gd name="T0" fmla="*/ 89 w 89"/>
                    <a:gd name="T1" fmla="*/ 22 h 44"/>
                    <a:gd name="T2" fmla="*/ 89 w 89"/>
                    <a:gd name="T3" fmla="*/ 22 h 44"/>
                    <a:gd name="T4" fmla="*/ 89 w 89"/>
                    <a:gd name="T5" fmla="*/ 27 h 44"/>
                    <a:gd name="T6" fmla="*/ 87 w 89"/>
                    <a:gd name="T7" fmla="*/ 31 h 44"/>
                    <a:gd name="T8" fmla="*/ 83 w 89"/>
                    <a:gd name="T9" fmla="*/ 39 h 44"/>
                    <a:gd name="T10" fmla="*/ 75 w 89"/>
                    <a:gd name="T11" fmla="*/ 43 h 44"/>
                    <a:gd name="T12" fmla="*/ 71 w 89"/>
                    <a:gd name="T13" fmla="*/ 44 h 44"/>
                    <a:gd name="T14" fmla="*/ 67 w 89"/>
                    <a:gd name="T15" fmla="*/ 44 h 44"/>
                    <a:gd name="T16" fmla="*/ 22 w 89"/>
                    <a:gd name="T17" fmla="*/ 44 h 44"/>
                    <a:gd name="T18" fmla="*/ 22 w 89"/>
                    <a:gd name="T19" fmla="*/ 44 h 44"/>
                    <a:gd name="T20" fmla="*/ 18 w 89"/>
                    <a:gd name="T21" fmla="*/ 44 h 44"/>
                    <a:gd name="T22" fmla="*/ 13 w 89"/>
                    <a:gd name="T23" fmla="*/ 43 h 44"/>
                    <a:gd name="T24" fmla="*/ 7 w 89"/>
                    <a:gd name="T25" fmla="*/ 39 h 44"/>
                    <a:gd name="T26" fmla="*/ 1 w 89"/>
                    <a:gd name="T27" fmla="*/ 31 h 44"/>
                    <a:gd name="T28" fmla="*/ 0 w 89"/>
                    <a:gd name="T29" fmla="*/ 27 h 44"/>
                    <a:gd name="T30" fmla="*/ 0 w 89"/>
                    <a:gd name="T31" fmla="*/ 22 h 44"/>
                    <a:gd name="T32" fmla="*/ 0 w 89"/>
                    <a:gd name="T33" fmla="*/ 22 h 44"/>
                    <a:gd name="T34" fmla="*/ 0 w 89"/>
                    <a:gd name="T35" fmla="*/ 22 h 44"/>
                    <a:gd name="T36" fmla="*/ 0 w 89"/>
                    <a:gd name="T37" fmla="*/ 18 h 44"/>
                    <a:gd name="T38" fmla="*/ 1 w 89"/>
                    <a:gd name="T39" fmla="*/ 15 h 44"/>
                    <a:gd name="T40" fmla="*/ 7 w 89"/>
                    <a:gd name="T41" fmla="*/ 7 h 44"/>
                    <a:gd name="T42" fmla="*/ 13 w 89"/>
                    <a:gd name="T43" fmla="*/ 3 h 44"/>
                    <a:gd name="T44" fmla="*/ 18 w 89"/>
                    <a:gd name="T45" fmla="*/ 1 h 44"/>
                    <a:gd name="T46" fmla="*/ 22 w 89"/>
                    <a:gd name="T47" fmla="*/ 0 h 44"/>
                    <a:gd name="T48" fmla="*/ 67 w 89"/>
                    <a:gd name="T49" fmla="*/ 0 h 44"/>
                    <a:gd name="T50" fmla="*/ 67 w 89"/>
                    <a:gd name="T51" fmla="*/ 0 h 44"/>
                    <a:gd name="T52" fmla="*/ 71 w 89"/>
                    <a:gd name="T53" fmla="*/ 1 h 44"/>
                    <a:gd name="T54" fmla="*/ 75 w 89"/>
                    <a:gd name="T55" fmla="*/ 3 h 44"/>
                    <a:gd name="T56" fmla="*/ 83 w 89"/>
                    <a:gd name="T57" fmla="*/ 7 h 44"/>
                    <a:gd name="T58" fmla="*/ 87 w 89"/>
                    <a:gd name="T59" fmla="*/ 15 h 44"/>
                    <a:gd name="T60" fmla="*/ 89 w 89"/>
                    <a:gd name="T61" fmla="*/ 18 h 44"/>
                    <a:gd name="T62" fmla="*/ 89 w 89"/>
                    <a:gd name="T63" fmla="*/ 22 h 44"/>
                    <a:gd name="T64" fmla="*/ 89 w 89"/>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44">
                      <a:moveTo>
                        <a:pt x="89" y="22"/>
                      </a:moveTo>
                      <a:lnTo>
                        <a:pt x="89" y="22"/>
                      </a:lnTo>
                      <a:lnTo>
                        <a:pt x="89" y="27"/>
                      </a:lnTo>
                      <a:lnTo>
                        <a:pt x="87" y="31"/>
                      </a:lnTo>
                      <a:lnTo>
                        <a:pt x="83" y="39"/>
                      </a:lnTo>
                      <a:lnTo>
                        <a:pt x="75" y="43"/>
                      </a:lnTo>
                      <a:lnTo>
                        <a:pt x="71" y="44"/>
                      </a:lnTo>
                      <a:lnTo>
                        <a:pt x="67"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67" y="0"/>
                      </a:lnTo>
                      <a:lnTo>
                        <a:pt x="67" y="0"/>
                      </a:lnTo>
                      <a:lnTo>
                        <a:pt x="71" y="1"/>
                      </a:lnTo>
                      <a:lnTo>
                        <a:pt x="75" y="3"/>
                      </a:lnTo>
                      <a:lnTo>
                        <a:pt x="83" y="7"/>
                      </a:lnTo>
                      <a:lnTo>
                        <a:pt x="87" y="15"/>
                      </a:lnTo>
                      <a:lnTo>
                        <a:pt x="89" y="18"/>
                      </a:lnTo>
                      <a:lnTo>
                        <a:pt x="89" y="22"/>
                      </a:lnTo>
                      <a:lnTo>
                        <a:pt x="89"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7" name="PA-任意多边形 181">
                  <a:extLst>
                    <a:ext uri="{FF2B5EF4-FFF2-40B4-BE49-F238E27FC236}">
                      <a16:creationId xmlns:a16="http://schemas.microsoft.com/office/drawing/2014/main" id="{87129B05-B292-40C7-B31A-01AC03AA4721}"/>
                    </a:ext>
                  </a:extLst>
                </p:cNvPr>
                <p:cNvSpPr/>
                <p:nvPr>
                  <p:custDataLst>
                    <p:tags r:id="rId69"/>
                  </p:custDataLst>
                </p:nvPr>
              </p:nvSpPr>
              <p:spPr bwMode="auto">
                <a:xfrm>
                  <a:off x="10371137" y="5918201"/>
                  <a:ext cx="53975" cy="244475"/>
                </a:xfrm>
                <a:custGeom>
                  <a:avLst/>
                  <a:gdLst>
                    <a:gd name="T0" fmla="*/ 0 w 34"/>
                    <a:gd name="T1" fmla="*/ 0 h 154"/>
                    <a:gd name="T2" fmla="*/ 34 w 34"/>
                    <a:gd name="T3" fmla="*/ 0 h 154"/>
                    <a:gd name="T4" fmla="*/ 34 w 34"/>
                    <a:gd name="T5" fmla="*/ 154 h 154"/>
                    <a:gd name="T6" fmla="*/ 0 w 34"/>
                    <a:gd name="T7" fmla="*/ 154 h 154"/>
                  </a:gdLst>
                  <a:ahLst/>
                  <a:cxnLst>
                    <a:cxn ang="0">
                      <a:pos x="T0" y="T1"/>
                    </a:cxn>
                    <a:cxn ang="0">
                      <a:pos x="T2" y="T3"/>
                    </a:cxn>
                    <a:cxn ang="0">
                      <a:pos x="T4" y="T5"/>
                    </a:cxn>
                    <a:cxn ang="0">
                      <a:pos x="T6" y="T7"/>
                    </a:cxn>
                  </a:cxnLst>
                  <a:rect l="0" t="0" r="r" b="b"/>
                  <a:pathLst>
                    <a:path w="34" h="154">
                      <a:moveTo>
                        <a:pt x="0" y="0"/>
                      </a:moveTo>
                      <a:lnTo>
                        <a:pt x="34" y="0"/>
                      </a:lnTo>
                      <a:lnTo>
                        <a:pt x="34" y="154"/>
                      </a:lnTo>
                      <a:lnTo>
                        <a:pt x="0" y="15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8" name="PA-任意多边形 182">
                  <a:extLst>
                    <a:ext uri="{FF2B5EF4-FFF2-40B4-BE49-F238E27FC236}">
                      <a16:creationId xmlns:a16="http://schemas.microsoft.com/office/drawing/2014/main" id="{9488412B-2B78-4BA8-BDC6-52E37B0BFCF9}"/>
                    </a:ext>
                  </a:extLst>
                </p:cNvPr>
                <p:cNvSpPr/>
                <p:nvPr>
                  <p:custDataLst>
                    <p:tags r:id="rId70"/>
                  </p:custDataLst>
                </p:nvPr>
              </p:nvSpPr>
              <p:spPr bwMode="auto">
                <a:xfrm>
                  <a:off x="10302875" y="6126163"/>
                  <a:ext cx="41275" cy="36513"/>
                </a:xfrm>
                <a:custGeom>
                  <a:avLst/>
                  <a:gdLst>
                    <a:gd name="T0" fmla="*/ 26 w 26"/>
                    <a:gd name="T1" fmla="*/ 12 h 23"/>
                    <a:gd name="T2" fmla="*/ 26 w 26"/>
                    <a:gd name="T3" fmla="*/ 12 h 23"/>
                    <a:gd name="T4" fmla="*/ 24 w 26"/>
                    <a:gd name="T5" fmla="*/ 16 h 23"/>
                    <a:gd name="T6" fmla="*/ 23 w 26"/>
                    <a:gd name="T7" fmla="*/ 20 h 23"/>
                    <a:gd name="T8" fmla="*/ 18 w 26"/>
                    <a:gd name="T9" fmla="*/ 23 h 23"/>
                    <a:gd name="T10" fmla="*/ 14 w 26"/>
                    <a:gd name="T11" fmla="*/ 23 h 23"/>
                    <a:gd name="T12" fmla="*/ 14 w 26"/>
                    <a:gd name="T13" fmla="*/ 23 h 23"/>
                    <a:gd name="T14" fmla="*/ 8 w 26"/>
                    <a:gd name="T15" fmla="*/ 23 h 23"/>
                    <a:gd name="T16" fmla="*/ 5 w 26"/>
                    <a:gd name="T17" fmla="*/ 20 h 23"/>
                    <a:gd name="T18" fmla="*/ 2 w 26"/>
                    <a:gd name="T19" fmla="*/ 16 h 23"/>
                    <a:gd name="T20" fmla="*/ 0 w 26"/>
                    <a:gd name="T21" fmla="*/ 12 h 23"/>
                    <a:gd name="T22" fmla="*/ 0 w 26"/>
                    <a:gd name="T23" fmla="*/ 12 h 23"/>
                    <a:gd name="T24" fmla="*/ 2 w 26"/>
                    <a:gd name="T25" fmla="*/ 7 h 23"/>
                    <a:gd name="T26" fmla="*/ 5 w 26"/>
                    <a:gd name="T27" fmla="*/ 3 h 23"/>
                    <a:gd name="T28" fmla="*/ 8 w 26"/>
                    <a:gd name="T29" fmla="*/ 0 h 23"/>
                    <a:gd name="T30" fmla="*/ 14 w 26"/>
                    <a:gd name="T31" fmla="*/ 0 h 23"/>
                    <a:gd name="T32" fmla="*/ 14 w 26"/>
                    <a:gd name="T33" fmla="*/ 0 h 23"/>
                    <a:gd name="T34" fmla="*/ 18 w 26"/>
                    <a:gd name="T35" fmla="*/ 0 h 23"/>
                    <a:gd name="T36" fmla="*/ 23 w 26"/>
                    <a:gd name="T37" fmla="*/ 3 h 23"/>
                    <a:gd name="T38" fmla="*/ 24 w 26"/>
                    <a:gd name="T39" fmla="*/ 7 h 23"/>
                    <a:gd name="T40" fmla="*/ 26 w 26"/>
                    <a:gd name="T41" fmla="*/ 12 h 23"/>
                    <a:gd name="T42" fmla="*/ 26 w 26"/>
                    <a:gd name="T4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3">
                      <a:moveTo>
                        <a:pt x="26" y="12"/>
                      </a:moveTo>
                      <a:lnTo>
                        <a:pt x="26" y="12"/>
                      </a:lnTo>
                      <a:lnTo>
                        <a:pt x="24" y="16"/>
                      </a:lnTo>
                      <a:lnTo>
                        <a:pt x="23" y="20"/>
                      </a:lnTo>
                      <a:lnTo>
                        <a:pt x="18" y="23"/>
                      </a:lnTo>
                      <a:lnTo>
                        <a:pt x="14" y="23"/>
                      </a:lnTo>
                      <a:lnTo>
                        <a:pt x="14" y="23"/>
                      </a:lnTo>
                      <a:lnTo>
                        <a:pt x="8" y="23"/>
                      </a:lnTo>
                      <a:lnTo>
                        <a:pt x="5" y="20"/>
                      </a:lnTo>
                      <a:lnTo>
                        <a:pt x="2" y="16"/>
                      </a:lnTo>
                      <a:lnTo>
                        <a:pt x="0" y="12"/>
                      </a:lnTo>
                      <a:lnTo>
                        <a:pt x="0" y="12"/>
                      </a:lnTo>
                      <a:lnTo>
                        <a:pt x="2" y="7"/>
                      </a:lnTo>
                      <a:lnTo>
                        <a:pt x="5" y="3"/>
                      </a:lnTo>
                      <a:lnTo>
                        <a:pt x="8" y="0"/>
                      </a:lnTo>
                      <a:lnTo>
                        <a:pt x="14" y="0"/>
                      </a:lnTo>
                      <a:lnTo>
                        <a:pt x="14" y="0"/>
                      </a:lnTo>
                      <a:lnTo>
                        <a:pt x="18" y="0"/>
                      </a:lnTo>
                      <a:lnTo>
                        <a:pt x="23" y="3"/>
                      </a:lnTo>
                      <a:lnTo>
                        <a:pt x="24" y="7"/>
                      </a:lnTo>
                      <a:lnTo>
                        <a:pt x="26" y="12"/>
                      </a:lnTo>
                      <a:lnTo>
                        <a:pt x="26"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19" name="PA-任意多边形 183">
                  <a:extLst>
                    <a:ext uri="{FF2B5EF4-FFF2-40B4-BE49-F238E27FC236}">
                      <a16:creationId xmlns:a16="http://schemas.microsoft.com/office/drawing/2014/main" id="{5071E832-7B01-4267-9762-B2C9470C1046}"/>
                    </a:ext>
                  </a:extLst>
                </p:cNvPr>
                <p:cNvSpPr/>
                <p:nvPr>
                  <p:custDataLst>
                    <p:tags r:id="rId71"/>
                  </p:custDataLst>
                </p:nvPr>
              </p:nvSpPr>
              <p:spPr bwMode="auto">
                <a:xfrm>
                  <a:off x="10166350" y="5918201"/>
                  <a:ext cx="212725" cy="277813"/>
                </a:xfrm>
                <a:custGeom>
                  <a:avLst/>
                  <a:gdLst>
                    <a:gd name="T0" fmla="*/ 0 w 134"/>
                    <a:gd name="T1" fmla="*/ 0 h 175"/>
                    <a:gd name="T2" fmla="*/ 134 w 134"/>
                    <a:gd name="T3" fmla="*/ 0 h 175"/>
                    <a:gd name="T4" fmla="*/ 134 w 134"/>
                    <a:gd name="T5" fmla="*/ 175 h 175"/>
                    <a:gd name="T6" fmla="*/ 0 w 134"/>
                    <a:gd name="T7" fmla="*/ 175 h 175"/>
                  </a:gdLst>
                  <a:ahLst/>
                  <a:cxnLst>
                    <a:cxn ang="0">
                      <a:pos x="T0" y="T1"/>
                    </a:cxn>
                    <a:cxn ang="0">
                      <a:pos x="T2" y="T3"/>
                    </a:cxn>
                    <a:cxn ang="0">
                      <a:pos x="T4" y="T5"/>
                    </a:cxn>
                    <a:cxn ang="0">
                      <a:pos x="T6" y="T7"/>
                    </a:cxn>
                  </a:cxnLst>
                  <a:rect l="0" t="0" r="r" b="b"/>
                  <a:pathLst>
                    <a:path w="134" h="175">
                      <a:moveTo>
                        <a:pt x="0" y="0"/>
                      </a:moveTo>
                      <a:lnTo>
                        <a:pt x="134" y="0"/>
                      </a:lnTo>
                      <a:lnTo>
                        <a:pt x="134" y="175"/>
                      </a:lnTo>
                      <a:lnTo>
                        <a:pt x="0" y="17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20" name="PA-Line 184">
                  <a:extLst>
                    <a:ext uri="{FF2B5EF4-FFF2-40B4-BE49-F238E27FC236}">
                      <a16:creationId xmlns:a16="http://schemas.microsoft.com/office/drawing/2014/main" id="{A879719E-124F-4274-A440-C3357568462C}"/>
                    </a:ext>
                  </a:extLst>
                </p:cNvPr>
                <p:cNvSpPr>
                  <a:spLocks noChangeShapeType="1"/>
                </p:cNvSpPr>
                <p:nvPr>
                  <p:custDataLst>
                    <p:tags r:id="rId72"/>
                  </p:custDataLst>
                </p:nvPr>
              </p:nvSpPr>
              <p:spPr bwMode="auto">
                <a:xfrm>
                  <a:off x="10298112" y="5411788"/>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21" name="PA-Line 185">
                  <a:extLst>
                    <a:ext uri="{FF2B5EF4-FFF2-40B4-BE49-F238E27FC236}">
                      <a16:creationId xmlns:a16="http://schemas.microsoft.com/office/drawing/2014/main" id="{CF9DAB72-0C91-4EC7-AFA9-96067FFD7C66}"/>
                    </a:ext>
                  </a:extLst>
                </p:cNvPr>
                <p:cNvSpPr>
                  <a:spLocks noChangeShapeType="1"/>
                </p:cNvSpPr>
                <p:nvPr>
                  <p:custDataLst>
                    <p:tags r:id="rId73"/>
                  </p:custDataLst>
                </p:nvPr>
              </p:nvSpPr>
              <p:spPr bwMode="auto">
                <a:xfrm>
                  <a:off x="10298112" y="5470526"/>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22" name="PA-Line 186">
                  <a:extLst>
                    <a:ext uri="{FF2B5EF4-FFF2-40B4-BE49-F238E27FC236}">
                      <a16:creationId xmlns:a16="http://schemas.microsoft.com/office/drawing/2014/main" id="{432828AB-BA1A-4595-A9C1-EA5D6235850B}"/>
                    </a:ext>
                  </a:extLst>
                </p:cNvPr>
                <p:cNvSpPr>
                  <a:spLocks noChangeShapeType="1"/>
                </p:cNvSpPr>
                <p:nvPr>
                  <p:custDataLst>
                    <p:tags r:id="rId74"/>
                  </p:custDataLst>
                </p:nvPr>
              </p:nvSpPr>
              <p:spPr bwMode="auto">
                <a:xfrm>
                  <a:off x="10298112" y="5529263"/>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grpSp>
        </p:grpSp>
        <p:grpSp>
          <p:nvGrpSpPr>
            <p:cNvPr id="38" name="组合 37">
              <a:extLst>
                <a:ext uri="{FF2B5EF4-FFF2-40B4-BE49-F238E27FC236}">
                  <a16:creationId xmlns:a16="http://schemas.microsoft.com/office/drawing/2014/main" id="{D94E3ACE-288C-4470-8C90-B7848332CF3F}"/>
                </a:ext>
              </a:extLst>
            </p:cNvPr>
            <p:cNvGrpSpPr/>
            <p:nvPr/>
          </p:nvGrpSpPr>
          <p:grpSpPr>
            <a:xfrm>
              <a:off x="5775007" y="3811799"/>
              <a:ext cx="862800" cy="862800"/>
              <a:chOff x="5775007" y="3811799"/>
              <a:chExt cx="862800" cy="862800"/>
            </a:xfrm>
          </p:grpSpPr>
          <p:sp>
            <p:nvSpPr>
              <p:cNvPr id="91" name="PA-椭圆 87">
                <a:extLst>
                  <a:ext uri="{FF2B5EF4-FFF2-40B4-BE49-F238E27FC236}">
                    <a16:creationId xmlns:a16="http://schemas.microsoft.com/office/drawing/2014/main" id="{1A80F1F1-216A-476F-98C1-DA7DC5D91041}"/>
                  </a:ext>
                </a:extLst>
              </p:cNvPr>
              <p:cNvSpPr/>
              <p:nvPr>
                <p:custDataLst>
                  <p:tags r:id="rId45"/>
                </p:custDataLst>
              </p:nvPr>
            </p:nvSpPr>
            <p:spPr>
              <a:xfrm>
                <a:off x="5775007" y="3811799"/>
                <a:ext cx="862800" cy="862800"/>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65000"/>
                      <a:lumOff val="35000"/>
                    </a:schemeClr>
                  </a:solidFill>
                  <a:cs typeface="+mn-ea"/>
                  <a:sym typeface="+mn-lt"/>
                </a:endParaRPr>
              </a:p>
            </p:txBody>
          </p:sp>
          <p:grpSp>
            <p:nvGrpSpPr>
              <p:cNvPr id="92" name="Group 86">
                <a:extLst>
                  <a:ext uri="{FF2B5EF4-FFF2-40B4-BE49-F238E27FC236}">
                    <a16:creationId xmlns:a16="http://schemas.microsoft.com/office/drawing/2014/main" id="{A4EB7A80-88E9-4B75-9A0C-2C5AA9B89B64}"/>
                  </a:ext>
                </a:extLst>
              </p:cNvPr>
              <p:cNvGrpSpPr/>
              <p:nvPr/>
            </p:nvGrpSpPr>
            <p:grpSpPr>
              <a:xfrm>
                <a:off x="5958498" y="4017308"/>
                <a:ext cx="495818" cy="451782"/>
                <a:chOff x="7245350" y="3721101"/>
                <a:chExt cx="965200" cy="879475"/>
              </a:xfrm>
            </p:grpSpPr>
            <p:sp>
              <p:nvSpPr>
                <p:cNvPr id="93" name="PA-Line 146">
                  <a:extLst>
                    <a:ext uri="{FF2B5EF4-FFF2-40B4-BE49-F238E27FC236}">
                      <a16:creationId xmlns:a16="http://schemas.microsoft.com/office/drawing/2014/main" id="{8B85BEAD-6885-40E8-BBD4-BCF267BCF5F4}"/>
                    </a:ext>
                  </a:extLst>
                </p:cNvPr>
                <p:cNvSpPr>
                  <a:spLocks noChangeShapeType="1"/>
                </p:cNvSpPr>
                <p:nvPr>
                  <p:custDataLst>
                    <p:tags r:id="rId46"/>
                  </p:custDataLst>
                </p:nvPr>
              </p:nvSpPr>
              <p:spPr bwMode="auto">
                <a:xfrm>
                  <a:off x="7816850" y="4206876"/>
                  <a:ext cx="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4" name="PA-任意多边形 147">
                  <a:extLst>
                    <a:ext uri="{FF2B5EF4-FFF2-40B4-BE49-F238E27FC236}">
                      <a16:creationId xmlns:a16="http://schemas.microsoft.com/office/drawing/2014/main" id="{A3D49EE3-64B1-4666-A8F6-3463ADDA602A}"/>
                    </a:ext>
                  </a:extLst>
                </p:cNvPr>
                <p:cNvSpPr/>
                <p:nvPr>
                  <p:custDataLst>
                    <p:tags r:id="rId47"/>
                  </p:custDataLst>
                </p:nvPr>
              </p:nvSpPr>
              <p:spPr bwMode="auto">
                <a:xfrm>
                  <a:off x="7332662" y="3721101"/>
                  <a:ext cx="598487" cy="598488"/>
                </a:xfrm>
                <a:custGeom>
                  <a:avLst/>
                  <a:gdLst>
                    <a:gd name="T0" fmla="*/ 322 w 377"/>
                    <a:gd name="T1" fmla="*/ 57 h 377"/>
                    <a:gd name="T2" fmla="*/ 292 w 377"/>
                    <a:gd name="T3" fmla="*/ 33 h 377"/>
                    <a:gd name="T4" fmla="*/ 259 w 377"/>
                    <a:gd name="T5" fmla="*/ 15 h 377"/>
                    <a:gd name="T6" fmla="*/ 225 w 377"/>
                    <a:gd name="T7" fmla="*/ 5 h 377"/>
                    <a:gd name="T8" fmla="*/ 188 w 377"/>
                    <a:gd name="T9" fmla="*/ 0 h 377"/>
                    <a:gd name="T10" fmla="*/ 169 w 377"/>
                    <a:gd name="T11" fmla="*/ 2 h 377"/>
                    <a:gd name="T12" fmla="*/ 133 w 377"/>
                    <a:gd name="T13" fmla="*/ 9 h 377"/>
                    <a:gd name="T14" fmla="*/ 99 w 377"/>
                    <a:gd name="T15" fmla="*/ 23 h 377"/>
                    <a:gd name="T16" fmla="*/ 68 w 377"/>
                    <a:gd name="T17" fmla="*/ 43 h 377"/>
                    <a:gd name="T18" fmla="*/ 55 w 377"/>
                    <a:gd name="T19" fmla="*/ 57 h 377"/>
                    <a:gd name="T20" fmla="*/ 31 w 377"/>
                    <a:gd name="T21" fmla="*/ 85 h 377"/>
                    <a:gd name="T22" fmla="*/ 13 w 377"/>
                    <a:gd name="T23" fmla="*/ 118 h 377"/>
                    <a:gd name="T24" fmla="*/ 3 w 377"/>
                    <a:gd name="T25" fmla="*/ 153 h 377"/>
                    <a:gd name="T26" fmla="*/ 0 w 377"/>
                    <a:gd name="T27" fmla="*/ 189 h 377"/>
                    <a:gd name="T28" fmla="*/ 1 w 377"/>
                    <a:gd name="T29" fmla="*/ 208 h 377"/>
                    <a:gd name="T30" fmla="*/ 9 w 377"/>
                    <a:gd name="T31" fmla="*/ 245 h 377"/>
                    <a:gd name="T32" fmla="*/ 22 w 377"/>
                    <a:gd name="T33" fmla="*/ 279 h 377"/>
                    <a:gd name="T34" fmla="*/ 43 w 377"/>
                    <a:gd name="T35" fmla="*/ 309 h 377"/>
                    <a:gd name="T36" fmla="*/ 68 w 377"/>
                    <a:gd name="T37" fmla="*/ 334 h 377"/>
                    <a:gd name="T38" fmla="*/ 98 w 377"/>
                    <a:gd name="T39" fmla="*/ 355 h 377"/>
                    <a:gd name="T40" fmla="*/ 132 w 377"/>
                    <a:gd name="T41" fmla="*/ 370 h 377"/>
                    <a:gd name="T42" fmla="*/ 169 w 377"/>
                    <a:gd name="T43" fmla="*/ 377 h 377"/>
                    <a:gd name="T44" fmla="*/ 188 w 377"/>
                    <a:gd name="T45" fmla="*/ 377 h 377"/>
                    <a:gd name="T46" fmla="*/ 225 w 377"/>
                    <a:gd name="T47" fmla="*/ 374 h 377"/>
                    <a:gd name="T48" fmla="*/ 261 w 377"/>
                    <a:gd name="T49" fmla="*/ 364 h 377"/>
                    <a:gd name="T50" fmla="*/ 292 w 377"/>
                    <a:gd name="T51" fmla="*/ 346 h 377"/>
                    <a:gd name="T52" fmla="*/ 322 w 377"/>
                    <a:gd name="T53" fmla="*/ 322 h 377"/>
                    <a:gd name="T54" fmla="*/ 334 w 377"/>
                    <a:gd name="T55" fmla="*/ 309 h 377"/>
                    <a:gd name="T56" fmla="*/ 354 w 377"/>
                    <a:gd name="T57" fmla="*/ 278 h 377"/>
                    <a:gd name="T58" fmla="*/ 368 w 377"/>
                    <a:gd name="T59" fmla="*/ 244 h 377"/>
                    <a:gd name="T60" fmla="*/ 375 w 377"/>
                    <a:gd name="T61" fmla="*/ 208 h 377"/>
                    <a:gd name="T62" fmla="*/ 377 w 377"/>
                    <a:gd name="T63" fmla="*/ 189 h 377"/>
                    <a:gd name="T64" fmla="*/ 372 w 377"/>
                    <a:gd name="T65" fmla="*/ 152 h 377"/>
                    <a:gd name="T66" fmla="*/ 362 w 377"/>
                    <a:gd name="T67" fmla="*/ 118 h 377"/>
                    <a:gd name="T68" fmla="*/ 345 w 377"/>
                    <a:gd name="T69" fmla="*/ 85 h 377"/>
                    <a:gd name="T70" fmla="*/ 322 w 377"/>
                    <a:gd name="T71" fmla="*/ 5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7" h="377">
                      <a:moveTo>
                        <a:pt x="322" y="57"/>
                      </a:moveTo>
                      <a:lnTo>
                        <a:pt x="322" y="57"/>
                      </a:lnTo>
                      <a:lnTo>
                        <a:pt x="307" y="43"/>
                      </a:lnTo>
                      <a:lnTo>
                        <a:pt x="292" y="33"/>
                      </a:lnTo>
                      <a:lnTo>
                        <a:pt x="277" y="23"/>
                      </a:lnTo>
                      <a:lnTo>
                        <a:pt x="259" y="15"/>
                      </a:lnTo>
                      <a:lnTo>
                        <a:pt x="243" y="9"/>
                      </a:lnTo>
                      <a:lnTo>
                        <a:pt x="225" y="5"/>
                      </a:lnTo>
                      <a:lnTo>
                        <a:pt x="206" y="2"/>
                      </a:lnTo>
                      <a:lnTo>
                        <a:pt x="188" y="0"/>
                      </a:lnTo>
                      <a:lnTo>
                        <a:pt x="188" y="0"/>
                      </a:lnTo>
                      <a:lnTo>
                        <a:pt x="169" y="2"/>
                      </a:lnTo>
                      <a:lnTo>
                        <a:pt x="151" y="5"/>
                      </a:lnTo>
                      <a:lnTo>
                        <a:pt x="133" y="9"/>
                      </a:lnTo>
                      <a:lnTo>
                        <a:pt x="116" y="15"/>
                      </a:lnTo>
                      <a:lnTo>
                        <a:pt x="99" y="23"/>
                      </a:lnTo>
                      <a:lnTo>
                        <a:pt x="83" y="33"/>
                      </a:lnTo>
                      <a:lnTo>
                        <a:pt x="68" y="43"/>
                      </a:lnTo>
                      <a:lnTo>
                        <a:pt x="55" y="57"/>
                      </a:lnTo>
                      <a:lnTo>
                        <a:pt x="55" y="57"/>
                      </a:lnTo>
                      <a:lnTo>
                        <a:pt x="41" y="70"/>
                      </a:lnTo>
                      <a:lnTo>
                        <a:pt x="31" y="85"/>
                      </a:lnTo>
                      <a:lnTo>
                        <a:pt x="22" y="101"/>
                      </a:lnTo>
                      <a:lnTo>
                        <a:pt x="13" y="118"/>
                      </a:lnTo>
                      <a:lnTo>
                        <a:pt x="7" y="135"/>
                      </a:lnTo>
                      <a:lnTo>
                        <a:pt x="3" y="153"/>
                      </a:lnTo>
                      <a:lnTo>
                        <a:pt x="0" y="171"/>
                      </a:lnTo>
                      <a:lnTo>
                        <a:pt x="0" y="189"/>
                      </a:lnTo>
                      <a:lnTo>
                        <a:pt x="0" y="189"/>
                      </a:lnTo>
                      <a:lnTo>
                        <a:pt x="1" y="208"/>
                      </a:lnTo>
                      <a:lnTo>
                        <a:pt x="3" y="227"/>
                      </a:lnTo>
                      <a:lnTo>
                        <a:pt x="9" y="245"/>
                      </a:lnTo>
                      <a:lnTo>
                        <a:pt x="15" y="263"/>
                      </a:lnTo>
                      <a:lnTo>
                        <a:pt x="22" y="279"/>
                      </a:lnTo>
                      <a:lnTo>
                        <a:pt x="33" y="294"/>
                      </a:lnTo>
                      <a:lnTo>
                        <a:pt x="43" y="309"/>
                      </a:lnTo>
                      <a:lnTo>
                        <a:pt x="55" y="322"/>
                      </a:lnTo>
                      <a:lnTo>
                        <a:pt x="68" y="334"/>
                      </a:lnTo>
                      <a:lnTo>
                        <a:pt x="83" y="346"/>
                      </a:lnTo>
                      <a:lnTo>
                        <a:pt x="98" y="355"/>
                      </a:lnTo>
                      <a:lnTo>
                        <a:pt x="116" y="362"/>
                      </a:lnTo>
                      <a:lnTo>
                        <a:pt x="132" y="370"/>
                      </a:lnTo>
                      <a:lnTo>
                        <a:pt x="150" y="374"/>
                      </a:lnTo>
                      <a:lnTo>
                        <a:pt x="169" y="377"/>
                      </a:lnTo>
                      <a:lnTo>
                        <a:pt x="188" y="377"/>
                      </a:lnTo>
                      <a:lnTo>
                        <a:pt x="188" y="377"/>
                      </a:lnTo>
                      <a:lnTo>
                        <a:pt x="208" y="377"/>
                      </a:lnTo>
                      <a:lnTo>
                        <a:pt x="225" y="374"/>
                      </a:lnTo>
                      <a:lnTo>
                        <a:pt x="243" y="370"/>
                      </a:lnTo>
                      <a:lnTo>
                        <a:pt x="261" y="364"/>
                      </a:lnTo>
                      <a:lnTo>
                        <a:pt x="277" y="355"/>
                      </a:lnTo>
                      <a:lnTo>
                        <a:pt x="292" y="346"/>
                      </a:lnTo>
                      <a:lnTo>
                        <a:pt x="308" y="334"/>
                      </a:lnTo>
                      <a:lnTo>
                        <a:pt x="322" y="322"/>
                      </a:lnTo>
                      <a:lnTo>
                        <a:pt x="322" y="322"/>
                      </a:lnTo>
                      <a:lnTo>
                        <a:pt x="334" y="309"/>
                      </a:lnTo>
                      <a:lnTo>
                        <a:pt x="345" y="294"/>
                      </a:lnTo>
                      <a:lnTo>
                        <a:pt x="354" y="278"/>
                      </a:lnTo>
                      <a:lnTo>
                        <a:pt x="362" y="261"/>
                      </a:lnTo>
                      <a:lnTo>
                        <a:pt x="368" y="244"/>
                      </a:lnTo>
                      <a:lnTo>
                        <a:pt x="372" y="226"/>
                      </a:lnTo>
                      <a:lnTo>
                        <a:pt x="375" y="208"/>
                      </a:lnTo>
                      <a:lnTo>
                        <a:pt x="377" y="189"/>
                      </a:lnTo>
                      <a:lnTo>
                        <a:pt x="377" y="189"/>
                      </a:lnTo>
                      <a:lnTo>
                        <a:pt x="375" y="171"/>
                      </a:lnTo>
                      <a:lnTo>
                        <a:pt x="372" y="152"/>
                      </a:lnTo>
                      <a:lnTo>
                        <a:pt x="368" y="134"/>
                      </a:lnTo>
                      <a:lnTo>
                        <a:pt x="362" y="118"/>
                      </a:lnTo>
                      <a:lnTo>
                        <a:pt x="354" y="101"/>
                      </a:lnTo>
                      <a:lnTo>
                        <a:pt x="345" y="85"/>
                      </a:lnTo>
                      <a:lnTo>
                        <a:pt x="334" y="70"/>
                      </a:lnTo>
                      <a:lnTo>
                        <a:pt x="322" y="57"/>
                      </a:lnTo>
                      <a:lnTo>
                        <a:pt x="322" y="57"/>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5" name="PA-任意多边形 148">
                  <a:extLst>
                    <a:ext uri="{FF2B5EF4-FFF2-40B4-BE49-F238E27FC236}">
                      <a16:creationId xmlns:a16="http://schemas.microsoft.com/office/drawing/2014/main" id="{C97B3114-4BCA-46D3-BBC5-5AA9A9B13C5C}"/>
                    </a:ext>
                  </a:extLst>
                </p:cNvPr>
                <p:cNvSpPr/>
                <p:nvPr>
                  <p:custDataLst>
                    <p:tags r:id="rId48"/>
                  </p:custDataLst>
                </p:nvPr>
              </p:nvSpPr>
              <p:spPr bwMode="auto">
                <a:xfrm>
                  <a:off x="7388225" y="3778251"/>
                  <a:ext cx="485775" cy="487363"/>
                </a:xfrm>
                <a:custGeom>
                  <a:avLst/>
                  <a:gdLst>
                    <a:gd name="T0" fmla="*/ 261 w 306"/>
                    <a:gd name="T1" fmla="*/ 261 h 307"/>
                    <a:gd name="T2" fmla="*/ 238 w 306"/>
                    <a:gd name="T3" fmla="*/ 280 h 307"/>
                    <a:gd name="T4" fmla="*/ 211 w 306"/>
                    <a:gd name="T5" fmla="*/ 295 h 307"/>
                    <a:gd name="T6" fmla="*/ 183 w 306"/>
                    <a:gd name="T7" fmla="*/ 304 h 307"/>
                    <a:gd name="T8" fmla="*/ 153 w 306"/>
                    <a:gd name="T9" fmla="*/ 307 h 307"/>
                    <a:gd name="T10" fmla="*/ 137 w 306"/>
                    <a:gd name="T11" fmla="*/ 306 h 307"/>
                    <a:gd name="T12" fmla="*/ 107 w 306"/>
                    <a:gd name="T13" fmla="*/ 300 h 307"/>
                    <a:gd name="T14" fmla="*/ 81 w 306"/>
                    <a:gd name="T15" fmla="*/ 288 h 307"/>
                    <a:gd name="T16" fmla="*/ 55 w 306"/>
                    <a:gd name="T17" fmla="*/ 271 h 307"/>
                    <a:gd name="T18" fmla="*/ 35 w 306"/>
                    <a:gd name="T19" fmla="*/ 251 h 307"/>
                    <a:gd name="T20" fmla="*/ 18 w 306"/>
                    <a:gd name="T21" fmla="*/ 227 h 307"/>
                    <a:gd name="T22" fmla="*/ 6 w 306"/>
                    <a:gd name="T23" fmla="*/ 199 h 307"/>
                    <a:gd name="T24" fmla="*/ 0 w 306"/>
                    <a:gd name="T25" fmla="*/ 169 h 307"/>
                    <a:gd name="T26" fmla="*/ 0 w 306"/>
                    <a:gd name="T27" fmla="*/ 153 h 307"/>
                    <a:gd name="T28" fmla="*/ 3 w 306"/>
                    <a:gd name="T29" fmla="*/ 123 h 307"/>
                    <a:gd name="T30" fmla="*/ 11 w 306"/>
                    <a:gd name="T31" fmla="*/ 95 h 307"/>
                    <a:gd name="T32" fmla="*/ 26 w 306"/>
                    <a:gd name="T33" fmla="*/ 68 h 307"/>
                    <a:gd name="T34" fmla="*/ 45 w 306"/>
                    <a:gd name="T35" fmla="*/ 45 h 307"/>
                    <a:gd name="T36" fmla="*/ 55 w 306"/>
                    <a:gd name="T37" fmla="*/ 36 h 307"/>
                    <a:gd name="T38" fmla="*/ 81 w 306"/>
                    <a:gd name="T39" fmla="*/ 18 h 307"/>
                    <a:gd name="T40" fmla="*/ 109 w 306"/>
                    <a:gd name="T41" fmla="*/ 7 h 307"/>
                    <a:gd name="T42" fmla="*/ 138 w 306"/>
                    <a:gd name="T43" fmla="*/ 2 h 307"/>
                    <a:gd name="T44" fmla="*/ 153 w 306"/>
                    <a:gd name="T45" fmla="*/ 0 h 307"/>
                    <a:gd name="T46" fmla="*/ 183 w 306"/>
                    <a:gd name="T47" fmla="*/ 3 h 307"/>
                    <a:gd name="T48" fmla="*/ 211 w 306"/>
                    <a:gd name="T49" fmla="*/ 12 h 307"/>
                    <a:gd name="T50" fmla="*/ 238 w 306"/>
                    <a:gd name="T51" fmla="*/ 25 h 307"/>
                    <a:gd name="T52" fmla="*/ 261 w 306"/>
                    <a:gd name="T53" fmla="*/ 45 h 307"/>
                    <a:gd name="T54" fmla="*/ 272 w 306"/>
                    <a:gd name="T55" fmla="*/ 56 h 307"/>
                    <a:gd name="T56" fmla="*/ 288 w 306"/>
                    <a:gd name="T57" fmla="*/ 82 h 307"/>
                    <a:gd name="T58" fmla="*/ 300 w 306"/>
                    <a:gd name="T59" fmla="*/ 108 h 307"/>
                    <a:gd name="T60" fmla="*/ 306 w 306"/>
                    <a:gd name="T61" fmla="*/ 138 h 307"/>
                    <a:gd name="T62" fmla="*/ 306 w 306"/>
                    <a:gd name="T63" fmla="*/ 153 h 307"/>
                    <a:gd name="T64" fmla="*/ 303 w 306"/>
                    <a:gd name="T65" fmla="*/ 184 h 307"/>
                    <a:gd name="T66" fmla="*/ 294 w 306"/>
                    <a:gd name="T67" fmla="*/ 212 h 307"/>
                    <a:gd name="T68" fmla="*/ 281 w 306"/>
                    <a:gd name="T69" fmla="*/ 237 h 307"/>
                    <a:gd name="T70" fmla="*/ 261 w 306"/>
                    <a:gd name="T71" fmla="*/ 26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307">
                      <a:moveTo>
                        <a:pt x="261" y="261"/>
                      </a:moveTo>
                      <a:lnTo>
                        <a:pt x="261" y="261"/>
                      </a:lnTo>
                      <a:lnTo>
                        <a:pt x="250" y="271"/>
                      </a:lnTo>
                      <a:lnTo>
                        <a:pt x="238" y="280"/>
                      </a:lnTo>
                      <a:lnTo>
                        <a:pt x="226" y="288"/>
                      </a:lnTo>
                      <a:lnTo>
                        <a:pt x="211" y="295"/>
                      </a:lnTo>
                      <a:lnTo>
                        <a:pt x="198" y="300"/>
                      </a:lnTo>
                      <a:lnTo>
                        <a:pt x="183" y="304"/>
                      </a:lnTo>
                      <a:lnTo>
                        <a:pt x="168" y="306"/>
                      </a:lnTo>
                      <a:lnTo>
                        <a:pt x="153" y="307"/>
                      </a:lnTo>
                      <a:lnTo>
                        <a:pt x="153" y="307"/>
                      </a:lnTo>
                      <a:lnTo>
                        <a:pt x="137" y="306"/>
                      </a:lnTo>
                      <a:lnTo>
                        <a:pt x="122" y="304"/>
                      </a:lnTo>
                      <a:lnTo>
                        <a:pt x="107" y="300"/>
                      </a:lnTo>
                      <a:lnTo>
                        <a:pt x="94" y="295"/>
                      </a:lnTo>
                      <a:lnTo>
                        <a:pt x="81" y="288"/>
                      </a:lnTo>
                      <a:lnTo>
                        <a:pt x="67" y="280"/>
                      </a:lnTo>
                      <a:lnTo>
                        <a:pt x="55" y="271"/>
                      </a:lnTo>
                      <a:lnTo>
                        <a:pt x="45" y="261"/>
                      </a:lnTo>
                      <a:lnTo>
                        <a:pt x="35" y="251"/>
                      </a:lnTo>
                      <a:lnTo>
                        <a:pt x="26" y="239"/>
                      </a:lnTo>
                      <a:lnTo>
                        <a:pt x="18" y="227"/>
                      </a:lnTo>
                      <a:lnTo>
                        <a:pt x="12" y="214"/>
                      </a:lnTo>
                      <a:lnTo>
                        <a:pt x="6" y="199"/>
                      </a:lnTo>
                      <a:lnTo>
                        <a:pt x="3" y="184"/>
                      </a:lnTo>
                      <a:lnTo>
                        <a:pt x="0" y="169"/>
                      </a:lnTo>
                      <a:lnTo>
                        <a:pt x="0" y="153"/>
                      </a:lnTo>
                      <a:lnTo>
                        <a:pt x="0" y="153"/>
                      </a:lnTo>
                      <a:lnTo>
                        <a:pt x="0" y="138"/>
                      </a:lnTo>
                      <a:lnTo>
                        <a:pt x="3" y="123"/>
                      </a:lnTo>
                      <a:lnTo>
                        <a:pt x="6" y="108"/>
                      </a:lnTo>
                      <a:lnTo>
                        <a:pt x="11" y="95"/>
                      </a:lnTo>
                      <a:lnTo>
                        <a:pt x="18" y="82"/>
                      </a:lnTo>
                      <a:lnTo>
                        <a:pt x="26" y="68"/>
                      </a:lnTo>
                      <a:lnTo>
                        <a:pt x="35" y="56"/>
                      </a:lnTo>
                      <a:lnTo>
                        <a:pt x="45" y="45"/>
                      </a:lnTo>
                      <a:lnTo>
                        <a:pt x="45" y="45"/>
                      </a:lnTo>
                      <a:lnTo>
                        <a:pt x="55" y="36"/>
                      </a:lnTo>
                      <a:lnTo>
                        <a:pt x="69" y="25"/>
                      </a:lnTo>
                      <a:lnTo>
                        <a:pt x="81" y="18"/>
                      </a:lnTo>
                      <a:lnTo>
                        <a:pt x="94" y="12"/>
                      </a:lnTo>
                      <a:lnTo>
                        <a:pt x="109" y="7"/>
                      </a:lnTo>
                      <a:lnTo>
                        <a:pt x="124" y="3"/>
                      </a:lnTo>
                      <a:lnTo>
                        <a:pt x="138" y="2"/>
                      </a:lnTo>
                      <a:lnTo>
                        <a:pt x="153" y="0"/>
                      </a:lnTo>
                      <a:lnTo>
                        <a:pt x="153" y="0"/>
                      </a:lnTo>
                      <a:lnTo>
                        <a:pt x="168" y="2"/>
                      </a:lnTo>
                      <a:lnTo>
                        <a:pt x="183" y="3"/>
                      </a:lnTo>
                      <a:lnTo>
                        <a:pt x="198" y="6"/>
                      </a:lnTo>
                      <a:lnTo>
                        <a:pt x="211" y="12"/>
                      </a:lnTo>
                      <a:lnTo>
                        <a:pt x="224" y="18"/>
                      </a:lnTo>
                      <a:lnTo>
                        <a:pt x="238" y="25"/>
                      </a:lnTo>
                      <a:lnTo>
                        <a:pt x="250" y="34"/>
                      </a:lnTo>
                      <a:lnTo>
                        <a:pt x="261" y="45"/>
                      </a:lnTo>
                      <a:lnTo>
                        <a:pt x="261" y="45"/>
                      </a:lnTo>
                      <a:lnTo>
                        <a:pt x="272" y="56"/>
                      </a:lnTo>
                      <a:lnTo>
                        <a:pt x="281" y="68"/>
                      </a:lnTo>
                      <a:lnTo>
                        <a:pt x="288" y="82"/>
                      </a:lnTo>
                      <a:lnTo>
                        <a:pt x="294" y="95"/>
                      </a:lnTo>
                      <a:lnTo>
                        <a:pt x="300" y="108"/>
                      </a:lnTo>
                      <a:lnTo>
                        <a:pt x="303" y="123"/>
                      </a:lnTo>
                      <a:lnTo>
                        <a:pt x="306" y="138"/>
                      </a:lnTo>
                      <a:lnTo>
                        <a:pt x="306" y="153"/>
                      </a:lnTo>
                      <a:lnTo>
                        <a:pt x="306" y="153"/>
                      </a:lnTo>
                      <a:lnTo>
                        <a:pt x="306" y="169"/>
                      </a:lnTo>
                      <a:lnTo>
                        <a:pt x="303" y="184"/>
                      </a:lnTo>
                      <a:lnTo>
                        <a:pt x="300" y="197"/>
                      </a:lnTo>
                      <a:lnTo>
                        <a:pt x="294" y="212"/>
                      </a:lnTo>
                      <a:lnTo>
                        <a:pt x="288" y="225"/>
                      </a:lnTo>
                      <a:lnTo>
                        <a:pt x="281" y="237"/>
                      </a:lnTo>
                      <a:lnTo>
                        <a:pt x="272" y="251"/>
                      </a:lnTo>
                      <a:lnTo>
                        <a:pt x="261" y="261"/>
                      </a:lnTo>
                      <a:lnTo>
                        <a:pt x="261" y="26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6" name="PA-任意多边形 149">
                  <a:extLst>
                    <a:ext uri="{FF2B5EF4-FFF2-40B4-BE49-F238E27FC236}">
                      <a16:creationId xmlns:a16="http://schemas.microsoft.com/office/drawing/2014/main" id="{66ADD0E6-C1D5-4B8D-B12A-1F747AE01DBB}"/>
                    </a:ext>
                  </a:extLst>
                </p:cNvPr>
                <p:cNvSpPr/>
                <p:nvPr>
                  <p:custDataLst>
                    <p:tags r:id="rId49"/>
                  </p:custDataLst>
                </p:nvPr>
              </p:nvSpPr>
              <p:spPr bwMode="auto">
                <a:xfrm>
                  <a:off x="7815262" y="4203701"/>
                  <a:ext cx="88900" cy="92075"/>
                </a:xfrm>
                <a:custGeom>
                  <a:avLst/>
                  <a:gdLst>
                    <a:gd name="T0" fmla="*/ 56 w 56"/>
                    <a:gd name="T1" fmla="*/ 24 h 58"/>
                    <a:gd name="T2" fmla="*/ 56 w 56"/>
                    <a:gd name="T3" fmla="*/ 24 h 58"/>
                    <a:gd name="T4" fmla="*/ 33 w 56"/>
                    <a:gd name="T5" fmla="*/ 0 h 58"/>
                    <a:gd name="T6" fmla="*/ 33 w 56"/>
                    <a:gd name="T7" fmla="*/ 0 h 58"/>
                    <a:gd name="T8" fmla="*/ 18 w 56"/>
                    <a:gd name="T9" fmla="*/ 18 h 58"/>
                    <a:gd name="T10" fmla="*/ 18 w 56"/>
                    <a:gd name="T11" fmla="*/ 18 h 58"/>
                    <a:gd name="T12" fmla="*/ 0 w 56"/>
                    <a:gd name="T13" fmla="*/ 35 h 58"/>
                    <a:gd name="T14" fmla="*/ 0 w 56"/>
                    <a:gd name="T15" fmla="*/ 35 h 58"/>
                    <a:gd name="T16" fmla="*/ 24 w 56"/>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8">
                      <a:moveTo>
                        <a:pt x="56" y="24"/>
                      </a:moveTo>
                      <a:lnTo>
                        <a:pt x="56" y="24"/>
                      </a:lnTo>
                      <a:lnTo>
                        <a:pt x="33" y="0"/>
                      </a:lnTo>
                      <a:lnTo>
                        <a:pt x="33" y="0"/>
                      </a:lnTo>
                      <a:lnTo>
                        <a:pt x="18" y="18"/>
                      </a:lnTo>
                      <a:lnTo>
                        <a:pt x="18" y="18"/>
                      </a:lnTo>
                      <a:lnTo>
                        <a:pt x="0" y="35"/>
                      </a:lnTo>
                      <a:lnTo>
                        <a:pt x="0" y="35"/>
                      </a:lnTo>
                      <a:lnTo>
                        <a:pt x="24" y="58"/>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7" name="PA-任意多边形 150">
                  <a:extLst>
                    <a:ext uri="{FF2B5EF4-FFF2-40B4-BE49-F238E27FC236}">
                      <a16:creationId xmlns:a16="http://schemas.microsoft.com/office/drawing/2014/main" id="{65E8A2FC-277B-47EE-BE8F-F50F5DC4218B}"/>
                    </a:ext>
                  </a:extLst>
                </p:cNvPr>
                <p:cNvSpPr/>
                <p:nvPr>
                  <p:custDataLst>
                    <p:tags r:id="rId50"/>
                  </p:custDataLst>
                </p:nvPr>
              </p:nvSpPr>
              <p:spPr bwMode="auto">
                <a:xfrm>
                  <a:off x="7834312" y="4222751"/>
                  <a:ext cx="355600" cy="355600"/>
                </a:xfrm>
                <a:custGeom>
                  <a:avLst/>
                  <a:gdLst>
                    <a:gd name="T0" fmla="*/ 224 w 224"/>
                    <a:gd name="T1" fmla="*/ 171 h 224"/>
                    <a:gd name="T2" fmla="*/ 169 w 224"/>
                    <a:gd name="T3" fmla="*/ 224 h 224"/>
                    <a:gd name="T4" fmla="*/ 0 w 224"/>
                    <a:gd name="T5" fmla="*/ 55 h 224"/>
                    <a:gd name="T6" fmla="*/ 53 w 224"/>
                    <a:gd name="T7" fmla="*/ 0 h 224"/>
                    <a:gd name="T8" fmla="*/ 224 w 224"/>
                    <a:gd name="T9" fmla="*/ 171 h 224"/>
                  </a:gdLst>
                  <a:ahLst/>
                  <a:cxnLst>
                    <a:cxn ang="0">
                      <a:pos x="T0" y="T1"/>
                    </a:cxn>
                    <a:cxn ang="0">
                      <a:pos x="T2" y="T3"/>
                    </a:cxn>
                    <a:cxn ang="0">
                      <a:pos x="T4" y="T5"/>
                    </a:cxn>
                    <a:cxn ang="0">
                      <a:pos x="T6" y="T7"/>
                    </a:cxn>
                    <a:cxn ang="0">
                      <a:pos x="T8" y="T9"/>
                    </a:cxn>
                  </a:cxnLst>
                  <a:rect l="0" t="0" r="r" b="b"/>
                  <a:pathLst>
                    <a:path w="224" h="224">
                      <a:moveTo>
                        <a:pt x="224" y="171"/>
                      </a:moveTo>
                      <a:lnTo>
                        <a:pt x="169" y="224"/>
                      </a:lnTo>
                      <a:lnTo>
                        <a:pt x="0" y="55"/>
                      </a:lnTo>
                      <a:lnTo>
                        <a:pt x="53" y="0"/>
                      </a:lnTo>
                      <a:lnTo>
                        <a:pt x="224" y="17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8" name="PA-任意多边形 151">
                  <a:extLst>
                    <a:ext uri="{FF2B5EF4-FFF2-40B4-BE49-F238E27FC236}">
                      <a16:creationId xmlns:a16="http://schemas.microsoft.com/office/drawing/2014/main" id="{7D1BEDE5-710B-4A07-B5FB-0A0465570FAB}"/>
                    </a:ext>
                  </a:extLst>
                </p:cNvPr>
                <p:cNvSpPr/>
                <p:nvPr>
                  <p:custDataLst>
                    <p:tags r:id="rId51"/>
                  </p:custDataLst>
                </p:nvPr>
              </p:nvSpPr>
              <p:spPr bwMode="auto">
                <a:xfrm>
                  <a:off x="7834312" y="4222751"/>
                  <a:ext cx="117475" cy="117475"/>
                </a:xfrm>
                <a:custGeom>
                  <a:avLst/>
                  <a:gdLst>
                    <a:gd name="T0" fmla="*/ 74 w 74"/>
                    <a:gd name="T1" fmla="*/ 20 h 74"/>
                    <a:gd name="T2" fmla="*/ 19 w 74"/>
                    <a:gd name="T3" fmla="*/ 74 h 74"/>
                    <a:gd name="T4" fmla="*/ 0 w 74"/>
                    <a:gd name="T5" fmla="*/ 55 h 74"/>
                    <a:gd name="T6" fmla="*/ 53 w 74"/>
                    <a:gd name="T7" fmla="*/ 0 h 74"/>
                    <a:gd name="T8" fmla="*/ 74 w 74"/>
                    <a:gd name="T9" fmla="*/ 20 h 74"/>
                  </a:gdLst>
                  <a:ahLst/>
                  <a:cxnLst>
                    <a:cxn ang="0">
                      <a:pos x="T0" y="T1"/>
                    </a:cxn>
                    <a:cxn ang="0">
                      <a:pos x="T2" y="T3"/>
                    </a:cxn>
                    <a:cxn ang="0">
                      <a:pos x="T4" y="T5"/>
                    </a:cxn>
                    <a:cxn ang="0">
                      <a:pos x="T6" y="T7"/>
                    </a:cxn>
                    <a:cxn ang="0">
                      <a:pos x="T8" y="T9"/>
                    </a:cxn>
                  </a:cxnLst>
                  <a:rect l="0" t="0" r="r" b="b"/>
                  <a:pathLst>
                    <a:path w="74" h="74">
                      <a:moveTo>
                        <a:pt x="74" y="20"/>
                      </a:moveTo>
                      <a:lnTo>
                        <a:pt x="19" y="74"/>
                      </a:lnTo>
                      <a:lnTo>
                        <a:pt x="0" y="55"/>
                      </a:lnTo>
                      <a:lnTo>
                        <a:pt x="53" y="0"/>
                      </a:lnTo>
                      <a:lnTo>
                        <a:pt x="74" y="2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9" name="PA-任意多边形 152">
                  <a:extLst>
                    <a:ext uri="{FF2B5EF4-FFF2-40B4-BE49-F238E27FC236}">
                      <a16:creationId xmlns:a16="http://schemas.microsoft.com/office/drawing/2014/main" id="{21B7A9B5-2896-44E2-80C2-1C2E42246E6D}"/>
                    </a:ext>
                  </a:extLst>
                </p:cNvPr>
                <p:cNvSpPr/>
                <p:nvPr>
                  <p:custDataLst>
                    <p:tags r:id="rId52"/>
                  </p:custDataLst>
                </p:nvPr>
              </p:nvSpPr>
              <p:spPr bwMode="auto">
                <a:xfrm>
                  <a:off x="8102600" y="4494213"/>
                  <a:ext cx="107950" cy="106363"/>
                </a:xfrm>
                <a:custGeom>
                  <a:avLst/>
                  <a:gdLst>
                    <a:gd name="T0" fmla="*/ 68 w 68"/>
                    <a:gd name="T1" fmla="*/ 12 h 67"/>
                    <a:gd name="T2" fmla="*/ 68 w 68"/>
                    <a:gd name="T3" fmla="*/ 12 h 67"/>
                    <a:gd name="T4" fmla="*/ 67 w 68"/>
                    <a:gd name="T5" fmla="*/ 24 h 67"/>
                    <a:gd name="T6" fmla="*/ 64 w 68"/>
                    <a:gd name="T7" fmla="*/ 34 h 67"/>
                    <a:gd name="T8" fmla="*/ 58 w 68"/>
                    <a:gd name="T9" fmla="*/ 43 h 67"/>
                    <a:gd name="T10" fmla="*/ 52 w 68"/>
                    <a:gd name="T11" fmla="*/ 50 h 67"/>
                    <a:gd name="T12" fmla="*/ 43 w 68"/>
                    <a:gd name="T13" fmla="*/ 58 h 67"/>
                    <a:gd name="T14" fmla="*/ 34 w 68"/>
                    <a:gd name="T15" fmla="*/ 62 h 67"/>
                    <a:gd name="T16" fmla="*/ 24 w 68"/>
                    <a:gd name="T17" fmla="*/ 65 h 67"/>
                    <a:gd name="T18" fmla="*/ 13 w 68"/>
                    <a:gd name="T19" fmla="*/ 67 h 67"/>
                    <a:gd name="T20" fmla="*/ 13 w 68"/>
                    <a:gd name="T21" fmla="*/ 67 h 67"/>
                    <a:gd name="T22" fmla="*/ 0 w 68"/>
                    <a:gd name="T23" fmla="*/ 53 h 67"/>
                    <a:gd name="T24" fmla="*/ 0 w 68"/>
                    <a:gd name="T25" fmla="*/ 53 h 67"/>
                    <a:gd name="T26" fmla="*/ 55 w 68"/>
                    <a:gd name="T27" fmla="*/ 0 h 67"/>
                    <a:gd name="T28" fmla="*/ 55 w 68"/>
                    <a:gd name="T29" fmla="*/ 0 h 67"/>
                    <a:gd name="T30" fmla="*/ 68 w 68"/>
                    <a:gd name="T31" fmla="*/ 12 h 67"/>
                    <a:gd name="T32" fmla="*/ 68 w 68"/>
                    <a:gd name="T33" fmla="*/ 1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68" y="12"/>
                      </a:moveTo>
                      <a:lnTo>
                        <a:pt x="68" y="12"/>
                      </a:lnTo>
                      <a:lnTo>
                        <a:pt x="67" y="24"/>
                      </a:lnTo>
                      <a:lnTo>
                        <a:pt x="64" y="34"/>
                      </a:lnTo>
                      <a:lnTo>
                        <a:pt x="58" y="43"/>
                      </a:lnTo>
                      <a:lnTo>
                        <a:pt x="52" y="50"/>
                      </a:lnTo>
                      <a:lnTo>
                        <a:pt x="43" y="58"/>
                      </a:lnTo>
                      <a:lnTo>
                        <a:pt x="34" y="62"/>
                      </a:lnTo>
                      <a:lnTo>
                        <a:pt x="24" y="65"/>
                      </a:lnTo>
                      <a:lnTo>
                        <a:pt x="13" y="67"/>
                      </a:lnTo>
                      <a:lnTo>
                        <a:pt x="13" y="67"/>
                      </a:lnTo>
                      <a:lnTo>
                        <a:pt x="0" y="53"/>
                      </a:lnTo>
                      <a:lnTo>
                        <a:pt x="0" y="53"/>
                      </a:lnTo>
                      <a:lnTo>
                        <a:pt x="55" y="0"/>
                      </a:lnTo>
                      <a:lnTo>
                        <a:pt x="55" y="0"/>
                      </a:lnTo>
                      <a:lnTo>
                        <a:pt x="68" y="12"/>
                      </a:lnTo>
                      <a:lnTo>
                        <a:pt x="68"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0" name="PA-任意多边形 153">
                  <a:extLst>
                    <a:ext uri="{FF2B5EF4-FFF2-40B4-BE49-F238E27FC236}">
                      <a16:creationId xmlns:a16="http://schemas.microsoft.com/office/drawing/2014/main" id="{3A85DDF4-FAF5-4F80-9104-549FFFE9B2EE}"/>
                    </a:ext>
                  </a:extLst>
                </p:cNvPr>
                <p:cNvSpPr/>
                <p:nvPr>
                  <p:custDataLst>
                    <p:tags r:id="rId53"/>
                  </p:custDataLst>
                </p:nvPr>
              </p:nvSpPr>
              <p:spPr bwMode="auto">
                <a:xfrm>
                  <a:off x="7259637" y="3871913"/>
                  <a:ext cx="927100" cy="485775"/>
                </a:xfrm>
                <a:custGeom>
                  <a:avLst/>
                  <a:gdLst>
                    <a:gd name="T0" fmla="*/ 0 w 584"/>
                    <a:gd name="T1" fmla="*/ 252 h 306"/>
                    <a:gd name="T2" fmla="*/ 86 w 584"/>
                    <a:gd name="T3" fmla="*/ 306 h 306"/>
                    <a:gd name="T4" fmla="*/ 234 w 584"/>
                    <a:gd name="T5" fmla="*/ 95 h 306"/>
                    <a:gd name="T6" fmla="*/ 477 w 584"/>
                    <a:gd name="T7" fmla="*/ 125 h 306"/>
                    <a:gd name="T8" fmla="*/ 584 w 584"/>
                    <a:gd name="T9" fmla="*/ 0 h 306"/>
                  </a:gdLst>
                  <a:ahLst/>
                  <a:cxnLst>
                    <a:cxn ang="0">
                      <a:pos x="T0" y="T1"/>
                    </a:cxn>
                    <a:cxn ang="0">
                      <a:pos x="T2" y="T3"/>
                    </a:cxn>
                    <a:cxn ang="0">
                      <a:pos x="T4" y="T5"/>
                    </a:cxn>
                    <a:cxn ang="0">
                      <a:pos x="T6" y="T7"/>
                    </a:cxn>
                    <a:cxn ang="0">
                      <a:pos x="T8" y="T9"/>
                    </a:cxn>
                  </a:cxnLst>
                  <a:rect l="0" t="0" r="r" b="b"/>
                  <a:pathLst>
                    <a:path w="584" h="306">
                      <a:moveTo>
                        <a:pt x="0" y="252"/>
                      </a:moveTo>
                      <a:lnTo>
                        <a:pt x="86" y="306"/>
                      </a:lnTo>
                      <a:lnTo>
                        <a:pt x="234" y="95"/>
                      </a:lnTo>
                      <a:lnTo>
                        <a:pt x="477" y="125"/>
                      </a:lnTo>
                      <a:lnTo>
                        <a:pt x="584"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1" name="PA-任意多边形 154">
                  <a:extLst>
                    <a:ext uri="{FF2B5EF4-FFF2-40B4-BE49-F238E27FC236}">
                      <a16:creationId xmlns:a16="http://schemas.microsoft.com/office/drawing/2014/main" id="{4ED270FE-A537-474E-87EB-F90BF1108B55}"/>
                    </a:ext>
                  </a:extLst>
                </p:cNvPr>
                <p:cNvSpPr/>
                <p:nvPr>
                  <p:custDataLst>
                    <p:tags r:id="rId54"/>
                  </p:custDataLst>
                </p:nvPr>
              </p:nvSpPr>
              <p:spPr bwMode="auto">
                <a:xfrm>
                  <a:off x="7615237" y="399732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30 h 30"/>
                    <a:gd name="T10" fmla="*/ 15 w 30"/>
                    <a:gd name="T11" fmla="*/ 30 h 30"/>
                    <a:gd name="T12" fmla="*/ 15 w 30"/>
                    <a:gd name="T13" fmla="*/ 30 h 30"/>
                    <a:gd name="T14" fmla="*/ 9 w 30"/>
                    <a:gd name="T15" fmla="*/ 30 h 30"/>
                    <a:gd name="T16" fmla="*/ 4 w 30"/>
                    <a:gd name="T17" fmla="*/ 25 h 30"/>
                    <a:gd name="T18" fmla="*/ 0 w 30"/>
                    <a:gd name="T19" fmla="*/ 21 h 30"/>
                    <a:gd name="T20" fmla="*/ 0 w 30"/>
                    <a:gd name="T21" fmla="*/ 15 h 30"/>
                    <a:gd name="T22" fmla="*/ 0 w 30"/>
                    <a:gd name="T23" fmla="*/ 15 h 30"/>
                    <a:gd name="T24" fmla="*/ 0 w 30"/>
                    <a:gd name="T25" fmla="*/ 10 h 30"/>
                    <a:gd name="T26" fmla="*/ 4 w 30"/>
                    <a:gd name="T27" fmla="*/ 4 h 30"/>
                    <a:gd name="T28" fmla="*/ 9 w 30"/>
                    <a:gd name="T29" fmla="*/ 1 h 30"/>
                    <a:gd name="T30" fmla="*/ 15 w 30"/>
                    <a:gd name="T31" fmla="*/ 0 h 30"/>
                    <a:gd name="T32" fmla="*/ 15 w 30"/>
                    <a:gd name="T33" fmla="*/ 0 h 30"/>
                    <a:gd name="T34" fmla="*/ 21 w 30"/>
                    <a:gd name="T35" fmla="*/ 1 h 30"/>
                    <a:gd name="T36" fmla="*/ 25 w 30"/>
                    <a:gd name="T37" fmla="*/ 4 h 30"/>
                    <a:gd name="T38" fmla="*/ 28 w 30"/>
                    <a:gd name="T39" fmla="*/ 10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30"/>
                      </a:lnTo>
                      <a:lnTo>
                        <a:pt x="15" y="30"/>
                      </a:lnTo>
                      <a:lnTo>
                        <a:pt x="15" y="30"/>
                      </a:lnTo>
                      <a:lnTo>
                        <a:pt x="9" y="30"/>
                      </a:lnTo>
                      <a:lnTo>
                        <a:pt x="4" y="25"/>
                      </a:lnTo>
                      <a:lnTo>
                        <a:pt x="0" y="21"/>
                      </a:lnTo>
                      <a:lnTo>
                        <a:pt x="0" y="15"/>
                      </a:lnTo>
                      <a:lnTo>
                        <a:pt x="0" y="15"/>
                      </a:lnTo>
                      <a:lnTo>
                        <a:pt x="0" y="10"/>
                      </a:lnTo>
                      <a:lnTo>
                        <a:pt x="4" y="4"/>
                      </a:lnTo>
                      <a:lnTo>
                        <a:pt x="9" y="1"/>
                      </a:lnTo>
                      <a:lnTo>
                        <a:pt x="15" y="0"/>
                      </a:lnTo>
                      <a:lnTo>
                        <a:pt x="15" y="0"/>
                      </a:lnTo>
                      <a:lnTo>
                        <a:pt x="21" y="1"/>
                      </a:lnTo>
                      <a:lnTo>
                        <a:pt x="25" y="4"/>
                      </a:lnTo>
                      <a:lnTo>
                        <a:pt x="28" y="10"/>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2" name="PA-任意多边形 155">
                  <a:extLst>
                    <a:ext uri="{FF2B5EF4-FFF2-40B4-BE49-F238E27FC236}">
                      <a16:creationId xmlns:a16="http://schemas.microsoft.com/office/drawing/2014/main" id="{256DE403-6D06-4186-842D-C6DB9468793F}"/>
                    </a:ext>
                  </a:extLst>
                </p:cNvPr>
                <p:cNvSpPr/>
                <p:nvPr>
                  <p:custDataLst>
                    <p:tags r:id="rId55"/>
                  </p:custDataLst>
                </p:nvPr>
              </p:nvSpPr>
              <p:spPr bwMode="auto">
                <a:xfrm>
                  <a:off x="7372350" y="433387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28 h 30"/>
                    <a:gd name="T10" fmla="*/ 15 w 30"/>
                    <a:gd name="T11" fmla="*/ 30 h 30"/>
                    <a:gd name="T12" fmla="*/ 15 w 30"/>
                    <a:gd name="T13" fmla="*/ 30 h 30"/>
                    <a:gd name="T14" fmla="*/ 9 w 30"/>
                    <a:gd name="T15" fmla="*/ 28 h 30"/>
                    <a:gd name="T16" fmla="*/ 5 w 30"/>
                    <a:gd name="T17" fmla="*/ 25 h 30"/>
                    <a:gd name="T18" fmla="*/ 2 w 30"/>
                    <a:gd name="T19" fmla="*/ 21 h 30"/>
                    <a:gd name="T20" fmla="*/ 0 w 30"/>
                    <a:gd name="T21" fmla="*/ 15 h 30"/>
                    <a:gd name="T22" fmla="*/ 0 w 30"/>
                    <a:gd name="T23" fmla="*/ 15 h 30"/>
                    <a:gd name="T24" fmla="*/ 2 w 30"/>
                    <a:gd name="T25" fmla="*/ 9 h 30"/>
                    <a:gd name="T26" fmla="*/ 5 w 30"/>
                    <a:gd name="T27" fmla="*/ 4 h 30"/>
                    <a:gd name="T28" fmla="*/ 9 w 30"/>
                    <a:gd name="T29" fmla="*/ 2 h 30"/>
                    <a:gd name="T30" fmla="*/ 15 w 30"/>
                    <a:gd name="T31" fmla="*/ 0 h 30"/>
                    <a:gd name="T32" fmla="*/ 15 w 30"/>
                    <a:gd name="T33" fmla="*/ 0 h 30"/>
                    <a:gd name="T34" fmla="*/ 21 w 30"/>
                    <a:gd name="T35" fmla="*/ 2 h 30"/>
                    <a:gd name="T36" fmla="*/ 25 w 30"/>
                    <a:gd name="T37" fmla="*/ 4 h 30"/>
                    <a:gd name="T38" fmla="*/ 28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28"/>
                      </a:lnTo>
                      <a:lnTo>
                        <a:pt x="15" y="30"/>
                      </a:lnTo>
                      <a:lnTo>
                        <a:pt x="15" y="30"/>
                      </a:lnTo>
                      <a:lnTo>
                        <a:pt x="9" y="28"/>
                      </a:lnTo>
                      <a:lnTo>
                        <a:pt x="5" y="25"/>
                      </a:lnTo>
                      <a:lnTo>
                        <a:pt x="2" y="21"/>
                      </a:lnTo>
                      <a:lnTo>
                        <a:pt x="0" y="15"/>
                      </a:lnTo>
                      <a:lnTo>
                        <a:pt x="0" y="15"/>
                      </a:lnTo>
                      <a:lnTo>
                        <a:pt x="2" y="9"/>
                      </a:lnTo>
                      <a:lnTo>
                        <a:pt x="5" y="4"/>
                      </a:lnTo>
                      <a:lnTo>
                        <a:pt x="9" y="2"/>
                      </a:lnTo>
                      <a:lnTo>
                        <a:pt x="15" y="0"/>
                      </a:lnTo>
                      <a:lnTo>
                        <a:pt x="15" y="0"/>
                      </a:lnTo>
                      <a:lnTo>
                        <a:pt x="21" y="2"/>
                      </a:lnTo>
                      <a:lnTo>
                        <a:pt x="25" y="4"/>
                      </a:lnTo>
                      <a:lnTo>
                        <a:pt x="28"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3" name="PA-任意多边形 156">
                  <a:extLst>
                    <a:ext uri="{FF2B5EF4-FFF2-40B4-BE49-F238E27FC236}">
                      <a16:creationId xmlns:a16="http://schemas.microsoft.com/office/drawing/2014/main" id="{87D5ED17-F6A3-4291-9CD6-994110AA2787}"/>
                    </a:ext>
                  </a:extLst>
                </p:cNvPr>
                <p:cNvSpPr/>
                <p:nvPr>
                  <p:custDataLst>
                    <p:tags r:id="rId56"/>
                  </p:custDataLst>
                </p:nvPr>
              </p:nvSpPr>
              <p:spPr bwMode="auto">
                <a:xfrm>
                  <a:off x="7245350" y="4254501"/>
                  <a:ext cx="47625" cy="46038"/>
                </a:xfrm>
                <a:custGeom>
                  <a:avLst/>
                  <a:gdLst>
                    <a:gd name="T0" fmla="*/ 30 w 30"/>
                    <a:gd name="T1" fmla="*/ 14 h 29"/>
                    <a:gd name="T2" fmla="*/ 30 w 30"/>
                    <a:gd name="T3" fmla="*/ 14 h 29"/>
                    <a:gd name="T4" fmla="*/ 28 w 30"/>
                    <a:gd name="T5" fmla="*/ 20 h 29"/>
                    <a:gd name="T6" fmla="*/ 25 w 30"/>
                    <a:gd name="T7" fmla="*/ 25 h 29"/>
                    <a:gd name="T8" fmla="*/ 21 w 30"/>
                    <a:gd name="T9" fmla="*/ 28 h 29"/>
                    <a:gd name="T10" fmla="*/ 15 w 30"/>
                    <a:gd name="T11" fmla="*/ 29 h 29"/>
                    <a:gd name="T12" fmla="*/ 15 w 30"/>
                    <a:gd name="T13" fmla="*/ 29 h 29"/>
                    <a:gd name="T14" fmla="*/ 9 w 30"/>
                    <a:gd name="T15" fmla="*/ 28 h 29"/>
                    <a:gd name="T16" fmla="*/ 4 w 30"/>
                    <a:gd name="T17" fmla="*/ 25 h 29"/>
                    <a:gd name="T18" fmla="*/ 2 w 30"/>
                    <a:gd name="T19" fmla="*/ 20 h 29"/>
                    <a:gd name="T20" fmla="*/ 0 w 30"/>
                    <a:gd name="T21" fmla="*/ 14 h 29"/>
                    <a:gd name="T22" fmla="*/ 0 w 30"/>
                    <a:gd name="T23" fmla="*/ 14 h 29"/>
                    <a:gd name="T24" fmla="*/ 2 w 30"/>
                    <a:gd name="T25" fmla="*/ 9 h 29"/>
                    <a:gd name="T26" fmla="*/ 4 w 30"/>
                    <a:gd name="T27" fmla="*/ 4 h 29"/>
                    <a:gd name="T28" fmla="*/ 9 w 30"/>
                    <a:gd name="T29" fmla="*/ 1 h 29"/>
                    <a:gd name="T30" fmla="*/ 15 w 30"/>
                    <a:gd name="T31" fmla="*/ 0 h 29"/>
                    <a:gd name="T32" fmla="*/ 15 w 30"/>
                    <a:gd name="T33" fmla="*/ 0 h 29"/>
                    <a:gd name="T34" fmla="*/ 21 w 30"/>
                    <a:gd name="T35" fmla="*/ 1 h 29"/>
                    <a:gd name="T36" fmla="*/ 25 w 30"/>
                    <a:gd name="T37" fmla="*/ 4 h 29"/>
                    <a:gd name="T38" fmla="*/ 28 w 30"/>
                    <a:gd name="T39" fmla="*/ 9 h 29"/>
                    <a:gd name="T40" fmla="*/ 30 w 30"/>
                    <a:gd name="T41" fmla="*/ 14 h 29"/>
                    <a:gd name="T42" fmla="*/ 30 w 30"/>
                    <a:gd name="T43"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9">
                      <a:moveTo>
                        <a:pt x="30" y="14"/>
                      </a:moveTo>
                      <a:lnTo>
                        <a:pt x="30" y="14"/>
                      </a:lnTo>
                      <a:lnTo>
                        <a:pt x="28" y="20"/>
                      </a:lnTo>
                      <a:lnTo>
                        <a:pt x="25" y="25"/>
                      </a:lnTo>
                      <a:lnTo>
                        <a:pt x="21" y="28"/>
                      </a:lnTo>
                      <a:lnTo>
                        <a:pt x="15" y="29"/>
                      </a:lnTo>
                      <a:lnTo>
                        <a:pt x="15" y="29"/>
                      </a:lnTo>
                      <a:lnTo>
                        <a:pt x="9" y="28"/>
                      </a:lnTo>
                      <a:lnTo>
                        <a:pt x="4" y="25"/>
                      </a:lnTo>
                      <a:lnTo>
                        <a:pt x="2" y="20"/>
                      </a:lnTo>
                      <a:lnTo>
                        <a:pt x="0" y="14"/>
                      </a:lnTo>
                      <a:lnTo>
                        <a:pt x="0" y="14"/>
                      </a:lnTo>
                      <a:lnTo>
                        <a:pt x="2" y="9"/>
                      </a:lnTo>
                      <a:lnTo>
                        <a:pt x="4" y="4"/>
                      </a:lnTo>
                      <a:lnTo>
                        <a:pt x="9" y="1"/>
                      </a:lnTo>
                      <a:lnTo>
                        <a:pt x="15" y="0"/>
                      </a:lnTo>
                      <a:lnTo>
                        <a:pt x="15" y="0"/>
                      </a:lnTo>
                      <a:lnTo>
                        <a:pt x="21" y="1"/>
                      </a:lnTo>
                      <a:lnTo>
                        <a:pt x="25" y="4"/>
                      </a:lnTo>
                      <a:lnTo>
                        <a:pt x="28" y="9"/>
                      </a:lnTo>
                      <a:lnTo>
                        <a:pt x="30" y="14"/>
                      </a:lnTo>
                      <a:lnTo>
                        <a:pt x="30" y="1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4" name="PA-任意多边形 157">
                  <a:extLst>
                    <a:ext uri="{FF2B5EF4-FFF2-40B4-BE49-F238E27FC236}">
                      <a16:creationId xmlns:a16="http://schemas.microsoft.com/office/drawing/2014/main" id="{E0FE8284-112B-4866-B7BB-5CD3C1B0DAA7}"/>
                    </a:ext>
                  </a:extLst>
                </p:cNvPr>
                <p:cNvSpPr/>
                <p:nvPr>
                  <p:custDataLst>
                    <p:tags r:id="rId57"/>
                  </p:custDataLst>
                </p:nvPr>
              </p:nvSpPr>
              <p:spPr bwMode="auto">
                <a:xfrm>
                  <a:off x="7994650" y="4046538"/>
                  <a:ext cx="46037" cy="47625"/>
                </a:xfrm>
                <a:custGeom>
                  <a:avLst/>
                  <a:gdLst>
                    <a:gd name="T0" fmla="*/ 29 w 29"/>
                    <a:gd name="T1" fmla="*/ 15 h 30"/>
                    <a:gd name="T2" fmla="*/ 29 w 29"/>
                    <a:gd name="T3" fmla="*/ 15 h 30"/>
                    <a:gd name="T4" fmla="*/ 28 w 29"/>
                    <a:gd name="T5" fmla="*/ 21 h 30"/>
                    <a:gd name="T6" fmla="*/ 25 w 29"/>
                    <a:gd name="T7" fmla="*/ 25 h 30"/>
                    <a:gd name="T8" fmla="*/ 20 w 29"/>
                    <a:gd name="T9" fmla="*/ 28 h 30"/>
                    <a:gd name="T10" fmla="*/ 14 w 29"/>
                    <a:gd name="T11" fmla="*/ 30 h 30"/>
                    <a:gd name="T12" fmla="*/ 14 w 29"/>
                    <a:gd name="T13" fmla="*/ 30 h 30"/>
                    <a:gd name="T14" fmla="*/ 8 w 29"/>
                    <a:gd name="T15" fmla="*/ 28 h 30"/>
                    <a:gd name="T16" fmla="*/ 4 w 29"/>
                    <a:gd name="T17" fmla="*/ 25 h 30"/>
                    <a:gd name="T18" fmla="*/ 1 w 29"/>
                    <a:gd name="T19" fmla="*/ 21 h 30"/>
                    <a:gd name="T20" fmla="*/ 0 w 29"/>
                    <a:gd name="T21" fmla="*/ 15 h 30"/>
                    <a:gd name="T22" fmla="*/ 0 w 29"/>
                    <a:gd name="T23" fmla="*/ 15 h 30"/>
                    <a:gd name="T24" fmla="*/ 1 w 29"/>
                    <a:gd name="T25" fmla="*/ 9 h 30"/>
                    <a:gd name="T26" fmla="*/ 4 w 29"/>
                    <a:gd name="T27" fmla="*/ 5 h 30"/>
                    <a:gd name="T28" fmla="*/ 8 w 29"/>
                    <a:gd name="T29" fmla="*/ 2 h 30"/>
                    <a:gd name="T30" fmla="*/ 14 w 29"/>
                    <a:gd name="T31" fmla="*/ 0 h 30"/>
                    <a:gd name="T32" fmla="*/ 14 w 29"/>
                    <a:gd name="T33" fmla="*/ 0 h 30"/>
                    <a:gd name="T34" fmla="*/ 20 w 29"/>
                    <a:gd name="T35" fmla="*/ 2 h 30"/>
                    <a:gd name="T36" fmla="*/ 25 w 29"/>
                    <a:gd name="T37" fmla="*/ 5 h 30"/>
                    <a:gd name="T38" fmla="*/ 28 w 29"/>
                    <a:gd name="T39" fmla="*/ 9 h 30"/>
                    <a:gd name="T40" fmla="*/ 29 w 29"/>
                    <a:gd name="T41" fmla="*/ 15 h 30"/>
                    <a:gd name="T42" fmla="*/ 29 w 29"/>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30">
                      <a:moveTo>
                        <a:pt x="29" y="15"/>
                      </a:moveTo>
                      <a:lnTo>
                        <a:pt x="29" y="15"/>
                      </a:lnTo>
                      <a:lnTo>
                        <a:pt x="28" y="21"/>
                      </a:lnTo>
                      <a:lnTo>
                        <a:pt x="25" y="25"/>
                      </a:lnTo>
                      <a:lnTo>
                        <a:pt x="20" y="28"/>
                      </a:lnTo>
                      <a:lnTo>
                        <a:pt x="14" y="30"/>
                      </a:lnTo>
                      <a:lnTo>
                        <a:pt x="14" y="30"/>
                      </a:lnTo>
                      <a:lnTo>
                        <a:pt x="8" y="28"/>
                      </a:lnTo>
                      <a:lnTo>
                        <a:pt x="4" y="25"/>
                      </a:lnTo>
                      <a:lnTo>
                        <a:pt x="1" y="21"/>
                      </a:lnTo>
                      <a:lnTo>
                        <a:pt x="0" y="15"/>
                      </a:lnTo>
                      <a:lnTo>
                        <a:pt x="0" y="15"/>
                      </a:lnTo>
                      <a:lnTo>
                        <a:pt x="1" y="9"/>
                      </a:lnTo>
                      <a:lnTo>
                        <a:pt x="4" y="5"/>
                      </a:lnTo>
                      <a:lnTo>
                        <a:pt x="8" y="2"/>
                      </a:lnTo>
                      <a:lnTo>
                        <a:pt x="14" y="0"/>
                      </a:lnTo>
                      <a:lnTo>
                        <a:pt x="14" y="0"/>
                      </a:lnTo>
                      <a:lnTo>
                        <a:pt x="20" y="2"/>
                      </a:lnTo>
                      <a:lnTo>
                        <a:pt x="25" y="5"/>
                      </a:lnTo>
                      <a:lnTo>
                        <a:pt x="28" y="9"/>
                      </a:lnTo>
                      <a:lnTo>
                        <a:pt x="29" y="15"/>
                      </a:lnTo>
                      <a:lnTo>
                        <a:pt x="29"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105" name="PA-任意多边形 158">
                  <a:extLst>
                    <a:ext uri="{FF2B5EF4-FFF2-40B4-BE49-F238E27FC236}">
                      <a16:creationId xmlns:a16="http://schemas.microsoft.com/office/drawing/2014/main" id="{BB96941F-02AB-4CE0-BE25-141082591963}"/>
                    </a:ext>
                  </a:extLst>
                </p:cNvPr>
                <p:cNvSpPr/>
                <p:nvPr>
                  <p:custDataLst>
                    <p:tags r:id="rId58"/>
                  </p:custDataLst>
                </p:nvPr>
              </p:nvSpPr>
              <p:spPr bwMode="auto">
                <a:xfrm>
                  <a:off x="8158162" y="3857626"/>
                  <a:ext cx="47625" cy="47625"/>
                </a:xfrm>
                <a:custGeom>
                  <a:avLst/>
                  <a:gdLst>
                    <a:gd name="T0" fmla="*/ 30 w 30"/>
                    <a:gd name="T1" fmla="*/ 15 h 30"/>
                    <a:gd name="T2" fmla="*/ 30 w 30"/>
                    <a:gd name="T3" fmla="*/ 15 h 30"/>
                    <a:gd name="T4" fmla="*/ 29 w 30"/>
                    <a:gd name="T5" fmla="*/ 20 h 30"/>
                    <a:gd name="T6" fmla="*/ 26 w 30"/>
                    <a:gd name="T7" fmla="*/ 26 h 30"/>
                    <a:gd name="T8" fmla="*/ 21 w 30"/>
                    <a:gd name="T9" fmla="*/ 29 h 30"/>
                    <a:gd name="T10" fmla="*/ 15 w 30"/>
                    <a:gd name="T11" fmla="*/ 30 h 30"/>
                    <a:gd name="T12" fmla="*/ 15 w 30"/>
                    <a:gd name="T13" fmla="*/ 30 h 30"/>
                    <a:gd name="T14" fmla="*/ 9 w 30"/>
                    <a:gd name="T15" fmla="*/ 29 h 30"/>
                    <a:gd name="T16" fmla="*/ 5 w 30"/>
                    <a:gd name="T17" fmla="*/ 26 h 30"/>
                    <a:gd name="T18" fmla="*/ 2 w 30"/>
                    <a:gd name="T19" fmla="*/ 20 h 30"/>
                    <a:gd name="T20" fmla="*/ 0 w 30"/>
                    <a:gd name="T21" fmla="*/ 15 h 30"/>
                    <a:gd name="T22" fmla="*/ 0 w 30"/>
                    <a:gd name="T23" fmla="*/ 15 h 30"/>
                    <a:gd name="T24" fmla="*/ 2 w 30"/>
                    <a:gd name="T25" fmla="*/ 9 h 30"/>
                    <a:gd name="T26" fmla="*/ 5 w 30"/>
                    <a:gd name="T27" fmla="*/ 3 h 30"/>
                    <a:gd name="T28" fmla="*/ 9 w 30"/>
                    <a:gd name="T29" fmla="*/ 0 h 30"/>
                    <a:gd name="T30" fmla="*/ 15 w 30"/>
                    <a:gd name="T31" fmla="*/ 0 h 30"/>
                    <a:gd name="T32" fmla="*/ 15 w 30"/>
                    <a:gd name="T33" fmla="*/ 0 h 30"/>
                    <a:gd name="T34" fmla="*/ 21 w 30"/>
                    <a:gd name="T35" fmla="*/ 0 h 30"/>
                    <a:gd name="T36" fmla="*/ 26 w 30"/>
                    <a:gd name="T37" fmla="*/ 3 h 30"/>
                    <a:gd name="T38" fmla="*/ 29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9" y="20"/>
                      </a:lnTo>
                      <a:lnTo>
                        <a:pt x="26" y="26"/>
                      </a:lnTo>
                      <a:lnTo>
                        <a:pt x="21" y="29"/>
                      </a:lnTo>
                      <a:lnTo>
                        <a:pt x="15" y="30"/>
                      </a:lnTo>
                      <a:lnTo>
                        <a:pt x="15" y="30"/>
                      </a:lnTo>
                      <a:lnTo>
                        <a:pt x="9" y="29"/>
                      </a:lnTo>
                      <a:lnTo>
                        <a:pt x="5" y="26"/>
                      </a:lnTo>
                      <a:lnTo>
                        <a:pt x="2" y="20"/>
                      </a:lnTo>
                      <a:lnTo>
                        <a:pt x="0" y="15"/>
                      </a:lnTo>
                      <a:lnTo>
                        <a:pt x="0" y="15"/>
                      </a:lnTo>
                      <a:lnTo>
                        <a:pt x="2" y="9"/>
                      </a:lnTo>
                      <a:lnTo>
                        <a:pt x="5" y="3"/>
                      </a:lnTo>
                      <a:lnTo>
                        <a:pt x="9" y="0"/>
                      </a:lnTo>
                      <a:lnTo>
                        <a:pt x="15" y="0"/>
                      </a:lnTo>
                      <a:lnTo>
                        <a:pt x="15" y="0"/>
                      </a:lnTo>
                      <a:lnTo>
                        <a:pt x="21" y="0"/>
                      </a:lnTo>
                      <a:lnTo>
                        <a:pt x="26" y="3"/>
                      </a:lnTo>
                      <a:lnTo>
                        <a:pt x="29"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grpSp>
        </p:grpSp>
        <p:grpSp>
          <p:nvGrpSpPr>
            <p:cNvPr id="39" name="组合 38">
              <a:extLst>
                <a:ext uri="{FF2B5EF4-FFF2-40B4-BE49-F238E27FC236}">
                  <a16:creationId xmlns:a16="http://schemas.microsoft.com/office/drawing/2014/main" id="{5FCAE54C-ABAE-4B82-9813-9232122CAA23}"/>
                </a:ext>
              </a:extLst>
            </p:cNvPr>
            <p:cNvGrpSpPr/>
            <p:nvPr/>
          </p:nvGrpSpPr>
          <p:grpSpPr>
            <a:xfrm>
              <a:off x="5775007" y="2564384"/>
              <a:ext cx="862800" cy="862800"/>
              <a:chOff x="5775007" y="2564384"/>
              <a:chExt cx="862800" cy="862800"/>
            </a:xfrm>
          </p:grpSpPr>
          <p:sp>
            <p:nvSpPr>
              <p:cNvPr id="71" name="PA-椭圆 103">
                <a:extLst>
                  <a:ext uri="{FF2B5EF4-FFF2-40B4-BE49-F238E27FC236}">
                    <a16:creationId xmlns:a16="http://schemas.microsoft.com/office/drawing/2014/main" id="{24FE1CE4-31DD-405C-83BB-00BBF89D059F}"/>
                  </a:ext>
                </a:extLst>
              </p:cNvPr>
              <p:cNvSpPr/>
              <p:nvPr>
                <p:custDataLst>
                  <p:tags r:id="rId26"/>
                </p:custDataLst>
              </p:nvPr>
            </p:nvSpPr>
            <p:spPr>
              <a:xfrm>
                <a:off x="5775007" y="2564384"/>
                <a:ext cx="862800" cy="862800"/>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65000"/>
                      <a:lumOff val="35000"/>
                    </a:schemeClr>
                  </a:solidFill>
                  <a:cs typeface="+mn-ea"/>
                  <a:sym typeface="+mn-lt"/>
                </a:endParaRPr>
              </a:p>
            </p:txBody>
          </p:sp>
          <p:grpSp>
            <p:nvGrpSpPr>
              <p:cNvPr id="72" name="Group 102">
                <a:extLst>
                  <a:ext uri="{FF2B5EF4-FFF2-40B4-BE49-F238E27FC236}">
                    <a16:creationId xmlns:a16="http://schemas.microsoft.com/office/drawing/2014/main" id="{AF01BDC8-AC8B-409C-97B0-F195A9A6728C}"/>
                  </a:ext>
                </a:extLst>
              </p:cNvPr>
              <p:cNvGrpSpPr/>
              <p:nvPr/>
            </p:nvGrpSpPr>
            <p:grpSpPr>
              <a:xfrm>
                <a:off x="5974401" y="2758885"/>
                <a:ext cx="464012" cy="473798"/>
                <a:chOff x="8702675" y="5268913"/>
                <a:chExt cx="903287" cy="922338"/>
              </a:xfrm>
            </p:grpSpPr>
            <p:sp>
              <p:nvSpPr>
                <p:cNvPr id="73" name="PA-任意多边形 306">
                  <a:extLst>
                    <a:ext uri="{FF2B5EF4-FFF2-40B4-BE49-F238E27FC236}">
                      <a16:creationId xmlns:a16="http://schemas.microsoft.com/office/drawing/2014/main" id="{8B3AA1CE-EADD-4259-AE39-CA4A69690A73}"/>
                    </a:ext>
                  </a:extLst>
                </p:cNvPr>
                <p:cNvSpPr/>
                <p:nvPr>
                  <p:custDataLst>
                    <p:tags r:id="rId27"/>
                  </p:custDataLst>
                </p:nvPr>
              </p:nvSpPr>
              <p:spPr bwMode="auto">
                <a:xfrm>
                  <a:off x="9029700" y="5395913"/>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1 h 123"/>
                    <a:gd name="T24" fmla="*/ 79 w 156"/>
                    <a:gd name="T25" fmla="*/ 0 h 123"/>
                    <a:gd name="T26" fmla="*/ 64 w 156"/>
                    <a:gd name="T27" fmla="*/ 1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1"/>
                      </a:lnTo>
                      <a:lnTo>
                        <a:pt x="79" y="0"/>
                      </a:lnTo>
                      <a:lnTo>
                        <a:pt x="64" y="1"/>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4" name="PA-任意多边形 307">
                  <a:extLst>
                    <a:ext uri="{FF2B5EF4-FFF2-40B4-BE49-F238E27FC236}">
                      <a16:creationId xmlns:a16="http://schemas.microsoft.com/office/drawing/2014/main" id="{5C190D2C-161D-4E44-BB48-E2BAE7E0C180}"/>
                    </a:ext>
                  </a:extLst>
                </p:cNvPr>
                <p:cNvSpPr/>
                <p:nvPr>
                  <p:custDataLst>
                    <p:tags r:id="rId28"/>
                  </p:custDataLst>
                </p:nvPr>
              </p:nvSpPr>
              <p:spPr bwMode="auto">
                <a:xfrm>
                  <a:off x="9091613" y="5268913"/>
                  <a:ext cx="123825" cy="123825"/>
                </a:xfrm>
                <a:custGeom>
                  <a:avLst/>
                  <a:gdLst>
                    <a:gd name="T0" fmla="*/ 78 w 78"/>
                    <a:gd name="T1" fmla="*/ 40 h 78"/>
                    <a:gd name="T2" fmla="*/ 78 w 78"/>
                    <a:gd name="T3" fmla="*/ 40 h 78"/>
                    <a:gd name="T4" fmla="*/ 78 w 78"/>
                    <a:gd name="T5" fmla="*/ 47 h 78"/>
                    <a:gd name="T6" fmla="*/ 75 w 78"/>
                    <a:gd name="T7" fmla="*/ 55 h 78"/>
                    <a:gd name="T8" fmla="*/ 72 w 78"/>
                    <a:gd name="T9" fmla="*/ 62 h 78"/>
                    <a:gd name="T10" fmla="*/ 68 w 78"/>
                    <a:gd name="T11" fmla="*/ 68 h 78"/>
                    <a:gd name="T12" fmla="*/ 62 w 78"/>
                    <a:gd name="T13" fmla="*/ 72 h 78"/>
                    <a:gd name="T14" fmla="*/ 54 w 78"/>
                    <a:gd name="T15" fmla="*/ 75 h 78"/>
                    <a:gd name="T16" fmla="*/ 47 w 78"/>
                    <a:gd name="T17" fmla="*/ 78 h 78"/>
                    <a:gd name="T18" fmla="*/ 40 w 78"/>
                    <a:gd name="T19" fmla="*/ 78 h 78"/>
                    <a:gd name="T20" fmla="*/ 40 w 78"/>
                    <a:gd name="T21" fmla="*/ 78 h 78"/>
                    <a:gd name="T22" fmla="*/ 31 w 78"/>
                    <a:gd name="T23" fmla="*/ 78 h 78"/>
                    <a:gd name="T24" fmla="*/ 23 w 78"/>
                    <a:gd name="T25" fmla="*/ 75 h 78"/>
                    <a:gd name="T26" fmla="*/ 17 w 78"/>
                    <a:gd name="T27" fmla="*/ 72 h 78"/>
                    <a:gd name="T28" fmla="*/ 11 w 78"/>
                    <a:gd name="T29" fmla="*/ 68 h 78"/>
                    <a:gd name="T30" fmla="*/ 7 w 78"/>
                    <a:gd name="T31" fmla="*/ 62 h 78"/>
                    <a:gd name="T32" fmla="*/ 3 w 78"/>
                    <a:gd name="T33" fmla="*/ 55 h 78"/>
                    <a:gd name="T34" fmla="*/ 1 w 78"/>
                    <a:gd name="T35" fmla="*/ 47 h 78"/>
                    <a:gd name="T36" fmla="*/ 0 w 78"/>
                    <a:gd name="T37" fmla="*/ 40 h 78"/>
                    <a:gd name="T38" fmla="*/ 0 w 78"/>
                    <a:gd name="T39" fmla="*/ 40 h 78"/>
                    <a:gd name="T40" fmla="*/ 1 w 78"/>
                    <a:gd name="T41" fmla="*/ 31 h 78"/>
                    <a:gd name="T42" fmla="*/ 3 w 78"/>
                    <a:gd name="T43" fmla="*/ 24 h 78"/>
                    <a:gd name="T44" fmla="*/ 7 w 78"/>
                    <a:gd name="T45" fmla="*/ 18 h 78"/>
                    <a:gd name="T46" fmla="*/ 11 w 78"/>
                    <a:gd name="T47" fmla="*/ 12 h 78"/>
                    <a:gd name="T48" fmla="*/ 17 w 78"/>
                    <a:gd name="T49" fmla="*/ 7 h 78"/>
                    <a:gd name="T50" fmla="*/ 23 w 78"/>
                    <a:gd name="T51" fmla="*/ 3 h 78"/>
                    <a:gd name="T52" fmla="*/ 31 w 78"/>
                    <a:gd name="T53" fmla="*/ 1 h 78"/>
                    <a:gd name="T54" fmla="*/ 40 w 78"/>
                    <a:gd name="T55" fmla="*/ 0 h 78"/>
                    <a:gd name="T56" fmla="*/ 40 w 78"/>
                    <a:gd name="T57" fmla="*/ 0 h 78"/>
                    <a:gd name="T58" fmla="*/ 47 w 78"/>
                    <a:gd name="T59" fmla="*/ 1 h 78"/>
                    <a:gd name="T60" fmla="*/ 54 w 78"/>
                    <a:gd name="T61" fmla="*/ 3 h 78"/>
                    <a:gd name="T62" fmla="*/ 62 w 78"/>
                    <a:gd name="T63" fmla="*/ 7 h 78"/>
                    <a:gd name="T64" fmla="*/ 68 w 78"/>
                    <a:gd name="T65" fmla="*/ 12 h 78"/>
                    <a:gd name="T66" fmla="*/ 72 w 78"/>
                    <a:gd name="T67" fmla="*/ 18 h 78"/>
                    <a:gd name="T68" fmla="*/ 75 w 78"/>
                    <a:gd name="T69" fmla="*/ 24 h 78"/>
                    <a:gd name="T70" fmla="*/ 78 w 78"/>
                    <a:gd name="T71" fmla="*/ 31 h 78"/>
                    <a:gd name="T72" fmla="*/ 78 w 78"/>
                    <a:gd name="T73" fmla="*/ 40 h 78"/>
                    <a:gd name="T74" fmla="*/ 78 w 78"/>
                    <a:gd name="T7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78" y="40"/>
                      </a:moveTo>
                      <a:lnTo>
                        <a:pt x="78" y="40"/>
                      </a:lnTo>
                      <a:lnTo>
                        <a:pt x="78" y="47"/>
                      </a:lnTo>
                      <a:lnTo>
                        <a:pt x="75" y="55"/>
                      </a:lnTo>
                      <a:lnTo>
                        <a:pt x="72" y="62"/>
                      </a:lnTo>
                      <a:lnTo>
                        <a:pt x="68" y="68"/>
                      </a:lnTo>
                      <a:lnTo>
                        <a:pt x="62" y="72"/>
                      </a:lnTo>
                      <a:lnTo>
                        <a:pt x="54" y="75"/>
                      </a:lnTo>
                      <a:lnTo>
                        <a:pt x="47" y="78"/>
                      </a:lnTo>
                      <a:lnTo>
                        <a:pt x="40" y="78"/>
                      </a:lnTo>
                      <a:lnTo>
                        <a:pt x="40" y="78"/>
                      </a:lnTo>
                      <a:lnTo>
                        <a:pt x="31" y="78"/>
                      </a:lnTo>
                      <a:lnTo>
                        <a:pt x="23" y="75"/>
                      </a:lnTo>
                      <a:lnTo>
                        <a:pt x="17" y="72"/>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5" name="PA-Line 308">
                  <a:extLst>
                    <a:ext uri="{FF2B5EF4-FFF2-40B4-BE49-F238E27FC236}">
                      <a16:creationId xmlns:a16="http://schemas.microsoft.com/office/drawing/2014/main" id="{B1E56ECD-AEAF-4BA5-BD84-47A305126550}"/>
                    </a:ext>
                  </a:extLst>
                </p:cNvPr>
                <p:cNvSpPr>
                  <a:spLocks noChangeShapeType="1"/>
                </p:cNvSpPr>
                <p:nvPr>
                  <p:custDataLst>
                    <p:tags r:id="rId29"/>
                  </p:custDataLst>
                </p:nvPr>
              </p:nvSpPr>
              <p:spPr bwMode="auto">
                <a:xfrm>
                  <a:off x="908685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6" name="PA-Line 309">
                  <a:extLst>
                    <a:ext uri="{FF2B5EF4-FFF2-40B4-BE49-F238E27FC236}">
                      <a16:creationId xmlns:a16="http://schemas.microsoft.com/office/drawing/2014/main" id="{708A3F38-4142-4FD2-BDAC-6893267FD3F4}"/>
                    </a:ext>
                  </a:extLst>
                </p:cNvPr>
                <p:cNvSpPr>
                  <a:spLocks noChangeShapeType="1"/>
                </p:cNvSpPr>
                <p:nvPr>
                  <p:custDataLst>
                    <p:tags r:id="rId30"/>
                  </p:custDataLst>
                </p:nvPr>
              </p:nvSpPr>
              <p:spPr bwMode="auto">
                <a:xfrm>
                  <a:off x="922020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7" name="PA-任意多边形 310">
                  <a:extLst>
                    <a:ext uri="{FF2B5EF4-FFF2-40B4-BE49-F238E27FC236}">
                      <a16:creationId xmlns:a16="http://schemas.microsoft.com/office/drawing/2014/main" id="{D04053E5-5612-4419-853D-13CF886354E1}"/>
                    </a:ext>
                  </a:extLst>
                </p:cNvPr>
                <p:cNvSpPr/>
                <p:nvPr>
                  <p:custDataLst>
                    <p:tags r:id="rId31"/>
                  </p:custDataLst>
                </p:nvPr>
              </p:nvSpPr>
              <p:spPr bwMode="auto">
                <a:xfrm>
                  <a:off x="9029700"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2 h 123"/>
                    <a:gd name="T24" fmla="*/ 79 w 156"/>
                    <a:gd name="T25" fmla="*/ 0 h 123"/>
                    <a:gd name="T26" fmla="*/ 64 w 156"/>
                    <a:gd name="T27" fmla="*/ 2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2"/>
                      </a:lnTo>
                      <a:lnTo>
                        <a:pt x="79" y="0"/>
                      </a:lnTo>
                      <a:lnTo>
                        <a:pt x="64" y="2"/>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8" name="PA-任意多边形 311">
                  <a:extLst>
                    <a:ext uri="{FF2B5EF4-FFF2-40B4-BE49-F238E27FC236}">
                      <a16:creationId xmlns:a16="http://schemas.microsoft.com/office/drawing/2014/main" id="{A318FD72-CEA0-4199-A68B-77CF202EEB63}"/>
                    </a:ext>
                  </a:extLst>
                </p:cNvPr>
                <p:cNvSpPr/>
                <p:nvPr>
                  <p:custDataLst>
                    <p:tags r:id="rId32"/>
                  </p:custDataLst>
                </p:nvPr>
              </p:nvSpPr>
              <p:spPr bwMode="auto">
                <a:xfrm>
                  <a:off x="9091613" y="5868988"/>
                  <a:ext cx="123825" cy="125413"/>
                </a:xfrm>
                <a:custGeom>
                  <a:avLst/>
                  <a:gdLst>
                    <a:gd name="T0" fmla="*/ 78 w 78"/>
                    <a:gd name="T1" fmla="*/ 40 h 79"/>
                    <a:gd name="T2" fmla="*/ 78 w 78"/>
                    <a:gd name="T3" fmla="*/ 40 h 79"/>
                    <a:gd name="T4" fmla="*/ 78 w 78"/>
                    <a:gd name="T5" fmla="*/ 47 h 79"/>
                    <a:gd name="T6" fmla="*/ 75 w 78"/>
                    <a:gd name="T7" fmla="*/ 55 h 79"/>
                    <a:gd name="T8" fmla="*/ 72 w 78"/>
                    <a:gd name="T9" fmla="*/ 62 h 79"/>
                    <a:gd name="T10" fmla="*/ 68 w 78"/>
                    <a:gd name="T11" fmla="*/ 68 h 79"/>
                    <a:gd name="T12" fmla="*/ 62 w 78"/>
                    <a:gd name="T13" fmla="*/ 73 h 79"/>
                    <a:gd name="T14" fmla="*/ 54 w 78"/>
                    <a:gd name="T15" fmla="*/ 76 h 79"/>
                    <a:gd name="T16" fmla="*/ 47 w 78"/>
                    <a:gd name="T17" fmla="*/ 79 h 79"/>
                    <a:gd name="T18" fmla="*/ 40 w 78"/>
                    <a:gd name="T19" fmla="*/ 79 h 79"/>
                    <a:gd name="T20" fmla="*/ 40 w 78"/>
                    <a:gd name="T21" fmla="*/ 79 h 79"/>
                    <a:gd name="T22" fmla="*/ 31 w 78"/>
                    <a:gd name="T23" fmla="*/ 79 h 79"/>
                    <a:gd name="T24" fmla="*/ 23 w 78"/>
                    <a:gd name="T25" fmla="*/ 76 h 79"/>
                    <a:gd name="T26" fmla="*/ 17 w 78"/>
                    <a:gd name="T27" fmla="*/ 73 h 79"/>
                    <a:gd name="T28" fmla="*/ 11 w 78"/>
                    <a:gd name="T29" fmla="*/ 68 h 79"/>
                    <a:gd name="T30" fmla="*/ 7 w 78"/>
                    <a:gd name="T31" fmla="*/ 62 h 79"/>
                    <a:gd name="T32" fmla="*/ 3 w 78"/>
                    <a:gd name="T33" fmla="*/ 55 h 79"/>
                    <a:gd name="T34" fmla="*/ 1 w 78"/>
                    <a:gd name="T35" fmla="*/ 47 h 79"/>
                    <a:gd name="T36" fmla="*/ 0 w 78"/>
                    <a:gd name="T37" fmla="*/ 40 h 79"/>
                    <a:gd name="T38" fmla="*/ 0 w 78"/>
                    <a:gd name="T39" fmla="*/ 40 h 79"/>
                    <a:gd name="T40" fmla="*/ 1 w 78"/>
                    <a:gd name="T41" fmla="*/ 31 h 79"/>
                    <a:gd name="T42" fmla="*/ 3 w 78"/>
                    <a:gd name="T43" fmla="*/ 24 h 79"/>
                    <a:gd name="T44" fmla="*/ 7 w 78"/>
                    <a:gd name="T45" fmla="*/ 18 h 79"/>
                    <a:gd name="T46" fmla="*/ 11 w 78"/>
                    <a:gd name="T47" fmla="*/ 12 h 79"/>
                    <a:gd name="T48" fmla="*/ 17 w 78"/>
                    <a:gd name="T49" fmla="*/ 7 h 79"/>
                    <a:gd name="T50" fmla="*/ 23 w 78"/>
                    <a:gd name="T51" fmla="*/ 3 h 79"/>
                    <a:gd name="T52" fmla="*/ 31 w 78"/>
                    <a:gd name="T53" fmla="*/ 1 h 79"/>
                    <a:gd name="T54" fmla="*/ 40 w 78"/>
                    <a:gd name="T55" fmla="*/ 0 h 79"/>
                    <a:gd name="T56" fmla="*/ 40 w 78"/>
                    <a:gd name="T57" fmla="*/ 0 h 79"/>
                    <a:gd name="T58" fmla="*/ 47 w 78"/>
                    <a:gd name="T59" fmla="*/ 1 h 79"/>
                    <a:gd name="T60" fmla="*/ 54 w 78"/>
                    <a:gd name="T61" fmla="*/ 3 h 79"/>
                    <a:gd name="T62" fmla="*/ 62 w 78"/>
                    <a:gd name="T63" fmla="*/ 7 h 79"/>
                    <a:gd name="T64" fmla="*/ 68 w 78"/>
                    <a:gd name="T65" fmla="*/ 12 h 79"/>
                    <a:gd name="T66" fmla="*/ 72 w 78"/>
                    <a:gd name="T67" fmla="*/ 18 h 79"/>
                    <a:gd name="T68" fmla="*/ 75 w 78"/>
                    <a:gd name="T69" fmla="*/ 24 h 79"/>
                    <a:gd name="T70" fmla="*/ 78 w 78"/>
                    <a:gd name="T71" fmla="*/ 31 h 79"/>
                    <a:gd name="T72" fmla="*/ 78 w 78"/>
                    <a:gd name="T73" fmla="*/ 40 h 79"/>
                    <a:gd name="T74" fmla="*/ 78 w 78"/>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9">
                      <a:moveTo>
                        <a:pt x="78" y="40"/>
                      </a:moveTo>
                      <a:lnTo>
                        <a:pt x="78" y="40"/>
                      </a:lnTo>
                      <a:lnTo>
                        <a:pt x="78" y="47"/>
                      </a:lnTo>
                      <a:lnTo>
                        <a:pt x="75" y="55"/>
                      </a:lnTo>
                      <a:lnTo>
                        <a:pt x="72" y="62"/>
                      </a:lnTo>
                      <a:lnTo>
                        <a:pt x="68" y="68"/>
                      </a:lnTo>
                      <a:lnTo>
                        <a:pt x="62" y="73"/>
                      </a:lnTo>
                      <a:lnTo>
                        <a:pt x="54" y="76"/>
                      </a:lnTo>
                      <a:lnTo>
                        <a:pt x="47" y="79"/>
                      </a:lnTo>
                      <a:lnTo>
                        <a:pt x="40" y="79"/>
                      </a:lnTo>
                      <a:lnTo>
                        <a:pt x="40" y="79"/>
                      </a:lnTo>
                      <a:lnTo>
                        <a:pt x="31" y="79"/>
                      </a:lnTo>
                      <a:lnTo>
                        <a:pt x="23" y="76"/>
                      </a:lnTo>
                      <a:lnTo>
                        <a:pt x="17" y="73"/>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9" name="PA-Line 312">
                  <a:extLst>
                    <a:ext uri="{FF2B5EF4-FFF2-40B4-BE49-F238E27FC236}">
                      <a16:creationId xmlns:a16="http://schemas.microsoft.com/office/drawing/2014/main" id="{55B26D1E-061B-4625-9088-61095136FF5A}"/>
                    </a:ext>
                  </a:extLst>
                </p:cNvPr>
                <p:cNvSpPr>
                  <a:spLocks noChangeShapeType="1"/>
                </p:cNvSpPr>
                <p:nvPr>
                  <p:custDataLst>
                    <p:tags r:id="rId33"/>
                  </p:custDataLst>
                </p:nvPr>
              </p:nvSpPr>
              <p:spPr bwMode="auto">
                <a:xfrm>
                  <a:off x="908685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0" name="PA-Line 313">
                  <a:extLst>
                    <a:ext uri="{FF2B5EF4-FFF2-40B4-BE49-F238E27FC236}">
                      <a16:creationId xmlns:a16="http://schemas.microsoft.com/office/drawing/2014/main" id="{C944CA5F-3AAD-424F-BF6B-2DF9E9267C5A}"/>
                    </a:ext>
                  </a:extLst>
                </p:cNvPr>
                <p:cNvSpPr>
                  <a:spLocks noChangeShapeType="1"/>
                </p:cNvSpPr>
                <p:nvPr>
                  <p:custDataLst>
                    <p:tags r:id="rId34"/>
                  </p:custDataLst>
                </p:nvPr>
              </p:nvSpPr>
              <p:spPr bwMode="auto">
                <a:xfrm>
                  <a:off x="92202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1" name="PA-任意多边形 314">
                  <a:extLst>
                    <a:ext uri="{FF2B5EF4-FFF2-40B4-BE49-F238E27FC236}">
                      <a16:creationId xmlns:a16="http://schemas.microsoft.com/office/drawing/2014/main" id="{491105D6-122E-4880-AE69-DB1B71420DAC}"/>
                    </a:ext>
                  </a:extLst>
                </p:cNvPr>
                <p:cNvSpPr/>
                <p:nvPr>
                  <p:custDataLst>
                    <p:tags r:id="rId35"/>
                  </p:custDataLst>
                </p:nvPr>
              </p:nvSpPr>
              <p:spPr bwMode="auto">
                <a:xfrm>
                  <a:off x="8702675"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0 w 156"/>
                    <a:gd name="T11" fmla="*/ 19 h 123"/>
                    <a:gd name="T12" fmla="*/ 144 w 156"/>
                    <a:gd name="T13" fmla="*/ 13 h 123"/>
                    <a:gd name="T14" fmla="*/ 136 w 156"/>
                    <a:gd name="T15" fmla="*/ 9 h 123"/>
                    <a:gd name="T16" fmla="*/ 136 w 156"/>
                    <a:gd name="T17" fmla="*/ 9 h 123"/>
                    <a:gd name="T18" fmla="*/ 122 w 156"/>
                    <a:gd name="T19" fmla="*/ 6 h 123"/>
                    <a:gd name="T20" fmla="*/ 107 w 156"/>
                    <a:gd name="T21" fmla="*/ 3 h 123"/>
                    <a:gd name="T22" fmla="*/ 92 w 156"/>
                    <a:gd name="T23" fmla="*/ 2 h 123"/>
                    <a:gd name="T24" fmla="*/ 77 w 156"/>
                    <a:gd name="T25" fmla="*/ 0 h 123"/>
                    <a:gd name="T26" fmla="*/ 62 w 156"/>
                    <a:gd name="T27" fmla="*/ 2 h 123"/>
                    <a:gd name="T28" fmla="*/ 47 w 156"/>
                    <a:gd name="T29" fmla="*/ 3 h 123"/>
                    <a:gd name="T30" fmla="*/ 34 w 156"/>
                    <a:gd name="T31" fmla="*/ 6 h 123"/>
                    <a:gd name="T32" fmla="*/ 19 w 156"/>
                    <a:gd name="T33" fmla="*/ 9 h 123"/>
                    <a:gd name="T34" fmla="*/ 19 w 156"/>
                    <a:gd name="T35" fmla="*/ 9 h 123"/>
                    <a:gd name="T36" fmla="*/ 12 w 156"/>
                    <a:gd name="T37" fmla="*/ 13 h 123"/>
                    <a:gd name="T38" fmla="*/ 4 w 156"/>
                    <a:gd name="T39" fmla="*/ 19 h 123"/>
                    <a:gd name="T40" fmla="*/ 1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0" y="19"/>
                      </a:lnTo>
                      <a:lnTo>
                        <a:pt x="144" y="13"/>
                      </a:lnTo>
                      <a:lnTo>
                        <a:pt x="136" y="9"/>
                      </a:lnTo>
                      <a:lnTo>
                        <a:pt x="136" y="9"/>
                      </a:lnTo>
                      <a:lnTo>
                        <a:pt x="122" y="6"/>
                      </a:lnTo>
                      <a:lnTo>
                        <a:pt x="107"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2" name="PA-任意多边形 315">
                  <a:extLst>
                    <a:ext uri="{FF2B5EF4-FFF2-40B4-BE49-F238E27FC236}">
                      <a16:creationId xmlns:a16="http://schemas.microsoft.com/office/drawing/2014/main" id="{5874680C-430F-4B03-89F3-F85FEBBBA289}"/>
                    </a:ext>
                  </a:extLst>
                </p:cNvPr>
                <p:cNvSpPr/>
                <p:nvPr>
                  <p:custDataLst>
                    <p:tags r:id="rId36"/>
                  </p:custDataLst>
                </p:nvPr>
              </p:nvSpPr>
              <p:spPr bwMode="auto">
                <a:xfrm>
                  <a:off x="8761413" y="5868988"/>
                  <a:ext cx="127000" cy="125413"/>
                </a:xfrm>
                <a:custGeom>
                  <a:avLst/>
                  <a:gdLst>
                    <a:gd name="T0" fmla="*/ 80 w 80"/>
                    <a:gd name="T1" fmla="*/ 40 h 79"/>
                    <a:gd name="T2" fmla="*/ 80 w 80"/>
                    <a:gd name="T3" fmla="*/ 40 h 79"/>
                    <a:gd name="T4" fmla="*/ 79 w 80"/>
                    <a:gd name="T5" fmla="*/ 47 h 79"/>
                    <a:gd name="T6" fmla="*/ 77 w 80"/>
                    <a:gd name="T7" fmla="*/ 55 h 79"/>
                    <a:gd name="T8" fmla="*/ 73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3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3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3 w 80"/>
                    <a:gd name="T67" fmla="*/ 18 h 79"/>
                    <a:gd name="T68" fmla="*/ 77 w 80"/>
                    <a:gd name="T69" fmla="*/ 24 h 79"/>
                    <a:gd name="T70" fmla="*/ 79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9" y="47"/>
                      </a:lnTo>
                      <a:lnTo>
                        <a:pt x="77" y="55"/>
                      </a:lnTo>
                      <a:lnTo>
                        <a:pt x="73" y="62"/>
                      </a:lnTo>
                      <a:lnTo>
                        <a:pt x="68" y="68"/>
                      </a:lnTo>
                      <a:lnTo>
                        <a:pt x="62" y="73"/>
                      </a:lnTo>
                      <a:lnTo>
                        <a:pt x="56" y="76"/>
                      </a:lnTo>
                      <a:lnTo>
                        <a:pt x="49" y="79"/>
                      </a:lnTo>
                      <a:lnTo>
                        <a:pt x="40" y="79"/>
                      </a:lnTo>
                      <a:lnTo>
                        <a:pt x="40" y="79"/>
                      </a:lnTo>
                      <a:lnTo>
                        <a:pt x="33"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3" y="1"/>
                      </a:lnTo>
                      <a:lnTo>
                        <a:pt x="40" y="0"/>
                      </a:lnTo>
                      <a:lnTo>
                        <a:pt x="40" y="0"/>
                      </a:lnTo>
                      <a:lnTo>
                        <a:pt x="49" y="1"/>
                      </a:lnTo>
                      <a:lnTo>
                        <a:pt x="56" y="3"/>
                      </a:lnTo>
                      <a:lnTo>
                        <a:pt x="62" y="7"/>
                      </a:lnTo>
                      <a:lnTo>
                        <a:pt x="68" y="12"/>
                      </a:lnTo>
                      <a:lnTo>
                        <a:pt x="73" y="18"/>
                      </a:lnTo>
                      <a:lnTo>
                        <a:pt x="77" y="24"/>
                      </a:lnTo>
                      <a:lnTo>
                        <a:pt x="79"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3" name="PA-Line 316">
                  <a:extLst>
                    <a:ext uri="{FF2B5EF4-FFF2-40B4-BE49-F238E27FC236}">
                      <a16:creationId xmlns:a16="http://schemas.microsoft.com/office/drawing/2014/main" id="{B644DCE8-FCFF-46C2-937F-051BD86B5913}"/>
                    </a:ext>
                  </a:extLst>
                </p:cNvPr>
                <p:cNvSpPr>
                  <a:spLocks noChangeShapeType="1"/>
                </p:cNvSpPr>
                <p:nvPr>
                  <p:custDataLst>
                    <p:tags r:id="rId37"/>
                  </p:custDataLst>
                </p:nvPr>
              </p:nvSpPr>
              <p:spPr bwMode="auto">
                <a:xfrm>
                  <a:off x="875982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4" name="PA-Line 317">
                  <a:extLst>
                    <a:ext uri="{FF2B5EF4-FFF2-40B4-BE49-F238E27FC236}">
                      <a16:creationId xmlns:a16="http://schemas.microsoft.com/office/drawing/2014/main" id="{0E9CF2BE-DC0C-4B0A-9F9B-A50612CF22DE}"/>
                    </a:ext>
                  </a:extLst>
                </p:cNvPr>
                <p:cNvSpPr>
                  <a:spLocks noChangeShapeType="1"/>
                </p:cNvSpPr>
                <p:nvPr>
                  <p:custDataLst>
                    <p:tags r:id="rId38"/>
                  </p:custDataLst>
                </p:nvPr>
              </p:nvSpPr>
              <p:spPr bwMode="auto">
                <a:xfrm>
                  <a:off x="889317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5" name="PA-任意多边形 318">
                  <a:extLst>
                    <a:ext uri="{FF2B5EF4-FFF2-40B4-BE49-F238E27FC236}">
                      <a16:creationId xmlns:a16="http://schemas.microsoft.com/office/drawing/2014/main" id="{18684C5A-DF17-4F33-8045-A3C8E6E47957}"/>
                    </a:ext>
                  </a:extLst>
                </p:cNvPr>
                <p:cNvSpPr/>
                <p:nvPr>
                  <p:custDataLst>
                    <p:tags r:id="rId39"/>
                  </p:custDataLst>
                </p:nvPr>
              </p:nvSpPr>
              <p:spPr bwMode="auto">
                <a:xfrm>
                  <a:off x="9359900" y="5995988"/>
                  <a:ext cx="246062" cy="195263"/>
                </a:xfrm>
                <a:custGeom>
                  <a:avLst/>
                  <a:gdLst>
                    <a:gd name="T0" fmla="*/ 155 w 155"/>
                    <a:gd name="T1" fmla="*/ 123 h 123"/>
                    <a:gd name="T2" fmla="*/ 155 w 155"/>
                    <a:gd name="T3" fmla="*/ 123 h 123"/>
                    <a:gd name="T4" fmla="*/ 155 w 155"/>
                    <a:gd name="T5" fmla="*/ 37 h 123"/>
                    <a:gd name="T6" fmla="*/ 155 w 155"/>
                    <a:gd name="T7" fmla="*/ 37 h 123"/>
                    <a:gd name="T8" fmla="*/ 154 w 155"/>
                    <a:gd name="T9" fmla="*/ 28 h 123"/>
                    <a:gd name="T10" fmla="*/ 149 w 155"/>
                    <a:gd name="T11" fmla="*/ 19 h 123"/>
                    <a:gd name="T12" fmla="*/ 144 w 155"/>
                    <a:gd name="T13" fmla="*/ 13 h 123"/>
                    <a:gd name="T14" fmla="*/ 136 w 155"/>
                    <a:gd name="T15" fmla="*/ 9 h 123"/>
                    <a:gd name="T16" fmla="*/ 136 w 155"/>
                    <a:gd name="T17" fmla="*/ 9 h 123"/>
                    <a:gd name="T18" fmla="*/ 121 w 155"/>
                    <a:gd name="T19" fmla="*/ 6 h 123"/>
                    <a:gd name="T20" fmla="*/ 106 w 155"/>
                    <a:gd name="T21" fmla="*/ 3 h 123"/>
                    <a:gd name="T22" fmla="*/ 92 w 155"/>
                    <a:gd name="T23" fmla="*/ 2 h 123"/>
                    <a:gd name="T24" fmla="*/ 77 w 155"/>
                    <a:gd name="T25" fmla="*/ 0 h 123"/>
                    <a:gd name="T26" fmla="*/ 62 w 155"/>
                    <a:gd name="T27" fmla="*/ 2 h 123"/>
                    <a:gd name="T28" fmla="*/ 47 w 155"/>
                    <a:gd name="T29" fmla="*/ 3 h 123"/>
                    <a:gd name="T30" fmla="*/ 34 w 155"/>
                    <a:gd name="T31" fmla="*/ 6 h 123"/>
                    <a:gd name="T32" fmla="*/ 19 w 155"/>
                    <a:gd name="T33" fmla="*/ 9 h 123"/>
                    <a:gd name="T34" fmla="*/ 19 w 155"/>
                    <a:gd name="T35" fmla="*/ 9 h 123"/>
                    <a:gd name="T36" fmla="*/ 12 w 155"/>
                    <a:gd name="T37" fmla="*/ 13 h 123"/>
                    <a:gd name="T38" fmla="*/ 4 w 155"/>
                    <a:gd name="T39" fmla="*/ 19 h 123"/>
                    <a:gd name="T40" fmla="*/ 1 w 155"/>
                    <a:gd name="T41" fmla="*/ 28 h 123"/>
                    <a:gd name="T42" fmla="*/ 0 w 155"/>
                    <a:gd name="T43" fmla="*/ 37 h 123"/>
                    <a:gd name="T44" fmla="*/ 0 w 155"/>
                    <a:gd name="T45" fmla="*/ 37 h 123"/>
                    <a:gd name="T46" fmla="*/ 0 w 155"/>
                    <a:gd name="T47" fmla="*/ 123 h 123"/>
                    <a:gd name="T48" fmla="*/ 155 w 155"/>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23">
                      <a:moveTo>
                        <a:pt x="155" y="123"/>
                      </a:moveTo>
                      <a:lnTo>
                        <a:pt x="155" y="123"/>
                      </a:lnTo>
                      <a:lnTo>
                        <a:pt x="155" y="37"/>
                      </a:lnTo>
                      <a:lnTo>
                        <a:pt x="155" y="37"/>
                      </a:lnTo>
                      <a:lnTo>
                        <a:pt x="154" y="28"/>
                      </a:lnTo>
                      <a:lnTo>
                        <a:pt x="149" y="19"/>
                      </a:lnTo>
                      <a:lnTo>
                        <a:pt x="144" y="13"/>
                      </a:lnTo>
                      <a:lnTo>
                        <a:pt x="136" y="9"/>
                      </a:lnTo>
                      <a:lnTo>
                        <a:pt x="136" y="9"/>
                      </a:lnTo>
                      <a:lnTo>
                        <a:pt x="121" y="6"/>
                      </a:lnTo>
                      <a:lnTo>
                        <a:pt x="106"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5"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6" name="PA-任意多边形 319">
                  <a:extLst>
                    <a:ext uri="{FF2B5EF4-FFF2-40B4-BE49-F238E27FC236}">
                      <a16:creationId xmlns:a16="http://schemas.microsoft.com/office/drawing/2014/main" id="{740C1661-1AE1-47BD-9342-18276B579F95}"/>
                    </a:ext>
                  </a:extLst>
                </p:cNvPr>
                <p:cNvSpPr/>
                <p:nvPr>
                  <p:custDataLst>
                    <p:tags r:id="rId40"/>
                  </p:custDataLst>
                </p:nvPr>
              </p:nvSpPr>
              <p:spPr bwMode="auto">
                <a:xfrm>
                  <a:off x="9418638" y="5868988"/>
                  <a:ext cx="127000" cy="125413"/>
                </a:xfrm>
                <a:custGeom>
                  <a:avLst/>
                  <a:gdLst>
                    <a:gd name="T0" fmla="*/ 80 w 80"/>
                    <a:gd name="T1" fmla="*/ 40 h 79"/>
                    <a:gd name="T2" fmla="*/ 80 w 80"/>
                    <a:gd name="T3" fmla="*/ 40 h 79"/>
                    <a:gd name="T4" fmla="*/ 78 w 80"/>
                    <a:gd name="T5" fmla="*/ 47 h 79"/>
                    <a:gd name="T6" fmla="*/ 77 w 80"/>
                    <a:gd name="T7" fmla="*/ 55 h 79"/>
                    <a:gd name="T8" fmla="*/ 72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2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2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2 w 80"/>
                    <a:gd name="T67" fmla="*/ 18 h 79"/>
                    <a:gd name="T68" fmla="*/ 77 w 80"/>
                    <a:gd name="T69" fmla="*/ 24 h 79"/>
                    <a:gd name="T70" fmla="*/ 78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8" y="47"/>
                      </a:lnTo>
                      <a:lnTo>
                        <a:pt x="77" y="55"/>
                      </a:lnTo>
                      <a:lnTo>
                        <a:pt x="72" y="62"/>
                      </a:lnTo>
                      <a:lnTo>
                        <a:pt x="68" y="68"/>
                      </a:lnTo>
                      <a:lnTo>
                        <a:pt x="62" y="73"/>
                      </a:lnTo>
                      <a:lnTo>
                        <a:pt x="56" y="76"/>
                      </a:lnTo>
                      <a:lnTo>
                        <a:pt x="49" y="79"/>
                      </a:lnTo>
                      <a:lnTo>
                        <a:pt x="40" y="79"/>
                      </a:lnTo>
                      <a:lnTo>
                        <a:pt x="40" y="79"/>
                      </a:lnTo>
                      <a:lnTo>
                        <a:pt x="32"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2" y="1"/>
                      </a:lnTo>
                      <a:lnTo>
                        <a:pt x="40" y="0"/>
                      </a:lnTo>
                      <a:lnTo>
                        <a:pt x="40" y="0"/>
                      </a:lnTo>
                      <a:lnTo>
                        <a:pt x="49" y="1"/>
                      </a:lnTo>
                      <a:lnTo>
                        <a:pt x="56" y="3"/>
                      </a:lnTo>
                      <a:lnTo>
                        <a:pt x="62" y="7"/>
                      </a:lnTo>
                      <a:lnTo>
                        <a:pt x="68" y="12"/>
                      </a:lnTo>
                      <a:lnTo>
                        <a:pt x="72" y="18"/>
                      </a:lnTo>
                      <a:lnTo>
                        <a:pt x="77" y="24"/>
                      </a:lnTo>
                      <a:lnTo>
                        <a:pt x="78"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7" name="PA-Line 320">
                  <a:extLst>
                    <a:ext uri="{FF2B5EF4-FFF2-40B4-BE49-F238E27FC236}">
                      <a16:creationId xmlns:a16="http://schemas.microsoft.com/office/drawing/2014/main" id="{7B481841-EFB5-4AEB-B502-7DCD052E34D8}"/>
                    </a:ext>
                  </a:extLst>
                </p:cNvPr>
                <p:cNvSpPr>
                  <a:spLocks noChangeShapeType="1"/>
                </p:cNvSpPr>
                <p:nvPr>
                  <p:custDataLst>
                    <p:tags r:id="rId41"/>
                  </p:custDataLst>
                </p:nvPr>
              </p:nvSpPr>
              <p:spPr bwMode="auto">
                <a:xfrm>
                  <a:off x="9415463"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8" name="PA-Line 321">
                  <a:extLst>
                    <a:ext uri="{FF2B5EF4-FFF2-40B4-BE49-F238E27FC236}">
                      <a16:creationId xmlns:a16="http://schemas.microsoft.com/office/drawing/2014/main" id="{23D3B31B-F8EB-4527-8ABD-9C7454C37EBE}"/>
                    </a:ext>
                  </a:extLst>
                </p:cNvPr>
                <p:cNvSpPr>
                  <a:spLocks noChangeShapeType="1"/>
                </p:cNvSpPr>
                <p:nvPr>
                  <p:custDataLst>
                    <p:tags r:id="rId42"/>
                  </p:custDataLst>
                </p:nvPr>
              </p:nvSpPr>
              <p:spPr bwMode="auto">
                <a:xfrm>
                  <a:off x="95504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89" name="PA-任意多边形 322">
                  <a:extLst>
                    <a:ext uri="{FF2B5EF4-FFF2-40B4-BE49-F238E27FC236}">
                      <a16:creationId xmlns:a16="http://schemas.microsoft.com/office/drawing/2014/main" id="{AAC9BB41-5E17-42BC-BD01-47E92B791E8C}"/>
                    </a:ext>
                  </a:extLst>
                </p:cNvPr>
                <p:cNvSpPr/>
                <p:nvPr>
                  <p:custDataLst>
                    <p:tags r:id="rId43"/>
                  </p:custDataLst>
                </p:nvPr>
              </p:nvSpPr>
              <p:spPr bwMode="auto">
                <a:xfrm>
                  <a:off x="8818563" y="5703888"/>
                  <a:ext cx="669925" cy="101600"/>
                </a:xfrm>
                <a:custGeom>
                  <a:avLst/>
                  <a:gdLst>
                    <a:gd name="T0" fmla="*/ 0 w 422"/>
                    <a:gd name="T1" fmla="*/ 64 h 64"/>
                    <a:gd name="T2" fmla="*/ 0 w 422"/>
                    <a:gd name="T3" fmla="*/ 24 h 64"/>
                    <a:gd name="T4" fmla="*/ 0 w 422"/>
                    <a:gd name="T5" fmla="*/ 24 h 64"/>
                    <a:gd name="T6" fmla="*/ 1 w 422"/>
                    <a:gd name="T7" fmla="*/ 19 h 64"/>
                    <a:gd name="T8" fmla="*/ 1 w 422"/>
                    <a:gd name="T9" fmla="*/ 15 h 64"/>
                    <a:gd name="T10" fmla="*/ 7 w 422"/>
                    <a:gd name="T11" fmla="*/ 8 h 64"/>
                    <a:gd name="T12" fmla="*/ 14 w 422"/>
                    <a:gd name="T13" fmla="*/ 3 h 64"/>
                    <a:gd name="T14" fmla="*/ 19 w 422"/>
                    <a:gd name="T15" fmla="*/ 2 h 64"/>
                    <a:gd name="T16" fmla="*/ 23 w 422"/>
                    <a:gd name="T17" fmla="*/ 0 h 64"/>
                    <a:gd name="T18" fmla="*/ 398 w 422"/>
                    <a:gd name="T19" fmla="*/ 0 h 64"/>
                    <a:gd name="T20" fmla="*/ 398 w 422"/>
                    <a:gd name="T21" fmla="*/ 0 h 64"/>
                    <a:gd name="T22" fmla="*/ 403 w 422"/>
                    <a:gd name="T23" fmla="*/ 2 h 64"/>
                    <a:gd name="T24" fmla="*/ 407 w 422"/>
                    <a:gd name="T25" fmla="*/ 3 h 64"/>
                    <a:gd name="T26" fmla="*/ 416 w 422"/>
                    <a:gd name="T27" fmla="*/ 8 h 64"/>
                    <a:gd name="T28" fmla="*/ 421 w 422"/>
                    <a:gd name="T29" fmla="*/ 15 h 64"/>
                    <a:gd name="T30" fmla="*/ 422 w 422"/>
                    <a:gd name="T31" fmla="*/ 19 h 64"/>
                    <a:gd name="T32" fmla="*/ 422 w 422"/>
                    <a:gd name="T33" fmla="*/ 24 h 64"/>
                    <a:gd name="T34" fmla="*/ 422 w 422"/>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2" h="64">
                      <a:moveTo>
                        <a:pt x="0" y="64"/>
                      </a:moveTo>
                      <a:lnTo>
                        <a:pt x="0" y="24"/>
                      </a:lnTo>
                      <a:lnTo>
                        <a:pt x="0" y="24"/>
                      </a:lnTo>
                      <a:lnTo>
                        <a:pt x="1" y="19"/>
                      </a:lnTo>
                      <a:lnTo>
                        <a:pt x="1" y="15"/>
                      </a:lnTo>
                      <a:lnTo>
                        <a:pt x="7" y="8"/>
                      </a:lnTo>
                      <a:lnTo>
                        <a:pt x="14" y="3"/>
                      </a:lnTo>
                      <a:lnTo>
                        <a:pt x="19" y="2"/>
                      </a:lnTo>
                      <a:lnTo>
                        <a:pt x="23" y="0"/>
                      </a:lnTo>
                      <a:lnTo>
                        <a:pt x="398" y="0"/>
                      </a:lnTo>
                      <a:lnTo>
                        <a:pt x="398" y="0"/>
                      </a:lnTo>
                      <a:lnTo>
                        <a:pt x="403" y="2"/>
                      </a:lnTo>
                      <a:lnTo>
                        <a:pt x="407" y="3"/>
                      </a:lnTo>
                      <a:lnTo>
                        <a:pt x="416" y="8"/>
                      </a:lnTo>
                      <a:lnTo>
                        <a:pt x="421" y="15"/>
                      </a:lnTo>
                      <a:lnTo>
                        <a:pt x="422" y="19"/>
                      </a:lnTo>
                      <a:lnTo>
                        <a:pt x="422" y="24"/>
                      </a:lnTo>
                      <a:lnTo>
                        <a:pt x="422" y="6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90" name="PA-Line 323">
                  <a:extLst>
                    <a:ext uri="{FF2B5EF4-FFF2-40B4-BE49-F238E27FC236}">
                      <a16:creationId xmlns:a16="http://schemas.microsoft.com/office/drawing/2014/main" id="{44144059-790D-4C08-A3CA-BC04A864504A}"/>
                    </a:ext>
                  </a:extLst>
                </p:cNvPr>
                <p:cNvSpPr>
                  <a:spLocks noChangeShapeType="1"/>
                </p:cNvSpPr>
                <p:nvPr>
                  <p:custDataLst>
                    <p:tags r:id="rId44"/>
                  </p:custDataLst>
                </p:nvPr>
              </p:nvSpPr>
              <p:spPr bwMode="auto">
                <a:xfrm flipV="1">
                  <a:off x="9155113" y="5630863"/>
                  <a:ext cx="0" cy="17145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grpSp>
        </p:grpSp>
        <p:grpSp>
          <p:nvGrpSpPr>
            <p:cNvPr id="40" name="组合 39">
              <a:extLst>
                <a:ext uri="{FF2B5EF4-FFF2-40B4-BE49-F238E27FC236}">
                  <a16:creationId xmlns:a16="http://schemas.microsoft.com/office/drawing/2014/main" id="{C82EAB12-02CF-4375-BB2D-860E3F90318D}"/>
                </a:ext>
              </a:extLst>
            </p:cNvPr>
            <p:cNvGrpSpPr/>
            <p:nvPr/>
          </p:nvGrpSpPr>
          <p:grpSpPr>
            <a:xfrm>
              <a:off x="5775007" y="1315065"/>
              <a:ext cx="862800" cy="862800"/>
              <a:chOff x="5775007" y="1315065"/>
              <a:chExt cx="862800" cy="862800"/>
            </a:xfrm>
          </p:grpSpPr>
          <p:sp>
            <p:nvSpPr>
              <p:cNvPr id="56" name="PA-椭圆 124">
                <a:extLst>
                  <a:ext uri="{FF2B5EF4-FFF2-40B4-BE49-F238E27FC236}">
                    <a16:creationId xmlns:a16="http://schemas.microsoft.com/office/drawing/2014/main" id="{C0886E2D-CAD9-4BCF-BD12-C17AB06162CD}"/>
                  </a:ext>
                </a:extLst>
              </p:cNvPr>
              <p:cNvSpPr/>
              <p:nvPr>
                <p:custDataLst>
                  <p:tags r:id="rId12"/>
                </p:custDataLst>
              </p:nvPr>
            </p:nvSpPr>
            <p:spPr>
              <a:xfrm>
                <a:off x="5775007" y="1315065"/>
                <a:ext cx="862800" cy="862800"/>
              </a:xfrm>
              <a:prstGeom prst="ellips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lumMod val="65000"/>
                      <a:lumOff val="35000"/>
                    </a:schemeClr>
                  </a:solidFill>
                  <a:cs typeface="+mn-ea"/>
                  <a:sym typeface="+mn-lt"/>
                </a:endParaRPr>
              </a:p>
            </p:txBody>
          </p:sp>
          <p:grpSp>
            <p:nvGrpSpPr>
              <p:cNvPr id="57" name="Group 123">
                <a:extLst>
                  <a:ext uri="{FF2B5EF4-FFF2-40B4-BE49-F238E27FC236}">
                    <a16:creationId xmlns:a16="http://schemas.microsoft.com/office/drawing/2014/main" id="{47EC4740-2DED-49E9-AFD8-4E18B17BD1D2}"/>
                  </a:ext>
                </a:extLst>
              </p:cNvPr>
              <p:cNvGrpSpPr/>
              <p:nvPr/>
            </p:nvGrpSpPr>
            <p:grpSpPr>
              <a:xfrm>
                <a:off x="6033931" y="1509974"/>
                <a:ext cx="344952" cy="472984"/>
                <a:chOff x="10282237" y="3676651"/>
                <a:chExt cx="671512" cy="920750"/>
              </a:xfrm>
            </p:grpSpPr>
            <p:sp>
              <p:nvSpPr>
                <p:cNvPr id="58" name="PA-任意多边形 159">
                  <a:extLst>
                    <a:ext uri="{FF2B5EF4-FFF2-40B4-BE49-F238E27FC236}">
                      <a16:creationId xmlns:a16="http://schemas.microsoft.com/office/drawing/2014/main" id="{2E0AE0A5-6B18-41F6-ACC1-B160764751FC}"/>
                    </a:ext>
                  </a:extLst>
                </p:cNvPr>
                <p:cNvSpPr/>
                <p:nvPr>
                  <p:custDataLst>
                    <p:tags r:id="rId13"/>
                  </p:custDataLst>
                </p:nvPr>
              </p:nvSpPr>
              <p:spPr bwMode="auto">
                <a:xfrm>
                  <a:off x="10282237" y="3676651"/>
                  <a:ext cx="671512" cy="920750"/>
                </a:xfrm>
                <a:custGeom>
                  <a:avLst/>
                  <a:gdLst>
                    <a:gd name="T0" fmla="*/ 423 w 423"/>
                    <a:gd name="T1" fmla="*/ 574 h 580"/>
                    <a:gd name="T2" fmla="*/ 423 w 423"/>
                    <a:gd name="T3" fmla="*/ 574 h 580"/>
                    <a:gd name="T4" fmla="*/ 421 w 423"/>
                    <a:gd name="T5" fmla="*/ 576 h 580"/>
                    <a:gd name="T6" fmla="*/ 420 w 423"/>
                    <a:gd name="T7" fmla="*/ 579 h 580"/>
                    <a:gd name="T8" fmla="*/ 418 w 423"/>
                    <a:gd name="T9" fmla="*/ 580 h 580"/>
                    <a:gd name="T10" fmla="*/ 415 w 423"/>
                    <a:gd name="T11" fmla="*/ 580 h 580"/>
                    <a:gd name="T12" fmla="*/ 6 w 423"/>
                    <a:gd name="T13" fmla="*/ 580 h 580"/>
                    <a:gd name="T14" fmla="*/ 6 w 423"/>
                    <a:gd name="T15" fmla="*/ 580 h 580"/>
                    <a:gd name="T16" fmla="*/ 3 w 423"/>
                    <a:gd name="T17" fmla="*/ 580 h 580"/>
                    <a:gd name="T18" fmla="*/ 1 w 423"/>
                    <a:gd name="T19" fmla="*/ 579 h 580"/>
                    <a:gd name="T20" fmla="*/ 0 w 423"/>
                    <a:gd name="T21" fmla="*/ 576 h 580"/>
                    <a:gd name="T22" fmla="*/ 0 w 423"/>
                    <a:gd name="T23" fmla="*/ 574 h 580"/>
                    <a:gd name="T24" fmla="*/ 0 w 423"/>
                    <a:gd name="T25" fmla="*/ 6 h 580"/>
                    <a:gd name="T26" fmla="*/ 0 w 423"/>
                    <a:gd name="T27" fmla="*/ 6 h 580"/>
                    <a:gd name="T28" fmla="*/ 0 w 423"/>
                    <a:gd name="T29" fmla="*/ 3 h 580"/>
                    <a:gd name="T30" fmla="*/ 1 w 423"/>
                    <a:gd name="T31" fmla="*/ 2 h 580"/>
                    <a:gd name="T32" fmla="*/ 3 w 423"/>
                    <a:gd name="T33" fmla="*/ 0 h 580"/>
                    <a:gd name="T34" fmla="*/ 6 w 423"/>
                    <a:gd name="T35" fmla="*/ 0 h 580"/>
                    <a:gd name="T36" fmla="*/ 415 w 423"/>
                    <a:gd name="T37" fmla="*/ 0 h 580"/>
                    <a:gd name="T38" fmla="*/ 415 w 423"/>
                    <a:gd name="T39" fmla="*/ 0 h 580"/>
                    <a:gd name="T40" fmla="*/ 418 w 423"/>
                    <a:gd name="T41" fmla="*/ 0 h 580"/>
                    <a:gd name="T42" fmla="*/ 420 w 423"/>
                    <a:gd name="T43" fmla="*/ 2 h 580"/>
                    <a:gd name="T44" fmla="*/ 421 w 423"/>
                    <a:gd name="T45" fmla="*/ 3 h 580"/>
                    <a:gd name="T46" fmla="*/ 423 w 423"/>
                    <a:gd name="T47" fmla="*/ 6 h 580"/>
                    <a:gd name="T48" fmla="*/ 423 w 423"/>
                    <a:gd name="T49"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3" h="580">
                      <a:moveTo>
                        <a:pt x="423" y="574"/>
                      </a:moveTo>
                      <a:lnTo>
                        <a:pt x="423" y="574"/>
                      </a:lnTo>
                      <a:lnTo>
                        <a:pt x="421" y="576"/>
                      </a:lnTo>
                      <a:lnTo>
                        <a:pt x="420" y="579"/>
                      </a:lnTo>
                      <a:lnTo>
                        <a:pt x="418" y="580"/>
                      </a:lnTo>
                      <a:lnTo>
                        <a:pt x="415" y="580"/>
                      </a:lnTo>
                      <a:lnTo>
                        <a:pt x="6" y="580"/>
                      </a:lnTo>
                      <a:lnTo>
                        <a:pt x="6" y="580"/>
                      </a:lnTo>
                      <a:lnTo>
                        <a:pt x="3" y="580"/>
                      </a:lnTo>
                      <a:lnTo>
                        <a:pt x="1" y="579"/>
                      </a:lnTo>
                      <a:lnTo>
                        <a:pt x="0" y="576"/>
                      </a:lnTo>
                      <a:lnTo>
                        <a:pt x="0" y="574"/>
                      </a:lnTo>
                      <a:lnTo>
                        <a:pt x="0" y="6"/>
                      </a:lnTo>
                      <a:lnTo>
                        <a:pt x="0" y="6"/>
                      </a:lnTo>
                      <a:lnTo>
                        <a:pt x="0" y="3"/>
                      </a:lnTo>
                      <a:lnTo>
                        <a:pt x="1" y="2"/>
                      </a:lnTo>
                      <a:lnTo>
                        <a:pt x="3" y="0"/>
                      </a:lnTo>
                      <a:lnTo>
                        <a:pt x="6" y="0"/>
                      </a:lnTo>
                      <a:lnTo>
                        <a:pt x="415" y="0"/>
                      </a:lnTo>
                      <a:lnTo>
                        <a:pt x="415" y="0"/>
                      </a:lnTo>
                      <a:lnTo>
                        <a:pt x="418" y="0"/>
                      </a:lnTo>
                      <a:lnTo>
                        <a:pt x="420" y="2"/>
                      </a:lnTo>
                      <a:lnTo>
                        <a:pt x="421" y="3"/>
                      </a:lnTo>
                      <a:lnTo>
                        <a:pt x="423" y="6"/>
                      </a:lnTo>
                      <a:lnTo>
                        <a:pt x="423" y="57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59" name="PA-矩形 160">
                  <a:extLst>
                    <a:ext uri="{FF2B5EF4-FFF2-40B4-BE49-F238E27FC236}">
                      <a16:creationId xmlns:a16="http://schemas.microsoft.com/office/drawing/2014/main" id="{2F621610-91AA-49A5-8D17-E6A956A3AF17}"/>
                    </a:ext>
                  </a:extLst>
                </p:cNvPr>
                <p:cNvSpPr>
                  <a:spLocks noChangeArrowheads="1"/>
                </p:cNvSpPr>
                <p:nvPr>
                  <p:custDataLst>
                    <p:tags r:id="rId14"/>
                  </p:custDataLst>
                </p:nvPr>
              </p:nvSpPr>
              <p:spPr bwMode="auto">
                <a:xfrm>
                  <a:off x="10374312" y="3813176"/>
                  <a:ext cx="487362" cy="115888"/>
                </a:xfrm>
                <a:prstGeom prst="rect">
                  <a:avLst/>
                </a:prstGeom>
                <a:noFill/>
                <a:ln w="19050">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0" name="PA-Line 161">
                  <a:extLst>
                    <a:ext uri="{FF2B5EF4-FFF2-40B4-BE49-F238E27FC236}">
                      <a16:creationId xmlns:a16="http://schemas.microsoft.com/office/drawing/2014/main" id="{0CF09BFD-94EF-4C7B-8623-EBC87C7836CB}"/>
                    </a:ext>
                  </a:extLst>
                </p:cNvPr>
                <p:cNvSpPr>
                  <a:spLocks noChangeShapeType="1"/>
                </p:cNvSpPr>
                <p:nvPr>
                  <p:custDataLst>
                    <p:tags r:id="rId15"/>
                  </p:custDataLst>
                </p:nvPr>
              </p:nvSpPr>
              <p:spPr bwMode="auto">
                <a:xfrm flipV="1">
                  <a:off x="10374312"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1" name="PA-Line 162">
                  <a:extLst>
                    <a:ext uri="{FF2B5EF4-FFF2-40B4-BE49-F238E27FC236}">
                      <a16:creationId xmlns:a16="http://schemas.microsoft.com/office/drawing/2014/main" id="{17C9E978-9D3D-49B9-92B2-8A22E21A2EC5}"/>
                    </a:ext>
                  </a:extLst>
                </p:cNvPr>
                <p:cNvSpPr>
                  <a:spLocks noChangeShapeType="1"/>
                </p:cNvSpPr>
                <p:nvPr>
                  <p:custDataLst>
                    <p:tags r:id="rId16"/>
                  </p:custDataLst>
                </p:nvPr>
              </p:nvSpPr>
              <p:spPr bwMode="auto">
                <a:xfrm flipV="1">
                  <a:off x="10493375" y="4017963"/>
                  <a:ext cx="0" cy="384175"/>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2" name="PA-Line 163">
                  <a:extLst>
                    <a:ext uri="{FF2B5EF4-FFF2-40B4-BE49-F238E27FC236}">
                      <a16:creationId xmlns:a16="http://schemas.microsoft.com/office/drawing/2014/main" id="{8E504042-F8A0-4D65-B0A7-890831B4262C}"/>
                    </a:ext>
                  </a:extLst>
                </p:cNvPr>
                <p:cNvSpPr>
                  <a:spLocks noChangeShapeType="1"/>
                </p:cNvSpPr>
                <p:nvPr>
                  <p:custDataLst>
                    <p:tags r:id="rId17"/>
                  </p:custDataLst>
                </p:nvPr>
              </p:nvSpPr>
              <p:spPr bwMode="auto">
                <a:xfrm flipV="1">
                  <a:off x="10617200"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3" name="PA-Line 164">
                  <a:extLst>
                    <a:ext uri="{FF2B5EF4-FFF2-40B4-BE49-F238E27FC236}">
                      <a16:creationId xmlns:a16="http://schemas.microsoft.com/office/drawing/2014/main" id="{53FCDEE0-36E4-477E-B2B9-E6CFDB139962}"/>
                    </a:ext>
                  </a:extLst>
                </p:cNvPr>
                <p:cNvSpPr>
                  <a:spLocks noChangeShapeType="1"/>
                </p:cNvSpPr>
                <p:nvPr>
                  <p:custDataLst>
                    <p:tags r:id="rId18"/>
                  </p:custDataLst>
                </p:nvPr>
              </p:nvSpPr>
              <p:spPr bwMode="auto">
                <a:xfrm flipV="1">
                  <a:off x="10739437"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4" name="PA-Line 165">
                  <a:extLst>
                    <a:ext uri="{FF2B5EF4-FFF2-40B4-BE49-F238E27FC236}">
                      <a16:creationId xmlns:a16="http://schemas.microsoft.com/office/drawing/2014/main" id="{1278AD36-17C1-4E04-9AE2-E3E7F37C9263}"/>
                    </a:ext>
                  </a:extLst>
                </p:cNvPr>
                <p:cNvSpPr>
                  <a:spLocks noChangeShapeType="1"/>
                </p:cNvSpPr>
                <p:nvPr>
                  <p:custDataLst>
                    <p:tags r:id="rId19"/>
                  </p:custDataLst>
                </p:nvPr>
              </p:nvSpPr>
              <p:spPr bwMode="auto">
                <a:xfrm flipV="1">
                  <a:off x="10861675"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dirty="0">
                    <a:solidFill>
                      <a:schemeClr val="tx1">
                        <a:lumMod val="65000"/>
                        <a:lumOff val="35000"/>
                      </a:schemeClr>
                    </a:solidFill>
                    <a:cs typeface="+mn-ea"/>
                    <a:sym typeface="+mn-lt"/>
                  </a:endParaRPr>
                </a:p>
              </p:txBody>
            </p:sp>
            <p:sp>
              <p:nvSpPr>
                <p:cNvPr id="65" name="PA-Line 166">
                  <a:extLst>
                    <a:ext uri="{FF2B5EF4-FFF2-40B4-BE49-F238E27FC236}">
                      <a16:creationId xmlns:a16="http://schemas.microsoft.com/office/drawing/2014/main" id="{E46442A0-60C2-4E88-ABE7-E343FAB8A683}"/>
                    </a:ext>
                  </a:extLst>
                </p:cNvPr>
                <p:cNvSpPr>
                  <a:spLocks noChangeShapeType="1"/>
                </p:cNvSpPr>
                <p:nvPr>
                  <p:custDataLst>
                    <p:tags r:id="rId20"/>
                  </p:custDataLst>
                </p:nvPr>
              </p:nvSpPr>
              <p:spPr bwMode="auto">
                <a:xfrm>
                  <a:off x="10364787" y="40179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6" name="PA-Line 167">
                  <a:extLst>
                    <a:ext uri="{FF2B5EF4-FFF2-40B4-BE49-F238E27FC236}">
                      <a16:creationId xmlns:a16="http://schemas.microsoft.com/office/drawing/2014/main" id="{BF630BB2-246E-4225-B5DA-DCBD941A4BAC}"/>
                    </a:ext>
                  </a:extLst>
                </p:cNvPr>
                <p:cNvSpPr>
                  <a:spLocks noChangeShapeType="1"/>
                </p:cNvSpPr>
                <p:nvPr>
                  <p:custDataLst>
                    <p:tags r:id="rId21"/>
                  </p:custDataLst>
                </p:nvPr>
              </p:nvSpPr>
              <p:spPr bwMode="auto">
                <a:xfrm>
                  <a:off x="10364787" y="4114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7" name="PA-Line 168">
                  <a:extLst>
                    <a:ext uri="{FF2B5EF4-FFF2-40B4-BE49-F238E27FC236}">
                      <a16:creationId xmlns:a16="http://schemas.microsoft.com/office/drawing/2014/main" id="{70A20DD4-B661-4458-BE7C-00A430BF460B}"/>
                    </a:ext>
                  </a:extLst>
                </p:cNvPr>
                <p:cNvSpPr>
                  <a:spLocks noChangeShapeType="1"/>
                </p:cNvSpPr>
                <p:nvPr>
                  <p:custDataLst>
                    <p:tags r:id="rId22"/>
                  </p:custDataLst>
                </p:nvPr>
              </p:nvSpPr>
              <p:spPr bwMode="auto">
                <a:xfrm>
                  <a:off x="10364787" y="42084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8" name="PA-Line 169">
                  <a:extLst>
                    <a:ext uri="{FF2B5EF4-FFF2-40B4-BE49-F238E27FC236}">
                      <a16:creationId xmlns:a16="http://schemas.microsoft.com/office/drawing/2014/main" id="{B92CEFAD-16A7-49C6-847C-63C1046F1023}"/>
                    </a:ext>
                  </a:extLst>
                </p:cNvPr>
                <p:cNvSpPr>
                  <a:spLocks noChangeShapeType="1"/>
                </p:cNvSpPr>
                <p:nvPr>
                  <p:custDataLst>
                    <p:tags r:id="rId23"/>
                  </p:custDataLst>
                </p:nvPr>
              </p:nvSpPr>
              <p:spPr bwMode="auto">
                <a:xfrm>
                  <a:off x="10364787" y="43053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69" name="PA-Line 170">
                  <a:extLst>
                    <a:ext uri="{FF2B5EF4-FFF2-40B4-BE49-F238E27FC236}">
                      <a16:creationId xmlns:a16="http://schemas.microsoft.com/office/drawing/2014/main" id="{096A46F0-E010-40E9-94D5-9A5FA3E2A931}"/>
                    </a:ext>
                  </a:extLst>
                </p:cNvPr>
                <p:cNvSpPr>
                  <a:spLocks noChangeShapeType="1"/>
                </p:cNvSpPr>
                <p:nvPr>
                  <p:custDataLst>
                    <p:tags r:id="rId24"/>
                  </p:custDataLst>
                </p:nvPr>
              </p:nvSpPr>
              <p:spPr bwMode="auto">
                <a:xfrm>
                  <a:off x="10364787" y="4402138"/>
                  <a:ext cx="37465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sp>
              <p:nvSpPr>
                <p:cNvPr id="70" name="PA-Line 171">
                  <a:extLst>
                    <a:ext uri="{FF2B5EF4-FFF2-40B4-BE49-F238E27FC236}">
                      <a16:creationId xmlns:a16="http://schemas.microsoft.com/office/drawing/2014/main" id="{A74F15C8-511E-47D6-AA20-E08F467505A0}"/>
                    </a:ext>
                  </a:extLst>
                </p:cNvPr>
                <p:cNvSpPr>
                  <a:spLocks noChangeShapeType="1"/>
                </p:cNvSpPr>
                <p:nvPr>
                  <p:custDataLst>
                    <p:tags r:id="rId25"/>
                  </p:custDataLst>
                </p:nvPr>
              </p:nvSpPr>
              <p:spPr bwMode="auto">
                <a:xfrm>
                  <a:off x="10364787" y="4495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tx1">
                        <a:lumMod val="65000"/>
                        <a:lumOff val="35000"/>
                      </a:schemeClr>
                    </a:solidFill>
                    <a:cs typeface="+mn-ea"/>
                    <a:sym typeface="+mn-lt"/>
                  </a:endParaRPr>
                </a:p>
              </p:txBody>
            </p:sp>
          </p:grpSp>
        </p:grpSp>
        <p:grpSp>
          <p:nvGrpSpPr>
            <p:cNvPr id="41" name="组合 40">
              <a:extLst>
                <a:ext uri="{FF2B5EF4-FFF2-40B4-BE49-F238E27FC236}">
                  <a16:creationId xmlns:a16="http://schemas.microsoft.com/office/drawing/2014/main" id="{E648A909-4FDA-4D2A-818E-BDE2FC3BDC17}"/>
                </a:ext>
              </a:extLst>
            </p:cNvPr>
            <p:cNvGrpSpPr/>
            <p:nvPr/>
          </p:nvGrpSpPr>
          <p:grpSpPr>
            <a:xfrm>
              <a:off x="6140713" y="2274654"/>
              <a:ext cx="147720" cy="154874"/>
              <a:chOff x="6140713" y="2274654"/>
              <a:chExt cx="147720" cy="154874"/>
            </a:xfrm>
          </p:grpSpPr>
          <p:cxnSp>
            <p:nvCxnSpPr>
              <p:cNvPr id="54" name="PA-直接连接符 140">
                <a:extLst>
                  <a:ext uri="{FF2B5EF4-FFF2-40B4-BE49-F238E27FC236}">
                    <a16:creationId xmlns:a16="http://schemas.microsoft.com/office/drawing/2014/main" id="{2E650266-B1BF-4045-9E35-EE64C5F5B0D0}"/>
                  </a:ext>
                </a:extLst>
              </p:cNvPr>
              <p:cNvCxnSpPr>
                <a:cxnSpLocks/>
              </p:cNvCxnSpPr>
              <p:nvPr>
                <p:custDataLst>
                  <p:tags r:id="rId10"/>
                </p:custDataLst>
              </p:nvPr>
            </p:nvCxnSpPr>
            <p:spPr>
              <a:xfrm flipH="1">
                <a:off x="6174362" y="2296367"/>
                <a:ext cx="114071" cy="11407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5" name="PA-直接连接符 144">
                <a:extLst>
                  <a:ext uri="{FF2B5EF4-FFF2-40B4-BE49-F238E27FC236}">
                    <a16:creationId xmlns:a16="http://schemas.microsoft.com/office/drawing/2014/main" id="{0A69A35D-DBA0-4991-A8FB-BA714C7F0AE0}"/>
                  </a:ext>
                </a:extLst>
              </p:cNvPr>
              <p:cNvCxnSpPr/>
              <p:nvPr>
                <p:custDataLst>
                  <p:tags r:id="rId11"/>
                </p:custDataLst>
              </p:nvPr>
            </p:nvCxnSpPr>
            <p:spPr>
              <a:xfrm rot="8100000">
                <a:off x="6140713" y="2274654"/>
                <a:ext cx="0" cy="15487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C4A912F1-4F53-474E-90A6-77EEA05A3D46}"/>
                </a:ext>
              </a:extLst>
            </p:cNvPr>
            <p:cNvGrpSpPr/>
            <p:nvPr/>
          </p:nvGrpSpPr>
          <p:grpSpPr>
            <a:xfrm>
              <a:off x="6085957" y="3554859"/>
              <a:ext cx="225156" cy="109512"/>
              <a:chOff x="6085957" y="3554859"/>
              <a:chExt cx="225156" cy="109512"/>
            </a:xfrm>
          </p:grpSpPr>
          <p:cxnSp>
            <p:nvCxnSpPr>
              <p:cNvPr id="52" name="PA-直接连接符 147">
                <a:extLst>
                  <a:ext uri="{FF2B5EF4-FFF2-40B4-BE49-F238E27FC236}">
                    <a16:creationId xmlns:a16="http://schemas.microsoft.com/office/drawing/2014/main" id="{6FC0F5C1-8967-40DB-84AA-2D5906F8613A}"/>
                  </a:ext>
                </a:extLst>
              </p:cNvPr>
              <p:cNvCxnSpPr/>
              <p:nvPr>
                <p:custDataLst>
                  <p:tags r:id="rId8"/>
                </p:custDataLst>
              </p:nvPr>
            </p:nvCxnSpPr>
            <p:spPr>
              <a:xfrm rot="8100000">
                <a:off x="6156238" y="3608648"/>
                <a:ext cx="154875" cy="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PA-直接连接符 148">
                <a:extLst>
                  <a:ext uri="{FF2B5EF4-FFF2-40B4-BE49-F238E27FC236}">
                    <a16:creationId xmlns:a16="http://schemas.microsoft.com/office/drawing/2014/main" id="{4928E4AA-D7F5-405D-8EBD-7ACA41551CC1}"/>
                  </a:ext>
                </a:extLst>
              </p:cNvPr>
              <p:cNvCxnSpPr>
                <a:cxnSpLocks/>
              </p:cNvCxnSpPr>
              <p:nvPr>
                <p:custDataLst>
                  <p:tags r:id="rId9"/>
                </p:custDataLst>
              </p:nvPr>
            </p:nvCxnSpPr>
            <p:spPr>
              <a:xfrm flipH="1" flipV="1">
                <a:off x="6085957" y="3554859"/>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id="{8A416129-D3DB-46B0-83C8-20941D351CDA}"/>
                </a:ext>
              </a:extLst>
            </p:cNvPr>
            <p:cNvGrpSpPr/>
            <p:nvPr/>
          </p:nvGrpSpPr>
          <p:grpSpPr>
            <a:xfrm>
              <a:off x="6085957" y="4834598"/>
              <a:ext cx="202474" cy="110479"/>
              <a:chOff x="6085957" y="4834598"/>
              <a:chExt cx="202474" cy="110479"/>
            </a:xfrm>
          </p:grpSpPr>
          <p:cxnSp>
            <p:nvCxnSpPr>
              <p:cNvPr id="50" name="PA-直接连接符 150">
                <a:extLst>
                  <a:ext uri="{FF2B5EF4-FFF2-40B4-BE49-F238E27FC236}">
                    <a16:creationId xmlns:a16="http://schemas.microsoft.com/office/drawing/2014/main" id="{D1556A79-2F12-41D0-BAFB-9CA64EE50E1F}"/>
                  </a:ext>
                </a:extLst>
              </p:cNvPr>
              <p:cNvCxnSpPr>
                <a:cxnSpLocks/>
              </p:cNvCxnSpPr>
              <p:nvPr>
                <p:custDataLst>
                  <p:tags r:id="rId6"/>
                </p:custDataLst>
              </p:nvPr>
            </p:nvCxnSpPr>
            <p:spPr>
              <a:xfrm flipH="1">
                <a:off x="6178917" y="4834598"/>
                <a:ext cx="109514" cy="10951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1" name="PA-直接连接符 151">
                <a:extLst>
                  <a:ext uri="{FF2B5EF4-FFF2-40B4-BE49-F238E27FC236}">
                    <a16:creationId xmlns:a16="http://schemas.microsoft.com/office/drawing/2014/main" id="{A25E5DC4-FBEE-4BFD-89DA-A59F0CDFCF52}"/>
                  </a:ext>
                </a:extLst>
              </p:cNvPr>
              <p:cNvCxnSpPr>
                <a:cxnSpLocks/>
              </p:cNvCxnSpPr>
              <p:nvPr>
                <p:custDataLst>
                  <p:tags r:id="rId7"/>
                </p:custDataLst>
              </p:nvPr>
            </p:nvCxnSpPr>
            <p:spPr>
              <a:xfrm flipH="1" flipV="1">
                <a:off x="6085957" y="4835565"/>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45" name="PA-矩形 3">
              <a:extLst>
                <a:ext uri="{FF2B5EF4-FFF2-40B4-BE49-F238E27FC236}">
                  <a16:creationId xmlns:a16="http://schemas.microsoft.com/office/drawing/2014/main" id="{BDBAB3C6-187A-457C-9C94-B21178077789}"/>
                </a:ext>
              </a:extLst>
            </p:cNvPr>
            <p:cNvSpPr txBox="1">
              <a:spLocks noChangeArrowheads="1"/>
            </p:cNvSpPr>
            <p:nvPr>
              <p:custDataLst>
                <p:tags r:id="rId3"/>
              </p:custDataLst>
            </p:nvPr>
          </p:nvSpPr>
          <p:spPr bwMode="auto">
            <a:xfrm>
              <a:off x="1080335" y="5234394"/>
              <a:ext cx="4406911" cy="962124"/>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200" spc="300" dirty="0">
                  <a:latin typeface="+mn-lt"/>
                  <a:ea typeface="+mn-ea"/>
                  <a:cs typeface="+mn-ea"/>
                  <a:sym typeface="+mn-lt"/>
                </a:rPr>
                <a:t>总之，本论文的研究成果为疫情防控社区志愿者管理系统的开发提供了有力的支持和借鉴，对于推动信息化建设和社区防控工作具有一定的实际意义和价值。</a:t>
              </a:r>
            </a:p>
          </p:txBody>
        </p:sp>
        <p:sp>
          <p:nvSpPr>
            <p:cNvPr id="47" name="PA-矩形 3">
              <a:extLst>
                <a:ext uri="{FF2B5EF4-FFF2-40B4-BE49-F238E27FC236}">
                  <a16:creationId xmlns:a16="http://schemas.microsoft.com/office/drawing/2014/main" id="{FD59A7ED-8E14-456F-8381-9B6F925B2DC3}"/>
                </a:ext>
              </a:extLst>
            </p:cNvPr>
            <p:cNvSpPr txBox="1">
              <a:spLocks noChangeArrowheads="1"/>
            </p:cNvSpPr>
            <p:nvPr>
              <p:custDataLst>
                <p:tags r:id="rId4"/>
              </p:custDataLst>
            </p:nvPr>
          </p:nvSpPr>
          <p:spPr bwMode="auto">
            <a:xfrm>
              <a:off x="1080339" y="2260852"/>
              <a:ext cx="4406907" cy="2180919"/>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r>
                <a:rPr lang="zh-CN" altLang="en-US" sz="1200" spc="300" dirty="0">
                  <a:latin typeface="+mn-lt"/>
                  <a:ea typeface="+mn-ea"/>
                  <a:cs typeface="+mn-ea"/>
                  <a:sym typeface="+mn-lt"/>
                </a:rPr>
                <a:t>本论文对 </a:t>
              </a:r>
              <a:r>
                <a:rPr lang="en-US" altLang="zh-CN" sz="1200" spc="300" dirty="0">
                  <a:latin typeface="+mn-lt"/>
                  <a:ea typeface="+mn-ea"/>
                  <a:cs typeface="+mn-ea"/>
                  <a:sym typeface="+mn-lt"/>
                </a:rPr>
                <a:t>Django </a:t>
              </a:r>
              <a:r>
                <a:rPr lang="zh-CN" altLang="en-US" sz="1200" spc="300" dirty="0">
                  <a:latin typeface="+mn-lt"/>
                  <a:ea typeface="+mn-ea"/>
                  <a:cs typeface="+mn-ea"/>
                  <a:sym typeface="+mn-lt"/>
                </a:rPr>
                <a:t>和 </a:t>
              </a:r>
              <a:r>
                <a:rPr lang="en-US" altLang="zh-CN" sz="1200" spc="300" dirty="0">
                  <a:latin typeface="+mn-lt"/>
                  <a:ea typeface="+mn-ea"/>
                  <a:cs typeface="+mn-ea"/>
                  <a:sym typeface="+mn-lt"/>
                </a:rPr>
                <a:t>React </a:t>
              </a:r>
              <a:r>
                <a:rPr lang="zh-CN" altLang="en-US" sz="1200" spc="300" dirty="0">
                  <a:latin typeface="+mn-lt"/>
                  <a:ea typeface="+mn-ea"/>
                  <a:cs typeface="+mn-ea"/>
                  <a:sym typeface="+mn-lt"/>
                </a:rPr>
                <a:t>技术的特点和优势进行了分析和总结，对于开发类似系统的研究者具有一定的参考价值。其中，</a:t>
              </a:r>
              <a:r>
                <a:rPr lang="en-US" altLang="zh-CN" sz="1200" spc="300" dirty="0">
                  <a:latin typeface="+mn-lt"/>
                  <a:ea typeface="+mn-ea"/>
                  <a:cs typeface="+mn-ea"/>
                  <a:sym typeface="+mn-lt"/>
                </a:rPr>
                <a:t>Django </a:t>
              </a:r>
              <a:r>
                <a:rPr lang="zh-CN" altLang="en-US" sz="1200" spc="300" dirty="0">
                  <a:latin typeface="+mn-lt"/>
                  <a:ea typeface="+mn-ea"/>
                  <a:cs typeface="+mn-ea"/>
                  <a:sym typeface="+mn-lt"/>
                </a:rPr>
                <a:t>作为一种高效、易用、功能丰富的 </a:t>
              </a:r>
              <a:r>
                <a:rPr lang="en-US" altLang="zh-CN" sz="1200" spc="300" dirty="0">
                  <a:latin typeface="+mn-lt"/>
                  <a:ea typeface="+mn-ea"/>
                  <a:cs typeface="+mn-ea"/>
                  <a:sym typeface="+mn-lt"/>
                </a:rPr>
                <a:t>Web </a:t>
              </a:r>
              <a:r>
                <a:rPr lang="zh-CN" altLang="en-US" sz="1200" spc="300" dirty="0">
                  <a:latin typeface="+mn-lt"/>
                  <a:ea typeface="+mn-ea"/>
                  <a:cs typeface="+mn-ea"/>
                  <a:sym typeface="+mn-lt"/>
                </a:rPr>
                <a:t>开发框架，能够快速开发出符合 </a:t>
              </a:r>
              <a:r>
                <a:rPr lang="en-US" altLang="zh-CN" sz="1200" spc="300" dirty="0">
                  <a:latin typeface="+mn-lt"/>
                  <a:ea typeface="+mn-ea"/>
                  <a:cs typeface="+mn-ea"/>
                  <a:sym typeface="+mn-lt"/>
                </a:rPr>
                <a:t>Restful </a:t>
              </a:r>
              <a:r>
                <a:rPr lang="zh-CN" altLang="en-US" sz="1200" spc="300" dirty="0">
                  <a:latin typeface="+mn-lt"/>
                  <a:ea typeface="+mn-ea"/>
                  <a:cs typeface="+mn-ea"/>
                  <a:sym typeface="+mn-lt"/>
                </a:rPr>
                <a:t>风格的应用程序接口；</a:t>
              </a:r>
              <a:r>
                <a:rPr lang="en-US" altLang="zh-CN" sz="1200" spc="300" dirty="0">
                  <a:latin typeface="+mn-lt"/>
                  <a:ea typeface="+mn-ea"/>
                  <a:cs typeface="+mn-ea"/>
                  <a:sym typeface="+mn-lt"/>
                </a:rPr>
                <a:t>React </a:t>
              </a:r>
              <a:r>
                <a:rPr lang="zh-CN" altLang="en-US" sz="1200" spc="300" dirty="0">
                  <a:latin typeface="+mn-lt"/>
                  <a:ea typeface="+mn-ea"/>
                  <a:cs typeface="+mn-ea"/>
                  <a:sym typeface="+mn-lt"/>
                </a:rPr>
                <a:t>作为主流前端框架，能够提供高效、可重用、易维护的 </a:t>
              </a:r>
              <a:r>
                <a:rPr lang="en-US" altLang="zh-CN" sz="1200" spc="300" dirty="0">
                  <a:latin typeface="+mn-lt"/>
                  <a:ea typeface="+mn-ea"/>
                  <a:cs typeface="+mn-ea"/>
                  <a:sym typeface="+mn-lt"/>
                </a:rPr>
                <a:t>UI </a:t>
              </a:r>
              <a:r>
                <a:rPr lang="zh-CN" altLang="en-US" sz="1200" spc="300" dirty="0">
                  <a:latin typeface="+mn-lt"/>
                  <a:ea typeface="+mn-ea"/>
                  <a:cs typeface="+mn-ea"/>
                  <a:sym typeface="+mn-lt"/>
                </a:rPr>
                <a:t>组件和极佳的用户体验。通过使用 </a:t>
              </a:r>
              <a:r>
                <a:rPr lang="en-US" altLang="zh-CN" sz="1200" spc="300" dirty="0">
                  <a:latin typeface="+mn-lt"/>
                  <a:ea typeface="+mn-ea"/>
                  <a:cs typeface="+mn-ea"/>
                  <a:sym typeface="+mn-lt"/>
                </a:rPr>
                <a:t>Django </a:t>
              </a:r>
              <a:r>
                <a:rPr lang="zh-CN" altLang="en-US" sz="1200" spc="300" dirty="0">
                  <a:latin typeface="+mn-lt"/>
                  <a:ea typeface="+mn-ea"/>
                  <a:cs typeface="+mn-ea"/>
                  <a:sym typeface="+mn-lt"/>
                </a:rPr>
                <a:t>和 </a:t>
              </a:r>
              <a:r>
                <a:rPr lang="en-US" altLang="zh-CN" sz="1200" spc="300" dirty="0">
                  <a:latin typeface="+mn-lt"/>
                  <a:ea typeface="+mn-ea"/>
                  <a:cs typeface="+mn-ea"/>
                  <a:sym typeface="+mn-lt"/>
                </a:rPr>
                <a:t>React </a:t>
              </a:r>
              <a:r>
                <a:rPr lang="zh-CN" altLang="en-US" sz="1200" spc="300" dirty="0">
                  <a:latin typeface="+mn-lt"/>
                  <a:ea typeface="+mn-ea"/>
                  <a:cs typeface="+mn-ea"/>
                  <a:sym typeface="+mn-lt"/>
                </a:rPr>
                <a:t>相结合的方式，可以更加高效地开发出功能丰富、易于维护和后期扩展的数字化 </a:t>
              </a:r>
              <a:r>
                <a:rPr lang="en-US" altLang="zh-CN" sz="1200" spc="300" dirty="0">
                  <a:latin typeface="+mn-lt"/>
                  <a:ea typeface="+mn-ea"/>
                  <a:cs typeface="+mn-ea"/>
                  <a:sym typeface="+mn-lt"/>
                </a:rPr>
                <a:t>Web </a:t>
              </a:r>
              <a:r>
                <a:rPr lang="zh-CN" altLang="en-US" sz="1200" spc="300" dirty="0">
                  <a:latin typeface="+mn-lt"/>
                  <a:ea typeface="+mn-ea"/>
                  <a:cs typeface="+mn-ea"/>
                  <a:sym typeface="+mn-lt"/>
                </a:rPr>
                <a:t>应用管理系统。</a:t>
              </a:r>
            </a:p>
            <a:p>
              <a:pPr marL="0" indent="0">
                <a:lnSpc>
                  <a:spcPct val="120000"/>
                </a:lnSpc>
              </a:pPr>
              <a:endParaRPr lang="zh-CN" altLang="en-US" sz="1200" spc="300" dirty="0">
                <a:latin typeface="+mn-lt"/>
                <a:ea typeface="+mn-ea"/>
                <a:cs typeface="+mn-ea"/>
                <a:sym typeface="+mn-lt"/>
              </a:endParaRPr>
            </a:p>
          </p:txBody>
        </p:sp>
        <p:sp>
          <p:nvSpPr>
            <p:cNvPr id="49" name="PA-矩形 3">
              <a:extLst>
                <a:ext uri="{FF2B5EF4-FFF2-40B4-BE49-F238E27FC236}">
                  <a16:creationId xmlns:a16="http://schemas.microsoft.com/office/drawing/2014/main" id="{D7DB21F3-8D64-4971-8BD1-C4626FAD66A4}"/>
                </a:ext>
              </a:extLst>
            </p:cNvPr>
            <p:cNvSpPr txBox="1">
              <a:spLocks noChangeArrowheads="1"/>
            </p:cNvSpPr>
            <p:nvPr>
              <p:custDataLst>
                <p:tags r:id="rId5"/>
              </p:custDataLst>
            </p:nvPr>
          </p:nvSpPr>
          <p:spPr bwMode="auto">
            <a:xfrm>
              <a:off x="6862140" y="3585727"/>
              <a:ext cx="4406907" cy="1387176"/>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r>
                <a:rPr lang="zh-CN" altLang="en-US" sz="1200" spc="300" dirty="0">
                  <a:latin typeface="+mn-lt"/>
                  <a:ea typeface="+mn-ea"/>
                  <a:cs typeface="+mn-ea"/>
                  <a:sym typeface="+mn-lt"/>
                </a:rPr>
                <a:t>在未来的研究中，还可以进一步完善该系统，例如增加更加精细化的权限控制、优化用户体验、增加更加实用的功能等。同时，我们也可以探索其他前后端技术的应用，以提高 </a:t>
              </a:r>
              <a:r>
                <a:rPr lang="en-US" altLang="zh-CN" sz="1200" spc="300" dirty="0">
                  <a:latin typeface="+mn-lt"/>
                  <a:ea typeface="+mn-ea"/>
                  <a:cs typeface="+mn-ea"/>
                  <a:sym typeface="+mn-lt"/>
                </a:rPr>
                <a:t>Web </a:t>
              </a:r>
              <a:r>
                <a:rPr lang="zh-CN" altLang="en-US" sz="1200" spc="300" dirty="0">
                  <a:latin typeface="+mn-lt"/>
                  <a:ea typeface="+mn-ea"/>
                  <a:cs typeface="+mn-ea"/>
                  <a:sym typeface="+mn-lt"/>
                </a:rPr>
                <a:t>应用的开发效率和性能。最后，我们也可以将研究重心转移到其他领域，例如智慧城市、医疗健康等，以应用技术手段推动信息化建设的进步和发展。</a:t>
              </a:r>
            </a:p>
          </p:txBody>
        </p:sp>
      </p:grpSp>
    </p:spTree>
    <p:extLst>
      <p:ext uri="{BB962C8B-B14F-4D97-AF65-F5344CB8AC3E}">
        <p14:creationId xmlns:p14="http://schemas.microsoft.com/office/powerpoint/2010/main" val="42442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8"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04</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论文总结与致谢</a:t>
            </a:r>
          </a:p>
        </p:txBody>
      </p:sp>
      <p:sp>
        <p:nvSpPr>
          <p:cNvPr id="16" name="任意多边形: 形状 15">
            <a:extLst>
              <a:ext uri="{FF2B5EF4-FFF2-40B4-BE49-F238E27FC236}">
                <a16:creationId xmlns:a16="http://schemas.microsoft.com/office/drawing/2014/main" id="{6821D9DB-D9B8-40FA-B8BE-B859C7209EFF}"/>
              </a:ext>
            </a:extLst>
          </p:cNvPr>
          <p:cNvSpPr>
            <a:spLocks/>
          </p:cNvSpPr>
          <p:nvPr/>
        </p:nvSpPr>
        <p:spPr bwMode="auto">
          <a:xfrm>
            <a:off x="3600283" y="2375171"/>
            <a:ext cx="23468" cy="2419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spc="300">
              <a:cs typeface="+mn-ea"/>
              <a:sym typeface="+mn-lt"/>
            </a:endParaRPr>
          </a:p>
        </p:txBody>
      </p:sp>
      <p:sp>
        <p:nvSpPr>
          <p:cNvPr id="17" name="矩形 16">
            <a:extLst>
              <a:ext uri="{FF2B5EF4-FFF2-40B4-BE49-F238E27FC236}">
                <a16:creationId xmlns:a16="http://schemas.microsoft.com/office/drawing/2014/main" id="{2672A25A-C054-4AF2-AAB1-8A677F599AF8}"/>
              </a:ext>
            </a:extLst>
          </p:cNvPr>
          <p:cNvSpPr/>
          <p:nvPr/>
        </p:nvSpPr>
        <p:spPr>
          <a:xfrm>
            <a:off x="1085102" y="1597981"/>
            <a:ext cx="4642076" cy="3118127"/>
          </a:xfrm>
          <a:prstGeom prst="rect">
            <a:avLst/>
          </a:prstGeom>
          <a:blipFill>
            <a:blip r:embed="rId2" cstate="screen">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pc="300">
              <a:cs typeface="+mn-ea"/>
              <a:sym typeface="+mn-lt"/>
            </a:endParaRPr>
          </a:p>
        </p:txBody>
      </p:sp>
      <p:grpSp>
        <p:nvGrpSpPr>
          <p:cNvPr id="18" name="组合 17">
            <a:extLst>
              <a:ext uri="{FF2B5EF4-FFF2-40B4-BE49-F238E27FC236}">
                <a16:creationId xmlns:a16="http://schemas.microsoft.com/office/drawing/2014/main" id="{631933DD-CA7A-4E80-8285-FF180E56FFBB}"/>
              </a:ext>
            </a:extLst>
          </p:cNvPr>
          <p:cNvGrpSpPr/>
          <p:nvPr/>
        </p:nvGrpSpPr>
        <p:grpSpPr>
          <a:xfrm>
            <a:off x="6109869" y="1597982"/>
            <a:ext cx="5741820" cy="4465468"/>
            <a:chOff x="6109869" y="1921832"/>
            <a:chExt cx="4964532" cy="4465468"/>
          </a:xfrm>
        </p:grpSpPr>
        <p:sp>
          <p:nvSpPr>
            <p:cNvPr id="19" name="矩形 18">
              <a:extLst>
                <a:ext uri="{FF2B5EF4-FFF2-40B4-BE49-F238E27FC236}">
                  <a16:creationId xmlns:a16="http://schemas.microsoft.com/office/drawing/2014/main" id="{AA8C52EC-77BE-49FA-83F5-BC5FCA9578A0}"/>
                </a:ext>
              </a:extLst>
            </p:cNvPr>
            <p:cNvSpPr/>
            <p:nvPr/>
          </p:nvSpPr>
          <p:spPr bwMode="auto">
            <a:xfrm>
              <a:off x="6109869" y="1921832"/>
              <a:ext cx="4964532" cy="4465468"/>
            </a:xfrm>
            <a:prstGeom prst="rect">
              <a:avLst/>
            </a:prstGeom>
            <a:solidFill>
              <a:srgbClr val="333F50"/>
            </a:solidFill>
            <a:ln w="19050">
              <a:noFill/>
              <a:round/>
              <a:headEnd/>
              <a:tailEnd/>
            </a:ln>
          </p:spPr>
          <p:txBody>
            <a:bodyPr anchor="ctr"/>
            <a:lstStyle/>
            <a:p>
              <a:pPr algn="ctr"/>
              <a:endParaRPr spc="300" dirty="0">
                <a:cs typeface="+mn-ea"/>
                <a:sym typeface="+mn-lt"/>
              </a:endParaRPr>
            </a:p>
          </p:txBody>
        </p:sp>
        <p:grpSp>
          <p:nvGrpSpPr>
            <p:cNvPr id="20" name="组合 19">
              <a:extLst>
                <a:ext uri="{FF2B5EF4-FFF2-40B4-BE49-F238E27FC236}">
                  <a16:creationId xmlns:a16="http://schemas.microsoft.com/office/drawing/2014/main" id="{B14CC9BD-DCD1-4620-A0A4-89ADFDED0183}"/>
                </a:ext>
              </a:extLst>
            </p:cNvPr>
            <p:cNvGrpSpPr/>
            <p:nvPr/>
          </p:nvGrpSpPr>
          <p:grpSpPr>
            <a:xfrm>
              <a:off x="6288214" y="2087346"/>
              <a:ext cx="772462" cy="837661"/>
              <a:chOff x="6288214" y="2172950"/>
              <a:chExt cx="772462" cy="837661"/>
            </a:xfrm>
          </p:grpSpPr>
          <p:sp>
            <p:nvSpPr>
              <p:cNvPr id="23" name="椭圆 22">
                <a:extLst>
                  <a:ext uri="{FF2B5EF4-FFF2-40B4-BE49-F238E27FC236}">
                    <a16:creationId xmlns:a16="http://schemas.microsoft.com/office/drawing/2014/main" id="{E482B968-DE40-49D5-B995-5E39AE0451E8}"/>
                  </a:ext>
                </a:extLst>
              </p:cNvPr>
              <p:cNvSpPr/>
              <p:nvPr/>
            </p:nvSpPr>
            <p:spPr bwMode="auto">
              <a:xfrm>
                <a:off x="6288214" y="2172950"/>
                <a:ext cx="772462" cy="837661"/>
              </a:xfrm>
              <a:prstGeom prst="ellipse">
                <a:avLst/>
              </a:prstGeom>
              <a:solidFill>
                <a:schemeClr val="bg1"/>
              </a:solidFill>
              <a:ln w="19050">
                <a:noFill/>
                <a:round/>
                <a:headEnd/>
                <a:tailEnd/>
              </a:ln>
            </p:spPr>
            <p:txBody>
              <a:bodyPr anchor="ctr"/>
              <a:lstStyle/>
              <a:p>
                <a:pPr algn="ctr"/>
                <a:endParaRPr spc="300">
                  <a:cs typeface="+mn-ea"/>
                  <a:sym typeface="+mn-lt"/>
                </a:endParaRPr>
              </a:p>
            </p:txBody>
          </p:sp>
          <p:sp>
            <p:nvSpPr>
              <p:cNvPr id="24" name="任意多边形: 形状 23">
                <a:extLst>
                  <a:ext uri="{FF2B5EF4-FFF2-40B4-BE49-F238E27FC236}">
                    <a16:creationId xmlns:a16="http://schemas.microsoft.com/office/drawing/2014/main" id="{8153D146-D72F-4831-8945-F2CE9E288412}"/>
                  </a:ext>
                </a:extLst>
              </p:cNvPr>
              <p:cNvSpPr/>
              <p:nvPr/>
            </p:nvSpPr>
            <p:spPr bwMode="auto">
              <a:xfrm>
                <a:off x="6444020" y="2335246"/>
                <a:ext cx="460851" cy="473572"/>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rgbClr val="333F50"/>
              </a:solidFill>
              <a:ln w="19050">
                <a:noFill/>
                <a:round/>
                <a:headEnd/>
                <a:tailEnd/>
              </a:ln>
            </p:spPr>
            <p:txBody>
              <a:bodyPr anchor="ctr"/>
              <a:lstStyle/>
              <a:p>
                <a:pPr algn="ctr"/>
                <a:endParaRPr spc="300">
                  <a:cs typeface="+mn-ea"/>
                  <a:sym typeface="+mn-lt"/>
                </a:endParaRPr>
              </a:p>
            </p:txBody>
          </p:sp>
        </p:grpSp>
        <p:sp>
          <p:nvSpPr>
            <p:cNvPr id="22" name="文本框 21">
              <a:extLst>
                <a:ext uri="{FF2B5EF4-FFF2-40B4-BE49-F238E27FC236}">
                  <a16:creationId xmlns:a16="http://schemas.microsoft.com/office/drawing/2014/main" id="{A314BA33-47D1-48C3-B320-523F09566508}"/>
                </a:ext>
              </a:extLst>
            </p:cNvPr>
            <p:cNvSpPr txBox="1"/>
            <p:nvPr/>
          </p:nvSpPr>
          <p:spPr>
            <a:xfrm>
              <a:off x="6317097" y="3051023"/>
              <a:ext cx="4657519" cy="3229007"/>
            </a:xfrm>
            <a:prstGeom prst="rect">
              <a:avLst/>
            </a:prstGeom>
            <a:noFill/>
          </p:spPr>
          <p:txBody>
            <a:bodyPr wrap="square" lIns="72000" tIns="72000" rIns="72000" bIns="72000" anchor="t" anchorCtr="0">
              <a:spAutoFit/>
            </a:bodyPr>
            <a:lstStyle/>
            <a:p>
              <a:pPr indent="360000">
                <a:lnSpc>
                  <a:spcPct val="120000"/>
                </a:lnSpc>
                <a:defRPr/>
              </a:pPr>
              <a:r>
                <a:rPr lang="zh-CN" altLang="en-US" sz="1200" spc="300" dirty="0">
                  <a:solidFill>
                    <a:schemeClr val="bg1"/>
                  </a:solidFill>
                  <a:cs typeface="+mn-ea"/>
                  <a:sym typeface="+mn-lt"/>
                </a:rPr>
                <a:t>在本论文的完成过程中，我获得了许多人的支持和帮助，在此向他们致以最诚挚的谢意。</a:t>
              </a:r>
            </a:p>
            <a:p>
              <a:pPr indent="360000">
                <a:lnSpc>
                  <a:spcPct val="120000"/>
                </a:lnSpc>
                <a:defRPr/>
              </a:pPr>
              <a:r>
                <a:rPr lang="zh-CN" altLang="en-US" sz="1200" spc="300" dirty="0">
                  <a:solidFill>
                    <a:schemeClr val="bg1"/>
                  </a:solidFill>
                  <a:cs typeface="+mn-ea"/>
                  <a:sym typeface="+mn-lt"/>
                </a:rPr>
                <a:t>首先，我要感谢我的论文指导教师，她在整个研究过程中给予了我耐心的指导和关心，在研究方法、技术选型、论文撰写等方面提供了宝贵的意见和建议。</a:t>
              </a:r>
            </a:p>
            <a:p>
              <a:pPr indent="360000">
                <a:lnSpc>
                  <a:spcPct val="120000"/>
                </a:lnSpc>
                <a:defRPr/>
              </a:pPr>
              <a:r>
                <a:rPr lang="zh-CN" altLang="en-US" sz="1200" spc="300" dirty="0">
                  <a:solidFill>
                    <a:schemeClr val="bg1"/>
                  </a:solidFill>
                  <a:cs typeface="+mn-ea"/>
                  <a:sym typeface="+mn-lt"/>
                </a:rPr>
                <a:t>其次，我要感谢我的家人和朋友，在繁忙的学业生活中，他们一直支持我、鼓励我，给我以精神上的支持和帮助。我还要感谢我大学期间，计科教研室的老师们，给我传授了很多专业知识，才有了我今天的编程开发水平。</a:t>
              </a:r>
            </a:p>
            <a:p>
              <a:pPr indent="360000">
                <a:lnSpc>
                  <a:spcPct val="120000"/>
                </a:lnSpc>
                <a:defRPr/>
              </a:pPr>
              <a:r>
                <a:rPr lang="zh-CN" altLang="en-US" sz="1200" spc="300" dirty="0">
                  <a:solidFill>
                    <a:schemeClr val="bg1"/>
                  </a:solidFill>
                  <a:cs typeface="+mn-ea"/>
                  <a:sym typeface="+mn-lt"/>
                </a:rPr>
                <a:t>最后，我要感谢所有在疫情防控一线奋斗的医护人员和志愿者，是他们的无私奉献的精神，为我们创造了安全、舒适、健康的生活环境，让我们深刻认识到科技在疫情防控中的重要作用。</a:t>
              </a:r>
            </a:p>
            <a:p>
              <a:pPr indent="360000">
                <a:lnSpc>
                  <a:spcPct val="120000"/>
                </a:lnSpc>
                <a:defRPr/>
              </a:pPr>
              <a:r>
                <a:rPr lang="zh-CN" altLang="en-US" sz="1200" spc="300" dirty="0">
                  <a:solidFill>
                    <a:schemeClr val="bg1"/>
                  </a:solidFill>
                  <a:cs typeface="+mn-ea"/>
                  <a:sym typeface="+mn-lt"/>
                </a:rPr>
                <a:t>感谢以上所有人的支持和帮助，让我的论文能够顺利完成。</a:t>
              </a:r>
            </a:p>
          </p:txBody>
        </p:sp>
      </p:grpSp>
      <p:sp>
        <p:nvSpPr>
          <p:cNvPr id="2" name="文本框 1">
            <a:extLst>
              <a:ext uri="{FF2B5EF4-FFF2-40B4-BE49-F238E27FC236}">
                <a16:creationId xmlns:a16="http://schemas.microsoft.com/office/drawing/2014/main" id="{3736FFD5-B845-6967-9EA2-CFA52597E2DE}"/>
              </a:ext>
            </a:extLst>
          </p:cNvPr>
          <p:cNvSpPr txBox="1"/>
          <p:nvPr/>
        </p:nvSpPr>
        <p:spPr>
          <a:xfrm>
            <a:off x="7333498" y="1839412"/>
            <a:ext cx="2024109" cy="646331"/>
          </a:xfrm>
          <a:prstGeom prst="rect">
            <a:avLst/>
          </a:prstGeom>
          <a:noFill/>
        </p:spPr>
        <p:txBody>
          <a:bodyPr wrap="square" rtlCol="0">
            <a:spAutoFit/>
          </a:bodyPr>
          <a:lstStyle/>
          <a:p>
            <a:r>
              <a:rPr lang="zh-CN" altLang="en-US" sz="3600" dirty="0">
                <a:solidFill>
                  <a:schemeClr val="bg1"/>
                </a:solidFill>
              </a:rPr>
              <a:t>致谢</a:t>
            </a:r>
          </a:p>
        </p:txBody>
      </p:sp>
    </p:spTree>
    <p:extLst>
      <p:ext uri="{BB962C8B-B14F-4D97-AF65-F5344CB8AC3E}">
        <p14:creationId xmlns:p14="http://schemas.microsoft.com/office/powerpoint/2010/main" val="2683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 presetClass="entr" presetSubtype="2" decel="10000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1000" fill="hold"/>
                                        <p:tgtEl>
                                          <p:spTgt spid="18"/>
                                        </p:tgtEl>
                                        <p:attrNameLst>
                                          <p:attrName>ppt_x</p:attrName>
                                        </p:attrNameLst>
                                      </p:cBhvr>
                                      <p:tavLst>
                                        <p:tav tm="0">
                                          <p:val>
                                            <p:strVal val="1+#ppt_w/2"/>
                                          </p:val>
                                        </p:tav>
                                        <p:tav tm="100000">
                                          <p:val>
                                            <p:strVal val="#ppt_x"/>
                                          </p:val>
                                        </p:tav>
                                      </p:tavLst>
                                    </p:anim>
                                    <p:anim calcmode="lin" valueType="num">
                                      <p:cBhvr additive="base">
                                        <p:cTn id="14"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5CB4309-1E5A-4DBE-8B20-52767931EEC2}"/>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14C224A1-531C-47C6-9E9E-8F587B5732F7}"/>
              </a:ext>
            </a:extLst>
          </p:cNvPr>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id="{1FAF8B93-EC6D-4CE1-B9C9-6844681F791A}"/>
              </a:ext>
            </a:extLst>
          </p:cNvPr>
          <p:cNvGrpSpPr/>
          <p:nvPr/>
        </p:nvGrpSpPr>
        <p:grpSpPr>
          <a:xfrm>
            <a:off x="2240279" y="2857731"/>
            <a:ext cx="7711439" cy="1844529"/>
            <a:chOff x="4019175" y="2497780"/>
            <a:chExt cx="6492379" cy="1844529"/>
          </a:xfrm>
        </p:grpSpPr>
        <p:sp>
          <p:nvSpPr>
            <p:cNvPr id="13" name="文本框 12">
              <a:extLst>
                <a:ext uri="{FF2B5EF4-FFF2-40B4-BE49-F238E27FC236}">
                  <a16:creationId xmlns:a16="http://schemas.microsoft.com/office/drawing/2014/main" id="{80682A8F-8383-4721-B20B-053C711778FD}"/>
                </a:ext>
              </a:extLst>
            </p:cNvPr>
            <p:cNvSpPr txBox="1"/>
            <p:nvPr/>
          </p:nvSpPr>
          <p:spPr>
            <a:xfrm>
              <a:off x="4019175" y="2497780"/>
              <a:ext cx="6492379" cy="923330"/>
            </a:xfrm>
            <a:prstGeom prst="rect">
              <a:avLst/>
            </a:prstGeom>
            <a:noFill/>
          </p:spPr>
          <p:txBody>
            <a:bodyPr wrap="square" rtlCol="0">
              <a:spAutoFit/>
            </a:bodyPr>
            <a:lstStyle/>
            <a:p>
              <a:pPr algn="ctr"/>
              <a:r>
                <a:rPr lang="zh-CN" altLang="en-US" sz="5400" b="1" dirty="0">
                  <a:solidFill>
                    <a:schemeClr val="tx1">
                      <a:lumMod val="85000"/>
                      <a:lumOff val="15000"/>
                    </a:schemeClr>
                  </a:solidFill>
                  <a:cs typeface="+mn-ea"/>
                  <a:sym typeface="+mn-lt"/>
                </a:rPr>
                <a:t>演示完毕，谢谢观看</a:t>
              </a:r>
            </a:p>
          </p:txBody>
        </p:sp>
        <p:sp>
          <p:nvSpPr>
            <p:cNvPr id="14" name="文本框 13">
              <a:extLst>
                <a:ext uri="{FF2B5EF4-FFF2-40B4-BE49-F238E27FC236}">
                  <a16:creationId xmlns:a16="http://schemas.microsoft.com/office/drawing/2014/main" id="{1B8AEC28-044D-4AA1-9609-7D62E323D9DA}"/>
                </a:ext>
              </a:extLst>
            </p:cNvPr>
            <p:cNvSpPr txBox="1"/>
            <p:nvPr/>
          </p:nvSpPr>
          <p:spPr>
            <a:xfrm>
              <a:off x="4079052" y="3389457"/>
              <a:ext cx="6372626" cy="338554"/>
            </a:xfrm>
            <a:prstGeom prst="rect">
              <a:avLst/>
            </a:prstGeom>
            <a:noFill/>
          </p:spPr>
          <p:txBody>
            <a:bodyPr wrap="square" rtlCol="0">
              <a:spAutoFit/>
            </a:bodyPr>
            <a:lstStyle/>
            <a:p>
              <a:pPr algn="dist"/>
              <a:r>
                <a:rPr lang="en-US" altLang="zh-CN" sz="1600" dirty="0">
                  <a:solidFill>
                    <a:schemeClr val="tx1">
                      <a:lumMod val="85000"/>
                      <a:lumOff val="15000"/>
                    </a:schemeClr>
                  </a:solidFill>
                  <a:cs typeface="+mn-ea"/>
                  <a:sym typeface="+mn-lt"/>
                </a:rPr>
                <a:t>THE PROFESSIONAL POWERPOINT TEMPLATE.ADD YOUR TITLE HERE</a:t>
              </a:r>
              <a:endParaRPr lang="zh-CN" altLang="en-US" sz="1600" dirty="0">
                <a:solidFill>
                  <a:schemeClr val="tx1">
                    <a:lumMod val="85000"/>
                    <a:lumOff val="15000"/>
                  </a:schemeClr>
                </a:solidFill>
                <a:cs typeface="+mn-ea"/>
                <a:sym typeface="+mn-lt"/>
              </a:endParaRPr>
            </a:p>
          </p:txBody>
        </p:sp>
        <p:cxnSp>
          <p:nvCxnSpPr>
            <p:cNvPr id="15" name="直接连接符 14">
              <a:extLst>
                <a:ext uri="{FF2B5EF4-FFF2-40B4-BE49-F238E27FC236}">
                  <a16:creationId xmlns:a16="http://schemas.microsoft.com/office/drawing/2014/main" id="{B22E94AC-F940-4244-B7C8-2F10D2E20118}"/>
                </a:ext>
              </a:extLst>
            </p:cNvPr>
            <p:cNvCxnSpPr/>
            <p:nvPr/>
          </p:nvCxnSpPr>
          <p:spPr>
            <a:xfrm>
              <a:off x="4492128" y="3809666"/>
              <a:ext cx="5483476"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C50CA4D-0C62-487F-9394-334BBF4D4A7A}"/>
                </a:ext>
              </a:extLst>
            </p:cNvPr>
            <p:cNvSpPr txBox="1"/>
            <p:nvPr/>
          </p:nvSpPr>
          <p:spPr>
            <a:xfrm>
              <a:off x="4911055" y="3972977"/>
              <a:ext cx="4708621" cy="369332"/>
            </a:xfrm>
            <a:prstGeom prst="rect">
              <a:avLst/>
            </a:prstGeom>
            <a:noFill/>
          </p:spPr>
          <p:txBody>
            <a:bodyPr wrap="square" rtlCol="0">
              <a:spAutoFit/>
            </a:bodyPr>
            <a:lstStyle/>
            <a:p>
              <a:pPr algn="ctr"/>
              <a:r>
                <a:rPr lang="zh-CN" altLang="en-US" dirty="0">
                  <a:solidFill>
                    <a:schemeClr val="tx1">
                      <a:lumMod val="85000"/>
                      <a:lumOff val="15000"/>
                    </a:schemeClr>
                  </a:solidFill>
                  <a:cs typeface="+mn-ea"/>
                  <a:sym typeface="+mn-lt"/>
                </a:rPr>
                <a:t>答辩人：李佳音</a:t>
              </a: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  指导</a:t>
              </a:r>
              <a:r>
                <a:rPr lang="zh-CN" altLang="en-US">
                  <a:solidFill>
                    <a:schemeClr val="tx1">
                      <a:lumMod val="85000"/>
                      <a:lumOff val="15000"/>
                    </a:schemeClr>
                  </a:solidFill>
                  <a:cs typeface="+mn-ea"/>
                  <a:sym typeface="+mn-lt"/>
                </a:rPr>
                <a:t>老师：马小菊</a:t>
              </a:r>
              <a:endParaRPr lang="zh-CN" altLang="en-US" dirty="0">
                <a:solidFill>
                  <a:schemeClr val="tx1">
                    <a:lumMod val="85000"/>
                    <a:lumOff val="15000"/>
                  </a:schemeClr>
                </a:solidFill>
                <a:cs typeface="+mn-ea"/>
                <a:sym typeface="+mn-lt"/>
              </a:endParaRPr>
            </a:p>
          </p:txBody>
        </p:sp>
      </p:grpSp>
      <p:sp>
        <p:nvSpPr>
          <p:cNvPr id="17" name="medal-of-award_49824">
            <a:extLst>
              <a:ext uri="{FF2B5EF4-FFF2-40B4-BE49-F238E27FC236}">
                <a16:creationId xmlns:a16="http://schemas.microsoft.com/office/drawing/2014/main" id="{CCA1F9EE-1247-4E8C-B43C-84E8F8565534}"/>
              </a:ext>
            </a:extLst>
          </p:cNvPr>
          <p:cNvSpPr>
            <a:spLocks noChangeAspect="1"/>
          </p:cNvSpPr>
          <p:nvPr/>
        </p:nvSpPr>
        <p:spPr bwMode="auto">
          <a:xfrm>
            <a:off x="5445768" y="1764685"/>
            <a:ext cx="1300464" cy="83695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rgbClr val="333F50"/>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0A081"/>
              </a:solidFill>
              <a:effectLst/>
              <a:uLnTx/>
              <a:uFillTx/>
              <a:cs typeface="+mn-ea"/>
              <a:sym typeface="+mn-lt"/>
            </a:endParaRPr>
          </a:p>
        </p:txBody>
      </p:sp>
    </p:spTree>
    <p:extLst>
      <p:ext uri="{BB962C8B-B14F-4D97-AF65-F5344CB8AC3E}">
        <p14:creationId xmlns:p14="http://schemas.microsoft.com/office/powerpoint/2010/main" val="357075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8A952B3D-2912-4FEA-AF53-B2C1B6F1893E}"/>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46">
            <a:extLst>
              <a:ext uri="{FF2B5EF4-FFF2-40B4-BE49-F238E27FC236}">
                <a16:creationId xmlns:a16="http://schemas.microsoft.com/office/drawing/2014/main" id="{5B3889C9-5214-42C0-91BE-1BA464A9C592}"/>
              </a:ext>
            </a:extLst>
          </p:cNvPr>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5"/>
          <p:cNvSpPr txBox="1">
            <a:spLocks noChangeArrowheads="1"/>
          </p:cNvSpPr>
          <p:nvPr/>
        </p:nvSpPr>
        <p:spPr bwMode="auto">
          <a:xfrm>
            <a:off x="5805306" y="1771534"/>
            <a:ext cx="2322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dist" defTabSz="514350" fontAlgn="base">
              <a:spcBef>
                <a:spcPct val="0"/>
              </a:spcBef>
              <a:spcAft>
                <a:spcPct val="0"/>
              </a:spcAft>
              <a:defRPr/>
            </a:pPr>
            <a:r>
              <a:rPr lang="en-US" altLang="zh-CN" sz="2800" b="1" dirty="0">
                <a:solidFill>
                  <a:schemeClr val="tx2">
                    <a:lumMod val="50000"/>
                  </a:schemeClr>
                </a:solidFill>
                <a:latin typeface="+mn-lt"/>
                <a:ea typeface="+mn-ea"/>
                <a:cs typeface="+mn-ea"/>
                <a:sym typeface="+mn-lt"/>
              </a:rPr>
              <a:t>CONTENTS</a:t>
            </a:r>
            <a:endParaRPr lang="zh-CN" altLang="en-US" sz="2800" b="1" dirty="0">
              <a:solidFill>
                <a:schemeClr val="tx2">
                  <a:lumMod val="50000"/>
                </a:schemeClr>
              </a:solidFill>
              <a:latin typeface="+mn-lt"/>
              <a:ea typeface="+mn-ea"/>
              <a:cs typeface="+mn-ea"/>
              <a:sym typeface="+mn-lt"/>
            </a:endParaRPr>
          </a:p>
        </p:txBody>
      </p:sp>
      <p:sp>
        <p:nvSpPr>
          <p:cNvPr id="26" name="文本框 25"/>
          <p:cNvSpPr txBox="1"/>
          <p:nvPr/>
        </p:nvSpPr>
        <p:spPr>
          <a:xfrm>
            <a:off x="3111303" y="3081794"/>
            <a:ext cx="296527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cs typeface="+mn-ea"/>
                <a:sym typeface="+mn-lt"/>
              </a:rPr>
              <a:t>论文研究背景和意义</a:t>
            </a:r>
          </a:p>
        </p:txBody>
      </p:sp>
      <p:grpSp>
        <p:nvGrpSpPr>
          <p:cNvPr id="27" name="组合 26"/>
          <p:cNvGrpSpPr/>
          <p:nvPr/>
        </p:nvGrpSpPr>
        <p:grpSpPr>
          <a:xfrm>
            <a:off x="2019944" y="3047585"/>
            <a:ext cx="637879" cy="490230"/>
            <a:chOff x="3041047" y="2507380"/>
            <a:chExt cx="475454" cy="365401"/>
          </a:xfrm>
        </p:grpSpPr>
        <p:sp>
          <p:nvSpPr>
            <p:cNvPr id="44" name="椭圆 43"/>
            <p:cNvSpPr/>
            <p:nvPr/>
          </p:nvSpPr>
          <p:spPr>
            <a:xfrm>
              <a:off x="3084276" y="2507380"/>
              <a:ext cx="365401" cy="365401"/>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sp>
          <p:nvSpPr>
            <p:cNvPr id="45" name="文本框 21"/>
            <p:cNvSpPr txBox="1"/>
            <p:nvPr/>
          </p:nvSpPr>
          <p:spPr>
            <a:xfrm>
              <a:off x="3041047" y="2544476"/>
              <a:ext cx="475454" cy="2752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tx1">
                      <a:lumMod val="85000"/>
                      <a:lumOff val="15000"/>
                    </a:schemeClr>
                  </a:solidFill>
                  <a:cs typeface="+mn-ea"/>
                  <a:sym typeface="+mn-lt"/>
                </a:rPr>
                <a:t>01</a:t>
              </a:r>
              <a:endParaRPr lang="zh-CN" altLang="en-US" dirty="0">
                <a:solidFill>
                  <a:schemeClr val="tx1">
                    <a:lumMod val="85000"/>
                    <a:lumOff val="15000"/>
                  </a:schemeClr>
                </a:solidFill>
                <a:cs typeface="+mn-ea"/>
                <a:sym typeface="+mn-lt"/>
              </a:endParaRPr>
            </a:p>
          </p:txBody>
        </p:sp>
      </p:grpSp>
      <p:cxnSp>
        <p:nvCxnSpPr>
          <p:cNvPr id="28" name="直接连接符 27"/>
          <p:cNvCxnSpPr/>
          <p:nvPr/>
        </p:nvCxnSpPr>
        <p:spPr>
          <a:xfrm flipH="1">
            <a:off x="2720903" y="3068514"/>
            <a:ext cx="182218" cy="45921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15"/>
          <p:cNvSpPr txBox="1"/>
          <p:nvPr/>
        </p:nvSpPr>
        <p:spPr>
          <a:xfrm>
            <a:off x="3111303" y="4035902"/>
            <a:ext cx="279419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cs typeface="+mn-ea"/>
                <a:sym typeface="+mn-lt"/>
              </a:rPr>
              <a:t>系统功能模块</a:t>
            </a:r>
          </a:p>
        </p:txBody>
      </p:sp>
      <p:grpSp>
        <p:nvGrpSpPr>
          <p:cNvPr id="30" name="组合 29"/>
          <p:cNvGrpSpPr/>
          <p:nvPr/>
        </p:nvGrpSpPr>
        <p:grpSpPr>
          <a:xfrm>
            <a:off x="2004386" y="4001693"/>
            <a:ext cx="637879" cy="490230"/>
            <a:chOff x="3029450" y="2507380"/>
            <a:chExt cx="475454" cy="365401"/>
          </a:xfrm>
        </p:grpSpPr>
        <p:sp>
          <p:nvSpPr>
            <p:cNvPr id="42" name="椭圆 41"/>
            <p:cNvSpPr/>
            <p:nvPr/>
          </p:nvSpPr>
          <p:spPr>
            <a:xfrm>
              <a:off x="3084276" y="2507380"/>
              <a:ext cx="365401" cy="365401"/>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sp>
          <p:nvSpPr>
            <p:cNvPr id="43" name="文本框 21"/>
            <p:cNvSpPr txBox="1"/>
            <p:nvPr/>
          </p:nvSpPr>
          <p:spPr>
            <a:xfrm>
              <a:off x="3029450" y="2547249"/>
              <a:ext cx="475454" cy="2752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tx1">
                      <a:lumMod val="85000"/>
                      <a:lumOff val="15000"/>
                    </a:schemeClr>
                  </a:solidFill>
                  <a:cs typeface="+mn-ea"/>
                  <a:sym typeface="+mn-lt"/>
                </a:rPr>
                <a:t>02</a:t>
              </a:r>
              <a:endParaRPr lang="zh-CN" altLang="en-US" dirty="0">
                <a:solidFill>
                  <a:schemeClr val="tx1">
                    <a:lumMod val="85000"/>
                    <a:lumOff val="15000"/>
                  </a:schemeClr>
                </a:solidFill>
                <a:cs typeface="+mn-ea"/>
                <a:sym typeface="+mn-lt"/>
              </a:endParaRPr>
            </a:p>
          </p:txBody>
        </p:sp>
      </p:grpSp>
      <p:cxnSp>
        <p:nvCxnSpPr>
          <p:cNvPr id="31" name="直接连接符 30"/>
          <p:cNvCxnSpPr/>
          <p:nvPr/>
        </p:nvCxnSpPr>
        <p:spPr>
          <a:xfrm flipH="1">
            <a:off x="2720903" y="4022622"/>
            <a:ext cx="182218" cy="45921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320672" y="3081794"/>
            <a:ext cx="279419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cs typeface="+mn-ea"/>
                <a:sym typeface="+mn-lt"/>
              </a:rPr>
              <a:t>技术栈和开发工具</a:t>
            </a:r>
          </a:p>
        </p:txBody>
      </p:sp>
      <p:grpSp>
        <p:nvGrpSpPr>
          <p:cNvPr id="33" name="组合 32"/>
          <p:cNvGrpSpPr/>
          <p:nvPr/>
        </p:nvGrpSpPr>
        <p:grpSpPr>
          <a:xfrm>
            <a:off x="6229313" y="3047585"/>
            <a:ext cx="637879" cy="490230"/>
            <a:chOff x="3041047" y="2507380"/>
            <a:chExt cx="475454" cy="365401"/>
          </a:xfrm>
        </p:grpSpPr>
        <p:sp>
          <p:nvSpPr>
            <p:cNvPr id="40" name="椭圆 39"/>
            <p:cNvSpPr/>
            <p:nvPr/>
          </p:nvSpPr>
          <p:spPr>
            <a:xfrm>
              <a:off x="3084276" y="2507380"/>
              <a:ext cx="365401" cy="365401"/>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sp>
          <p:nvSpPr>
            <p:cNvPr id="41" name="文本框 21"/>
            <p:cNvSpPr txBox="1"/>
            <p:nvPr/>
          </p:nvSpPr>
          <p:spPr>
            <a:xfrm>
              <a:off x="3041047" y="2557624"/>
              <a:ext cx="475454" cy="2752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tx1">
                      <a:lumMod val="85000"/>
                      <a:lumOff val="15000"/>
                    </a:schemeClr>
                  </a:solidFill>
                  <a:cs typeface="+mn-ea"/>
                  <a:sym typeface="+mn-lt"/>
                </a:rPr>
                <a:t>03</a:t>
              </a:r>
              <a:endParaRPr lang="zh-CN" altLang="en-US" dirty="0">
                <a:solidFill>
                  <a:schemeClr val="tx1">
                    <a:lumMod val="85000"/>
                    <a:lumOff val="15000"/>
                  </a:schemeClr>
                </a:solidFill>
                <a:cs typeface="+mn-ea"/>
                <a:sym typeface="+mn-lt"/>
              </a:endParaRPr>
            </a:p>
          </p:txBody>
        </p:sp>
      </p:grpSp>
      <p:cxnSp>
        <p:nvCxnSpPr>
          <p:cNvPr id="34" name="直接连接符 33"/>
          <p:cNvCxnSpPr/>
          <p:nvPr/>
        </p:nvCxnSpPr>
        <p:spPr>
          <a:xfrm flipH="1">
            <a:off x="6930272" y="3068514"/>
            <a:ext cx="182218" cy="45921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15"/>
          <p:cNvSpPr txBox="1"/>
          <p:nvPr/>
        </p:nvSpPr>
        <p:spPr>
          <a:xfrm>
            <a:off x="7320672" y="4072822"/>
            <a:ext cx="279419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cs typeface="+mn-ea"/>
                <a:sym typeface="+mn-lt"/>
              </a:rPr>
              <a:t>论文总结与致谢</a:t>
            </a:r>
          </a:p>
        </p:txBody>
      </p:sp>
      <p:grpSp>
        <p:nvGrpSpPr>
          <p:cNvPr id="36" name="组合 35"/>
          <p:cNvGrpSpPr/>
          <p:nvPr/>
        </p:nvGrpSpPr>
        <p:grpSpPr>
          <a:xfrm>
            <a:off x="6214308" y="4038613"/>
            <a:ext cx="637879" cy="490230"/>
            <a:chOff x="3029863" y="2507380"/>
            <a:chExt cx="475454" cy="365401"/>
          </a:xfrm>
        </p:grpSpPr>
        <p:sp>
          <p:nvSpPr>
            <p:cNvPr id="38" name="椭圆 37"/>
            <p:cNvSpPr/>
            <p:nvPr/>
          </p:nvSpPr>
          <p:spPr>
            <a:xfrm>
              <a:off x="3084276" y="2507380"/>
              <a:ext cx="365401" cy="365401"/>
            </a:xfrm>
            <a:prstGeom prst="ellipse">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sp>
          <p:nvSpPr>
            <p:cNvPr id="39" name="文本框 21"/>
            <p:cNvSpPr txBox="1"/>
            <p:nvPr/>
          </p:nvSpPr>
          <p:spPr>
            <a:xfrm>
              <a:off x="3029863" y="2554635"/>
              <a:ext cx="475454" cy="2752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tx1">
                      <a:lumMod val="85000"/>
                      <a:lumOff val="15000"/>
                    </a:schemeClr>
                  </a:solidFill>
                  <a:cs typeface="+mn-ea"/>
                  <a:sym typeface="+mn-lt"/>
                </a:rPr>
                <a:t>04</a:t>
              </a:r>
              <a:endParaRPr lang="zh-CN" altLang="en-US" dirty="0">
                <a:solidFill>
                  <a:schemeClr val="tx1">
                    <a:lumMod val="85000"/>
                    <a:lumOff val="15000"/>
                  </a:schemeClr>
                </a:solidFill>
                <a:cs typeface="+mn-ea"/>
                <a:sym typeface="+mn-lt"/>
              </a:endParaRPr>
            </a:p>
          </p:txBody>
        </p:sp>
      </p:grpSp>
      <p:cxnSp>
        <p:nvCxnSpPr>
          <p:cNvPr id="37" name="直接连接符 36"/>
          <p:cNvCxnSpPr/>
          <p:nvPr/>
        </p:nvCxnSpPr>
        <p:spPr>
          <a:xfrm flipH="1">
            <a:off x="6930272" y="4059542"/>
            <a:ext cx="182218" cy="459216"/>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文本框 5">
            <a:extLst>
              <a:ext uri="{FF2B5EF4-FFF2-40B4-BE49-F238E27FC236}">
                <a16:creationId xmlns:a16="http://schemas.microsoft.com/office/drawing/2014/main" id="{28FA68A1-2D70-44CC-98C7-7723067AE648}"/>
              </a:ext>
            </a:extLst>
          </p:cNvPr>
          <p:cNvSpPr txBox="1">
            <a:spLocks noChangeArrowheads="1"/>
          </p:cNvSpPr>
          <p:nvPr/>
        </p:nvSpPr>
        <p:spPr bwMode="auto">
          <a:xfrm>
            <a:off x="4142204" y="1463757"/>
            <a:ext cx="16631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dist" defTabSz="514350" fontAlgn="base">
              <a:spcBef>
                <a:spcPct val="0"/>
              </a:spcBef>
              <a:spcAft>
                <a:spcPct val="0"/>
              </a:spcAft>
              <a:defRPr/>
            </a:pPr>
            <a:r>
              <a:rPr lang="zh-CN" altLang="en-US" sz="4800" b="1" dirty="0">
                <a:solidFill>
                  <a:schemeClr val="tx2">
                    <a:lumMod val="50000"/>
                  </a:schemeClr>
                </a:solidFill>
                <a:latin typeface="+mn-lt"/>
                <a:ea typeface="+mn-ea"/>
                <a:cs typeface="+mn-ea"/>
                <a:sym typeface="+mn-lt"/>
              </a:rPr>
              <a:t>目录</a:t>
            </a:r>
          </a:p>
        </p:txBody>
      </p:sp>
    </p:spTree>
    <p:extLst>
      <p:ext uri="{BB962C8B-B14F-4D97-AF65-F5344CB8AC3E}">
        <p14:creationId xmlns:p14="http://schemas.microsoft.com/office/powerpoint/2010/main" val="191253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56EA676-CC61-45AD-827C-69D731B85C04}"/>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74545A44-C3A4-4C0E-8889-52456E345FE7}"/>
              </a:ext>
            </a:extLst>
          </p:cNvPr>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 name="组合 3"/>
          <p:cNvGrpSpPr/>
          <p:nvPr/>
        </p:nvGrpSpPr>
        <p:grpSpPr>
          <a:xfrm>
            <a:off x="2293132" y="2368445"/>
            <a:ext cx="2134576" cy="2134576"/>
            <a:chOff x="2453152" y="2105954"/>
            <a:chExt cx="2134576" cy="2134576"/>
          </a:xfrm>
        </p:grpSpPr>
        <p:sp>
          <p:nvSpPr>
            <p:cNvPr id="5" name="椭圆 4"/>
            <p:cNvSpPr/>
            <p:nvPr/>
          </p:nvSpPr>
          <p:spPr>
            <a:xfrm>
              <a:off x="2453152" y="2105954"/>
              <a:ext cx="2134576" cy="213457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6" name="文本框 5"/>
            <p:cNvSpPr txBox="1"/>
            <p:nvPr/>
          </p:nvSpPr>
          <p:spPr>
            <a:xfrm>
              <a:off x="2732404" y="2449967"/>
              <a:ext cx="1576072" cy="1446550"/>
            </a:xfrm>
            <a:prstGeom prst="rect">
              <a:avLst/>
            </a:prstGeom>
            <a:noFill/>
          </p:spPr>
          <p:txBody>
            <a:bodyPr wrap="none" rtlCol="0">
              <a:spAutoFit/>
            </a:bodyPr>
            <a:lstStyle/>
            <a:p>
              <a:r>
                <a:rPr lang="en-US" altLang="zh-CN" sz="8800" b="1" dirty="0">
                  <a:solidFill>
                    <a:schemeClr val="bg1"/>
                  </a:solidFill>
                  <a:cs typeface="+mn-ea"/>
                  <a:sym typeface="+mn-lt"/>
                </a:rPr>
                <a:t>01</a:t>
              </a:r>
              <a:endParaRPr lang="zh-CN" altLang="en-US" sz="8800" b="1" dirty="0">
                <a:solidFill>
                  <a:schemeClr val="bg1"/>
                </a:solidFill>
                <a:cs typeface="+mn-ea"/>
                <a:sym typeface="+mn-lt"/>
              </a:endParaRPr>
            </a:p>
          </p:txBody>
        </p:sp>
      </p:grpSp>
      <p:grpSp>
        <p:nvGrpSpPr>
          <p:cNvPr id="7" name="组合 6"/>
          <p:cNvGrpSpPr/>
          <p:nvPr/>
        </p:nvGrpSpPr>
        <p:grpSpPr>
          <a:xfrm>
            <a:off x="5354642" y="2546657"/>
            <a:ext cx="4774779" cy="1764686"/>
            <a:chOff x="5308922" y="2335221"/>
            <a:chExt cx="4472939" cy="1764686"/>
          </a:xfrm>
        </p:grpSpPr>
        <p:sp>
          <p:nvSpPr>
            <p:cNvPr id="8" name="文本框 7"/>
            <p:cNvSpPr txBox="1"/>
            <p:nvPr/>
          </p:nvSpPr>
          <p:spPr>
            <a:xfrm>
              <a:off x="5315701" y="2335221"/>
              <a:ext cx="4466160" cy="646331"/>
            </a:xfrm>
            <a:prstGeom prst="rect">
              <a:avLst/>
            </a:prstGeom>
            <a:noFill/>
          </p:spPr>
          <p:txBody>
            <a:bodyPr wrap="square" rtlCol="0">
              <a:spAutoFit/>
            </a:bodyPr>
            <a:lstStyle/>
            <a:p>
              <a:pPr algn="dist"/>
              <a:r>
                <a:rPr lang="zh-CN" altLang="en-US" sz="3600" dirty="0">
                  <a:solidFill>
                    <a:schemeClr val="tx2">
                      <a:lumMod val="75000"/>
                    </a:schemeClr>
                  </a:solidFill>
                  <a:cs typeface="+mn-ea"/>
                  <a:sym typeface="+mn-lt"/>
                </a:rPr>
                <a:t>论文研究背景和意义</a:t>
              </a:r>
            </a:p>
          </p:txBody>
        </p:sp>
        <p:cxnSp>
          <p:nvCxnSpPr>
            <p:cNvPr id="9" name="直接连接符 8"/>
            <p:cNvCxnSpPr/>
            <p:nvPr/>
          </p:nvCxnSpPr>
          <p:spPr>
            <a:xfrm>
              <a:off x="5408809" y="3224297"/>
              <a:ext cx="848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308922" y="3429000"/>
              <a:ext cx="4472939" cy="670907"/>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200" dirty="0">
                  <a:solidFill>
                    <a:schemeClr val="tx2">
                      <a:lumMod val="75000"/>
                    </a:schemeClr>
                  </a:solidFill>
                  <a:cs typeface="+mn-ea"/>
                  <a:sym typeface="+mn-lt"/>
                </a:rPr>
                <a:t>自 </a:t>
              </a:r>
              <a:r>
                <a:rPr lang="en-US" altLang="zh-CN" sz="1200" dirty="0">
                  <a:solidFill>
                    <a:schemeClr val="tx2">
                      <a:lumMod val="75000"/>
                    </a:schemeClr>
                  </a:solidFill>
                  <a:cs typeface="+mn-ea"/>
                  <a:sym typeface="+mn-lt"/>
                </a:rPr>
                <a:t>2019 </a:t>
              </a:r>
              <a:r>
                <a:rPr lang="zh-CN" altLang="en-US" sz="1200" dirty="0">
                  <a:solidFill>
                    <a:schemeClr val="tx2">
                      <a:lumMod val="75000"/>
                    </a:schemeClr>
                  </a:solidFill>
                  <a:cs typeface="+mn-ea"/>
                  <a:sym typeface="+mn-lt"/>
                </a:rPr>
                <a:t>年以来，新冠疫情形式严峻，各省市各级工作人员全民参与疫情防控工作，各小区处于封闭转态。根据疫情防控工作需要，为进一步组织和引导全省在校大学生志愿者和社区志愿者，积极参加公益志愿活动，维护人民群众身体健康和生命安全。</a:t>
              </a:r>
              <a:endParaRPr lang="zh-CN" altLang="en-US" dirty="0">
                <a:solidFill>
                  <a:schemeClr val="tx2">
                    <a:lumMod val="75000"/>
                  </a:schemeClr>
                </a:solidFill>
                <a:cs typeface="+mn-ea"/>
                <a:sym typeface="+mn-lt"/>
              </a:endParaRPr>
            </a:p>
          </p:txBody>
        </p:sp>
      </p:grpSp>
    </p:spTree>
    <p:extLst>
      <p:ext uri="{BB962C8B-B14F-4D97-AF65-F5344CB8AC3E}">
        <p14:creationId xmlns:p14="http://schemas.microsoft.com/office/powerpoint/2010/main" val="260431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01</a:t>
            </a:r>
            <a:endParaRPr lang="zh-CN" altLang="en-US" sz="4000" b="1" dirty="0">
              <a:solidFill>
                <a:schemeClr val="bg1"/>
              </a:solidFill>
              <a:cs typeface="+mn-ea"/>
              <a:sym typeface="+mn-lt"/>
            </a:endParaRPr>
          </a:p>
        </p:txBody>
      </p:sp>
      <p:sp>
        <p:nvSpPr>
          <p:cNvPr id="6" name="文本框 5"/>
          <p:cNvSpPr txBox="1"/>
          <p:nvPr/>
        </p:nvSpPr>
        <p:spPr>
          <a:xfrm>
            <a:off x="1145343" y="326942"/>
            <a:ext cx="29028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论文研究背景和意义</a:t>
            </a:r>
          </a:p>
        </p:txBody>
      </p:sp>
      <p:sp>
        <p:nvSpPr>
          <p:cNvPr id="16" name="矩形 15">
            <a:extLst>
              <a:ext uri="{FF2B5EF4-FFF2-40B4-BE49-F238E27FC236}">
                <a16:creationId xmlns:a16="http://schemas.microsoft.com/office/drawing/2014/main" id="{C695B359-921F-4859-96BD-F8B0465C5312}"/>
              </a:ext>
            </a:extLst>
          </p:cNvPr>
          <p:cNvSpPr/>
          <p:nvPr/>
        </p:nvSpPr>
        <p:spPr>
          <a:xfrm>
            <a:off x="4499006" y="1798320"/>
            <a:ext cx="3193988" cy="390906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矩形 16">
            <a:extLst>
              <a:ext uri="{FF2B5EF4-FFF2-40B4-BE49-F238E27FC236}">
                <a16:creationId xmlns:a16="http://schemas.microsoft.com/office/drawing/2014/main" id="{50921E1C-3AF1-4911-9806-113773F4EF79}"/>
              </a:ext>
            </a:extLst>
          </p:cNvPr>
          <p:cNvSpPr/>
          <p:nvPr/>
        </p:nvSpPr>
        <p:spPr>
          <a:xfrm>
            <a:off x="7858125" y="1974851"/>
            <a:ext cx="3133725" cy="355599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200" dirty="0">
                <a:cs typeface="+mn-ea"/>
                <a:sym typeface="+mn-lt"/>
              </a:rPr>
              <a:t>目前，关于公益活动管理、公益企业组织管理、志愿者信息管理的相关资料数量少之又少。随着公益活动的日益发展，对其的管理问题将逐渐凸显。目前国内高校志愿者管理的形式大部分以院校志愿者组织团体为主，类似于院校的普通社团组织。</a:t>
            </a:r>
          </a:p>
        </p:txBody>
      </p:sp>
      <p:sp>
        <p:nvSpPr>
          <p:cNvPr id="18" name="矩形 17">
            <a:extLst>
              <a:ext uri="{FF2B5EF4-FFF2-40B4-BE49-F238E27FC236}">
                <a16:creationId xmlns:a16="http://schemas.microsoft.com/office/drawing/2014/main" id="{4A33668F-D8ED-44AB-9F13-3233EF790CAA}"/>
              </a:ext>
            </a:extLst>
          </p:cNvPr>
          <p:cNvSpPr/>
          <p:nvPr/>
        </p:nvSpPr>
        <p:spPr>
          <a:xfrm>
            <a:off x="1209674" y="1974851"/>
            <a:ext cx="3133725" cy="3555998"/>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600" dirty="0">
                <a:cs typeface="+mn-ea"/>
                <a:sym typeface="+mn-lt"/>
              </a:rPr>
              <a:t>     </a:t>
            </a:r>
            <a:r>
              <a:rPr lang="zh-CN" altLang="en-US" sz="1200" dirty="0">
                <a:cs typeface="+mn-ea"/>
                <a:sym typeface="+mn-lt"/>
              </a:rPr>
              <a:t>当前，社区以及各单位对志愿者的管理无法统一，各自有各自的管理方式，耗费人力和时间。而对于疫情防控社区志愿者管理系统平台，它能够节省很多不必要的麻烦、减少人力资源和时间的消耗，更加精准地起到规范化的作用，更加高效地起到一站式服务的管理，对疫情防控带来极大的便利。</a:t>
            </a:r>
            <a:endParaRPr lang="zh-CN" altLang="en-US" sz="1600" dirty="0">
              <a:cs typeface="+mn-ea"/>
              <a:sym typeface="+mn-lt"/>
            </a:endParaRPr>
          </a:p>
        </p:txBody>
      </p:sp>
      <p:sp>
        <p:nvSpPr>
          <p:cNvPr id="21" name="矩形 20">
            <a:extLst>
              <a:ext uri="{FF2B5EF4-FFF2-40B4-BE49-F238E27FC236}">
                <a16:creationId xmlns:a16="http://schemas.microsoft.com/office/drawing/2014/main" id="{D07F72E7-8E18-41A1-BCB1-7E4270111C02}"/>
              </a:ext>
            </a:extLst>
          </p:cNvPr>
          <p:cNvSpPr/>
          <p:nvPr/>
        </p:nvSpPr>
        <p:spPr>
          <a:xfrm>
            <a:off x="1654126" y="3861057"/>
            <a:ext cx="2244820" cy="1048404"/>
          </a:xfrm>
          <a:prstGeom prst="rect">
            <a:avLst/>
          </a:prstGeom>
        </p:spPr>
        <p:txBody>
          <a:bodyPr wrap="square">
            <a:noAutofit/>
          </a:bodyPr>
          <a:lstStyle/>
          <a:p>
            <a:pPr algn="ctr">
              <a:lnSpc>
                <a:spcPct val="120000"/>
              </a:lnSpc>
            </a:pPr>
            <a:endParaRPr lang="zh-CN" altLang="en-US" sz="1200" spc="300" dirty="0">
              <a:solidFill>
                <a:schemeClr val="bg1"/>
              </a:solidFill>
              <a:cs typeface="+mn-ea"/>
              <a:sym typeface="+mn-lt"/>
            </a:endParaRPr>
          </a:p>
        </p:txBody>
      </p:sp>
      <p:sp>
        <p:nvSpPr>
          <p:cNvPr id="24" name="矩形 23">
            <a:extLst>
              <a:ext uri="{FF2B5EF4-FFF2-40B4-BE49-F238E27FC236}">
                <a16:creationId xmlns:a16="http://schemas.microsoft.com/office/drawing/2014/main" id="{D3B74ABF-8C47-44CE-8AEE-914D559DB688}"/>
              </a:ext>
            </a:extLst>
          </p:cNvPr>
          <p:cNvSpPr/>
          <p:nvPr/>
        </p:nvSpPr>
        <p:spPr>
          <a:xfrm>
            <a:off x="8308926" y="3861057"/>
            <a:ext cx="2244820" cy="1048404"/>
          </a:xfrm>
          <a:prstGeom prst="rect">
            <a:avLst/>
          </a:prstGeom>
        </p:spPr>
        <p:txBody>
          <a:bodyPr wrap="square">
            <a:noAutofit/>
          </a:bodyPr>
          <a:lstStyle/>
          <a:p>
            <a:pPr algn="ctr">
              <a:lnSpc>
                <a:spcPct val="120000"/>
              </a:lnSpc>
            </a:pPr>
            <a:endParaRPr lang="zh-CN" altLang="en-US" sz="1200" spc="300" dirty="0">
              <a:solidFill>
                <a:schemeClr val="bg1"/>
              </a:solidFill>
              <a:cs typeface="+mn-ea"/>
              <a:sym typeface="+mn-lt"/>
            </a:endParaRPr>
          </a:p>
        </p:txBody>
      </p:sp>
    </p:spTree>
    <p:extLst>
      <p:ext uri="{BB962C8B-B14F-4D97-AF65-F5344CB8AC3E}">
        <p14:creationId xmlns:p14="http://schemas.microsoft.com/office/powerpoint/2010/main" val="340493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2"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left)">
                                      <p:cBhvr>
                                        <p:cTn id="14" dur="500"/>
                                        <p:tgtEl>
                                          <p:spTgt spid="18"/>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ppt_x</p:attrName>
                                        </p:attrNameLst>
                                      </p:cBhvr>
                                      <p:tavLst>
                                        <p:tav tm="0">
                                          <p:val>
                                            <p:strVal val="#ppt_x-#ppt_w*1.125000"/>
                                          </p:val>
                                        </p:tav>
                                        <p:tav tm="100000">
                                          <p:val>
                                            <p:strVal val="#ppt_x"/>
                                          </p:val>
                                        </p:tav>
                                      </p:tavLst>
                                    </p:anim>
                                    <p:animEffect transition="in" filter="wipe(right)">
                                      <p:cBhvr>
                                        <p:cTn id="18" dur="500"/>
                                        <p:tgtEl>
                                          <p:spTgt spid="17"/>
                                        </p:tgtEl>
                                      </p:cBhvr>
                                    </p:animEffect>
                                  </p:childTnLst>
                                </p:cTn>
                              </p:par>
                            </p:childTnLst>
                          </p:cTn>
                        </p:par>
                        <p:par>
                          <p:cTn id="19" fill="hold">
                            <p:stCondLst>
                              <p:cond delay="1500"/>
                            </p:stCondLst>
                            <p:childTnLst>
                              <p:par>
                                <p:cTn id="20" presetID="22" presetClass="entr" presetSubtype="1" fill="hold" grpId="0" nodeType="afterEffect" nodePh="1">
                                  <p:stCondLst>
                                    <p:cond delay="0"/>
                                  </p:stCondLst>
                                  <p:endCondLst>
                                    <p:cond evt="begin" delay="0">
                                      <p:tn val="20"/>
                                    </p:cond>
                                  </p:end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2000"/>
                            </p:stCondLst>
                            <p:childTnLst>
                              <p:par>
                                <p:cTn id="24" presetID="22" presetClass="entr" presetSubtype="1" fill="hold" grpId="0" nodeType="afterEffect" nodePh="1">
                                  <p:stCondLst>
                                    <p:cond delay="0"/>
                                  </p:stCondLst>
                                  <p:endCondLst>
                                    <p:cond evt="begin" delay="0">
                                      <p:tn val="24"/>
                                    </p:cond>
                                  </p:end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01</a:t>
            </a:r>
            <a:endParaRPr lang="zh-CN" altLang="en-US" sz="4000" b="1" dirty="0">
              <a:solidFill>
                <a:schemeClr val="bg1"/>
              </a:solidFill>
              <a:cs typeface="+mn-ea"/>
              <a:sym typeface="+mn-lt"/>
            </a:endParaRPr>
          </a:p>
        </p:txBody>
      </p:sp>
      <p:sp>
        <p:nvSpPr>
          <p:cNvPr id="6" name="文本框 5"/>
          <p:cNvSpPr txBox="1"/>
          <p:nvPr/>
        </p:nvSpPr>
        <p:spPr>
          <a:xfrm>
            <a:off x="1145343" y="326942"/>
            <a:ext cx="255664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论文研究背景和意义</a:t>
            </a:r>
          </a:p>
        </p:txBody>
      </p:sp>
      <p:grpSp>
        <p:nvGrpSpPr>
          <p:cNvPr id="25" name="组合 24">
            <a:extLst>
              <a:ext uri="{FF2B5EF4-FFF2-40B4-BE49-F238E27FC236}">
                <a16:creationId xmlns:a16="http://schemas.microsoft.com/office/drawing/2014/main" id="{2C7ECD13-2EB1-449E-AD94-2A32B6C5B17F}"/>
              </a:ext>
            </a:extLst>
          </p:cNvPr>
          <p:cNvGrpSpPr/>
          <p:nvPr/>
        </p:nvGrpSpPr>
        <p:grpSpPr>
          <a:xfrm>
            <a:off x="7480451" y="2018791"/>
            <a:ext cx="3303124" cy="3303123"/>
            <a:chOff x="4302751" y="1746538"/>
            <a:chExt cx="3636931" cy="3636931"/>
          </a:xfrm>
        </p:grpSpPr>
        <p:sp>
          <p:nvSpPr>
            <p:cNvPr id="26" name="Rectangle 6">
              <a:extLst>
                <a:ext uri="{FF2B5EF4-FFF2-40B4-BE49-F238E27FC236}">
                  <a16:creationId xmlns:a16="http://schemas.microsoft.com/office/drawing/2014/main" id="{9F8DB0A7-BA94-409E-A500-5F9219EBB7EC}"/>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nvGrpSpPr>
            <p:cNvPr id="27" name="Group 16">
              <a:extLst>
                <a:ext uri="{FF2B5EF4-FFF2-40B4-BE49-F238E27FC236}">
                  <a16:creationId xmlns:a16="http://schemas.microsoft.com/office/drawing/2014/main" id="{0722B073-2F19-4441-ABBB-BE1E86D59C20}"/>
                </a:ext>
              </a:extLst>
            </p:cNvPr>
            <p:cNvGrpSpPr/>
            <p:nvPr/>
          </p:nvGrpSpPr>
          <p:grpSpPr>
            <a:xfrm>
              <a:off x="5475928" y="2932943"/>
              <a:ext cx="1273215" cy="1275696"/>
              <a:chOff x="5475928" y="3602345"/>
              <a:chExt cx="1273215" cy="1275696"/>
            </a:xfrm>
          </p:grpSpPr>
          <p:sp>
            <p:nvSpPr>
              <p:cNvPr id="42" name="Oval 13">
                <a:extLst>
                  <a:ext uri="{FF2B5EF4-FFF2-40B4-BE49-F238E27FC236}">
                    <a16:creationId xmlns:a16="http://schemas.microsoft.com/office/drawing/2014/main" id="{D448A432-B53E-4D7F-9E31-5032C666F05B}"/>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nvGrpSpPr>
              <p:cNvPr id="43" name="Group 18">
                <a:extLst>
                  <a:ext uri="{FF2B5EF4-FFF2-40B4-BE49-F238E27FC236}">
                    <a16:creationId xmlns:a16="http://schemas.microsoft.com/office/drawing/2014/main" id="{A212C109-5F6E-4A09-9E10-3E0E49FFE134}"/>
                  </a:ext>
                </a:extLst>
              </p:cNvPr>
              <p:cNvGrpSpPr/>
              <p:nvPr/>
            </p:nvGrpSpPr>
            <p:grpSpPr>
              <a:xfrm>
                <a:off x="5501557" y="3606478"/>
                <a:ext cx="1233530" cy="1234357"/>
                <a:chOff x="5501557" y="3606478"/>
                <a:chExt cx="1233530" cy="1234357"/>
              </a:xfrm>
            </p:grpSpPr>
            <p:sp>
              <p:nvSpPr>
                <p:cNvPr id="44" name="Oval 14">
                  <a:extLst>
                    <a:ext uri="{FF2B5EF4-FFF2-40B4-BE49-F238E27FC236}">
                      <a16:creationId xmlns:a16="http://schemas.microsoft.com/office/drawing/2014/main" id="{121F379D-9CBE-4EAE-BC9C-795FB8652E26}"/>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45" name="Oval 15">
                  <a:extLst>
                    <a:ext uri="{FF2B5EF4-FFF2-40B4-BE49-F238E27FC236}">
                      <a16:creationId xmlns:a16="http://schemas.microsoft.com/office/drawing/2014/main" id="{12FE64A3-0062-48C2-8C55-AE6F55D7DB12}"/>
                    </a:ext>
                  </a:extLst>
                </p:cNvPr>
                <p:cNvSpPr>
                  <a:spLocks noChangeArrowheads="1"/>
                </p:cNvSpPr>
                <p:nvPr/>
              </p:nvSpPr>
              <p:spPr bwMode="auto">
                <a:xfrm>
                  <a:off x="5536281" y="3642029"/>
                  <a:ext cx="1164082" cy="1163256"/>
                </a:xfrm>
                <a:prstGeom prst="ellipse">
                  <a:avLst/>
                </a:prstGeom>
                <a:solidFill>
                  <a:srgbClr val="333F5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cs typeface="+mn-ea"/>
                    <a:sym typeface="+mn-lt"/>
                  </a:endParaRPr>
                </a:p>
              </p:txBody>
            </p:sp>
          </p:grpSp>
        </p:grpSp>
        <p:sp>
          <p:nvSpPr>
            <p:cNvPr id="28" name="Freeform 16">
              <a:extLst>
                <a:ext uri="{FF2B5EF4-FFF2-40B4-BE49-F238E27FC236}">
                  <a16:creationId xmlns:a16="http://schemas.microsoft.com/office/drawing/2014/main" id="{93E6D487-8A8B-4771-BDA2-661FFFAAB55E}"/>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333F5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sp>
          <p:nvSpPr>
            <p:cNvPr id="29" name="Freeform 17">
              <a:extLst>
                <a:ext uri="{FF2B5EF4-FFF2-40B4-BE49-F238E27FC236}">
                  <a16:creationId xmlns:a16="http://schemas.microsoft.com/office/drawing/2014/main" id="{B162FCF2-D143-4E67-8B39-C51A3E4164F0}"/>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0" name="Freeform 18">
              <a:extLst>
                <a:ext uri="{FF2B5EF4-FFF2-40B4-BE49-F238E27FC236}">
                  <a16:creationId xmlns:a16="http://schemas.microsoft.com/office/drawing/2014/main" id="{E378202D-B7D1-451F-952F-01A09E943E55}"/>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333F5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cs typeface="+mn-ea"/>
                <a:sym typeface="+mn-lt"/>
              </a:endParaRPr>
            </a:p>
          </p:txBody>
        </p:sp>
        <p:sp>
          <p:nvSpPr>
            <p:cNvPr id="31" name="Freeform 19">
              <a:extLst>
                <a:ext uri="{FF2B5EF4-FFF2-40B4-BE49-F238E27FC236}">
                  <a16:creationId xmlns:a16="http://schemas.microsoft.com/office/drawing/2014/main" id="{4B9E5B45-9228-445B-8BFE-B7419B28451D}"/>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2" name="Freeform 20">
              <a:extLst>
                <a:ext uri="{FF2B5EF4-FFF2-40B4-BE49-F238E27FC236}">
                  <a16:creationId xmlns:a16="http://schemas.microsoft.com/office/drawing/2014/main" id="{A2B10C01-B687-46E3-B9EC-66F7F0D4BD39}"/>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333F5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3" name="Freeform 21">
              <a:extLst>
                <a:ext uri="{FF2B5EF4-FFF2-40B4-BE49-F238E27FC236}">
                  <a16:creationId xmlns:a16="http://schemas.microsoft.com/office/drawing/2014/main" id="{85EA1359-DB0C-4E98-9D8D-17A21CF6EB6F}"/>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4" name="Freeform 22">
              <a:extLst>
                <a:ext uri="{FF2B5EF4-FFF2-40B4-BE49-F238E27FC236}">
                  <a16:creationId xmlns:a16="http://schemas.microsoft.com/office/drawing/2014/main" id="{0DCA6822-DB59-452A-BC06-E52E35CA422A}"/>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333F5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5" name="Freeform 23">
              <a:extLst>
                <a:ext uri="{FF2B5EF4-FFF2-40B4-BE49-F238E27FC236}">
                  <a16:creationId xmlns:a16="http://schemas.microsoft.com/office/drawing/2014/main" id="{D45998FE-DEE6-4B3E-B3F8-5E2E77F92457}"/>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36" name="AutoShape 123">
              <a:extLst>
                <a:ext uri="{FF2B5EF4-FFF2-40B4-BE49-F238E27FC236}">
                  <a16:creationId xmlns:a16="http://schemas.microsoft.com/office/drawing/2014/main" id="{6BD901E9-6523-4CB8-A37E-BB771D1D88BE}"/>
                </a:ext>
              </a:extLst>
            </p:cNvPr>
            <p:cNvSpPr>
              <a:spLocks noChangeAspect="1"/>
            </p:cNvSpPr>
            <p:nvPr/>
          </p:nvSpPr>
          <p:spPr bwMode="auto">
            <a:xfrm>
              <a:off x="5925923" y="3232804"/>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a:pPr>
              <a:endParaRPr lang="es-ES" sz="3600" dirty="0">
                <a:effectLst>
                  <a:outerShdw blurRad="38100" dist="38100" dir="2700000" algn="tl">
                    <a:srgbClr val="000000"/>
                  </a:outerShdw>
                </a:effectLst>
                <a:cs typeface="+mn-ea"/>
                <a:sym typeface="+mn-lt"/>
              </a:endParaRPr>
            </a:p>
          </p:txBody>
        </p:sp>
        <p:sp>
          <p:nvSpPr>
            <p:cNvPr id="37" name="TextBox 30">
              <a:extLst>
                <a:ext uri="{FF2B5EF4-FFF2-40B4-BE49-F238E27FC236}">
                  <a16:creationId xmlns:a16="http://schemas.microsoft.com/office/drawing/2014/main" id="{B4F2D751-2873-4D37-9ED0-0F95AAF9CDF1}"/>
                </a:ext>
              </a:extLst>
            </p:cNvPr>
            <p:cNvSpPr txBox="1"/>
            <p:nvPr/>
          </p:nvSpPr>
          <p:spPr>
            <a:xfrm>
              <a:off x="5638864" y="3673198"/>
              <a:ext cx="1083074" cy="33888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cs typeface="+mn-ea"/>
                  <a:sym typeface="+mn-lt"/>
                </a:rPr>
                <a:t>SUCCESS</a:t>
              </a:r>
            </a:p>
          </p:txBody>
        </p:sp>
        <p:sp>
          <p:nvSpPr>
            <p:cNvPr id="38" name="Freeform 237">
              <a:extLst>
                <a:ext uri="{FF2B5EF4-FFF2-40B4-BE49-F238E27FC236}">
                  <a16:creationId xmlns:a16="http://schemas.microsoft.com/office/drawing/2014/main" id="{B03E9557-941D-4887-BBBC-052CED559E0D}"/>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050" dirty="0">
                <a:cs typeface="+mn-ea"/>
                <a:sym typeface="+mn-lt"/>
              </a:endParaRPr>
            </a:p>
          </p:txBody>
        </p:sp>
        <p:sp>
          <p:nvSpPr>
            <p:cNvPr id="39" name="Freeform 290">
              <a:extLst>
                <a:ext uri="{FF2B5EF4-FFF2-40B4-BE49-F238E27FC236}">
                  <a16:creationId xmlns:a16="http://schemas.microsoft.com/office/drawing/2014/main" id="{B29DC6CB-DEB9-4649-A94D-B75B345828E3}"/>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cs typeface="+mn-ea"/>
                <a:sym typeface="+mn-lt"/>
              </a:endParaRPr>
            </a:p>
          </p:txBody>
        </p:sp>
        <p:sp>
          <p:nvSpPr>
            <p:cNvPr id="40" name="Freeform 417">
              <a:extLst>
                <a:ext uri="{FF2B5EF4-FFF2-40B4-BE49-F238E27FC236}">
                  <a16:creationId xmlns:a16="http://schemas.microsoft.com/office/drawing/2014/main" id="{74EE2AB7-FE95-407D-953C-C867C33B8740}"/>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cs typeface="+mn-ea"/>
                <a:sym typeface="+mn-lt"/>
              </a:endParaRPr>
            </a:p>
          </p:txBody>
        </p:sp>
        <p:sp>
          <p:nvSpPr>
            <p:cNvPr id="41" name="Freeform 526">
              <a:extLst>
                <a:ext uri="{FF2B5EF4-FFF2-40B4-BE49-F238E27FC236}">
                  <a16:creationId xmlns:a16="http://schemas.microsoft.com/office/drawing/2014/main" id="{519EB7B3-6AD6-4B75-A795-5C2F6746B8CB}"/>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cs typeface="+mn-ea"/>
                <a:sym typeface="+mn-lt"/>
              </a:endParaRPr>
            </a:p>
          </p:txBody>
        </p:sp>
      </p:grpSp>
      <p:sp>
        <p:nvSpPr>
          <p:cNvPr id="3" name="文本框 2">
            <a:extLst>
              <a:ext uri="{FF2B5EF4-FFF2-40B4-BE49-F238E27FC236}">
                <a16:creationId xmlns:a16="http://schemas.microsoft.com/office/drawing/2014/main" id="{0ED1AC68-B27A-84F0-F497-58CAFC413A11}"/>
              </a:ext>
            </a:extLst>
          </p:cNvPr>
          <p:cNvSpPr txBox="1"/>
          <p:nvPr/>
        </p:nvSpPr>
        <p:spPr>
          <a:xfrm>
            <a:off x="1021967" y="2205146"/>
            <a:ext cx="5639486" cy="2429576"/>
          </a:xfrm>
          <a:prstGeom prst="rect">
            <a:avLst/>
          </a:prstGeom>
          <a:noFill/>
        </p:spPr>
        <p:txBody>
          <a:bodyPr wrap="square">
            <a:spAutoFit/>
          </a:bodyPr>
          <a:lstStyle/>
          <a:p>
            <a:pPr>
              <a:lnSpc>
                <a:spcPct val="150000"/>
              </a:lnSpc>
              <a:spcBef>
                <a:spcPts val="600"/>
              </a:spcBef>
              <a:spcAft>
                <a:spcPts val="600"/>
              </a:spcAft>
            </a:pPr>
            <a:r>
              <a:rPr lang="zh-CN" altLang="en-US" sz="1200" dirty="0"/>
              <a:t>      本课题提出了一个基于 </a:t>
            </a:r>
            <a:r>
              <a:rPr lang="en-US" altLang="zh-CN" sz="1200" dirty="0"/>
              <a:t>Django </a:t>
            </a:r>
            <a:r>
              <a:rPr lang="zh-CN" altLang="en-US" sz="1200" dirty="0"/>
              <a:t>和 </a:t>
            </a:r>
            <a:r>
              <a:rPr lang="en-US" altLang="zh-CN" sz="1200" dirty="0"/>
              <a:t>React </a:t>
            </a:r>
            <a:r>
              <a:rPr lang="zh-CN" altLang="en-US" sz="1200" dirty="0"/>
              <a:t>搭建的志愿吧平台，即疫情防控社区志愿者管理系统，旨在帮助机构或组织更好地管理和运营志愿者队伍，提高组织的效率、减少管理成本。本系统具有良好的用户体验和稳定性，可以满足志愿者管理的实际需求。</a:t>
            </a:r>
            <a:endParaRPr lang="en-US" altLang="zh-CN" sz="1200" dirty="0"/>
          </a:p>
          <a:p>
            <a:pPr>
              <a:lnSpc>
                <a:spcPct val="150000"/>
              </a:lnSpc>
              <a:spcBef>
                <a:spcPts val="600"/>
              </a:spcBef>
              <a:spcAft>
                <a:spcPts val="600"/>
              </a:spcAft>
            </a:pPr>
            <a:r>
              <a:rPr lang="zh-CN" altLang="en-US" sz="1200" dirty="0"/>
              <a:t>      本文所提出的基于 </a:t>
            </a:r>
            <a:r>
              <a:rPr lang="en-US" altLang="zh-CN" sz="1200" dirty="0" err="1"/>
              <a:t>DRF</a:t>
            </a:r>
            <a:r>
              <a:rPr lang="en-US" altLang="zh-CN" sz="1200" dirty="0"/>
              <a:t> </a:t>
            </a:r>
            <a:r>
              <a:rPr lang="zh-CN" altLang="en-US" sz="1200" dirty="0"/>
              <a:t>框架和 </a:t>
            </a:r>
            <a:r>
              <a:rPr lang="en-US" altLang="zh-CN" sz="1200" dirty="0"/>
              <a:t>React </a:t>
            </a:r>
            <a:r>
              <a:rPr lang="zh-CN" altLang="en-US" sz="1200" dirty="0"/>
              <a:t>框架的疫情防控社区志愿者管理系统具有一定的创新性和实用性，可为志愿公益活动管理提供新的思路和方法。系统功能模块齐全，实现了对志愿者以及疫情防控公益活动管理的系统化、科学化，既可以提高服务质量，又大大的促进了管理系统的发展。</a:t>
            </a:r>
          </a:p>
        </p:txBody>
      </p:sp>
    </p:spTree>
    <p:extLst>
      <p:ext uri="{BB962C8B-B14F-4D97-AF65-F5344CB8AC3E}">
        <p14:creationId xmlns:p14="http://schemas.microsoft.com/office/powerpoint/2010/main" val="2412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08D2A310-9E50-4156-B4F0-1C91E861667A}"/>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7549F5FF-008C-4055-9B53-AD3DEC9F58AC}"/>
              </a:ext>
            </a:extLst>
          </p:cNvPr>
          <p:cNvSpPr/>
          <p:nvPr/>
        </p:nvSpPr>
        <p:spPr>
          <a:xfrm>
            <a:off x="1082041" y="1008357"/>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 name="组合 3"/>
          <p:cNvGrpSpPr/>
          <p:nvPr/>
        </p:nvGrpSpPr>
        <p:grpSpPr>
          <a:xfrm>
            <a:off x="2293132" y="2368445"/>
            <a:ext cx="2134576" cy="2134576"/>
            <a:chOff x="2453152" y="2105954"/>
            <a:chExt cx="2134576" cy="2134576"/>
          </a:xfrm>
        </p:grpSpPr>
        <p:sp>
          <p:nvSpPr>
            <p:cNvPr id="5" name="椭圆 4"/>
            <p:cNvSpPr/>
            <p:nvPr/>
          </p:nvSpPr>
          <p:spPr>
            <a:xfrm>
              <a:off x="2453152" y="2105954"/>
              <a:ext cx="2134576" cy="213457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6" name="文本框 5"/>
            <p:cNvSpPr txBox="1"/>
            <p:nvPr/>
          </p:nvSpPr>
          <p:spPr>
            <a:xfrm>
              <a:off x="2732404" y="2449967"/>
              <a:ext cx="1576072" cy="1446550"/>
            </a:xfrm>
            <a:prstGeom prst="rect">
              <a:avLst/>
            </a:prstGeom>
            <a:noFill/>
          </p:spPr>
          <p:txBody>
            <a:bodyPr wrap="none" rtlCol="0">
              <a:spAutoFit/>
            </a:bodyPr>
            <a:lstStyle/>
            <a:p>
              <a:r>
                <a:rPr lang="en-US" altLang="zh-CN" sz="8800" b="1" dirty="0">
                  <a:solidFill>
                    <a:schemeClr val="bg1"/>
                  </a:solidFill>
                  <a:cs typeface="+mn-ea"/>
                  <a:sym typeface="+mn-lt"/>
                </a:rPr>
                <a:t>02</a:t>
              </a:r>
              <a:endParaRPr lang="zh-CN" altLang="en-US" sz="8800" b="1" dirty="0">
                <a:solidFill>
                  <a:schemeClr val="bg1"/>
                </a:solidFill>
                <a:cs typeface="+mn-ea"/>
                <a:sym typeface="+mn-lt"/>
              </a:endParaRPr>
            </a:p>
          </p:txBody>
        </p:sp>
      </p:grpSp>
      <p:grpSp>
        <p:nvGrpSpPr>
          <p:cNvPr id="7" name="组合 6"/>
          <p:cNvGrpSpPr/>
          <p:nvPr/>
        </p:nvGrpSpPr>
        <p:grpSpPr>
          <a:xfrm>
            <a:off x="5354642" y="2546657"/>
            <a:ext cx="4730391" cy="1764686"/>
            <a:chOff x="5308922" y="2335221"/>
            <a:chExt cx="4730391" cy="1764686"/>
          </a:xfrm>
        </p:grpSpPr>
        <p:sp>
          <p:nvSpPr>
            <p:cNvPr id="8" name="文本框 7"/>
            <p:cNvSpPr txBox="1"/>
            <p:nvPr/>
          </p:nvSpPr>
          <p:spPr>
            <a:xfrm>
              <a:off x="5315700" y="2335221"/>
              <a:ext cx="4173197" cy="646331"/>
            </a:xfrm>
            <a:prstGeom prst="rect">
              <a:avLst/>
            </a:prstGeom>
            <a:noFill/>
          </p:spPr>
          <p:txBody>
            <a:bodyPr wrap="square" rtlCol="0">
              <a:spAutoFit/>
            </a:bodyPr>
            <a:lstStyle/>
            <a:p>
              <a:r>
                <a:rPr lang="zh-CN" altLang="en-US" sz="3600" dirty="0">
                  <a:solidFill>
                    <a:schemeClr val="tx2">
                      <a:lumMod val="75000"/>
                    </a:schemeClr>
                  </a:solidFill>
                  <a:cs typeface="+mn-ea"/>
                  <a:sym typeface="+mn-lt"/>
                </a:rPr>
                <a:t>技术栈和开发工具</a:t>
              </a:r>
            </a:p>
          </p:txBody>
        </p:sp>
        <p:cxnSp>
          <p:nvCxnSpPr>
            <p:cNvPr id="9" name="直接连接符 8"/>
            <p:cNvCxnSpPr/>
            <p:nvPr/>
          </p:nvCxnSpPr>
          <p:spPr>
            <a:xfrm>
              <a:off x="5408809" y="3224297"/>
              <a:ext cx="848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308922" y="3429000"/>
              <a:ext cx="4730391" cy="670907"/>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200" dirty="0">
                  <a:solidFill>
                    <a:schemeClr val="tx2">
                      <a:lumMod val="75000"/>
                    </a:schemeClr>
                  </a:solidFill>
                  <a:cs typeface="+mn-ea"/>
                  <a:sym typeface="+mn-lt"/>
                </a:rPr>
                <a:t>本系统采用</a:t>
              </a:r>
              <a:r>
                <a:rPr lang="en-US" altLang="zh-CN" sz="1200" dirty="0">
                  <a:solidFill>
                    <a:schemeClr val="tx2">
                      <a:lumMod val="75000"/>
                    </a:schemeClr>
                  </a:solidFill>
                  <a:cs typeface="+mn-ea"/>
                  <a:sym typeface="+mn-lt"/>
                </a:rPr>
                <a:t>Python</a:t>
              </a:r>
              <a:r>
                <a:rPr lang="zh-CN" altLang="en-US" sz="1200" dirty="0">
                  <a:solidFill>
                    <a:schemeClr val="tx2">
                      <a:lumMod val="75000"/>
                    </a:schemeClr>
                  </a:solidFill>
                  <a:cs typeface="+mn-ea"/>
                  <a:sym typeface="+mn-lt"/>
                </a:rPr>
                <a:t>、</a:t>
              </a:r>
              <a:r>
                <a:rPr lang="en-US" altLang="zh-CN" sz="1200" dirty="0">
                  <a:solidFill>
                    <a:schemeClr val="tx2">
                      <a:lumMod val="75000"/>
                    </a:schemeClr>
                  </a:solidFill>
                  <a:cs typeface="+mn-ea"/>
                  <a:sym typeface="+mn-lt"/>
                </a:rPr>
                <a:t>TypeScript XML </a:t>
              </a:r>
              <a:r>
                <a:rPr lang="zh-CN" altLang="en-US" sz="1200" dirty="0">
                  <a:solidFill>
                    <a:schemeClr val="tx2">
                      <a:lumMod val="75000"/>
                    </a:schemeClr>
                  </a:solidFill>
                  <a:cs typeface="+mn-ea"/>
                  <a:sym typeface="+mn-lt"/>
                </a:rPr>
                <a:t>等语言，</a:t>
              </a:r>
              <a:r>
                <a:rPr lang="en-US" altLang="zh-CN" sz="1200" dirty="0">
                  <a:solidFill>
                    <a:schemeClr val="tx2">
                      <a:lumMod val="75000"/>
                    </a:schemeClr>
                  </a:solidFill>
                  <a:cs typeface="+mn-ea"/>
                  <a:sym typeface="+mn-lt"/>
                </a:rPr>
                <a:t>Django </a:t>
              </a:r>
              <a:r>
                <a:rPr lang="zh-CN" altLang="en-US" sz="1200" dirty="0">
                  <a:solidFill>
                    <a:schemeClr val="tx2">
                      <a:lumMod val="75000"/>
                    </a:schemeClr>
                  </a:solidFill>
                  <a:cs typeface="+mn-ea"/>
                  <a:sym typeface="+mn-lt"/>
                </a:rPr>
                <a:t>框架、</a:t>
              </a:r>
              <a:r>
                <a:rPr lang="en-US" altLang="zh-CN" sz="1200" dirty="0" err="1">
                  <a:solidFill>
                    <a:schemeClr val="tx2">
                      <a:lumMod val="75000"/>
                    </a:schemeClr>
                  </a:solidFill>
                  <a:cs typeface="+mn-ea"/>
                  <a:sym typeface="+mn-lt"/>
                </a:rPr>
                <a:t>DRF</a:t>
              </a:r>
              <a:r>
                <a:rPr lang="en-US" altLang="zh-CN" sz="1200" dirty="0">
                  <a:solidFill>
                    <a:schemeClr val="tx2">
                      <a:lumMod val="75000"/>
                    </a:schemeClr>
                  </a:solidFill>
                  <a:cs typeface="+mn-ea"/>
                  <a:sym typeface="+mn-lt"/>
                </a:rPr>
                <a:t>  </a:t>
              </a:r>
              <a:r>
                <a:rPr lang="zh-CN" altLang="en-US" sz="1200" dirty="0">
                  <a:solidFill>
                    <a:schemeClr val="tx2">
                      <a:lumMod val="75000"/>
                    </a:schemeClr>
                  </a:solidFill>
                  <a:cs typeface="+mn-ea"/>
                  <a:sym typeface="+mn-lt"/>
                </a:rPr>
                <a:t>框架、</a:t>
              </a:r>
              <a:r>
                <a:rPr lang="en-US" altLang="zh-CN" sz="1200" dirty="0">
                  <a:solidFill>
                    <a:schemeClr val="tx2">
                      <a:lumMod val="75000"/>
                    </a:schemeClr>
                  </a:solidFill>
                  <a:cs typeface="+mn-ea"/>
                  <a:sym typeface="+mn-lt"/>
                </a:rPr>
                <a:t>React </a:t>
              </a:r>
              <a:r>
                <a:rPr lang="zh-CN" altLang="en-US" sz="1200" dirty="0">
                  <a:solidFill>
                    <a:schemeClr val="tx2">
                      <a:lumMod val="75000"/>
                    </a:schemeClr>
                  </a:solidFill>
                  <a:cs typeface="+mn-ea"/>
                  <a:sym typeface="+mn-lt"/>
                </a:rPr>
                <a:t>框架、</a:t>
              </a:r>
              <a:r>
                <a:rPr lang="en-US" altLang="zh-CN" sz="1200" dirty="0">
                  <a:solidFill>
                    <a:schemeClr val="tx2">
                      <a:lumMod val="75000"/>
                    </a:schemeClr>
                  </a:solidFill>
                  <a:cs typeface="+mn-ea"/>
                  <a:sym typeface="+mn-lt"/>
                </a:rPr>
                <a:t>Ant Design </a:t>
              </a:r>
              <a:r>
                <a:rPr lang="zh-CN" altLang="en-US" sz="1200" dirty="0">
                  <a:solidFill>
                    <a:schemeClr val="tx2">
                      <a:lumMod val="75000"/>
                    </a:schemeClr>
                  </a:solidFill>
                  <a:cs typeface="+mn-ea"/>
                  <a:sym typeface="+mn-lt"/>
                </a:rPr>
                <a:t>组件库、</a:t>
              </a:r>
              <a:r>
                <a:rPr lang="en-US" altLang="zh-CN" sz="1200" dirty="0">
                  <a:solidFill>
                    <a:schemeClr val="tx2">
                      <a:lumMod val="75000"/>
                    </a:schemeClr>
                  </a:solidFill>
                  <a:cs typeface="+mn-ea"/>
                  <a:sym typeface="+mn-lt"/>
                </a:rPr>
                <a:t>Umi</a:t>
              </a:r>
              <a:r>
                <a:rPr lang="zh-CN" altLang="en-US" sz="1200" dirty="0">
                  <a:solidFill>
                    <a:schemeClr val="tx2">
                      <a:lumMod val="75000"/>
                    </a:schemeClr>
                  </a:solidFill>
                  <a:cs typeface="+mn-ea"/>
                  <a:sym typeface="+mn-lt"/>
                </a:rPr>
                <a:t>、</a:t>
              </a:r>
              <a:r>
                <a:rPr lang="en-US" altLang="zh-CN" sz="1200" dirty="0">
                  <a:solidFill>
                    <a:schemeClr val="tx2">
                      <a:lumMod val="75000"/>
                    </a:schemeClr>
                  </a:solidFill>
                  <a:cs typeface="+mn-ea"/>
                  <a:sym typeface="+mn-lt"/>
                </a:rPr>
                <a:t>Ant Design Charts</a:t>
              </a:r>
              <a:r>
                <a:rPr lang="zh-CN" altLang="en-US" sz="1200" dirty="0">
                  <a:solidFill>
                    <a:schemeClr val="tx2">
                      <a:lumMod val="75000"/>
                    </a:schemeClr>
                  </a:solidFill>
                  <a:cs typeface="+mn-ea"/>
                  <a:sym typeface="+mn-lt"/>
                </a:rPr>
                <a:t>、</a:t>
              </a:r>
              <a:r>
                <a:rPr lang="en-US" altLang="zh-CN" sz="1200" dirty="0">
                  <a:solidFill>
                    <a:schemeClr val="tx2">
                      <a:lumMod val="75000"/>
                    </a:schemeClr>
                  </a:solidFill>
                  <a:cs typeface="+mn-ea"/>
                  <a:sym typeface="+mn-lt"/>
                </a:rPr>
                <a:t>Ant Design Pro</a:t>
              </a:r>
              <a:r>
                <a:rPr lang="zh-CN" altLang="en-US" sz="1200" dirty="0">
                  <a:solidFill>
                    <a:schemeClr val="tx2">
                      <a:lumMod val="75000"/>
                    </a:schemeClr>
                  </a:solidFill>
                  <a:cs typeface="+mn-ea"/>
                  <a:sym typeface="+mn-lt"/>
                </a:rPr>
                <a:t>、</a:t>
              </a:r>
              <a:r>
                <a:rPr lang="en-US" altLang="zh-CN" sz="1200" dirty="0">
                  <a:solidFill>
                    <a:schemeClr val="tx2">
                      <a:lumMod val="75000"/>
                    </a:schemeClr>
                  </a:solidFill>
                  <a:cs typeface="+mn-ea"/>
                  <a:sym typeface="+mn-lt"/>
                </a:rPr>
                <a:t>MYSQL </a:t>
              </a:r>
              <a:r>
                <a:rPr lang="zh-CN" altLang="en-US" sz="1200" dirty="0">
                  <a:solidFill>
                    <a:schemeClr val="tx2">
                      <a:lumMod val="75000"/>
                    </a:schemeClr>
                  </a:solidFill>
                  <a:cs typeface="+mn-ea"/>
                  <a:sym typeface="+mn-lt"/>
                </a:rPr>
                <a:t>数据库，基于 </a:t>
              </a:r>
              <a:r>
                <a:rPr lang="en-US" altLang="zh-CN" sz="1200" dirty="0">
                  <a:solidFill>
                    <a:schemeClr val="tx2">
                      <a:lumMod val="75000"/>
                    </a:schemeClr>
                  </a:solidFill>
                  <a:cs typeface="+mn-ea"/>
                  <a:sym typeface="+mn-lt"/>
                </a:rPr>
                <a:t>B/S </a:t>
              </a:r>
              <a:r>
                <a:rPr lang="zh-CN" altLang="en-US" sz="1200" dirty="0">
                  <a:solidFill>
                    <a:schemeClr val="tx2">
                      <a:lumMod val="75000"/>
                    </a:schemeClr>
                  </a:solidFill>
                  <a:cs typeface="+mn-ea"/>
                  <a:sym typeface="+mn-lt"/>
                </a:rPr>
                <a:t>结构进行设计开发。</a:t>
              </a:r>
              <a:endParaRPr lang="zh-CN" altLang="en-US" dirty="0">
                <a:solidFill>
                  <a:schemeClr val="tx2">
                    <a:lumMod val="75000"/>
                  </a:schemeClr>
                </a:solidFill>
                <a:cs typeface="+mn-ea"/>
                <a:sym typeface="+mn-lt"/>
              </a:endParaRPr>
            </a:p>
          </p:txBody>
        </p:sp>
      </p:grpSp>
    </p:spTree>
    <p:extLst>
      <p:ext uri="{BB962C8B-B14F-4D97-AF65-F5344CB8AC3E}">
        <p14:creationId xmlns:p14="http://schemas.microsoft.com/office/powerpoint/2010/main" val="208967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01</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技术栈和开发工具</a:t>
            </a:r>
          </a:p>
        </p:txBody>
      </p:sp>
      <p:grpSp>
        <p:nvGrpSpPr>
          <p:cNvPr id="22" name="组合 21">
            <a:extLst>
              <a:ext uri="{FF2B5EF4-FFF2-40B4-BE49-F238E27FC236}">
                <a16:creationId xmlns:a16="http://schemas.microsoft.com/office/drawing/2014/main" id="{A0711D74-5303-4441-8AF9-91AA2D3CBB3A}"/>
              </a:ext>
            </a:extLst>
          </p:cNvPr>
          <p:cNvGrpSpPr/>
          <p:nvPr/>
        </p:nvGrpSpPr>
        <p:grpSpPr>
          <a:xfrm>
            <a:off x="645994" y="1205235"/>
            <a:ext cx="10535615" cy="1907783"/>
            <a:chOff x="828192" y="2234334"/>
            <a:chExt cx="10535615" cy="1907783"/>
          </a:xfrm>
          <a:solidFill>
            <a:srgbClr val="333F50"/>
          </a:solidFill>
        </p:grpSpPr>
        <p:sp>
          <p:nvSpPr>
            <p:cNvPr id="23" name="Freeform 36">
              <a:extLst>
                <a:ext uri="{FF2B5EF4-FFF2-40B4-BE49-F238E27FC236}">
                  <a16:creationId xmlns:a16="http://schemas.microsoft.com/office/drawing/2014/main" id="{7EB7C8AF-CA6B-4BA2-A091-795EE82DCC55}"/>
                </a:ext>
              </a:extLst>
            </p:cNvPr>
            <p:cNvSpPr/>
            <p:nvPr/>
          </p:nvSpPr>
          <p:spPr>
            <a:xfrm>
              <a:off x="828192" y="2682018"/>
              <a:ext cx="10535615" cy="746982"/>
            </a:xfrm>
            <a:custGeom>
              <a:avLst/>
              <a:gdLst>
                <a:gd name="connsiteX0" fmla="*/ 0 w 2683934"/>
                <a:gd name="connsiteY0" fmla="*/ 702733 h 799629"/>
                <a:gd name="connsiteX1" fmla="*/ 431800 w 2683934"/>
                <a:gd name="connsiteY1" fmla="*/ 533400 h 799629"/>
                <a:gd name="connsiteX2" fmla="*/ 897467 w 2683934"/>
                <a:gd name="connsiteY2" fmla="*/ 719667 h 799629"/>
                <a:gd name="connsiteX3" fmla="*/ 1151467 w 2683934"/>
                <a:gd name="connsiteY3" fmla="*/ 778933 h 799629"/>
                <a:gd name="connsiteX4" fmla="*/ 1456267 w 2683934"/>
                <a:gd name="connsiteY4" fmla="*/ 787400 h 799629"/>
                <a:gd name="connsiteX5" fmla="*/ 1769534 w 2683934"/>
                <a:gd name="connsiteY5" fmla="*/ 618067 h 799629"/>
                <a:gd name="connsiteX6" fmla="*/ 1981200 w 2683934"/>
                <a:gd name="connsiteY6" fmla="*/ 313267 h 799629"/>
                <a:gd name="connsiteX7" fmla="*/ 2218267 w 2683934"/>
                <a:gd name="connsiteY7" fmla="*/ 118533 h 799629"/>
                <a:gd name="connsiteX8" fmla="*/ 2463800 w 2683934"/>
                <a:gd name="connsiteY8" fmla="*/ 16933 h 799629"/>
                <a:gd name="connsiteX9" fmla="*/ 2683934 w 2683934"/>
                <a:gd name="connsiteY9" fmla="*/ 0 h 799629"/>
                <a:gd name="connsiteX0" fmla="*/ 0 w 2779669"/>
                <a:gd name="connsiteY0" fmla="*/ 686196 h 783092"/>
                <a:gd name="connsiteX1" fmla="*/ 431800 w 2779669"/>
                <a:gd name="connsiteY1" fmla="*/ 516863 h 783092"/>
                <a:gd name="connsiteX2" fmla="*/ 897467 w 2779669"/>
                <a:gd name="connsiteY2" fmla="*/ 703130 h 783092"/>
                <a:gd name="connsiteX3" fmla="*/ 1151467 w 2779669"/>
                <a:gd name="connsiteY3" fmla="*/ 762396 h 783092"/>
                <a:gd name="connsiteX4" fmla="*/ 1456267 w 2779669"/>
                <a:gd name="connsiteY4" fmla="*/ 770863 h 783092"/>
                <a:gd name="connsiteX5" fmla="*/ 1769534 w 2779669"/>
                <a:gd name="connsiteY5" fmla="*/ 601530 h 783092"/>
                <a:gd name="connsiteX6" fmla="*/ 1981200 w 2779669"/>
                <a:gd name="connsiteY6" fmla="*/ 296730 h 783092"/>
                <a:gd name="connsiteX7" fmla="*/ 2218267 w 2779669"/>
                <a:gd name="connsiteY7" fmla="*/ 101996 h 783092"/>
                <a:gd name="connsiteX8" fmla="*/ 2463800 w 2779669"/>
                <a:gd name="connsiteY8" fmla="*/ 396 h 783092"/>
                <a:gd name="connsiteX9" fmla="*/ 2779669 w 2779669"/>
                <a:gd name="connsiteY9" fmla="*/ 690837 h 783092"/>
                <a:gd name="connsiteX0" fmla="*/ 0 w 2779669"/>
                <a:gd name="connsiteY0" fmla="*/ 686190 h 783086"/>
                <a:gd name="connsiteX1" fmla="*/ 431800 w 2779669"/>
                <a:gd name="connsiteY1" fmla="*/ 516857 h 783086"/>
                <a:gd name="connsiteX2" fmla="*/ 897467 w 2779669"/>
                <a:gd name="connsiteY2" fmla="*/ 703124 h 783086"/>
                <a:gd name="connsiteX3" fmla="*/ 1151467 w 2779669"/>
                <a:gd name="connsiteY3" fmla="*/ 762390 h 783086"/>
                <a:gd name="connsiteX4" fmla="*/ 1456267 w 2779669"/>
                <a:gd name="connsiteY4" fmla="*/ 770857 h 783086"/>
                <a:gd name="connsiteX5" fmla="*/ 1769534 w 2779669"/>
                <a:gd name="connsiteY5" fmla="*/ 601524 h 783086"/>
                <a:gd name="connsiteX6" fmla="*/ 1981200 w 2779669"/>
                <a:gd name="connsiteY6" fmla="*/ 296724 h 783086"/>
                <a:gd name="connsiteX7" fmla="*/ 2218267 w 2779669"/>
                <a:gd name="connsiteY7" fmla="*/ 101990 h 783086"/>
                <a:gd name="connsiteX8" fmla="*/ 2463800 w 2779669"/>
                <a:gd name="connsiteY8" fmla="*/ 390 h 783086"/>
                <a:gd name="connsiteX9" fmla="*/ 2779669 w 2779669"/>
                <a:gd name="connsiteY9" fmla="*/ 690831 h 783086"/>
                <a:gd name="connsiteX0" fmla="*/ 0 w 2779669"/>
                <a:gd name="connsiteY0" fmla="*/ 588891 h 685787"/>
                <a:gd name="connsiteX1" fmla="*/ 431800 w 2779669"/>
                <a:gd name="connsiteY1" fmla="*/ 419558 h 685787"/>
                <a:gd name="connsiteX2" fmla="*/ 897467 w 2779669"/>
                <a:gd name="connsiteY2" fmla="*/ 605825 h 685787"/>
                <a:gd name="connsiteX3" fmla="*/ 1151467 w 2779669"/>
                <a:gd name="connsiteY3" fmla="*/ 665091 h 685787"/>
                <a:gd name="connsiteX4" fmla="*/ 1456267 w 2779669"/>
                <a:gd name="connsiteY4" fmla="*/ 673558 h 685787"/>
                <a:gd name="connsiteX5" fmla="*/ 1769534 w 2779669"/>
                <a:gd name="connsiteY5" fmla="*/ 504225 h 685787"/>
                <a:gd name="connsiteX6" fmla="*/ 1981200 w 2779669"/>
                <a:gd name="connsiteY6" fmla="*/ 199425 h 685787"/>
                <a:gd name="connsiteX7" fmla="*/ 2218267 w 2779669"/>
                <a:gd name="connsiteY7" fmla="*/ 4691 h 685787"/>
                <a:gd name="connsiteX8" fmla="*/ 2440824 w 2779669"/>
                <a:gd name="connsiteY8" fmla="*/ 46776 h 685787"/>
                <a:gd name="connsiteX9" fmla="*/ 2779669 w 2779669"/>
                <a:gd name="connsiteY9" fmla="*/ 593532 h 685787"/>
                <a:gd name="connsiteX0" fmla="*/ 0 w 2779669"/>
                <a:gd name="connsiteY0" fmla="*/ 598502 h 695398"/>
                <a:gd name="connsiteX1" fmla="*/ 431800 w 2779669"/>
                <a:gd name="connsiteY1" fmla="*/ 429169 h 695398"/>
                <a:gd name="connsiteX2" fmla="*/ 897467 w 2779669"/>
                <a:gd name="connsiteY2" fmla="*/ 615436 h 695398"/>
                <a:gd name="connsiteX3" fmla="*/ 1151467 w 2779669"/>
                <a:gd name="connsiteY3" fmla="*/ 674702 h 695398"/>
                <a:gd name="connsiteX4" fmla="*/ 1456267 w 2779669"/>
                <a:gd name="connsiteY4" fmla="*/ 683169 h 695398"/>
                <a:gd name="connsiteX5" fmla="*/ 1769534 w 2779669"/>
                <a:gd name="connsiteY5" fmla="*/ 513836 h 695398"/>
                <a:gd name="connsiteX6" fmla="*/ 1981200 w 2779669"/>
                <a:gd name="connsiteY6" fmla="*/ 209036 h 695398"/>
                <a:gd name="connsiteX7" fmla="*/ 2218267 w 2779669"/>
                <a:gd name="connsiteY7" fmla="*/ 14302 h 695398"/>
                <a:gd name="connsiteX8" fmla="*/ 2779669 w 2779669"/>
                <a:gd name="connsiteY8" fmla="*/ 603143 h 695398"/>
                <a:gd name="connsiteX0" fmla="*/ 0 w 2779669"/>
                <a:gd name="connsiteY0" fmla="*/ 584881 h 681777"/>
                <a:gd name="connsiteX1" fmla="*/ 431800 w 2779669"/>
                <a:gd name="connsiteY1" fmla="*/ 415548 h 681777"/>
                <a:gd name="connsiteX2" fmla="*/ 897467 w 2779669"/>
                <a:gd name="connsiteY2" fmla="*/ 601815 h 681777"/>
                <a:gd name="connsiteX3" fmla="*/ 1151467 w 2779669"/>
                <a:gd name="connsiteY3" fmla="*/ 661081 h 681777"/>
                <a:gd name="connsiteX4" fmla="*/ 1456267 w 2779669"/>
                <a:gd name="connsiteY4" fmla="*/ 669548 h 681777"/>
                <a:gd name="connsiteX5" fmla="*/ 1769534 w 2779669"/>
                <a:gd name="connsiteY5" fmla="*/ 500215 h 681777"/>
                <a:gd name="connsiteX6" fmla="*/ 1981200 w 2779669"/>
                <a:gd name="connsiteY6" fmla="*/ 195415 h 681777"/>
                <a:gd name="connsiteX7" fmla="*/ 2218267 w 2779669"/>
                <a:gd name="connsiteY7" fmla="*/ 681 h 681777"/>
                <a:gd name="connsiteX8" fmla="*/ 2779669 w 2779669"/>
                <a:gd name="connsiteY8" fmla="*/ 589522 h 681777"/>
                <a:gd name="connsiteX0" fmla="*/ 0 w 2779669"/>
                <a:gd name="connsiteY0" fmla="*/ 469032 h 565928"/>
                <a:gd name="connsiteX1" fmla="*/ 431800 w 2779669"/>
                <a:gd name="connsiteY1" fmla="*/ 299699 h 565928"/>
                <a:gd name="connsiteX2" fmla="*/ 897467 w 2779669"/>
                <a:gd name="connsiteY2" fmla="*/ 485966 h 565928"/>
                <a:gd name="connsiteX3" fmla="*/ 1151467 w 2779669"/>
                <a:gd name="connsiteY3" fmla="*/ 545232 h 565928"/>
                <a:gd name="connsiteX4" fmla="*/ 1456267 w 2779669"/>
                <a:gd name="connsiteY4" fmla="*/ 553699 h 565928"/>
                <a:gd name="connsiteX5" fmla="*/ 1769534 w 2779669"/>
                <a:gd name="connsiteY5" fmla="*/ 384366 h 565928"/>
                <a:gd name="connsiteX6" fmla="*/ 1981200 w 2779669"/>
                <a:gd name="connsiteY6" fmla="*/ 79566 h 565928"/>
                <a:gd name="connsiteX7" fmla="*/ 2224968 w 2779669"/>
                <a:gd name="connsiteY7" fmla="*/ 885 h 565928"/>
                <a:gd name="connsiteX8" fmla="*/ 2779669 w 2779669"/>
                <a:gd name="connsiteY8" fmla="*/ 473673 h 565928"/>
                <a:gd name="connsiteX0" fmla="*/ 0 w 2779669"/>
                <a:gd name="connsiteY0" fmla="*/ 471936 h 568832"/>
                <a:gd name="connsiteX1" fmla="*/ 431800 w 2779669"/>
                <a:gd name="connsiteY1" fmla="*/ 302603 h 568832"/>
                <a:gd name="connsiteX2" fmla="*/ 897467 w 2779669"/>
                <a:gd name="connsiteY2" fmla="*/ 488870 h 568832"/>
                <a:gd name="connsiteX3" fmla="*/ 1151467 w 2779669"/>
                <a:gd name="connsiteY3" fmla="*/ 548136 h 568832"/>
                <a:gd name="connsiteX4" fmla="*/ 1456267 w 2779669"/>
                <a:gd name="connsiteY4" fmla="*/ 556603 h 568832"/>
                <a:gd name="connsiteX5" fmla="*/ 1769534 w 2779669"/>
                <a:gd name="connsiteY5" fmla="*/ 387270 h 568832"/>
                <a:gd name="connsiteX6" fmla="*/ 1981200 w 2779669"/>
                <a:gd name="connsiteY6" fmla="*/ 82470 h 568832"/>
                <a:gd name="connsiteX7" fmla="*/ 2224968 w 2779669"/>
                <a:gd name="connsiteY7" fmla="*/ 3789 h 568832"/>
                <a:gd name="connsiteX8" fmla="*/ 2779669 w 2779669"/>
                <a:gd name="connsiteY8" fmla="*/ 476577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669" h="568832">
                  <a:moveTo>
                    <a:pt x="0" y="471936"/>
                  </a:moveTo>
                  <a:cubicBezTo>
                    <a:pt x="141111" y="385858"/>
                    <a:pt x="282222" y="299781"/>
                    <a:pt x="431800" y="302603"/>
                  </a:cubicBezTo>
                  <a:cubicBezTo>
                    <a:pt x="581378" y="305425"/>
                    <a:pt x="777523" y="447948"/>
                    <a:pt x="897467" y="488870"/>
                  </a:cubicBezTo>
                  <a:cubicBezTo>
                    <a:pt x="1017411" y="529792"/>
                    <a:pt x="1058334" y="536847"/>
                    <a:pt x="1151467" y="548136"/>
                  </a:cubicBezTo>
                  <a:cubicBezTo>
                    <a:pt x="1244600" y="559425"/>
                    <a:pt x="1353256" y="583414"/>
                    <a:pt x="1456267" y="556603"/>
                  </a:cubicBezTo>
                  <a:cubicBezTo>
                    <a:pt x="1559278" y="529792"/>
                    <a:pt x="1682045" y="466292"/>
                    <a:pt x="1769534" y="387270"/>
                  </a:cubicBezTo>
                  <a:cubicBezTo>
                    <a:pt x="1857023" y="308248"/>
                    <a:pt x="1905294" y="146384"/>
                    <a:pt x="1981200" y="82470"/>
                  </a:cubicBezTo>
                  <a:cubicBezTo>
                    <a:pt x="2057106" y="18557"/>
                    <a:pt x="2093566" y="-11121"/>
                    <a:pt x="2224968" y="3789"/>
                  </a:cubicBezTo>
                  <a:cubicBezTo>
                    <a:pt x="2356370" y="18699"/>
                    <a:pt x="2662710" y="353902"/>
                    <a:pt x="2779669" y="476577"/>
                  </a:cubicBezTo>
                </a:path>
              </a:pathLst>
            </a:custGeom>
            <a:noFill/>
            <a:ln w="28575">
              <a:solidFill>
                <a:srgbClr val="333F50"/>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2">
                    <a:lumMod val="10000"/>
                  </a:schemeClr>
                </a:solidFill>
                <a:cs typeface="+mn-ea"/>
                <a:sym typeface="+mn-lt"/>
              </a:endParaRPr>
            </a:p>
          </p:txBody>
        </p:sp>
        <p:grpSp>
          <p:nvGrpSpPr>
            <p:cNvPr id="24" name="Group 15">
              <a:extLst>
                <a:ext uri="{FF2B5EF4-FFF2-40B4-BE49-F238E27FC236}">
                  <a16:creationId xmlns:a16="http://schemas.microsoft.com/office/drawing/2014/main" id="{14DD29E5-DF32-40CD-9AE8-2723F25A8ECB}"/>
                </a:ext>
              </a:extLst>
            </p:cNvPr>
            <p:cNvGrpSpPr/>
            <p:nvPr/>
          </p:nvGrpSpPr>
          <p:grpSpPr>
            <a:xfrm>
              <a:off x="1614183" y="2234334"/>
              <a:ext cx="1430653" cy="1891891"/>
              <a:chOff x="2455123" y="2131468"/>
              <a:chExt cx="1430653" cy="1891891"/>
            </a:xfrm>
            <a:grpFill/>
          </p:grpSpPr>
          <p:sp>
            <p:nvSpPr>
              <p:cNvPr id="34" name="Chevron 16">
                <a:extLst>
                  <a:ext uri="{FF2B5EF4-FFF2-40B4-BE49-F238E27FC236}">
                    <a16:creationId xmlns:a16="http://schemas.microsoft.com/office/drawing/2014/main" id="{F9611A0A-7D0E-4045-9969-64DE8600F83A}"/>
                  </a:ext>
                </a:extLst>
              </p:cNvPr>
              <p:cNvSpPr/>
              <p:nvPr/>
            </p:nvSpPr>
            <p:spPr>
              <a:xfrm>
                <a:off x="2455123" y="2131468"/>
                <a:ext cx="1091476" cy="1891891"/>
              </a:xfrm>
              <a:prstGeom prst="chevron">
                <a:avLst/>
              </a:prstGeom>
              <a:grp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35" name="Oval 17">
                <a:extLst>
                  <a:ext uri="{FF2B5EF4-FFF2-40B4-BE49-F238E27FC236}">
                    <a16:creationId xmlns:a16="http://schemas.microsoft.com/office/drawing/2014/main" id="{2F75E702-34B5-4EB5-8A3D-6A5A9DF480F3}"/>
                  </a:ext>
                </a:extLst>
              </p:cNvPr>
              <p:cNvSpPr>
                <a:spLocks noChangeAspect="1"/>
              </p:cNvSpPr>
              <p:nvPr/>
            </p:nvSpPr>
            <p:spPr>
              <a:xfrm>
                <a:off x="3228083" y="2732678"/>
                <a:ext cx="657693" cy="657689"/>
              </a:xfrm>
              <a:prstGeom prst="ellipse">
                <a:avLst/>
              </a:prstGeom>
              <a:solidFill>
                <a:schemeClr val="bg1"/>
              </a:solidFill>
              <a:ln w="38100">
                <a:solidFill>
                  <a:srgbClr val="333F5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2">
                        <a:lumMod val="10000"/>
                      </a:schemeClr>
                    </a:solidFill>
                    <a:cs typeface="+mn-ea"/>
                    <a:sym typeface="+mn-lt"/>
                  </a:rPr>
                  <a:t>I</a:t>
                </a:r>
                <a:endParaRPr lang="en-US" sz="1400" dirty="0">
                  <a:solidFill>
                    <a:schemeClr val="bg2">
                      <a:lumMod val="10000"/>
                    </a:schemeClr>
                  </a:solidFill>
                  <a:cs typeface="+mn-ea"/>
                  <a:sym typeface="+mn-lt"/>
                </a:endParaRPr>
              </a:p>
            </p:txBody>
          </p:sp>
        </p:grpSp>
        <p:grpSp>
          <p:nvGrpSpPr>
            <p:cNvPr id="25" name="Group 18">
              <a:extLst>
                <a:ext uri="{FF2B5EF4-FFF2-40B4-BE49-F238E27FC236}">
                  <a16:creationId xmlns:a16="http://schemas.microsoft.com/office/drawing/2014/main" id="{88FDD62E-009F-41E6-9FFC-5B338765F571}"/>
                </a:ext>
              </a:extLst>
            </p:cNvPr>
            <p:cNvGrpSpPr/>
            <p:nvPr/>
          </p:nvGrpSpPr>
          <p:grpSpPr>
            <a:xfrm>
              <a:off x="4292175" y="2250226"/>
              <a:ext cx="1437288" cy="1891891"/>
              <a:chOff x="5043531" y="2131468"/>
              <a:chExt cx="1437288" cy="1891891"/>
            </a:xfrm>
            <a:grpFill/>
          </p:grpSpPr>
          <p:sp>
            <p:nvSpPr>
              <p:cNvPr id="32" name="Chevron 19">
                <a:extLst>
                  <a:ext uri="{FF2B5EF4-FFF2-40B4-BE49-F238E27FC236}">
                    <a16:creationId xmlns:a16="http://schemas.microsoft.com/office/drawing/2014/main" id="{02853A4D-591B-4FF7-8140-C7EBAB448EF8}"/>
                  </a:ext>
                </a:extLst>
              </p:cNvPr>
              <p:cNvSpPr/>
              <p:nvPr/>
            </p:nvSpPr>
            <p:spPr>
              <a:xfrm>
                <a:off x="5043531" y="2131468"/>
                <a:ext cx="1091476" cy="1891891"/>
              </a:xfrm>
              <a:prstGeom prst="chevron">
                <a:avLst/>
              </a:prstGeom>
              <a:grp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33" name="Oval 20">
                <a:extLst>
                  <a:ext uri="{FF2B5EF4-FFF2-40B4-BE49-F238E27FC236}">
                    <a16:creationId xmlns:a16="http://schemas.microsoft.com/office/drawing/2014/main" id="{DCD01F39-0B5D-4483-A9D6-192F9BA654FB}"/>
                  </a:ext>
                </a:extLst>
              </p:cNvPr>
              <p:cNvSpPr>
                <a:spLocks noChangeAspect="1"/>
              </p:cNvSpPr>
              <p:nvPr/>
            </p:nvSpPr>
            <p:spPr>
              <a:xfrm>
                <a:off x="5823126" y="2732678"/>
                <a:ext cx="657693" cy="657689"/>
              </a:xfrm>
              <a:prstGeom prst="ellipse">
                <a:avLst/>
              </a:prstGeom>
              <a:solidFill>
                <a:schemeClr val="bg1"/>
              </a:solidFill>
              <a:ln w="38100">
                <a:solidFill>
                  <a:srgbClr val="333F5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2">
                        <a:lumMod val="10000"/>
                      </a:schemeClr>
                    </a:solidFill>
                    <a:cs typeface="+mn-ea"/>
                    <a:sym typeface="+mn-lt"/>
                  </a:rPr>
                  <a:t>II</a:t>
                </a:r>
                <a:endParaRPr lang="en-US" sz="1400" dirty="0">
                  <a:solidFill>
                    <a:schemeClr val="bg2">
                      <a:lumMod val="10000"/>
                    </a:schemeClr>
                  </a:solidFill>
                  <a:cs typeface="+mn-ea"/>
                  <a:sym typeface="+mn-lt"/>
                </a:endParaRPr>
              </a:p>
            </p:txBody>
          </p:sp>
        </p:grpSp>
        <p:grpSp>
          <p:nvGrpSpPr>
            <p:cNvPr id="26" name="Group 21">
              <a:extLst>
                <a:ext uri="{FF2B5EF4-FFF2-40B4-BE49-F238E27FC236}">
                  <a16:creationId xmlns:a16="http://schemas.microsoft.com/office/drawing/2014/main" id="{2CC71765-5825-4B89-A364-7EAFC1729C31}"/>
                </a:ext>
              </a:extLst>
            </p:cNvPr>
            <p:cNvGrpSpPr/>
            <p:nvPr/>
          </p:nvGrpSpPr>
          <p:grpSpPr>
            <a:xfrm>
              <a:off x="6976802" y="2250226"/>
              <a:ext cx="1434634" cy="1891891"/>
              <a:chOff x="7553925" y="2131468"/>
              <a:chExt cx="1434634" cy="1891891"/>
            </a:xfrm>
            <a:grpFill/>
          </p:grpSpPr>
          <p:sp>
            <p:nvSpPr>
              <p:cNvPr id="30" name="Chevron 22">
                <a:extLst>
                  <a:ext uri="{FF2B5EF4-FFF2-40B4-BE49-F238E27FC236}">
                    <a16:creationId xmlns:a16="http://schemas.microsoft.com/office/drawing/2014/main" id="{B76543B2-E41E-459B-8C43-A1F5BC289308}"/>
                  </a:ext>
                </a:extLst>
              </p:cNvPr>
              <p:cNvSpPr/>
              <p:nvPr/>
            </p:nvSpPr>
            <p:spPr>
              <a:xfrm>
                <a:off x="7553925" y="2131468"/>
                <a:ext cx="1091476" cy="1891891"/>
              </a:xfrm>
              <a:prstGeom prst="chevron">
                <a:avLst/>
              </a:prstGeom>
              <a:grp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31" name="Oval 23">
                <a:extLst>
                  <a:ext uri="{FF2B5EF4-FFF2-40B4-BE49-F238E27FC236}">
                    <a16:creationId xmlns:a16="http://schemas.microsoft.com/office/drawing/2014/main" id="{2192A54A-4DAB-425A-8A33-0B266610ED28}"/>
                  </a:ext>
                </a:extLst>
              </p:cNvPr>
              <p:cNvSpPr>
                <a:spLocks noChangeAspect="1"/>
              </p:cNvSpPr>
              <p:nvPr/>
            </p:nvSpPr>
            <p:spPr>
              <a:xfrm>
                <a:off x="8330866" y="2732678"/>
                <a:ext cx="657693" cy="657689"/>
              </a:xfrm>
              <a:prstGeom prst="ellipse">
                <a:avLst/>
              </a:prstGeom>
              <a:solidFill>
                <a:schemeClr val="bg1"/>
              </a:solidFill>
              <a:ln w="38100">
                <a:solidFill>
                  <a:srgbClr val="333F5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2">
                        <a:lumMod val="10000"/>
                      </a:schemeClr>
                    </a:solidFill>
                    <a:cs typeface="+mn-ea"/>
                    <a:sym typeface="+mn-lt"/>
                  </a:rPr>
                  <a:t>III</a:t>
                </a:r>
                <a:endParaRPr lang="en-US" sz="1400" dirty="0">
                  <a:solidFill>
                    <a:schemeClr val="bg2">
                      <a:lumMod val="10000"/>
                    </a:schemeClr>
                  </a:solidFill>
                  <a:cs typeface="+mn-ea"/>
                  <a:sym typeface="+mn-lt"/>
                </a:endParaRPr>
              </a:p>
            </p:txBody>
          </p:sp>
        </p:grpSp>
        <p:grpSp>
          <p:nvGrpSpPr>
            <p:cNvPr id="27" name="Group 24">
              <a:extLst>
                <a:ext uri="{FF2B5EF4-FFF2-40B4-BE49-F238E27FC236}">
                  <a16:creationId xmlns:a16="http://schemas.microsoft.com/office/drawing/2014/main" id="{FA6DE627-2CBE-4809-B742-61CFA7E761E4}"/>
                </a:ext>
              </a:extLst>
            </p:cNvPr>
            <p:cNvGrpSpPr/>
            <p:nvPr/>
          </p:nvGrpSpPr>
          <p:grpSpPr>
            <a:xfrm>
              <a:off x="9658775" y="2250226"/>
              <a:ext cx="1470081" cy="1891891"/>
              <a:chOff x="10064319" y="2131468"/>
              <a:chExt cx="1470081" cy="1891891"/>
            </a:xfrm>
            <a:grpFill/>
          </p:grpSpPr>
          <p:sp>
            <p:nvSpPr>
              <p:cNvPr id="28" name="Chevron 25">
                <a:extLst>
                  <a:ext uri="{FF2B5EF4-FFF2-40B4-BE49-F238E27FC236}">
                    <a16:creationId xmlns:a16="http://schemas.microsoft.com/office/drawing/2014/main" id="{40ADF03E-2831-47ED-B6DC-C4D81A0503FF}"/>
                  </a:ext>
                </a:extLst>
              </p:cNvPr>
              <p:cNvSpPr/>
              <p:nvPr/>
            </p:nvSpPr>
            <p:spPr>
              <a:xfrm>
                <a:off x="10064319" y="2131468"/>
                <a:ext cx="1091476" cy="1891891"/>
              </a:xfrm>
              <a:prstGeom prst="chevron">
                <a:avLst/>
              </a:prstGeom>
              <a:grpFill/>
              <a:ln>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29" name="Oval 26">
                <a:extLst>
                  <a:ext uri="{FF2B5EF4-FFF2-40B4-BE49-F238E27FC236}">
                    <a16:creationId xmlns:a16="http://schemas.microsoft.com/office/drawing/2014/main" id="{ADFB9631-4773-4EBE-87E2-6B9EEFDBE986}"/>
                  </a:ext>
                </a:extLst>
              </p:cNvPr>
              <p:cNvSpPr>
                <a:spLocks noChangeAspect="1"/>
              </p:cNvSpPr>
              <p:nvPr/>
            </p:nvSpPr>
            <p:spPr>
              <a:xfrm>
                <a:off x="10876707" y="2732678"/>
                <a:ext cx="657693" cy="657689"/>
              </a:xfrm>
              <a:prstGeom prst="ellipse">
                <a:avLst/>
              </a:prstGeom>
              <a:solidFill>
                <a:schemeClr val="bg1"/>
              </a:solidFill>
              <a:ln w="38100">
                <a:solidFill>
                  <a:srgbClr val="333F5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2">
                        <a:lumMod val="10000"/>
                      </a:schemeClr>
                    </a:solidFill>
                    <a:cs typeface="+mn-ea"/>
                    <a:sym typeface="+mn-lt"/>
                  </a:rPr>
                  <a:t>IV</a:t>
                </a:r>
                <a:endParaRPr lang="en-US" sz="1400" dirty="0">
                  <a:solidFill>
                    <a:schemeClr val="bg2">
                      <a:lumMod val="10000"/>
                    </a:schemeClr>
                  </a:solidFill>
                  <a:cs typeface="+mn-ea"/>
                  <a:sym typeface="+mn-lt"/>
                </a:endParaRPr>
              </a:p>
            </p:txBody>
          </p:sp>
        </p:grpSp>
      </p:grpSp>
      <p:sp>
        <p:nvSpPr>
          <p:cNvPr id="36" name="矩形 106">
            <a:extLst>
              <a:ext uri="{FF2B5EF4-FFF2-40B4-BE49-F238E27FC236}">
                <a16:creationId xmlns:a16="http://schemas.microsoft.com/office/drawing/2014/main" id="{E9A79826-F362-404C-A3AC-B9E4C0B0BAC1}"/>
              </a:ext>
            </a:extLst>
          </p:cNvPr>
          <p:cNvSpPr>
            <a:spLocks noChangeArrowheads="1"/>
          </p:cNvSpPr>
          <p:nvPr/>
        </p:nvSpPr>
        <p:spPr bwMode="auto">
          <a:xfrm>
            <a:off x="1054119" y="3415275"/>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en-US" sz="2200" dirty="0" err="1">
                <a:cs typeface="+mn-ea"/>
                <a:sym typeface="+mn-lt"/>
              </a:rPr>
              <a:t>DRF</a:t>
            </a:r>
            <a:r>
              <a:rPr lang="en-US" sz="2200" dirty="0">
                <a:cs typeface="+mn-ea"/>
                <a:sym typeface="+mn-lt"/>
              </a:rPr>
              <a:t> </a:t>
            </a:r>
            <a:r>
              <a:rPr lang="zh-CN" altLang="en-US" sz="2200" dirty="0">
                <a:cs typeface="+mn-ea"/>
                <a:sym typeface="+mn-lt"/>
              </a:rPr>
              <a:t>框架</a:t>
            </a:r>
            <a:endParaRPr lang="en-US" sz="2200" dirty="0">
              <a:cs typeface="+mn-ea"/>
              <a:sym typeface="+mn-lt"/>
            </a:endParaRPr>
          </a:p>
        </p:txBody>
      </p:sp>
      <p:sp>
        <p:nvSpPr>
          <p:cNvPr id="38" name="矩形 108">
            <a:extLst>
              <a:ext uri="{FF2B5EF4-FFF2-40B4-BE49-F238E27FC236}">
                <a16:creationId xmlns:a16="http://schemas.microsoft.com/office/drawing/2014/main" id="{B7C816FF-742F-4FC4-857F-BDCDD1AC1DBC}"/>
              </a:ext>
            </a:extLst>
          </p:cNvPr>
          <p:cNvSpPr>
            <a:spLocks noChangeArrowheads="1"/>
          </p:cNvSpPr>
          <p:nvPr/>
        </p:nvSpPr>
        <p:spPr bwMode="auto">
          <a:xfrm>
            <a:off x="3667431" y="3403728"/>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en-US" sz="2200" dirty="0">
                <a:cs typeface="+mn-ea"/>
                <a:sym typeface="+mn-lt"/>
              </a:rPr>
              <a:t>R</a:t>
            </a:r>
            <a:r>
              <a:rPr lang="en-US" altLang="zh-CN" sz="2200" dirty="0">
                <a:cs typeface="+mn-ea"/>
                <a:sym typeface="+mn-lt"/>
              </a:rPr>
              <a:t>eact</a:t>
            </a:r>
            <a:r>
              <a:rPr lang="zh-CN" altLang="en-US" sz="2200" dirty="0">
                <a:cs typeface="+mn-ea"/>
                <a:sym typeface="+mn-lt"/>
              </a:rPr>
              <a:t>框架</a:t>
            </a:r>
            <a:endParaRPr lang="en-US" sz="2200" dirty="0">
              <a:cs typeface="+mn-ea"/>
              <a:sym typeface="+mn-lt"/>
            </a:endParaRPr>
          </a:p>
        </p:txBody>
      </p:sp>
      <p:sp>
        <p:nvSpPr>
          <p:cNvPr id="39" name="矩形 47">
            <a:extLst>
              <a:ext uri="{FF2B5EF4-FFF2-40B4-BE49-F238E27FC236}">
                <a16:creationId xmlns:a16="http://schemas.microsoft.com/office/drawing/2014/main" id="{5915E97C-D122-4F5C-B700-9F79CF884DB2}"/>
              </a:ext>
            </a:extLst>
          </p:cNvPr>
          <p:cNvSpPr>
            <a:spLocks noChangeArrowheads="1"/>
          </p:cNvSpPr>
          <p:nvPr/>
        </p:nvSpPr>
        <p:spPr bwMode="auto">
          <a:xfrm>
            <a:off x="3622651" y="4618748"/>
            <a:ext cx="1971675" cy="39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endParaRPr lang="zh-CN" altLang="en-US" spc="300" dirty="0">
              <a:cs typeface="+mn-ea"/>
              <a:sym typeface="+mn-lt"/>
            </a:endParaRPr>
          </a:p>
        </p:txBody>
      </p:sp>
      <p:sp>
        <p:nvSpPr>
          <p:cNvPr id="40" name="矩形 110">
            <a:extLst>
              <a:ext uri="{FF2B5EF4-FFF2-40B4-BE49-F238E27FC236}">
                <a16:creationId xmlns:a16="http://schemas.microsoft.com/office/drawing/2014/main" id="{7508DC91-E068-4E15-8302-64D073233B36}"/>
              </a:ext>
            </a:extLst>
          </p:cNvPr>
          <p:cNvSpPr>
            <a:spLocks noChangeArrowheads="1"/>
          </p:cNvSpPr>
          <p:nvPr/>
        </p:nvSpPr>
        <p:spPr bwMode="auto">
          <a:xfrm>
            <a:off x="8901088" y="3416196"/>
            <a:ext cx="2383450"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r>
              <a:rPr lang="en-US" altLang="zh-CN" sz="2200" dirty="0">
                <a:cs typeface="+mn-ea"/>
                <a:sym typeface="+mn-lt"/>
              </a:rPr>
              <a:t>Ant Design Pro</a:t>
            </a:r>
            <a:endParaRPr lang="en-US" sz="2200" dirty="0">
              <a:cs typeface="+mn-ea"/>
              <a:sym typeface="+mn-lt"/>
            </a:endParaRPr>
          </a:p>
        </p:txBody>
      </p:sp>
      <p:sp>
        <p:nvSpPr>
          <p:cNvPr id="41" name="矩形 47">
            <a:extLst>
              <a:ext uri="{FF2B5EF4-FFF2-40B4-BE49-F238E27FC236}">
                <a16:creationId xmlns:a16="http://schemas.microsoft.com/office/drawing/2014/main" id="{E80C0C33-D404-4FDE-9A9C-A7037901DE5F}"/>
              </a:ext>
            </a:extLst>
          </p:cNvPr>
          <p:cNvSpPr>
            <a:spLocks noChangeArrowheads="1"/>
          </p:cNvSpPr>
          <p:nvPr/>
        </p:nvSpPr>
        <p:spPr bwMode="auto">
          <a:xfrm>
            <a:off x="8974983" y="3945456"/>
            <a:ext cx="2663642"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r>
              <a:rPr lang="zh-CN" altLang="en-US" sz="1200" spc="300" dirty="0">
                <a:cs typeface="+mn-ea"/>
                <a:sym typeface="+mn-lt"/>
              </a:rPr>
              <a:t>它是一套企业级模板，主要用于中台和后台产品的搭建，对程序员来说，是一个完美的解决方案和优秀的前端模板。它使用 </a:t>
            </a:r>
            <a:r>
              <a:rPr lang="en-US" altLang="zh-CN" sz="1200" spc="300" dirty="0" err="1">
                <a:cs typeface="+mn-ea"/>
                <a:sym typeface="+mn-lt"/>
              </a:rPr>
              <a:t>TSX</a:t>
            </a:r>
            <a:r>
              <a:rPr lang="en-US" altLang="zh-CN" sz="1200" spc="300" dirty="0">
                <a:cs typeface="+mn-ea"/>
                <a:sym typeface="+mn-lt"/>
              </a:rPr>
              <a:t> </a:t>
            </a:r>
            <a:r>
              <a:rPr lang="zh-CN" altLang="en-US" sz="1200" spc="300" dirty="0">
                <a:cs typeface="+mn-ea"/>
                <a:sym typeface="+mn-lt"/>
              </a:rPr>
              <a:t>和 </a:t>
            </a:r>
            <a:r>
              <a:rPr lang="en-US" altLang="zh-CN" sz="1200" spc="300" dirty="0" err="1">
                <a:cs typeface="+mn-ea"/>
                <a:sym typeface="+mn-lt"/>
              </a:rPr>
              <a:t>JSX</a:t>
            </a:r>
            <a:r>
              <a:rPr lang="en-US" altLang="zh-CN" sz="1200" spc="300" dirty="0">
                <a:cs typeface="+mn-ea"/>
                <a:sym typeface="+mn-lt"/>
              </a:rPr>
              <a:t> </a:t>
            </a:r>
            <a:r>
              <a:rPr lang="zh-CN" altLang="en-US" sz="1200" spc="300" dirty="0">
                <a:cs typeface="+mn-ea"/>
                <a:sym typeface="+mn-lt"/>
              </a:rPr>
              <a:t>为开发语言，结合</a:t>
            </a:r>
            <a:r>
              <a:rPr lang="en-US" altLang="zh-CN" sz="1200" spc="300" dirty="0" err="1">
                <a:cs typeface="+mn-ea"/>
                <a:sym typeface="+mn-lt"/>
              </a:rPr>
              <a:t>umiJS</a:t>
            </a:r>
            <a:r>
              <a:rPr lang="en-US" altLang="zh-CN" sz="1200" spc="300" dirty="0">
                <a:cs typeface="+mn-ea"/>
                <a:sym typeface="+mn-lt"/>
              </a:rPr>
              <a:t> </a:t>
            </a:r>
            <a:r>
              <a:rPr lang="zh-CN" altLang="en-US" sz="1200" spc="300" dirty="0">
                <a:cs typeface="+mn-ea"/>
                <a:sym typeface="+mn-lt"/>
              </a:rPr>
              <a:t>和 </a:t>
            </a:r>
            <a:r>
              <a:rPr lang="en-US" altLang="zh-CN" sz="1200" spc="300" dirty="0">
                <a:cs typeface="+mn-ea"/>
                <a:sym typeface="+mn-lt"/>
              </a:rPr>
              <a:t>Ant Design </a:t>
            </a:r>
            <a:r>
              <a:rPr lang="zh-CN" altLang="en-US" sz="1200" spc="300" dirty="0">
                <a:cs typeface="+mn-ea"/>
                <a:sym typeface="+mn-lt"/>
              </a:rPr>
              <a:t>二次封装，在不断更新更多功能的同时，不忘追求开发规范。同时，他还搭载了 </a:t>
            </a:r>
            <a:r>
              <a:rPr lang="en-US" altLang="zh-CN" sz="1200" spc="300" dirty="0" err="1">
                <a:cs typeface="+mn-ea"/>
                <a:sym typeface="+mn-lt"/>
              </a:rPr>
              <a:t>ProComponents</a:t>
            </a:r>
            <a:r>
              <a:rPr lang="en-US" altLang="zh-CN" sz="1200" spc="300" dirty="0">
                <a:cs typeface="+mn-ea"/>
                <a:sym typeface="+mn-lt"/>
              </a:rPr>
              <a:t> </a:t>
            </a:r>
            <a:r>
              <a:rPr lang="zh-CN" altLang="en-US" sz="1200" spc="300" dirty="0">
                <a:cs typeface="+mn-ea"/>
                <a:sym typeface="+mn-lt"/>
              </a:rPr>
              <a:t>页面级组件，整体遵循组件化开发，提高代码复用性。</a:t>
            </a:r>
            <a:endParaRPr lang="zh-CN" altLang="en-US" sz="1600" spc="300" dirty="0">
              <a:cs typeface="+mn-ea"/>
              <a:sym typeface="+mn-lt"/>
            </a:endParaRPr>
          </a:p>
        </p:txBody>
      </p:sp>
      <p:sp>
        <p:nvSpPr>
          <p:cNvPr id="42" name="矩形 112">
            <a:extLst>
              <a:ext uri="{FF2B5EF4-FFF2-40B4-BE49-F238E27FC236}">
                <a16:creationId xmlns:a16="http://schemas.microsoft.com/office/drawing/2014/main" id="{D55D85BE-3389-47A7-8EBE-90E770F3062F}"/>
              </a:ext>
            </a:extLst>
          </p:cNvPr>
          <p:cNvSpPr>
            <a:spLocks noChangeArrowheads="1"/>
          </p:cNvSpPr>
          <p:nvPr/>
        </p:nvSpPr>
        <p:spPr bwMode="auto">
          <a:xfrm>
            <a:off x="6356537" y="3376798"/>
            <a:ext cx="2059493"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r>
              <a:rPr lang="en-US" sz="2200" dirty="0">
                <a:cs typeface="+mn-ea"/>
                <a:sym typeface="+mn-lt"/>
              </a:rPr>
              <a:t>M</a:t>
            </a:r>
            <a:r>
              <a:rPr lang="en-US" altLang="zh-CN" sz="2200" dirty="0">
                <a:cs typeface="+mn-ea"/>
                <a:sym typeface="+mn-lt"/>
              </a:rPr>
              <a:t>ySQL</a:t>
            </a:r>
            <a:r>
              <a:rPr lang="zh-CN" altLang="en-US" sz="2200" dirty="0">
                <a:cs typeface="+mn-ea"/>
                <a:sym typeface="+mn-lt"/>
              </a:rPr>
              <a:t>数据库</a:t>
            </a:r>
            <a:endParaRPr lang="en-US" sz="2200" dirty="0">
              <a:cs typeface="+mn-ea"/>
              <a:sym typeface="+mn-lt"/>
            </a:endParaRPr>
          </a:p>
        </p:txBody>
      </p:sp>
      <p:sp>
        <p:nvSpPr>
          <p:cNvPr id="43" name="矩形 47">
            <a:extLst>
              <a:ext uri="{FF2B5EF4-FFF2-40B4-BE49-F238E27FC236}">
                <a16:creationId xmlns:a16="http://schemas.microsoft.com/office/drawing/2014/main" id="{6205F90C-4D46-4B63-8F44-9AF7020B0616}"/>
              </a:ext>
            </a:extLst>
          </p:cNvPr>
          <p:cNvSpPr>
            <a:spLocks noChangeArrowheads="1"/>
          </p:cNvSpPr>
          <p:nvPr/>
        </p:nvSpPr>
        <p:spPr bwMode="auto">
          <a:xfrm>
            <a:off x="6384900" y="3945456"/>
            <a:ext cx="2306637" cy="249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431" tIns="45716" rIns="91431" bIns="45716">
            <a:spAutoFit/>
          </a:bodyPr>
          <a:lstStyle/>
          <a:p>
            <a:r>
              <a:rPr lang="en-US" altLang="zh-CN" sz="1200" spc="300" dirty="0">
                <a:cs typeface="+mn-ea"/>
                <a:sym typeface="+mn-lt"/>
              </a:rPr>
              <a:t>MySQL </a:t>
            </a:r>
            <a:r>
              <a:rPr lang="zh-CN" altLang="en-US" sz="1200" spc="300" dirty="0">
                <a:cs typeface="+mn-ea"/>
                <a:sym typeface="+mn-lt"/>
              </a:rPr>
              <a:t>在数据存储方面有很强大的功能，易于使用、安装和护；可以根据场景选择合适的存储引擎；可以使用多种语言来操作 </a:t>
            </a:r>
            <a:r>
              <a:rPr lang="en-US" altLang="zh-CN" sz="1200" spc="300" dirty="0">
                <a:cs typeface="+mn-ea"/>
                <a:sym typeface="+mn-lt"/>
              </a:rPr>
              <a:t>MySQL </a:t>
            </a:r>
            <a:r>
              <a:rPr lang="zh-CN" altLang="en-US" sz="1200" spc="300" dirty="0">
                <a:cs typeface="+mn-ea"/>
                <a:sym typeface="+mn-lt"/>
              </a:rPr>
              <a:t>数据库；搭载各种不同的安全机制，可以有效地保护数据库的安全；支持多种复制机制，可以提高数据库的可用性和性能；支持多种分布式架构，可以满足不同的业务需求。</a:t>
            </a:r>
            <a:endParaRPr lang="zh-CN" altLang="en-US" sz="1600" spc="300" dirty="0">
              <a:cs typeface="+mn-ea"/>
              <a:sym typeface="+mn-lt"/>
            </a:endParaRPr>
          </a:p>
        </p:txBody>
      </p:sp>
      <p:sp>
        <p:nvSpPr>
          <p:cNvPr id="3" name="文本框 2">
            <a:extLst>
              <a:ext uri="{FF2B5EF4-FFF2-40B4-BE49-F238E27FC236}">
                <a16:creationId xmlns:a16="http://schemas.microsoft.com/office/drawing/2014/main" id="{2744A7A9-ECB2-62A0-2A2B-8DB22E611DF3}"/>
              </a:ext>
            </a:extLst>
          </p:cNvPr>
          <p:cNvSpPr txBox="1"/>
          <p:nvPr/>
        </p:nvSpPr>
        <p:spPr>
          <a:xfrm>
            <a:off x="3118168" y="4005282"/>
            <a:ext cx="3047261" cy="2492990"/>
          </a:xfrm>
          <a:prstGeom prst="rect">
            <a:avLst/>
          </a:prstGeom>
          <a:noFill/>
        </p:spPr>
        <p:txBody>
          <a:bodyPr wrap="square">
            <a:spAutoFit/>
          </a:bodyPr>
          <a:lstStyle/>
          <a:p>
            <a:r>
              <a:rPr lang="en-US" altLang="zh-CN" sz="1200" dirty="0"/>
              <a:t>React </a:t>
            </a:r>
            <a:r>
              <a:rPr lang="zh-CN" altLang="en-US" sz="1200" dirty="0"/>
              <a:t>是前端三大主流框架之一，也是一个 </a:t>
            </a:r>
            <a:r>
              <a:rPr lang="en-US" altLang="zh-CN" sz="1200" dirty="0"/>
              <a:t>JavaScript </a:t>
            </a:r>
            <a:r>
              <a:rPr lang="zh-CN" altLang="en-US" sz="1200" dirty="0"/>
              <a:t>库，具有高性能和易于理解的代码逻辑，用来开发前端界面 </a:t>
            </a:r>
            <a:r>
              <a:rPr lang="en-US" altLang="zh-CN" sz="1200" dirty="0"/>
              <a:t>UI</a:t>
            </a:r>
            <a:r>
              <a:rPr lang="zh-CN" altLang="en-US" sz="1200" dirty="0"/>
              <a:t>。使用声明式编程，允许开发人员更轻松地创建动态的用户界面。</a:t>
            </a:r>
            <a:r>
              <a:rPr lang="en-US" altLang="zh-CN" sz="1200" dirty="0"/>
              <a:t>React</a:t>
            </a:r>
            <a:r>
              <a:rPr lang="zh-CN" altLang="en-US" sz="1200" dirty="0"/>
              <a:t>可以让开发人员更轻松地处理视图层，并且可以更快地渲染用户界面。它还可以帮助开发人员更轻松地管理状态，从而更轻松地创建可维护的应用程序。可以使用组件化的方式来构建应用，更容易维护和扩展。拥有虚拟</a:t>
            </a:r>
            <a:r>
              <a:rPr lang="en-US" altLang="zh-CN" sz="1200" dirty="0"/>
              <a:t>DOM</a:t>
            </a:r>
            <a:r>
              <a:rPr lang="zh-CN" altLang="en-US" sz="1200" dirty="0"/>
              <a:t>，</a:t>
            </a:r>
          </a:p>
          <a:p>
            <a:r>
              <a:rPr lang="zh-CN" altLang="en-US" sz="1200" dirty="0"/>
              <a:t>可以更快地渲染页面。拥有强大的社区支持，可以获得更多的帮助。拥有一些实</a:t>
            </a:r>
          </a:p>
          <a:p>
            <a:r>
              <a:rPr lang="zh-CN" altLang="en-US" sz="1200" dirty="0"/>
              <a:t>用的工具，可以更快地开发应用。</a:t>
            </a:r>
          </a:p>
        </p:txBody>
      </p:sp>
      <p:sp>
        <p:nvSpPr>
          <p:cNvPr id="8" name="文本框 7">
            <a:extLst>
              <a:ext uri="{FF2B5EF4-FFF2-40B4-BE49-F238E27FC236}">
                <a16:creationId xmlns:a16="http://schemas.microsoft.com/office/drawing/2014/main" id="{64E2803D-087A-D4F2-66DE-3373B1CE73F1}"/>
              </a:ext>
            </a:extLst>
          </p:cNvPr>
          <p:cNvSpPr txBox="1"/>
          <p:nvPr/>
        </p:nvSpPr>
        <p:spPr>
          <a:xfrm>
            <a:off x="301305" y="3995678"/>
            <a:ext cx="2533417" cy="2492990"/>
          </a:xfrm>
          <a:prstGeom prst="rect">
            <a:avLst/>
          </a:prstGeom>
          <a:noFill/>
        </p:spPr>
        <p:txBody>
          <a:bodyPr wrap="square">
            <a:spAutoFit/>
          </a:bodyPr>
          <a:lstStyle/>
          <a:p>
            <a:r>
              <a:rPr lang="en-US" altLang="zh-CN" sz="1200" dirty="0" err="1"/>
              <a:t>DRF</a:t>
            </a:r>
            <a:r>
              <a:rPr lang="en-US" altLang="zh-CN" sz="1200" dirty="0"/>
              <a:t> (Django REST framework)</a:t>
            </a:r>
            <a:r>
              <a:rPr lang="zh-CN" altLang="en-US" sz="1200" dirty="0"/>
              <a:t>是一个基于 </a:t>
            </a:r>
            <a:r>
              <a:rPr lang="en-US" altLang="zh-CN" sz="1200" dirty="0"/>
              <a:t>Django </a:t>
            </a:r>
            <a:r>
              <a:rPr lang="zh-CN" altLang="en-US" sz="1200" dirty="0"/>
              <a:t>二次开发的后端框架。它提供了一系列的序列化器，可以将数据转换为 </a:t>
            </a:r>
            <a:r>
              <a:rPr lang="en-US" altLang="zh-CN" sz="1200" dirty="0"/>
              <a:t>JSON </a:t>
            </a:r>
            <a:r>
              <a:rPr lang="zh-CN" altLang="en-US" sz="1200" dirty="0"/>
              <a:t>或 </a:t>
            </a:r>
            <a:r>
              <a:rPr lang="en-US" altLang="zh-CN" sz="1200" dirty="0"/>
              <a:t>XML </a:t>
            </a:r>
            <a:r>
              <a:rPr lang="zh-CN" altLang="en-US" sz="1200" dirty="0"/>
              <a:t>格式，以便在 </a:t>
            </a:r>
            <a:r>
              <a:rPr lang="en-US" altLang="zh-CN" sz="1200" dirty="0"/>
              <a:t>Web </a:t>
            </a:r>
            <a:r>
              <a:rPr lang="zh-CN" altLang="en-US" sz="1200" dirty="0"/>
              <a:t>浏览器和移动设备之间传输数据。</a:t>
            </a:r>
            <a:r>
              <a:rPr lang="en-US" altLang="zh-CN" sz="1200" dirty="0" err="1"/>
              <a:t>DRF</a:t>
            </a:r>
            <a:r>
              <a:rPr lang="zh-CN" altLang="en-US" sz="1200" dirty="0"/>
              <a:t>框架的发展可以追溯到 </a:t>
            </a:r>
            <a:r>
              <a:rPr lang="en-US" altLang="zh-CN" sz="1200" dirty="0"/>
              <a:t>2010 </a:t>
            </a:r>
            <a:r>
              <a:rPr lang="zh-CN" altLang="en-US" sz="1200" dirty="0"/>
              <a:t>年，当时它是一个简单的 </a:t>
            </a:r>
            <a:r>
              <a:rPr lang="en-US" altLang="zh-CN" sz="1200" dirty="0"/>
              <a:t>Python </a:t>
            </a:r>
            <a:r>
              <a:rPr lang="zh-CN" altLang="en-US" sz="1200" dirty="0"/>
              <a:t>库，用于构建 </a:t>
            </a:r>
            <a:r>
              <a:rPr lang="en-US" altLang="zh-CN" sz="1200" dirty="0"/>
              <a:t>RESTful API</a:t>
            </a:r>
            <a:r>
              <a:rPr lang="zh-CN" altLang="en-US" sz="1200" dirty="0"/>
              <a:t>。随着时间的推移，</a:t>
            </a:r>
            <a:r>
              <a:rPr lang="en-US" altLang="zh-CN" sz="1200" dirty="0" err="1"/>
              <a:t>DRF</a:t>
            </a:r>
            <a:r>
              <a:rPr lang="zh-CN" altLang="en-US" sz="1200" dirty="0"/>
              <a:t>框架的生态变得越来越强大。现在，它已经成为一个完整的 </a:t>
            </a:r>
            <a:r>
              <a:rPr lang="en-US" altLang="zh-CN" sz="1200" dirty="0"/>
              <a:t>Web </a:t>
            </a:r>
            <a:r>
              <a:rPr lang="zh-CN" altLang="en-US" sz="1200" dirty="0"/>
              <a:t>框架，可以帮助开发人员快速构建和部署</a:t>
            </a:r>
            <a:r>
              <a:rPr lang="en-US" altLang="zh-CN" sz="1200" dirty="0"/>
              <a:t>RESTful API</a:t>
            </a:r>
            <a:r>
              <a:rPr lang="zh-CN" altLang="en-US" sz="1200" dirty="0"/>
              <a:t>。</a:t>
            </a:r>
          </a:p>
        </p:txBody>
      </p:sp>
    </p:spTree>
    <p:extLst>
      <p:ext uri="{BB962C8B-B14F-4D97-AF65-F5344CB8AC3E}">
        <p14:creationId xmlns:p14="http://schemas.microsoft.com/office/powerpoint/2010/main" val="220616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36"/>
                                        </p:tgtEl>
                                        <p:attrNameLst>
                                          <p:attrName>style.visibility</p:attrName>
                                        </p:attrNameLst>
                                      </p:cBhvr>
                                      <p:to>
                                        <p:strVal val="visible"/>
                                      </p:to>
                                    </p:set>
                                    <p:animEffect>
                                      <p:cBhvr>
                                        <p:cTn id="10" dur="400"/>
                                        <p:tgtEl>
                                          <p:spTgt spid="36"/>
                                        </p:tgtEl>
                                      </p:cBhvr>
                                    </p:animEffect>
                                  </p:childTnLst>
                                </p:cTn>
                              </p:par>
                              <p:par>
                                <p:cTn id="11" presetID="14" presetClass="entr" presetSubtype="10" fill="hold" grpId="0" nodeType="withEffect">
                                  <p:stCondLst>
                                    <p:cond delay="600"/>
                                  </p:stCondLst>
                                  <p:childTnLst>
                                    <p:set>
                                      <p:cBhvr>
                                        <p:cTn id="12" dur="1" fill="hold">
                                          <p:stCondLst>
                                            <p:cond delay="0"/>
                                          </p:stCondLst>
                                        </p:cTn>
                                        <p:tgtEl>
                                          <p:spTgt spid="38"/>
                                        </p:tgtEl>
                                        <p:attrNameLst>
                                          <p:attrName>style.visibility</p:attrName>
                                        </p:attrNameLst>
                                      </p:cBhvr>
                                      <p:to>
                                        <p:strVal val="visible"/>
                                      </p:to>
                                    </p:set>
                                    <p:animEffect>
                                      <p:cBhvr>
                                        <p:cTn id="13" dur="400"/>
                                        <p:tgtEl>
                                          <p:spTgt spid="38"/>
                                        </p:tgtEl>
                                      </p:cBhvr>
                                    </p:animEffect>
                                  </p:childTnLst>
                                </p:cTn>
                              </p:par>
                              <p:par>
                                <p:cTn id="14" presetID="14" presetClass="entr" presetSubtype="10" fill="hold" grpId="0" nodeType="withEffect" nodePh="1">
                                  <p:stCondLst>
                                    <p:cond delay="800"/>
                                  </p:stCondLst>
                                  <p:endCondLst>
                                    <p:cond evt="begin" delay="0">
                                      <p:tn val="14"/>
                                    </p:cond>
                                  </p:endCondLst>
                                  <p:childTnLst>
                                    <p:set>
                                      <p:cBhvr>
                                        <p:cTn id="15" dur="1" fill="hold">
                                          <p:stCondLst>
                                            <p:cond delay="0"/>
                                          </p:stCondLst>
                                        </p:cTn>
                                        <p:tgtEl>
                                          <p:spTgt spid="39"/>
                                        </p:tgtEl>
                                        <p:attrNameLst>
                                          <p:attrName>style.visibility</p:attrName>
                                        </p:attrNameLst>
                                      </p:cBhvr>
                                      <p:to>
                                        <p:strVal val="visible"/>
                                      </p:to>
                                    </p:set>
                                    <p:animEffect>
                                      <p:cBhvr>
                                        <p:cTn id="16" dur="400"/>
                                        <p:tgtEl>
                                          <p:spTgt spid="39"/>
                                        </p:tgtEl>
                                      </p:cBhvr>
                                    </p:animEffect>
                                  </p:childTnLst>
                                </p:cTn>
                              </p:par>
                              <p:par>
                                <p:cTn id="17" presetID="14" presetClass="entr" presetSubtype="10" fill="hold" grpId="0" nodeType="withEffect">
                                  <p:stCondLst>
                                    <p:cond delay="900"/>
                                  </p:stCondLst>
                                  <p:childTnLst>
                                    <p:set>
                                      <p:cBhvr>
                                        <p:cTn id="18" dur="1" fill="hold">
                                          <p:stCondLst>
                                            <p:cond delay="0"/>
                                          </p:stCondLst>
                                        </p:cTn>
                                        <p:tgtEl>
                                          <p:spTgt spid="42"/>
                                        </p:tgtEl>
                                        <p:attrNameLst>
                                          <p:attrName>style.visibility</p:attrName>
                                        </p:attrNameLst>
                                      </p:cBhvr>
                                      <p:to>
                                        <p:strVal val="visible"/>
                                      </p:to>
                                    </p:set>
                                    <p:animEffect>
                                      <p:cBhvr>
                                        <p:cTn id="19" dur="400"/>
                                        <p:tgtEl>
                                          <p:spTgt spid="42"/>
                                        </p:tgtEl>
                                      </p:cBhvr>
                                    </p:animEffect>
                                  </p:childTnLst>
                                </p:cTn>
                              </p:par>
                              <p:par>
                                <p:cTn id="20" presetID="14" presetClass="entr" presetSubtype="10" fill="hold" grpId="0" nodeType="withEffect">
                                  <p:stCondLst>
                                    <p:cond delay="1100"/>
                                  </p:stCondLst>
                                  <p:childTnLst>
                                    <p:set>
                                      <p:cBhvr>
                                        <p:cTn id="21" dur="1" fill="hold">
                                          <p:stCondLst>
                                            <p:cond delay="0"/>
                                          </p:stCondLst>
                                        </p:cTn>
                                        <p:tgtEl>
                                          <p:spTgt spid="43"/>
                                        </p:tgtEl>
                                        <p:attrNameLst>
                                          <p:attrName>style.visibility</p:attrName>
                                        </p:attrNameLst>
                                      </p:cBhvr>
                                      <p:to>
                                        <p:strVal val="visible"/>
                                      </p:to>
                                    </p:set>
                                    <p:animEffect>
                                      <p:cBhvr>
                                        <p:cTn id="22" dur="400"/>
                                        <p:tgtEl>
                                          <p:spTgt spid="43"/>
                                        </p:tgtEl>
                                      </p:cBhvr>
                                    </p:animEffect>
                                  </p:childTnLst>
                                </p:cTn>
                              </p:par>
                              <p:par>
                                <p:cTn id="23" presetID="14" presetClass="entr" presetSubtype="10" fill="hold" grpId="0" nodeType="withEffect">
                                  <p:stCondLst>
                                    <p:cond delay="1200"/>
                                  </p:stCondLst>
                                  <p:childTnLst>
                                    <p:set>
                                      <p:cBhvr>
                                        <p:cTn id="24" dur="1" fill="hold">
                                          <p:stCondLst>
                                            <p:cond delay="0"/>
                                          </p:stCondLst>
                                        </p:cTn>
                                        <p:tgtEl>
                                          <p:spTgt spid="40"/>
                                        </p:tgtEl>
                                        <p:attrNameLst>
                                          <p:attrName>style.visibility</p:attrName>
                                        </p:attrNameLst>
                                      </p:cBhvr>
                                      <p:to>
                                        <p:strVal val="visible"/>
                                      </p:to>
                                    </p:set>
                                    <p:animEffect>
                                      <p:cBhvr>
                                        <p:cTn id="25" dur="400"/>
                                        <p:tgtEl>
                                          <p:spTgt spid="40"/>
                                        </p:tgtEl>
                                      </p:cBhvr>
                                    </p:animEffect>
                                  </p:childTnLst>
                                </p:cTn>
                              </p:par>
                              <p:par>
                                <p:cTn id="26" presetID="14" presetClass="entr" presetSubtype="10" fill="hold" grpId="0" nodeType="withEffect">
                                  <p:stCondLst>
                                    <p:cond delay="1400"/>
                                  </p:stCondLst>
                                  <p:childTnLst>
                                    <p:set>
                                      <p:cBhvr>
                                        <p:cTn id="27" dur="1" fill="hold">
                                          <p:stCondLst>
                                            <p:cond delay="0"/>
                                          </p:stCondLst>
                                        </p:cTn>
                                        <p:tgtEl>
                                          <p:spTgt spid="41"/>
                                        </p:tgtEl>
                                        <p:attrNameLst>
                                          <p:attrName>style.visibility</p:attrName>
                                        </p:attrNameLst>
                                      </p:cBhvr>
                                      <p:to>
                                        <p:strVal val="visible"/>
                                      </p:to>
                                    </p:set>
                                    <p:animEffect>
                                      <p:cBhvr>
                                        <p:cTn id="28"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70022" y="151025"/>
            <a:ext cx="751945" cy="75194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5" name="文本框 4"/>
          <p:cNvSpPr txBox="1"/>
          <p:nvPr/>
        </p:nvSpPr>
        <p:spPr>
          <a:xfrm>
            <a:off x="237869" y="173054"/>
            <a:ext cx="816250" cy="707886"/>
          </a:xfrm>
          <a:prstGeom prst="rect">
            <a:avLst/>
          </a:prstGeom>
          <a:noFill/>
        </p:spPr>
        <p:txBody>
          <a:bodyPr wrap="none" rtlCol="0">
            <a:spAutoFit/>
          </a:bodyPr>
          <a:lstStyle/>
          <a:p>
            <a:pPr algn="ctr"/>
            <a:r>
              <a:rPr lang="en-US" altLang="zh-CN" sz="4000" b="1" dirty="0">
                <a:solidFill>
                  <a:schemeClr val="bg1"/>
                </a:solidFill>
                <a:cs typeface="+mn-ea"/>
                <a:sym typeface="+mn-lt"/>
              </a:rPr>
              <a:t>02</a:t>
            </a:r>
            <a:endParaRPr lang="zh-CN" altLang="en-US" sz="4000" b="1" dirty="0">
              <a:solidFill>
                <a:schemeClr val="bg1"/>
              </a:solidFill>
              <a:cs typeface="+mn-ea"/>
              <a:sym typeface="+mn-lt"/>
            </a:endParaRPr>
          </a:p>
        </p:txBody>
      </p:sp>
      <p:sp>
        <p:nvSpPr>
          <p:cNvPr id="6" name="文本框 5"/>
          <p:cNvSpPr txBox="1"/>
          <p:nvPr/>
        </p:nvSpPr>
        <p:spPr>
          <a:xfrm>
            <a:off x="1145343" y="326942"/>
            <a:ext cx="226079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2000" dirty="0">
                <a:solidFill>
                  <a:schemeClr val="tx1">
                    <a:lumMod val="75000"/>
                    <a:lumOff val="25000"/>
                  </a:schemeClr>
                </a:solidFill>
                <a:cs typeface="+mn-ea"/>
                <a:sym typeface="+mn-lt"/>
              </a:rPr>
              <a:t>技术栈和开发工具</a:t>
            </a:r>
          </a:p>
        </p:txBody>
      </p:sp>
      <p:sp>
        <p:nvSpPr>
          <p:cNvPr id="25" name="Freeform: Shape 18">
            <a:extLst>
              <a:ext uri="{FF2B5EF4-FFF2-40B4-BE49-F238E27FC236}">
                <a16:creationId xmlns:a16="http://schemas.microsoft.com/office/drawing/2014/main" id="{6EEA55FB-363F-4324-AC4F-F4E37604BDE6}"/>
              </a:ext>
            </a:extLst>
          </p:cNvPr>
          <p:cNvSpPr/>
          <p:nvPr/>
        </p:nvSpPr>
        <p:spPr>
          <a:xfrm>
            <a:off x="7545347" y="3511315"/>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333F5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pc="300" dirty="0">
                <a:solidFill>
                  <a:schemeClr val="bg1"/>
                </a:solidFill>
                <a:cs typeface="+mn-ea"/>
                <a:sym typeface="+mn-lt"/>
              </a:rPr>
              <a:t>Postman</a:t>
            </a:r>
            <a:endParaRPr lang="zh-CN" altLang="en-US" spc="300" dirty="0">
              <a:solidFill>
                <a:schemeClr val="bg1"/>
              </a:solidFill>
              <a:cs typeface="+mn-ea"/>
              <a:sym typeface="+mn-lt"/>
            </a:endParaRPr>
          </a:p>
        </p:txBody>
      </p:sp>
      <p:sp>
        <p:nvSpPr>
          <p:cNvPr id="26" name="Rectangle 1">
            <a:extLst>
              <a:ext uri="{FF2B5EF4-FFF2-40B4-BE49-F238E27FC236}">
                <a16:creationId xmlns:a16="http://schemas.microsoft.com/office/drawing/2014/main" id="{B394FCDC-BA72-4250-A1B4-5F23021E36CB}"/>
              </a:ext>
            </a:extLst>
          </p:cNvPr>
          <p:cNvSpPr/>
          <p:nvPr/>
        </p:nvSpPr>
        <p:spPr>
          <a:xfrm>
            <a:off x="1200149" y="1278456"/>
            <a:ext cx="3213667" cy="2009374"/>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Rectangle 2">
            <a:extLst>
              <a:ext uri="{FF2B5EF4-FFF2-40B4-BE49-F238E27FC236}">
                <a16:creationId xmlns:a16="http://schemas.microsoft.com/office/drawing/2014/main" id="{BB1FB2B8-7B02-41A1-AAD3-A1BBC4B1DCB3}"/>
              </a:ext>
            </a:extLst>
          </p:cNvPr>
          <p:cNvSpPr/>
          <p:nvPr/>
        </p:nvSpPr>
        <p:spPr>
          <a:xfrm>
            <a:off x="4538351" y="1278456"/>
            <a:ext cx="3213667" cy="200937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Rectangle 5">
            <a:extLst>
              <a:ext uri="{FF2B5EF4-FFF2-40B4-BE49-F238E27FC236}">
                <a16:creationId xmlns:a16="http://schemas.microsoft.com/office/drawing/2014/main" id="{2DFCBAC5-6F4B-4B0B-B7A4-647226577CD5}"/>
              </a:ext>
            </a:extLst>
          </p:cNvPr>
          <p:cNvSpPr/>
          <p:nvPr/>
        </p:nvSpPr>
        <p:spPr>
          <a:xfrm>
            <a:off x="7876553" y="1278456"/>
            <a:ext cx="3213667" cy="200937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Freeform: Shape 18">
            <a:extLst>
              <a:ext uri="{FF2B5EF4-FFF2-40B4-BE49-F238E27FC236}">
                <a16:creationId xmlns:a16="http://schemas.microsoft.com/office/drawing/2014/main" id="{962D1246-32B6-4078-BF70-5DD248259B7E}"/>
              </a:ext>
            </a:extLst>
          </p:cNvPr>
          <p:cNvSpPr/>
          <p:nvPr/>
        </p:nvSpPr>
        <p:spPr>
          <a:xfrm>
            <a:off x="4395831" y="3511315"/>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333F5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pc="300" dirty="0">
                <a:solidFill>
                  <a:schemeClr val="bg1"/>
                </a:solidFill>
                <a:cs typeface="+mn-ea"/>
                <a:sym typeface="+mn-lt"/>
              </a:rPr>
              <a:t>VS Code</a:t>
            </a:r>
            <a:endParaRPr lang="zh-CN" altLang="en-US" spc="300" dirty="0">
              <a:solidFill>
                <a:schemeClr val="bg1"/>
              </a:solidFill>
              <a:cs typeface="+mn-ea"/>
              <a:sym typeface="+mn-lt"/>
            </a:endParaRPr>
          </a:p>
        </p:txBody>
      </p:sp>
      <p:sp>
        <p:nvSpPr>
          <p:cNvPr id="30" name="Freeform: Shape 6">
            <a:extLst>
              <a:ext uri="{FF2B5EF4-FFF2-40B4-BE49-F238E27FC236}">
                <a16:creationId xmlns:a16="http://schemas.microsoft.com/office/drawing/2014/main" id="{D2EB003D-850D-4AED-8C51-314D33837F63}"/>
              </a:ext>
            </a:extLst>
          </p:cNvPr>
          <p:cNvSpPr/>
          <p:nvPr/>
        </p:nvSpPr>
        <p:spPr>
          <a:xfrm>
            <a:off x="1200149" y="3511315"/>
            <a:ext cx="3544873" cy="727060"/>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rgbClr val="333F50"/>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altLang="zh-CN" spc="300" dirty="0">
                <a:solidFill>
                  <a:schemeClr val="bg1"/>
                </a:solidFill>
                <a:cs typeface="+mn-ea"/>
                <a:sym typeface="+mn-lt"/>
              </a:rPr>
              <a:t>PyCharm</a:t>
            </a:r>
            <a:endParaRPr lang="zh-CN" altLang="en-US" spc="300" dirty="0">
              <a:solidFill>
                <a:schemeClr val="bg1"/>
              </a:solidFill>
              <a:cs typeface="+mn-ea"/>
              <a:sym typeface="+mn-lt"/>
            </a:endParaRPr>
          </a:p>
        </p:txBody>
      </p:sp>
      <p:sp>
        <p:nvSpPr>
          <p:cNvPr id="31" name="TextBox 25">
            <a:extLst>
              <a:ext uri="{FF2B5EF4-FFF2-40B4-BE49-F238E27FC236}">
                <a16:creationId xmlns:a16="http://schemas.microsoft.com/office/drawing/2014/main" id="{DB93CD55-16D6-4252-A280-3A64AC93C171}"/>
              </a:ext>
            </a:extLst>
          </p:cNvPr>
          <p:cNvSpPr txBox="1"/>
          <p:nvPr/>
        </p:nvSpPr>
        <p:spPr>
          <a:xfrm>
            <a:off x="1421603" y="4496703"/>
            <a:ext cx="2770758" cy="172867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nSpc>
                <a:spcPct val="120000"/>
              </a:lnSpc>
              <a:defRPr/>
            </a:pPr>
            <a:r>
              <a:rPr lang="en-US" altLang="zh-CN" sz="1050" spc="300" dirty="0">
                <a:cs typeface="+mn-ea"/>
                <a:sym typeface="+mn-lt"/>
              </a:rPr>
              <a:t>PyCharm</a:t>
            </a:r>
            <a:r>
              <a:rPr lang="zh-CN" altLang="en-US" sz="1050" spc="300" dirty="0">
                <a:cs typeface="+mn-ea"/>
                <a:sym typeface="+mn-lt"/>
              </a:rPr>
              <a:t>是一种</a:t>
            </a:r>
            <a:r>
              <a:rPr lang="en-US" altLang="zh-CN" sz="1050" spc="300" dirty="0">
                <a:cs typeface="+mn-ea"/>
                <a:sym typeface="+mn-lt"/>
              </a:rPr>
              <a:t>Python IDE</a:t>
            </a:r>
            <a:r>
              <a:rPr lang="zh-CN" altLang="en-US" sz="1050" spc="300" dirty="0">
                <a:cs typeface="+mn-ea"/>
                <a:sym typeface="+mn-lt"/>
              </a:rPr>
              <a:t>，带有一整套可以帮助用户在使用</a:t>
            </a:r>
            <a:r>
              <a:rPr lang="en-US" altLang="zh-CN" sz="1050" spc="300" dirty="0">
                <a:cs typeface="+mn-ea"/>
                <a:sym typeface="+mn-lt"/>
              </a:rPr>
              <a:t>Python</a:t>
            </a:r>
            <a:r>
              <a:rPr lang="zh-CN" altLang="en-US" sz="1050" spc="300" dirty="0">
                <a:cs typeface="+mn-ea"/>
                <a:sym typeface="+mn-lt"/>
              </a:rPr>
              <a:t>语言开发时提高其效率的工具，比如调试、语法高亮、</a:t>
            </a:r>
            <a:r>
              <a:rPr lang="en-US" altLang="zh-CN" sz="1050" spc="300" dirty="0">
                <a:cs typeface="+mn-ea"/>
                <a:sym typeface="+mn-lt"/>
              </a:rPr>
              <a:t>Project</a:t>
            </a:r>
            <a:r>
              <a:rPr lang="zh-CN" altLang="en-US" sz="1050" spc="300" dirty="0">
                <a:cs typeface="+mn-ea"/>
                <a:sym typeface="+mn-lt"/>
              </a:rPr>
              <a:t>管理、代码跳转、智能提示、自动完成、单元测试、版本控制。此外，该</a:t>
            </a:r>
            <a:r>
              <a:rPr lang="en-US" altLang="zh-CN" sz="1050" spc="300" dirty="0">
                <a:cs typeface="+mn-ea"/>
                <a:sym typeface="+mn-lt"/>
              </a:rPr>
              <a:t>IDE</a:t>
            </a:r>
            <a:r>
              <a:rPr lang="zh-CN" altLang="en-US" sz="1050" spc="300" dirty="0">
                <a:cs typeface="+mn-ea"/>
                <a:sym typeface="+mn-lt"/>
              </a:rPr>
              <a:t>提供了一些高级功能，以用于支持</a:t>
            </a:r>
            <a:r>
              <a:rPr lang="en-US" altLang="zh-CN" sz="1050" spc="300" dirty="0">
                <a:cs typeface="+mn-ea"/>
                <a:sym typeface="+mn-lt"/>
              </a:rPr>
              <a:t>Django</a:t>
            </a:r>
            <a:r>
              <a:rPr lang="zh-CN" altLang="en-US" sz="1050" spc="300" dirty="0">
                <a:cs typeface="+mn-ea"/>
                <a:sym typeface="+mn-lt"/>
              </a:rPr>
              <a:t>框架下的专业</a:t>
            </a:r>
            <a:r>
              <a:rPr lang="en-US" altLang="zh-CN" sz="1050" spc="300" dirty="0">
                <a:cs typeface="+mn-ea"/>
                <a:sym typeface="+mn-lt"/>
              </a:rPr>
              <a:t>Web</a:t>
            </a:r>
            <a:r>
              <a:rPr lang="zh-CN" altLang="en-US" sz="1050" spc="300" dirty="0">
                <a:cs typeface="+mn-ea"/>
                <a:sym typeface="+mn-lt"/>
              </a:rPr>
              <a:t>开发。</a:t>
            </a:r>
            <a:endParaRPr lang="zh-CN" altLang="en-US" sz="1050" spc="300" dirty="0">
              <a:solidFill>
                <a:schemeClr val="tx2"/>
              </a:solidFill>
              <a:cs typeface="+mn-ea"/>
              <a:sym typeface="+mn-lt"/>
            </a:endParaRPr>
          </a:p>
        </p:txBody>
      </p:sp>
      <p:sp>
        <p:nvSpPr>
          <p:cNvPr id="32" name="TextBox 25">
            <a:extLst>
              <a:ext uri="{FF2B5EF4-FFF2-40B4-BE49-F238E27FC236}">
                <a16:creationId xmlns:a16="http://schemas.microsoft.com/office/drawing/2014/main" id="{4716F986-DE28-4B90-9C86-CC256BAE9CD2}"/>
              </a:ext>
            </a:extLst>
          </p:cNvPr>
          <p:cNvSpPr txBox="1"/>
          <p:nvPr/>
        </p:nvSpPr>
        <p:spPr>
          <a:xfrm>
            <a:off x="4687535" y="4496703"/>
            <a:ext cx="2915297" cy="172867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nSpc>
                <a:spcPct val="120000"/>
              </a:lnSpc>
              <a:defRPr/>
            </a:pPr>
            <a:r>
              <a:rPr lang="en-US" altLang="zh-CN" sz="1050" spc="300" dirty="0">
                <a:cs typeface="+mn-ea"/>
                <a:sym typeface="+mn-lt"/>
              </a:rPr>
              <a:t>VS Code</a:t>
            </a:r>
            <a:r>
              <a:rPr lang="zh-CN" altLang="en-US" sz="1050" spc="300" dirty="0">
                <a:cs typeface="+mn-ea"/>
                <a:sym typeface="+mn-lt"/>
              </a:rPr>
              <a:t>（全称：</a:t>
            </a:r>
            <a:r>
              <a:rPr lang="en-US" altLang="zh-CN" sz="1050" spc="300" dirty="0">
                <a:cs typeface="+mn-ea"/>
                <a:sym typeface="+mn-lt"/>
              </a:rPr>
              <a:t>Visual Studio Code</a:t>
            </a:r>
            <a:r>
              <a:rPr lang="zh-CN" altLang="en-US" sz="1050" spc="300" dirty="0">
                <a:cs typeface="+mn-ea"/>
                <a:sym typeface="+mn-lt"/>
              </a:rPr>
              <a:t>）是一款由微软开发且跨平台的免费源代码编辑器。该软件支持语法高亮、代码自动补全、代码重构、查看定义功能，并且内置了命令行工具和 </a:t>
            </a:r>
            <a:r>
              <a:rPr lang="en-US" altLang="zh-CN" sz="1050" spc="300" dirty="0">
                <a:cs typeface="+mn-ea"/>
                <a:sym typeface="+mn-lt"/>
              </a:rPr>
              <a:t>Git </a:t>
            </a:r>
            <a:r>
              <a:rPr lang="zh-CN" altLang="en-US" sz="1050" spc="300" dirty="0">
                <a:cs typeface="+mn-ea"/>
                <a:sym typeface="+mn-lt"/>
              </a:rPr>
              <a:t>版本控制系统。用户可以更改主题和键盘快捷方式实现个性化设置，也可以通过内置的扩展程序商店安装扩展以拓展软件功能。</a:t>
            </a:r>
          </a:p>
        </p:txBody>
      </p:sp>
      <p:sp>
        <p:nvSpPr>
          <p:cNvPr id="33" name="TextBox 25">
            <a:extLst>
              <a:ext uri="{FF2B5EF4-FFF2-40B4-BE49-F238E27FC236}">
                <a16:creationId xmlns:a16="http://schemas.microsoft.com/office/drawing/2014/main" id="{FD2E26C0-E871-483E-8256-438822ACB109}"/>
              </a:ext>
            </a:extLst>
          </p:cNvPr>
          <p:cNvSpPr txBox="1"/>
          <p:nvPr/>
        </p:nvSpPr>
        <p:spPr>
          <a:xfrm>
            <a:off x="7932403" y="4496703"/>
            <a:ext cx="3213667" cy="1728678"/>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0" bIns="0" anchor="t" anchorCtr="0">
            <a:spAutoFit/>
          </a:bodyPr>
          <a:lstStyle/>
          <a:p>
            <a:pPr>
              <a:lnSpc>
                <a:spcPct val="120000"/>
              </a:lnSpc>
              <a:defRPr/>
            </a:pPr>
            <a:r>
              <a:rPr lang="en-US" altLang="zh-CN" sz="1050" spc="300" dirty="0">
                <a:cs typeface="+mn-ea"/>
                <a:sym typeface="+mn-lt"/>
              </a:rPr>
              <a:t>Postman</a:t>
            </a:r>
            <a:r>
              <a:rPr lang="zh-CN" altLang="en-US" sz="1050" spc="300" dirty="0">
                <a:cs typeface="+mn-ea"/>
                <a:sym typeface="+mn-lt"/>
              </a:rPr>
              <a:t>是</a:t>
            </a:r>
            <a:r>
              <a:rPr lang="en-US" altLang="zh-CN" sz="1050" spc="300" dirty="0">
                <a:cs typeface="+mn-ea"/>
                <a:sym typeface="+mn-lt"/>
              </a:rPr>
              <a:t>google</a:t>
            </a:r>
            <a:r>
              <a:rPr lang="zh-CN" altLang="en-US" sz="1050" spc="300" dirty="0">
                <a:cs typeface="+mn-ea"/>
                <a:sym typeface="+mn-lt"/>
              </a:rPr>
              <a:t>开发的一款功能强大的网页调试与发送网页</a:t>
            </a:r>
            <a:r>
              <a:rPr lang="en-US" altLang="zh-CN" sz="1050" spc="300" dirty="0">
                <a:cs typeface="+mn-ea"/>
                <a:sym typeface="+mn-lt"/>
              </a:rPr>
              <a:t>HTTP</a:t>
            </a:r>
            <a:r>
              <a:rPr lang="zh-CN" altLang="en-US" sz="1050" spc="300" dirty="0">
                <a:cs typeface="+mn-ea"/>
                <a:sym typeface="+mn-lt"/>
              </a:rPr>
              <a:t>请求，并能运行测试用例的的</a:t>
            </a:r>
            <a:r>
              <a:rPr lang="en-US" altLang="zh-CN" sz="1050" spc="300" dirty="0">
                <a:cs typeface="+mn-ea"/>
                <a:sym typeface="+mn-lt"/>
              </a:rPr>
              <a:t>Chrome</a:t>
            </a:r>
            <a:r>
              <a:rPr lang="zh-CN" altLang="en-US" sz="1050" spc="300" dirty="0">
                <a:cs typeface="+mn-ea"/>
                <a:sym typeface="+mn-lt"/>
              </a:rPr>
              <a:t>插件。</a:t>
            </a:r>
            <a:endParaRPr lang="en-US" altLang="zh-CN" sz="1050" spc="300" dirty="0">
              <a:cs typeface="+mn-ea"/>
              <a:sym typeface="+mn-lt"/>
            </a:endParaRPr>
          </a:p>
          <a:p>
            <a:pPr>
              <a:lnSpc>
                <a:spcPct val="120000"/>
              </a:lnSpc>
              <a:defRPr/>
            </a:pPr>
            <a:r>
              <a:rPr lang="en-US" altLang="zh-CN" sz="1050" spc="300" dirty="0">
                <a:cs typeface="+mn-ea"/>
                <a:sym typeface="+mn-lt"/>
              </a:rPr>
              <a:t>Postman</a:t>
            </a:r>
            <a:r>
              <a:rPr lang="zh-CN" altLang="en-US" sz="1050" spc="300" dirty="0">
                <a:cs typeface="+mn-ea"/>
                <a:sym typeface="+mn-lt"/>
              </a:rPr>
              <a:t>可以进行快速、方便的测试和调试。</a:t>
            </a:r>
            <a:endParaRPr lang="en-US" altLang="zh-CN" sz="1050" spc="300" dirty="0">
              <a:cs typeface="+mn-ea"/>
              <a:sym typeface="+mn-lt"/>
            </a:endParaRPr>
          </a:p>
          <a:p>
            <a:pPr>
              <a:lnSpc>
                <a:spcPct val="120000"/>
              </a:lnSpc>
              <a:defRPr/>
            </a:pPr>
            <a:r>
              <a:rPr lang="zh-CN" altLang="en-US" sz="1050" spc="300" dirty="0">
                <a:cs typeface="+mn-ea"/>
                <a:sym typeface="+mn-lt"/>
              </a:rPr>
              <a:t>它可以模拟各种</a:t>
            </a:r>
            <a:r>
              <a:rPr lang="en-US" altLang="zh-CN" sz="1050" spc="300" dirty="0">
                <a:cs typeface="+mn-ea"/>
                <a:sym typeface="+mn-lt"/>
              </a:rPr>
              <a:t>HTTP requests</a:t>
            </a:r>
          </a:p>
          <a:p>
            <a:pPr>
              <a:lnSpc>
                <a:spcPct val="120000"/>
              </a:lnSpc>
              <a:defRPr/>
            </a:pPr>
            <a:r>
              <a:rPr lang="zh-CN" altLang="en-US" sz="1050" spc="300" dirty="0">
                <a:cs typeface="+mn-ea"/>
                <a:sym typeface="+mn-lt"/>
              </a:rPr>
              <a:t>从常用的 </a:t>
            </a:r>
            <a:r>
              <a:rPr lang="en-US" altLang="zh-CN" sz="1050" spc="300" dirty="0">
                <a:cs typeface="+mn-ea"/>
                <a:sym typeface="+mn-lt"/>
              </a:rPr>
              <a:t>GET</a:t>
            </a:r>
            <a:r>
              <a:rPr lang="zh-CN" altLang="en-US" sz="1050" spc="300" dirty="0">
                <a:cs typeface="+mn-ea"/>
                <a:sym typeface="+mn-lt"/>
              </a:rPr>
              <a:t>、</a:t>
            </a:r>
            <a:r>
              <a:rPr lang="en-US" altLang="zh-CN" sz="1050" spc="300" dirty="0">
                <a:cs typeface="+mn-ea"/>
                <a:sym typeface="+mn-lt"/>
              </a:rPr>
              <a:t>POST </a:t>
            </a:r>
            <a:r>
              <a:rPr lang="zh-CN" altLang="en-US" sz="1050" spc="300" dirty="0">
                <a:cs typeface="+mn-ea"/>
                <a:sym typeface="+mn-lt"/>
              </a:rPr>
              <a:t>到 </a:t>
            </a:r>
            <a:r>
              <a:rPr lang="en-US" altLang="zh-CN" sz="1050" spc="300" dirty="0">
                <a:cs typeface="+mn-ea"/>
                <a:sym typeface="+mn-lt"/>
              </a:rPr>
              <a:t>RESTful </a:t>
            </a:r>
            <a:r>
              <a:rPr lang="zh-CN" altLang="en-US" sz="1050" spc="300" dirty="0">
                <a:cs typeface="+mn-ea"/>
                <a:sym typeface="+mn-lt"/>
              </a:rPr>
              <a:t>的 </a:t>
            </a:r>
            <a:r>
              <a:rPr lang="en-US" altLang="zh-CN" sz="1050" spc="300" dirty="0">
                <a:cs typeface="+mn-ea"/>
                <a:sym typeface="+mn-lt"/>
              </a:rPr>
              <a:t>PUT </a:t>
            </a:r>
            <a:r>
              <a:rPr lang="zh-CN" altLang="en-US" sz="1050" spc="300" dirty="0">
                <a:cs typeface="+mn-ea"/>
                <a:sym typeface="+mn-lt"/>
              </a:rPr>
              <a:t>、 </a:t>
            </a:r>
            <a:r>
              <a:rPr lang="en-US" altLang="zh-CN" sz="1050" spc="300" dirty="0">
                <a:cs typeface="+mn-ea"/>
                <a:sym typeface="+mn-lt"/>
              </a:rPr>
              <a:t>DELETE …</a:t>
            </a:r>
            <a:r>
              <a:rPr lang="zh-CN" altLang="en-US" sz="1050" spc="300" dirty="0">
                <a:cs typeface="+mn-ea"/>
                <a:sym typeface="+mn-lt"/>
              </a:rPr>
              <a:t>等等。 甚至还可以发送文件、送出额外的 </a:t>
            </a:r>
            <a:r>
              <a:rPr lang="en-US" altLang="zh-CN" sz="1050" spc="300" dirty="0">
                <a:cs typeface="+mn-ea"/>
                <a:sym typeface="+mn-lt"/>
              </a:rPr>
              <a:t>header</a:t>
            </a:r>
            <a:r>
              <a:rPr lang="zh-CN" altLang="en-US" sz="1050" spc="300" dirty="0">
                <a:cs typeface="+mn-ea"/>
                <a:sym typeface="+mn-lt"/>
              </a:rPr>
              <a:t>。</a:t>
            </a:r>
            <a:endParaRPr lang="en-US" altLang="zh-CN" sz="1050" spc="300" dirty="0">
              <a:cs typeface="+mn-ea"/>
              <a:sym typeface="+mn-lt"/>
            </a:endParaRPr>
          </a:p>
        </p:txBody>
      </p:sp>
    </p:spTree>
    <p:extLst>
      <p:ext uri="{BB962C8B-B14F-4D97-AF65-F5344CB8AC3E}">
        <p14:creationId xmlns:p14="http://schemas.microsoft.com/office/powerpoint/2010/main" val="40041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000" fill="hold"/>
                                        <p:tgtEl>
                                          <p:spTgt spid="26"/>
                                        </p:tgtEl>
                                        <p:attrNameLst>
                                          <p:attrName>ppt_x</p:attrName>
                                        </p:attrNameLst>
                                      </p:cBhvr>
                                      <p:tavLst>
                                        <p:tav tm="0">
                                          <p:val>
                                            <p:strVal val="#ppt_x"/>
                                          </p:val>
                                        </p:tav>
                                        <p:tav tm="100000">
                                          <p:val>
                                            <p:strVal val="#ppt_x"/>
                                          </p:val>
                                        </p:tav>
                                      </p:tavLst>
                                    </p:anim>
                                    <p:anim calcmode="lin" valueType="num">
                                      <p:cBhvr additive="base">
                                        <p:cTn id="8" dur="10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6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ppt_x"/>
                                          </p:val>
                                        </p:tav>
                                        <p:tav tm="100000">
                                          <p:val>
                                            <p:strVal val="#ppt_x"/>
                                          </p:val>
                                        </p:tav>
                                      </p:tavLst>
                                    </p:anim>
                                    <p:anim calcmode="lin" valueType="num">
                                      <p:cBhvr additive="base">
                                        <p:cTn id="16" dur="10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600"/>
                            </p:stCondLst>
                            <p:childTnLst>
                              <p:par>
                                <p:cTn id="18" presetID="2" presetClass="entr" presetSubtype="8" decel="10000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0-#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0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000" fill="hold"/>
                                        <p:tgtEl>
                                          <p:spTgt spid="29"/>
                                        </p:tgtEl>
                                        <p:attrNameLst>
                                          <p:attrName>ppt_x</p:attrName>
                                        </p:attrNameLst>
                                      </p:cBhvr>
                                      <p:tavLst>
                                        <p:tav tm="0">
                                          <p:val>
                                            <p:strVal val="0-#ppt_w/2"/>
                                          </p:val>
                                        </p:tav>
                                        <p:tav tm="100000">
                                          <p:val>
                                            <p:strVal val="#ppt_x"/>
                                          </p:val>
                                        </p:tav>
                                      </p:tavLst>
                                    </p:anim>
                                    <p:anim calcmode="lin" valueType="num">
                                      <p:cBhvr additive="base">
                                        <p:cTn id="25" dur="1000" fill="hold"/>
                                        <p:tgtEl>
                                          <p:spTgt spid="29"/>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4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1000" fill="hold"/>
                                        <p:tgtEl>
                                          <p:spTgt spid="30"/>
                                        </p:tgtEl>
                                        <p:attrNameLst>
                                          <p:attrName>ppt_x</p:attrName>
                                        </p:attrNameLst>
                                      </p:cBhvr>
                                      <p:tavLst>
                                        <p:tav tm="0">
                                          <p:val>
                                            <p:strVal val="0-#ppt_w/2"/>
                                          </p:val>
                                        </p:tav>
                                        <p:tav tm="100000">
                                          <p:val>
                                            <p:strVal val="#ppt_x"/>
                                          </p:val>
                                        </p:tav>
                                      </p:tavLst>
                                    </p:anim>
                                    <p:anim calcmode="lin" valueType="num">
                                      <p:cBhvr additive="base">
                                        <p:cTn id="29" dur="10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up)">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8974951-2F8A-4518-B655-92EE9612288B}"/>
              </a:ext>
            </a:extLst>
          </p:cNvPr>
          <p:cNvSpPr/>
          <p:nvPr/>
        </p:nvSpPr>
        <p:spPr>
          <a:xfrm>
            <a:off x="0" y="0"/>
            <a:ext cx="12192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66FB2B1F-C177-4CAE-8395-00D302E21879}"/>
              </a:ext>
            </a:extLst>
          </p:cNvPr>
          <p:cNvSpPr/>
          <p:nvPr/>
        </p:nvSpPr>
        <p:spPr>
          <a:xfrm>
            <a:off x="1082041" y="990601"/>
            <a:ext cx="10027920" cy="4876800"/>
          </a:xfrm>
          <a:prstGeom prst="rect">
            <a:avLst/>
          </a:prstGeom>
          <a:solidFill>
            <a:schemeClr val="bg1"/>
          </a:solidFill>
          <a:ln>
            <a:noFill/>
          </a:ln>
          <a:effectLst>
            <a:outerShdw blurRad="63500" sx="102000" sy="102000" algn="ctr" rotWithShape="0">
              <a:schemeClr val="bg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2293132" y="2368445"/>
            <a:ext cx="2134576" cy="2134576"/>
            <a:chOff x="2453152" y="2105954"/>
            <a:chExt cx="2134576" cy="2134576"/>
          </a:xfrm>
        </p:grpSpPr>
        <p:sp>
          <p:nvSpPr>
            <p:cNvPr id="5" name="椭圆 4"/>
            <p:cNvSpPr/>
            <p:nvPr/>
          </p:nvSpPr>
          <p:spPr>
            <a:xfrm>
              <a:off x="2453152" y="2105954"/>
              <a:ext cx="2134576" cy="213457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cs typeface="+mn-ea"/>
                <a:sym typeface="+mn-lt"/>
              </a:endParaRPr>
            </a:p>
          </p:txBody>
        </p:sp>
        <p:sp>
          <p:nvSpPr>
            <p:cNvPr id="6" name="文本框 5"/>
            <p:cNvSpPr txBox="1"/>
            <p:nvPr/>
          </p:nvSpPr>
          <p:spPr>
            <a:xfrm>
              <a:off x="2732404" y="2449967"/>
              <a:ext cx="1576072" cy="1446550"/>
            </a:xfrm>
            <a:prstGeom prst="rect">
              <a:avLst/>
            </a:prstGeom>
            <a:noFill/>
          </p:spPr>
          <p:txBody>
            <a:bodyPr wrap="none" rtlCol="0">
              <a:spAutoFit/>
            </a:bodyPr>
            <a:lstStyle/>
            <a:p>
              <a:r>
                <a:rPr lang="en-US" altLang="zh-CN" sz="8800" b="1" dirty="0">
                  <a:solidFill>
                    <a:schemeClr val="bg1"/>
                  </a:solidFill>
                  <a:cs typeface="+mn-ea"/>
                  <a:sym typeface="+mn-lt"/>
                </a:rPr>
                <a:t>03</a:t>
              </a:r>
              <a:endParaRPr lang="zh-CN" altLang="en-US" sz="8800" b="1" dirty="0">
                <a:solidFill>
                  <a:schemeClr val="bg1"/>
                </a:solidFill>
                <a:cs typeface="+mn-ea"/>
                <a:sym typeface="+mn-lt"/>
              </a:endParaRPr>
            </a:p>
          </p:txBody>
        </p:sp>
      </p:grpSp>
      <p:grpSp>
        <p:nvGrpSpPr>
          <p:cNvPr id="7" name="组合 6"/>
          <p:cNvGrpSpPr/>
          <p:nvPr/>
        </p:nvGrpSpPr>
        <p:grpSpPr>
          <a:xfrm>
            <a:off x="5354642" y="2546657"/>
            <a:ext cx="4383718" cy="2300551"/>
            <a:chOff x="5308922" y="2335221"/>
            <a:chExt cx="4383718" cy="2300551"/>
          </a:xfrm>
        </p:grpSpPr>
        <p:sp>
          <p:nvSpPr>
            <p:cNvPr id="8" name="文本框 7"/>
            <p:cNvSpPr txBox="1"/>
            <p:nvPr/>
          </p:nvSpPr>
          <p:spPr>
            <a:xfrm>
              <a:off x="5315700" y="2335221"/>
              <a:ext cx="3759719" cy="646331"/>
            </a:xfrm>
            <a:prstGeom prst="rect">
              <a:avLst/>
            </a:prstGeom>
            <a:noFill/>
          </p:spPr>
          <p:txBody>
            <a:bodyPr wrap="square" rtlCol="0">
              <a:spAutoFit/>
            </a:bodyPr>
            <a:lstStyle/>
            <a:p>
              <a:pPr algn="dist"/>
              <a:r>
                <a:rPr lang="zh-CN" altLang="en-US" sz="3600" dirty="0">
                  <a:solidFill>
                    <a:schemeClr val="tx2">
                      <a:lumMod val="75000"/>
                    </a:schemeClr>
                  </a:solidFill>
                  <a:cs typeface="+mn-ea"/>
                  <a:sym typeface="+mn-lt"/>
                </a:rPr>
                <a:t>系统功能模块</a:t>
              </a:r>
            </a:p>
          </p:txBody>
        </p:sp>
        <p:cxnSp>
          <p:nvCxnSpPr>
            <p:cNvPr id="9" name="直接连接符 8"/>
            <p:cNvCxnSpPr/>
            <p:nvPr/>
          </p:nvCxnSpPr>
          <p:spPr>
            <a:xfrm>
              <a:off x="5408809" y="3224297"/>
              <a:ext cx="848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5308922" y="3429000"/>
              <a:ext cx="4383718" cy="1206772"/>
            </a:xfrm>
            <a:prstGeom prst="rect">
              <a:avLst/>
            </a:prstGeom>
          </p:spPr>
          <p:txBody>
            <a:bodyPr vert="horz" lIns="121682" tIns="60841" rIns="121682" bIns="6084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zh-CN" altLang="en-US" sz="1200" dirty="0">
                  <a:solidFill>
                    <a:schemeClr val="tx2">
                      <a:lumMod val="75000"/>
                    </a:schemeClr>
                  </a:solidFill>
                  <a:cs typeface="+mn-ea"/>
                  <a:sym typeface="+mn-lt"/>
                </a:rPr>
                <a:t>系统主要包括三个用户角色，即管理员角色、普通用户角色、</a:t>
              </a:r>
            </a:p>
            <a:p>
              <a:pPr marL="0" indent="0">
                <a:lnSpc>
                  <a:spcPct val="120000"/>
                </a:lnSpc>
                <a:buNone/>
              </a:pPr>
              <a:r>
                <a:rPr lang="zh-CN" altLang="en-US" sz="1200" dirty="0">
                  <a:solidFill>
                    <a:schemeClr val="tx2">
                      <a:lumMod val="75000"/>
                    </a:schemeClr>
                  </a:solidFill>
                  <a:cs typeface="+mn-ea"/>
                  <a:sym typeface="+mn-lt"/>
                </a:rPr>
                <a:t>公益企业角色。系统功能齐全，实现了对志愿者以及疫情防控公益活动管理的系统化、科学化，既可以提高服务质量，又大大的促进了管理系统的发展。</a:t>
              </a:r>
              <a:endParaRPr lang="zh-CN" altLang="en-US" dirty="0">
                <a:solidFill>
                  <a:schemeClr val="tx2">
                    <a:lumMod val="75000"/>
                  </a:schemeClr>
                </a:solidFill>
                <a:cs typeface="+mn-ea"/>
                <a:sym typeface="+mn-lt"/>
              </a:endParaRPr>
            </a:p>
          </p:txBody>
        </p:sp>
      </p:grpSp>
    </p:spTree>
    <p:extLst>
      <p:ext uri="{BB962C8B-B14F-4D97-AF65-F5344CB8AC3E}">
        <p14:creationId xmlns:p14="http://schemas.microsoft.com/office/powerpoint/2010/main" val="1204257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pdrxew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2728</Words>
  <Application>Microsoft Office PowerPoint</Application>
  <PresentationFormat>宽屏</PresentationFormat>
  <Paragraphs>116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16</vt:i4>
      </vt:variant>
    </vt:vector>
  </HeadingPairs>
  <TitlesOfParts>
    <vt:vector size="22"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keywords>www.1ppt.com</cp:keywords>
  <dc:description>www.1ppt.com</dc:description>
  <cp:lastModifiedBy/>
  <cp:revision>1</cp:revision>
  <dcterms:created xsi:type="dcterms:W3CDTF">2021-05-11T03:37:38Z</dcterms:created>
  <dcterms:modified xsi:type="dcterms:W3CDTF">2023-04-16T10:11:51Z</dcterms:modified>
</cp:coreProperties>
</file>