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  <a:srgbClr val="ECEBEC"/>
    <a:srgbClr val="E8E6E8"/>
    <a:srgbClr val="F1F1F1"/>
    <a:srgbClr val="CCC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40" d="100"/>
          <a:sy n="40" d="100"/>
        </p:scale>
        <p:origin x="73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0FEBD-ED0A-4908-8A7A-7B193637F5F3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05596-593E-4215-9BE9-3108FA0955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0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72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79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6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4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8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B5E5-7403-45FF-9846-44AB7461A054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0C67-EDDB-4DCD-9722-2332FCB90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D19CAE29-DAC8-F4BF-0BB4-DFA8D7F06DFD}"/>
              </a:ext>
            </a:extLst>
          </p:cNvPr>
          <p:cNvSpPr/>
          <p:nvPr/>
        </p:nvSpPr>
        <p:spPr>
          <a:xfrm>
            <a:off x="15515268" y="4260588"/>
            <a:ext cx="1602934" cy="159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2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83D786AE-1263-5439-6D8A-E053A1BEC5AA}"/>
              </a:ext>
            </a:extLst>
          </p:cNvPr>
          <p:cNvSpPr/>
          <p:nvPr/>
        </p:nvSpPr>
        <p:spPr>
          <a:xfrm>
            <a:off x="14335213" y="7470857"/>
            <a:ext cx="1184338" cy="159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2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F7ED834-44EE-A700-B9E9-07870E65793B}"/>
              </a:ext>
            </a:extLst>
          </p:cNvPr>
          <p:cNvSpPr/>
          <p:nvPr/>
        </p:nvSpPr>
        <p:spPr>
          <a:xfrm>
            <a:off x="17118200" y="7478267"/>
            <a:ext cx="1919146" cy="1594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2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2FD738F-CB35-3F1E-55C2-4240C736FB3B}"/>
              </a:ext>
            </a:extLst>
          </p:cNvPr>
          <p:cNvSpPr/>
          <p:nvPr/>
        </p:nvSpPr>
        <p:spPr>
          <a:xfrm>
            <a:off x="14329616" y="5858098"/>
            <a:ext cx="2788585" cy="162089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2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93F71-516B-616C-ECC9-A99EE11C6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35" y="4564992"/>
            <a:ext cx="4945743" cy="3709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4F9ED7-F546-2DFD-9A66-A21BDE8B9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20" y="1127934"/>
            <a:ext cx="7697984" cy="39011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9AF75E-06D4-7B05-ED83-AEE0F3479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213" y="405738"/>
            <a:ext cx="5271188" cy="2271684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E9E7820-9D8E-7CB9-069B-2175216530E0}"/>
              </a:ext>
            </a:extLst>
          </p:cNvPr>
          <p:cNvSpPr/>
          <p:nvPr/>
        </p:nvSpPr>
        <p:spPr>
          <a:xfrm>
            <a:off x="-30551" y="4328177"/>
            <a:ext cx="5853409" cy="38542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2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2D14CF-FACB-0A84-2F54-AA7880BFB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9" y="1383556"/>
            <a:ext cx="3955321" cy="22331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1FEFD1-F50F-FE06-3303-5763C822C4DA}"/>
              </a:ext>
            </a:extLst>
          </p:cNvPr>
          <p:cNvSpPr txBox="1"/>
          <p:nvPr/>
        </p:nvSpPr>
        <p:spPr>
          <a:xfrm>
            <a:off x="2794695" y="8352464"/>
            <a:ext cx="287457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" dirty="0"/>
              <a:t>Total Parental Leave Duration vs Paid Parental Leave Duration</a:t>
            </a:r>
            <a:endParaRPr lang="ru-RU" sz="128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A867182-2C2F-3057-5082-3A3C59B6F82A}"/>
              </a:ext>
            </a:extLst>
          </p:cNvPr>
          <p:cNvSpPr/>
          <p:nvPr/>
        </p:nvSpPr>
        <p:spPr>
          <a:xfrm>
            <a:off x="0" y="-22665"/>
            <a:ext cx="10971953" cy="872224"/>
          </a:xfrm>
          <a:prstGeom prst="rect">
            <a:avLst/>
          </a:prstGeom>
          <a:solidFill>
            <a:srgbClr val="E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2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A778D-EE65-B813-63D7-A698FC0D7DE8}"/>
              </a:ext>
            </a:extLst>
          </p:cNvPr>
          <p:cNvSpPr txBox="1"/>
          <p:nvPr/>
        </p:nvSpPr>
        <p:spPr>
          <a:xfrm>
            <a:off x="8783821" y="5289355"/>
            <a:ext cx="2930289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3" dirty="0"/>
              <a:t>Average Duration Of Parental Leave</a:t>
            </a:r>
            <a:endParaRPr lang="ru-RU" sz="149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38720-4673-855A-0758-B40D45ADFFF6}"/>
              </a:ext>
            </a:extLst>
          </p:cNvPr>
          <p:cNvSpPr txBox="1"/>
          <p:nvPr/>
        </p:nvSpPr>
        <p:spPr>
          <a:xfrm>
            <a:off x="717918" y="32658"/>
            <a:ext cx="6426567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b="1" dirty="0">
                <a:solidFill>
                  <a:srgbClr val="252525"/>
                </a:solidFill>
                <a:latin typeface="D-DIN"/>
              </a:rPr>
              <a:t>Maven Family Leave 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5A44-CBC9-5B70-EFDF-C55C6DE929F4}"/>
              </a:ext>
            </a:extLst>
          </p:cNvPr>
          <p:cNvSpPr txBox="1"/>
          <p:nvPr/>
        </p:nvSpPr>
        <p:spPr>
          <a:xfrm>
            <a:off x="14751778" y="99841"/>
            <a:ext cx="2759345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93" dirty="0"/>
              <a:t>Shares of Types of Parental Leave</a:t>
            </a:r>
            <a:endParaRPr lang="ru-RU" sz="149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218C6-1F29-7024-87BE-5E0A0E3E0AAF}"/>
              </a:ext>
            </a:extLst>
          </p:cNvPr>
          <p:cNvSpPr txBox="1"/>
          <p:nvPr/>
        </p:nvSpPr>
        <p:spPr>
          <a:xfrm>
            <a:off x="1547692" y="989920"/>
            <a:ext cx="2443105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3" dirty="0"/>
              <a:t>Industry Shares in the Survey</a:t>
            </a:r>
            <a:endParaRPr lang="ru-RU" sz="1493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B2FD793-9B43-8849-DAB0-18456EF87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06" y="5297573"/>
            <a:ext cx="9752867" cy="58517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D46243-4EF5-2187-2CC7-2203961F91CF}"/>
              </a:ext>
            </a:extLst>
          </p:cNvPr>
          <p:cNvSpPr txBox="1"/>
          <p:nvPr/>
        </p:nvSpPr>
        <p:spPr>
          <a:xfrm>
            <a:off x="8281949" y="833516"/>
            <a:ext cx="2111860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3" dirty="0"/>
              <a:t>All Data by Type of Leave</a:t>
            </a:r>
            <a:endParaRPr lang="ru-RU" sz="1493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2FC5764-7525-CEE6-F504-C077AB922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716" y="2644673"/>
            <a:ext cx="2257807" cy="112890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528354C-1BDB-5AC2-502B-24DF7BCCC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491" y="3424185"/>
            <a:ext cx="2257808" cy="112890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AF0D3C-B911-C392-C388-8E809ACAC2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507" y="1697748"/>
            <a:ext cx="1960601" cy="1008308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94AD2DB-A17D-2B1E-CDEE-5A430517F1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200" y="1697751"/>
            <a:ext cx="1960600" cy="100830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212079-B6C7-903C-7814-B1A2996F3CBB}"/>
              </a:ext>
            </a:extLst>
          </p:cNvPr>
          <p:cNvSpPr txBox="1"/>
          <p:nvPr/>
        </p:nvSpPr>
        <p:spPr>
          <a:xfrm>
            <a:off x="14310767" y="5936845"/>
            <a:ext cx="120762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b="1" dirty="0">
                <a:solidFill>
                  <a:schemeClr val="bg2">
                    <a:lumMod val="50000"/>
                  </a:schemeClr>
                </a:solidFill>
              </a:rPr>
              <a:t>Healthcare and Pharmaceutical</a:t>
            </a:r>
            <a:r>
              <a:rPr lang="en-US" sz="960" dirty="0">
                <a:solidFill>
                  <a:schemeClr val="bg2">
                    <a:lumMod val="50000"/>
                  </a:schemeClr>
                </a:solidFill>
              </a:rPr>
              <a:t> is an industry with the smallest share of companies, which provide paid parental leave </a:t>
            </a:r>
            <a:endParaRPr lang="ru-RU" sz="96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B7026B-6D54-6008-5DD7-D95F331E1875}"/>
              </a:ext>
            </a:extLst>
          </p:cNvPr>
          <p:cNvSpPr txBox="1"/>
          <p:nvPr/>
        </p:nvSpPr>
        <p:spPr>
          <a:xfrm>
            <a:off x="14346266" y="7485921"/>
            <a:ext cx="1184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solidFill>
                  <a:schemeClr val="bg2">
                    <a:lumMod val="50000"/>
                  </a:schemeClr>
                </a:solidFill>
              </a:rPr>
              <a:t>Men in </a:t>
            </a:r>
            <a:r>
              <a:rPr lang="en-US" sz="960" b="1" dirty="0">
                <a:solidFill>
                  <a:schemeClr val="bg2">
                    <a:lumMod val="50000"/>
                  </a:schemeClr>
                </a:solidFill>
              </a:rPr>
              <a:t>Technology and Information Services </a:t>
            </a:r>
            <a:r>
              <a:rPr lang="en-US" sz="960" dirty="0">
                <a:solidFill>
                  <a:schemeClr val="bg2">
                    <a:lumMod val="50000"/>
                  </a:schemeClr>
                </a:solidFill>
              </a:rPr>
              <a:t>and </a:t>
            </a:r>
            <a:r>
              <a:rPr lang="en-US" sz="960" b="1" dirty="0">
                <a:solidFill>
                  <a:schemeClr val="bg2">
                    <a:lumMod val="50000"/>
                  </a:schemeClr>
                </a:solidFill>
              </a:rPr>
              <a:t>Financial and Business Services </a:t>
            </a:r>
            <a:r>
              <a:rPr lang="en-US" sz="960" dirty="0">
                <a:solidFill>
                  <a:schemeClr val="bg2">
                    <a:lumMod val="50000"/>
                  </a:schemeClr>
                </a:solidFill>
              </a:rPr>
              <a:t>will more likely get a paid paternity leave for more than 12 weeks than in other industries </a:t>
            </a:r>
            <a:endParaRPr lang="ru-RU" sz="96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786C6D-501B-B2BA-D579-B83BC58944D7}"/>
              </a:ext>
            </a:extLst>
          </p:cNvPr>
          <p:cNvSpPr txBox="1"/>
          <p:nvPr/>
        </p:nvSpPr>
        <p:spPr>
          <a:xfrm>
            <a:off x="389291" y="3720066"/>
            <a:ext cx="295806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" dirty="0">
                <a:solidFill>
                  <a:schemeClr val="bg2">
                    <a:lumMod val="50000"/>
                  </a:schemeClr>
                </a:solidFill>
              </a:rPr>
              <a:t>The survey includes </a:t>
            </a:r>
            <a:r>
              <a:rPr lang="en-US" sz="960" b="1" dirty="0">
                <a:solidFill>
                  <a:schemeClr val="bg2">
                    <a:lumMod val="50000"/>
                  </a:schemeClr>
                </a:solidFill>
              </a:rPr>
              <a:t>1601</a:t>
            </a:r>
            <a:r>
              <a:rPr lang="en-US" sz="960" dirty="0">
                <a:solidFill>
                  <a:schemeClr val="bg2">
                    <a:lumMod val="50000"/>
                  </a:schemeClr>
                </a:solidFill>
              </a:rPr>
              <a:t> companies in 10 different industries</a:t>
            </a:r>
            <a:endParaRPr lang="ru-RU" sz="9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F84A7-49E7-CD5F-E268-02DB24A5987C}"/>
              </a:ext>
            </a:extLst>
          </p:cNvPr>
          <p:cNvSpPr txBox="1"/>
          <p:nvPr/>
        </p:nvSpPr>
        <p:spPr>
          <a:xfrm>
            <a:off x="2450560" y="4898905"/>
            <a:ext cx="1334970" cy="76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12 – 13 </a:t>
            </a:r>
            <a:r>
              <a:rPr lang="en-US" sz="960" b="1" dirty="0">
                <a:solidFill>
                  <a:schemeClr val="bg1">
                    <a:lumMod val="50000"/>
                  </a:schemeClr>
                </a:solidFill>
              </a:rPr>
              <a:t>weeks</a:t>
            </a:r>
            <a:r>
              <a:rPr lang="en-US" sz="96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is the most common length of provided maternity leave</a:t>
            </a:r>
            <a:endParaRPr lang="ru-RU" sz="96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3DCA1A-6689-AA3E-EA88-7DD9A12649E9}"/>
              </a:ext>
            </a:extLst>
          </p:cNvPr>
          <p:cNvSpPr txBox="1"/>
          <p:nvPr/>
        </p:nvSpPr>
        <p:spPr>
          <a:xfrm>
            <a:off x="4601588" y="5396578"/>
            <a:ext cx="1055083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52 </a:t>
            </a:r>
            <a:r>
              <a:rPr lang="en-US" sz="960" b="1" dirty="0">
                <a:solidFill>
                  <a:schemeClr val="bg1">
                    <a:lumMod val="50000"/>
                  </a:schemeClr>
                </a:solidFill>
              </a:rPr>
              <a:t>weeks</a:t>
            </a:r>
            <a:r>
              <a:rPr lang="en-US" sz="96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is the longest maternity leave</a:t>
            </a:r>
            <a:endParaRPr lang="ru-RU" sz="96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1324A1-4D4A-5F42-CD69-83E7073D09E9}"/>
              </a:ext>
            </a:extLst>
          </p:cNvPr>
          <p:cNvSpPr txBox="1"/>
          <p:nvPr/>
        </p:nvSpPr>
        <p:spPr>
          <a:xfrm>
            <a:off x="1856356" y="6591181"/>
            <a:ext cx="2079596" cy="43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80"/>
              </a:lnSpc>
            </a:pPr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75% 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companies provide less than </a:t>
            </a:r>
            <a:r>
              <a:rPr lang="en-US" sz="96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60" b="1" dirty="0">
                <a:solidFill>
                  <a:schemeClr val="bg1">
                    <a:lumMod val="50000"/>
                  </a:schemeClr>
                </a:solidFill>
              </a:rPr>
              <a:t>weeks 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for paternity leave</a:t>
            </a:r>
            <a:endParaRPr lang="ru-RU" sz="96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5DC195E-7182-7AE4-69F0-F7021B00F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3" y="7976243"/>
            <a:ext cx="3757279" cy="28179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5A6BE2B-4E66-1D35-9AD8-3DF7F2C41EC8}"/>
              </a:ext>
            </a:extLst>
          </p:cNvPr>
          <p:cNvSpPr txBox="1"/>
          <p:nvPr/>
        </p:nvSpPr>
        <p:spPr>
          <a:xfrm>
            <a:off x="1289578" y="4321580"/>
            <a:ext cx="374890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Distribution of Parental Leave Duration</a:t>
            </a:r>
            <a:endParaRPr lang="ru-RU" sz="1493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D64494-DB5F-EA8B-EC5B-8D2C0D8D7690}"/>
              </a:ext>
            </a:extLst>
          </p:cNvPr>
          <p:cNvSpPr txBox="1"/>
          <p:nvPr/>
        </p:nvSpPr>
        <p:spPr>
          <a:xfrm>
            <a:off x="12023690" y="1532834"/>
            <a:ext cx="1238028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en-US" sz="1493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960" b="1" dirty="0">
                <a:solidFill>
                  <a:schemeClr val="bg1">
                    <a:lumMod val="65000"/>
                  </a:schemeClr>
                </a:solidFill>
              </a:rPr>
              <a:t>companies</a:t>
            </a:r>
            <a:endParaRPr lang="en-US" sz="96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provided information about unpaid paternity leave</a:t>
            </a:r>
            <a:endParaRPr lang="ru-RU" sz="96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0E7757-3D2B-D30A-A8C8-A05228A6862C}"/>
              </a:ext>
            </a:extLst>
          </p:cNvPr>
          <p:cNvSpPr txBox="1"/>
          <p:nvPr/>
        </p:nvSpPr>
        <p:spPr>
          <a:xfrm>
            <a:off x="9963212" y="1082452"/>
            <a:ext cx="1525906" cy="76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" b="1" dirty="0">
                <a:solidFill>
                  <a:schemeClr val="bg1">
                    <a:lumMod val="65000"/>
                  </a:schemeClr>
                </a:solidFill>
              </a:rPr>
              <a:t>only </a:t>
            </a:r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93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960" b="1" dirty="0">
                <a:solidFill>
                  <a:schemeClr val="bg1">
                    <a:lumMod val="65000"/>
                  </a:schemeClr>
                </a:solidFill>
              </a:rPr>
              <a:t>company</a:t>
            </a:r>
            <a:endParaRPr lang="en-US" sz="96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provides </a:t>
            </a:r>
          </a:p>
          <a:p>
            <a:pPr algn="r"/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paternity leave with the length of </a:t>
            </a:r>
            <a:r>
              <a:rPr lang="en-US" sz="960" b="1" dirty="0">
                <a:solidFill>
                  <a:schemeClr val="bg1">
                    <a:lumMod val="65000"/>
                  </a:schemeClr>
                </a:solidFill>
              </a:rPr>
              <a:t>51 weeks</a:t>
            </a:r>
            <a:endParaRPr lang="ru-RU" sz="96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F44A14-6F04-19D4-7E8F-E41F687F20DA}"/>
              </a:ext>
            </a:extLst>
          </p:cNvPr>
          <p:cNvSpPr txBox="1"/>
          <p:nvPr/>
        </p:nvSpPr>
        <p:spPr>
          <a:xfrm>
            <a:off x="4576048" y="9227516"/>
            <a:ext cx="1083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" dirty="0">
                <a:solidFill>
                  <a:schemeClr val="bg1">
                    <a:lumMod val="50000"/>
                  </a:schemeClr>
                </a:solidFill>
              </a:rPr>
              <a:t>The comparison shows that KDE of paid leaves</a:t>
            </a:r>
            <a:r>
              <a:rPr lang="ru-RU" sz="96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60" dirty="0">
                <a:solidFill>
                  <a:schemeClr val="bg1">
                    <a:lumMod val="50000"/>
                  </a:schemeClr>
                </a:solidFill>
              </a:rPr>
              <a:t>shifts to the right in both cases</a:t>
            </a:r>
            <a:endParaRPr lang="ru-RU" sz="96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E5A724-D5D1-E4C4-B2C7-AE2F5A99CFA0}"/>
              </a:ext>
            </a:extLst>
          </p:cNvPr>
          <p:cNvSpPr txBox="1"/>
          <p:nvPr/>
        </p:nvSpPr>
        <p:spPr>
          <a:xfrm>
            <a:off x="9269821" y="5910247"/>
            <a:ext cx="1689152" cy="76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13 </a:t>
            </a:r>
            <a:r>
              <a:rPr lang="en-US" sz="960" b="1" dirty="0">
                <a:solidFill>
                  <a:schemeClr val="bg1">
                    <a:lumMod val="50000"/>
                  </a:schemeClr>
                </a:solidFill>
              </a:rPr>
              <a:t>weeks</a:t>
            </a:r>
            <a:r>
              <a:rPr lang="en-US" sz="960" dirty="0">
                <a:solidFill>
                  <a:schemeClr val="bg1">
                    <a:lumMod val="50000"/>
                  </a:schemeClr>
                </a:solidFill>
              </a:rPr>
              <a:t>  vs </a:t>
            </a:r>
            <a:r>
              <a:rPr lang="en-US" sz="1493" b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960" b="1" dirty="0">
                <a:solidFill>
                  <a:schemeClr val="bg1">
                    <a:lumMod val="50000"/>
                  </a:schemeClr>
                </a:solidFill>
              </a:rPr>
              <a:t> weeks</a:t>
            </a:r>
          </a:p>
          <a:p>
            <a:pPr algn="ctr"/>
            <a:r>
              <a:rPr lang="en-US" sz="960" dirty="0">
                <a:solidFill>
                  <a:schemeClr val="bg1">
                    <a:lumMod val="65000"/>
                  </a:schemeClr>
                </a:solidFill>
              </a:rPr>
              <a:t>on average provide companies for maternity and paternity leave , respectively</a:t>
            </a:r>
            <a:endParaRPr lang="ru-RU" sz="96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8A857D6-5BA3-F17D-524D-54577F3EDB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02" y="5396577"/>
            <a:ext cx="2515450" cy="83848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C1BFEB2A-A474-7B17-FC14-F15CB2E725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72" y="5389778"/>
            <a:ext cx="2556239" cy="8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58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4078</TotalTime>
  <Words>177</Words>
  <Application>Microsoft Office PowerPoint</Application>
  <PresentationFormat>Произвольный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D-DIN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 Аминева</dc:creator>
  <cp:lastModifiedBy>Евгения Аминева</cp:lastModifiedBy>
  <cp:revision>9</cp:revision>
  <dcterms:created xsi:type="dcterms:W3CDTF">2023-04-16T14:03:42Z</dcterms:created>
  <dcterms:modified xsi:type="dcterms:W3CDTF">2023-04-19T10:02:37Z</dcterms:modified>
</cp:coreProperties>
</file>