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1"/>
  </p:notesMasterIdLst>
  <p:sldIdLst>
    <p:sldId id="256" r:id="rId3"/>
    <p:sldId id="258" r:id="rId4"/>
    <p:sldId id="257" r:id="rId5"/>
    <p:sldId id="261" r:id="rId6"/>
    <p:sldId id="328" r:id="rId7"/>
    <p:sldId id="327" r:id="rId8"/>
    <p:sldId id="329" r:id="rId9"/>
    <p:sldId id="263" r:id="rId10"/>
    <p:sldId id="265" r:id="rId11"/>
    <p:sldId id="274" r:id="rId12"/>
    <p:sldId id="314" r:id="rId13"/>
    <p:sldId id="264" r:id="rId14"/>
    <p:sldId id="262" r:id="rId15"/>
    <p:sldId id="312" r:id="rId16"/>
    <p:sldId id="301" r:id="rId17"/>
    <p:sldId id="279" r:id="rId18"/>
    <p:sldId id="324" r:id="rId19"/>
    <p:sldId id="325" r:id="rId20"/>
    <p:sldId id="317" r:id="rId21"/>
    <p:sldId id="313" r:id="rId22"/>
    <p:sldId id="298" r:id="rId23"/>
    <p:sldId id="307" r:id="rId24"/>
    <p:sldId id="276" r:id="rId25"/>
    <p:sldId id="271" r:id="rId26"/>
    <p:sldId id="293" r:id="rId27"/>
    <p:sldId id="286" r:id="rId28"/>
    <p:sldId id="281" r:id="rId29"/>
    <p:sldId id="284" r:id="rId30"/>
    <p:sldId id="320" r:id="rId31"/>
    <p:sldId id="321" r:id="rId32"/>
    <p:sldId id="277" r:id="rId33"/>
    <p:sldId id="282" r:id="rId34"/>
    <p:sldId id="285" r:id="rId35"/>
    <p:sldId id="294" r:id="rId36"/>
    <p:sldId id="283" r:id="rId37"/>
    <p:sldId id="297" r:id="rId38"/>
    <p:sldId id="319" r:id="rId39"/>
    <p:sldId id="259"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F2F0F4"/>
    <a:srgbClr val="C2E6B8"/>
    <a:srgbClr val="D9EA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89" autoAdjust="0"/>
    <p:restoredTop sz="94660"/>
  </p:normalViewPr>
  <p:slideViewPr>
    <p:cSldViewPr>
      <p:cViewPr varScale="1">
        <p:scale>
          <a:sx n="63" d="100"/>
          <a:sy n="63" d="100"/>
        </p:scale>
        <p:origin x="3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708E7-68CC-4F97-875A-F224EAC92E07}" type="doc">
      <dgm:prSet loTypeId="urn:microsoft.com/office/officeart/2005/8/layout/hProcess9" loCatId="process" qsTypeId="urn:microsoft.com/office/officeart/2005/8/quickstyle/simple1" qsCatId="simple" csTypeId="urn:microsoft.com/office/officeart/2005/8/colors/colorful4" csCatId="colorful" phldr="1"/>
      <dgm:spPr/>
    </dgm:pt>
    <dgm:pt modelId="{7AE7198D-12D3-4686-8D8C-5F829E0DBC24}">
      <dgm:prSet phldrT="[文本]"/>
      <dgm:spPr>
        <a:xfrm>
          <a:off x="0" y="1219199"/>
          <a:ext cx="1828800" cy="1625600"/>
        </a:xfrm>
        <a:prstGeom prst="roundRect">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solidFill>
              <a:sysClr val="window" lastClr="FFFFFF"/>
            </a:solidFill>
            <a:latin typeface="Calibri"/>
            <a:ea typeface="宋体"/>
            <a:cs typeface="+mn-cs"/>
          </a:endParaRPr>
        </a:p>
      </dgm:t>
    </dgm:pt>
    <dgm:pt modelId="{EB87C391-3D6C-4EB6-823E-E11A0E4E6C49}" type="parTrans" cxnId="{903319D1-5C69-4E3F-97BB-BAB54D53C27C}">
      <dgm:prSet/>
      <dgm:spPr/>
      <dgm:t>
        <a:bodyPr/>
        <a:lstStyle/>
        <a:p>
          <a:endParaRPr lang="zh-CN" altLang="en-US"/>
        </a:p>
      </dgm:t>
    </dgm:pt>
    <dgm:pt modelId="{D63A11FF-378E-4BF8-902F-31EF5C80620D}" type="sibTrans" cxnId="{903319D1-5C69-4E3F-97BB-BAB54D53C27C}">
      <dgm:prSet/>
      <dgm:spPr/>
      <dgm:t>
        <a:bodyPr/>
        <a:lstStyle/>
        <a:p>
          <a:endParaRPr lang="zh-CN" altLang="en-US"/>
        </a:p>
      </dgm:t>
    </dgm:pt>
    <dgm:pt modelId="{D6F38E54-F037-4342-B030-4E05020B5F1F}">
      <dgm:prSet phldrT="[文本]"/>
      <dgm:spPr>
        <a:xfrm>
          <a:off x="2133599" y="1219199"/>
          <a:ext cx="1828800" cy="1625600"/>
        </a:xfrm>
        <a:prstGeom prst="roundRect">
          <a:avLst/>
        </a:prstGeom>
        <a:solidFill>
          <a:srgbClr val="8064A2">
            <a:hueOff val="-2232385"/>
            <a:satOff val="13449"/>
            <a:lumOff val="1078"/>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solidFill>
              <a:sysClr val="window" lastClr="FFFFFF"/>
            </a:solidFill>
            <a:latin typeface="Calibri"/>
            <a:ea typeface="宋体"/>
            <a:cs typeface="+mn-cs"/>
          </a:endParaRPr>
        </a:p>
      </dgm:t>
    </dgm:pt>
    <dgm:pt modelId="{B6B9F223-64A4-4608-9B6F-E83346EA11C8}" type="parTrans" cxnId="{8B30D3DE-10ED-40B7-B6AC-44E4415CD43E}">
      <dgm:prSet/>
      <dgm:spPr/>
      <dgm:t>
        <a:bodyPr/>
        <a:lstStyle/>
        <a:p>
          <a:endParaRPr lang="zh-CN" altLang="en-US"/>
        </a:p>
      </dgm:t>
    </dgm:pt>
    <dgm:pt modelId="{2EE56E42-C02E-4A2D-A9AA-CD4364B968EC}" type="sibTrans" cxnId="{8B30D3DE-10ED-40B7-B6AC-44E4415CD43E}">
      <dgm:prSet/>
      <dgm:spPr/>
      <dgm:t>
        <a:bodyPr/>
        <a:lstStyle/>
        <a:p>
          <a:endParaRPr lang="zh-CN" altLang="en-US"/>
        </a:p>
      </dgm:t>
    </dgm:pt>
    <dgm:pt modelId="{0EDB0841-5364-4A01-86B0-08F2164032B6}">
      <dgm:prSet phldrT="[文本]"/>
      <dgm:spPr>
        <a:xfrm>
          <a:off x="4267200" y="1219199"/>
          <a:ext cx="1828800" cy="1625600"/>
        </a:xfrm>
        <a:prstGeom prst="roundRect">
          <a:avLst/>
        </a:prstGeom>
        <a:solidFill>
          <a:srgbClr val="8064A2">
            <a:hueOff val="-4464770"/>
            <a:satOff val="26899"/>
            <a:lumOff val="2156"/>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solidFill>
              <a:sysClr val="window" lastClr="FFFFFF"/>
            </a:solidFill>
            <a:latin typeface="Calibri"/>
            <a:ea typeface="宋体"/>
            <a:cs typeface="+mn-cs"/>
          </a:endParaRPr>
        </a:p>
      </dgm:t>
    </dgm:pt>
    <dgm:pt modelId="{45DFDD56-6483-4FBF-AEF8-5DAA84A17F67}" type="parTrans" cxnId="{A83C9B65-F5DD-454C-A40B-5B9A9B406F84}">
      <dgm:prSet/>
      <dgm:spPr/>
      <dgm:t>
        <a:bodyPr/>
        <a:lstStyle/>
        <a:p>
          <a:endParaRPr lang="zh-CN" altLang="en-US"/>
        </a:p>
      </dgm:t>
    </dgm:pt>
    <dgm:pt modelId="{28E088BD-7A2B-4617-B45F-176893D07596}" type="sibTrans" cxnId="{A83C9B65-F5DD-454C-A40B-5B9A9B406F84}">
      <dgm:prSet/>
      <dgm:spPr/>
      <dgm:t>
        <a:bodyPr/>
        <a:lstStyle/>
        <a:p>
          <a:endParaRPr lang="zh-CN" altLang="en-US"/>
        </a:p>
      </dgm:t>
    </dgm:pt>
    <dgm:pt modelId="{A7A3E541-EC89-4C19-986F-380989F95AAD}" type="pres">
      <dgm:prSet presAssocID="{4A2708E7-68CC-4F97-875A-F224EAC92E07}" presName="CompostProcess" presStyleCnt="0">
        <dgm:presLayoutVars>
          <dgm:dir/>
          <dgm:resizeHandles val="exact"/>
        </dgm:presLayoutVars>
      </dgm:prSet>
      <dgm:spPr/>
    </dgm:pt>
    <dgm:pt modelId="{9FF1B752-78E5-4353-B550-04E276A60E8C}" type="pres">
      <dgm:prSet presAssocID="{4A2708E7-68CC-4F97-875A-F224EAC92E07}" presName="arrow" presStyleLbl="bgShp" presStyleIdx="0" presStyleCnt="1" custLinFactNeighborX="5476" custLinFactNeighborY="-24806"/>
      <dgm:spPr>
        <a:xfrm>
          <a:off x="457199" y="0"/>
          <a:ext cx="5181600" cy="4063999"/>
        </a:xfrm>
        <a:prstGeom prst="rightArrow">
          <a:avLst/>
        </a:prstGeom>
        <a:solidFill>
          <a:srgbClr val="8064A2">
            <a:tint val="40000"/>
            <a:hueOff val="0"/>
            <a:satOff val="0"/>
            <a:lumOff val="0"/>
            <a:alphaOff val="0"/>
          </a:srgbClr>
        </a:solidFill>
        <a:ln>
          <a:noFill/>
        </a:ln>
        <a:effectLst/>
      </dgm:spPr>
      <dgm:t>
        <a:bodyPr/>
        <a:lstStyle/>
        <a:p>
          <a:endParaRPr lang="zh-CN" altLang="en-US"/>
        </a:p>
      </dgm:t>
    </dgm:pt>
    <dgm:pt modelId="{A6C4B2DD-251F-416A-9126-C35CF776C2E4}" type="pres">
      <dgm:prSet presAssocID="{4A2708E7-68CC-4F97-875A-F224EAC92E07}" presName="linearProcess" presStyleCnt="0"/>
      <dgm:spPr/>
    </dgm:pt>
    <dgm:pt modelId="{207D15A2-AF95-44EF-AA73-8DFD3E93D4D0}" type="pres">
      <dgm:prSet presAssocID="{7AE7198D-12D3-4686-8D8C-5F829E0DBC24}" presName="textNode" presStyleLbl="node1" presStyleIdx="0" presStyleCnt="3">
        <dgm:presLayoutVars>
          <dgm:bulletEnabled val="1"/>
        </dgm:presLayoutVars>
      </dgm:prSet>
      <dgm:spPr/>
      <dgm:t>
        <a:bodyPr/>
        <a:lstStyle/>
        <a:p>
          <a:endParaRPr lang="zh-CN" altLang="en-US"/>
        </a:p>
      </dgm:t>
    </dgm:pt>
    <dgm:pt modelId="{75087EF4-5FAD-4A8F-8181-677D4A44AEB4}" type="pres">
      <dgm:prSet presAssocID="{D63A11FF-378E-4BF8-902F-31EF5C80620D}" presName="sibTrans" presStyleCnt="0"/>
      <dgm:spPr/>
    </dgm:pt>
    <dgm:pt modelId="{E3249015-0E52-4E9C-97E2-C31755DA7C84}" type="pres">
      <dgm:prSet presAssocID="{D6F38E54-F037-4342-B030-4E05020B5F1F}" presName="textNode" presStyleLbl="node1" presStyleIdx="1" presStyleCnt="3">
        <dgm:presLayoutVars>
          <dgm:bulletEnabled val="1"/>
        </dgm:presLayoutVars>
      </dgm:prSet>
      <dgm:spPr/>
      <dgm:t>
        <a:bodyPr/>
        <a:lstStyle/>
        <a:p>
          <a:endParaRPr lang="zh-CN" altLang="en-US"/>
        </a:p>
      </dgm:t>
    </dgm:pt>
    <dgm:pt modelId="{98426B35-6CEC-4DAC-9C23-367E3FDF4445}" type="pres">
      <dgm:prSet presAssocID="{2EE56E42-C02E-4A2D-A9AA-CD4364B968EC}" presName="sibTrans" presStyleCnt="0"/>
      <dgm:spPr/>
    </dgm:pt>
    <dgm:pt modelId="{B96F21A7-FF77-4091-8524-2D0FE362DC7E}" type="pres">
      <dgm:prSet presAssocID="{0EDB0841-5364-4A01-86B0-08F2164032B6}" presName="textNode" presStyleLbl="node1" presStyleIdx="2" presStyleCnt="3">
        <dgm:presLayoutVars>
          <dgm:bulletEnabled val="1"/>
        </dgm:presLayoutVars>
      </dgm:prSet>
      <dgm:spPr/>
      <dgm:t>
        <a:bodyPr/>
        <a:lstStyle/>
        <a:p>
          <a:endParaRPr lang="zh-CN" altLang="en-US"/>
        </a:p>
      </dgm:t>
    </dgm:pt>
  </dgm:ptLst>
  <dgm:cxnLst>
    <dgm:cxn modelId="{7690A9C1-69FC-482F-8D37-214105099769}" type="presOf" srcId="{7AE7198D-12D3-4686-8D8C-5F829E0DBC24}" destId="{207D15A2-AF95-44EF-AA73-8DFD3E93D4D0}" srcOrd="0" destOrd="0" presId="urn:microsoft.com/office/officeart/2005/8/layout/hProcess9"/>
    <dgm:cxn modelId="{903319D1-5C69-4E3F-97BB-BAB54D53C27C}" srcId="{4A2708E7-68CC-4F97-875A-F224EAC92E07}" destId="{7AE7198D-12D3-4686-8D8C-5F829E0DBC24}" srcOrd="0" destOrd="0" parTransId="{EB87C391-3D6C-4EB6-823E-E11A0E4E6C49}" sibTransId="{D63A11FF-378E-4BF8-902F-31EF5C80620D}"/>
    <dgm:cxn modelId="{A83C9B65-F5DD-454C-A40B-5B9A9B406F84}" srcId="{4A2708E7-68CC-4F97-875A-F224EAC92E07}" destId="{0EDB0841-5364-4A01-86B0-08F2164032B6}" srcOrd="2" destOrd="0" parTransId="{45DFDD56-6483-4FBF-AEF8-5DAA84A17F67}" sibTransId="{28E088BD-7A2B-4617-B45F-176893D07596}"/>
    <dgm:cxn modelId="{FB7046AC-F53B-42FD-8E27-164FD3921C2C}" type="presOf" srcId="{4A2708E7-68CC-4F97-875A-F224EAC92E07}" destId="{A7A3E541-EC89-4C19-986F-380989F95AAD}" srcOrd="0" destOrd="0" presId="urn:microsoft.com/office/officeart/2005/8/layout/hProcess9"/>
    <dgm:cxn modelId="{8B30D3DE-10ED-40B7-B6AC-44E4415CD43E}" srcId="{4A2708E7-68CC-4F97-875A-F224EAC92E07}" destId="{D6F38E54-F037-4342-B030-4E05020B5F1F}" srcOrd="1" destOrd="0" parTransId="{B6B9F223-64A4-4608-9B6F-E83346EA11C8}" sibTransId="{2EE56E42-C02E-4A2D-A9AA-CD4364B968EC}"/>
    <dgm:cxn modelId="{B338AB25-77D4-4E4B-98F6-CEE0C4115002}" type="presOf" srcId="{D6F38E54-F037-4342-B030-4E05020B5F1F}" destId="{E3249015-0E52-4E9C-97E2-C31755DA7C84}" srcOrd="0" destOrd="0" presId="urn:microsoft.com/office/officeart/2005/8/layout/hProcess9"/>
    <dgm:cxn modelId="{FC861D07-4B1F-45DC-A779-6E1CA70DFD30}" type="presOf" srcId="{0EDB0841-5364-4A01-86B0-08F2164032B6}" destId="{B96F21A7-FF77-4091-8524-2D0FE362DC7E}" srcOrd="0" destOrd="0" presId="urn:microsoft.com/office/officeart/2005/8/layout/hProcess9"/>
    <dgm:cxn modelId="{14E1733C-C80A-457F-8FDE-9089AC00B9B9}" type="presParOf" srcId="{A7A3E541-EC89-4C19-986F-380989F95AAD}" destId="{9FF1B752-78E5-4353-B550-04E276A60E8C}" srcOrd="0" destOrd="0" presId="urn:microsoft.com/office/officeart/2005/8/layout/hProcess9"/>
    <dgm:cxn modelId="{CC48E7A5-5892-4198-AD71-5132BCC4046C}" type="presParOf" srcId="{A7A3E541-EC89-4C19-986F-380989F95AAD}" destId="{A6C4B2DD-251F-416A-9126-C35CF776C2E4}" srcOrd="1" destOrd="0" presId="urn:microsoft.com/office/officeart/2005/8/layout/hProcess9"/>
    <dgm:cxn modelId="{297A2A2F-49DA-4416-9E07-AF131E3DB5E4}" type="presParOf" srcId="{A6C4B2DD-251F-416A-9126-C35CF776C2E4}" destId="{207D15A2-AF95-44EF-AA73-8DFD3E93D4D0}" srcOrd="0" destOrd="0" presId="urn:microsoft.com/office/officeart/2005/8/layout/hProcess9"/>
    <dgm:cxn modelId="{A25E2B22-D583-45F1-AAF0-40AFF6A78D32}" type="presParOf" srcId="{A6C4B2DD-251F-416A-9126-C35CF776C2E4}" destId="{75087EF4-5FAD-4A8F-8181-677D4A44AEB4}" srcOrd="1" destOrd="0" presId="urn:microsoft.com/office/officeart/2005/8/layout/hProcess9"/>
    <dgm:cxn modelId="{8C86ABE5-32BB-4FF5-93E7-2FFAC4D7CF85}" type="presParOf" srcId="{A6C4B2DD-251F-416A-9126-C35CF776C2E4}" destId="{E3249015-0E52-4E9C-97E2-C31755DA7C84}" srcOrd="2" destOrd="0" presId="urn:microsoft.com/office/officeart/2005/8/layout/hProcess9"/>
    <dgm:cxn modelId="{BC897DBD-6822-4C20-B534-1408A3AC59F6}" type="presParOf" srcId="{A6C4B2DD-251F-416A-9126-C35CF776C2E4}" destId="{98426B35-6CEC-4DAC-9C23-367E3FDF4445}" srcOrd="3" destOrd="0" presId="urn:microsoft.com/office/officeart/2005/8/layout/hProcess9"/>
    <dgm:cxn modelId="{99FBAF1F-6815-4C7C-ADCC-96D8135D4700}" type="presParOf" srcId="{A6C4B2DD-251F-416A-9126-C35CF776C2E4}" destId="{B96F21A7-FF77-4091-8524-2D0FE362DC7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EB92AA-D379-4FD2-B2BE-0106447557CB}" type="datetimeFigureOut">
              <a:rPr lang="zh-CN" altLang="en-US" smtClean="0"/>
              <a:t>2013/12/28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9F8AD-38F6-4812-8E25-58A478D004CF}" type="slidenum">
              <a:rPr lang="zh-CN" altLang="en-US" smtClean="0"/>
              <a:t>‹#›</a:t>
            </a:fld>
            <a:endParaRPr lang="zh-CN" altLang="en-US"/>
          </a:p>
        </p:txBody>
      </p:sp>
    </p:spTree>
    <p:extLst>
      <p:ext uri="{BB962C8B-B14F-4D97-AF65-F5344CB8AC3E}">
        <p14:creationId xmlns:p14="http://schemas.microsoft.com/office/powerpoint/2010/main" val="1257730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2</a:t>
            </a:fld>
            <a:endParaRPr lang="en-US" altLang="zh-CN" smtClean="0">
              <a:solidFill>
                <a:srgbClr val="000000"/>
              </a:solidFill>
              <a:latin typeface="Arial" charset="0"/>
            </a:endParaRPr>
          </a:p>
        </p:txBody>
      </p:sp>
    </p:spTree>
    <p:extLst>
      <p:ext uri="{BB962C8B-B14F-4D97-AF65-F5344CB8AC3E}">
        <p14:creationId xmlns:p14="http://schemas.microsoft.com/office/powerpoint/2010/main" val="410146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目前大多数传统决策支持系统往往应用在医院内的局域网，因而采用</a:t>
            </a:r>
            <a:r>
              <a:rPr lang="en-US" altLang="zh-CN" dirty="0" smtClean="0"/>
              <a:t>C\S</a:t>
            </a:r>
            <a:r>
              <a:rPr lang="zh-CN" altLang="en-US" dirty="0" smtClean="0"/>
              <a:t>架构 ，对于分散在广域网上的社区医院，一方面网络存在传输速率低、传播延迟大的问题，另一方面系统的升级维护工作量较大</a:t>
            </a:r>
          </a:p>
          <a:p>
            <a:r>
              <a:rPr lang="zh-CN" altLang="en-US" dirty="0" smtClean="0"/>
              <a:t>采用</a:t>
            </a:r>
            <a:r>
              <a:rPr lang="en-US" altLang="zh-CN" dirty="0" smtClean="0"/>
              <a:t>B/S</a:t>
            </a:r>
            <a:r>
              <a:rPr lang="zh-CN" altLang="en-US" dirty="0" smtClean="0"/>
              <a:t>架构，通过浏览器提供服务，简化了使用的过程</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13</a:t>
            </a:fld>
            <a:endParaRPr lang="zh-CN" altLang="en-US"/>
          </a:p>
        </p:txBody>
      </p:sp>
    </p:spTree>
    <p:extLst>
      <p:ext uri="{BB962C8B-B14F-4D97-AF65-F5344CB8AC3E}">
        <p14:creationId xmlns:p14="http://schemas.microsoft.com/office/powerpoint/2010/main" val="2510035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目前大多数传统决策支持系统往往应用在医院内的局域网，因而采用</a:t>
            </a:r>
            <a:r>
              <a:rPr lang="en-US" altLang="zh-CN" dirty="0" smtClean="0"/>
              <a:t>C\S</a:t>
            </a:r>
            <a:r>
              <a:rPr lang="zh-CN" altLang="en-US" dirty="0" smtClean="0"/>
              <a:t>架构 ，对于分散在广域网上的社区医院，一方面网络存在传输速率低、传播延迟大的问题，另一方面系统的升级维护工作量较大</a:t>
            </a:r>
          </a:p>
          <a:p>
            <a:r>
              <a:rPr lang="zh-CN" altLang="en-US" dirty="0" smtClean="0"/>
              <a:t>采用</a:t>
            </a:r>
            <a:r>
              <a:rPr lang="en-US" altLang="zh-CN" dirty="0" smtClean="0"/>
              <a:t>B/S</a:t>
            </a:r>
            <a:r>
              <a:rPr lang="zh-CN" altLang="en-US" dirty="0" smtClean="0"/>
              <a:t>架构，通过浏览器提供服务，简化了使用的过程</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15</a:t>
            </a:fld>
            <a:endParaRPr lang="zh-CN" altLang="en-US"/>
          </a:p>
        </p:txBody>
      </p:sp>
    </p:spTree>
    <p:extLst>
      <p:ext uri="{BB962C8B-B14F-4D97-AF65-F5344CB8AC3E}">
        <p14:creationId xmlns:p14="http://schemas.microsoft.com/office/powerpoint/2010/main" val="2510035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目前大多数传统决策支持系统往往应用在医院内的局域网，因而采用</a:t>
            </a:r>
            <a:r>
              <a:rPr lang="en-US" altLang="zh-CN" dirty="0" smtClean="0"/>
              <a:t>C\S</a:t>
            </a:r>
            <a:r>
              <a:rPr lang="zh-CN" altLang="en-US" dirty="0" smtClean="0"/>
              <a:t>架构 ，对于分散在广域网上的社区医院，一方面网络存在传输速率低、传播延迟大的问题，另一方面系统的升级维护工作量较大</a:t>
            </a:r>
          </a:p>
          <a:p>
            <a:r>
              <a:rPr lang="zh-CN" altLang="en-US" dirty="0" smtClean="0"/>
              <a:t>采用</a:t>
            </a:r>
            <a:r>
              <a:rPr lang="en-US" altLang="zh-CN" dirty="0" smtClean="0"/>
              <a:t>B/S</a:t>
            </a:r>
            <a:r>
              <a:rPr lang="zh-CN" altLang="en-US" dirty="0" smtClean="0"/>
              <a:t>架构，通过浏览器提供服务，简化了使用的过程</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19</a:t>
            </a:fld>
            <a:endParaRPr lang="zh-CN" altLang="en-US"/>
          </a:p>
        </p:txBody>
      </p:sp>
    </p:spTree>
    <p:extLst>
      <p:ext uri="{BB962C8B-B14F-4D97-AF65-F5344CB8AC3E}">
        <p14:creationId xmlns:p14="http://schemas.microsoft.com/office/powerpoint/2010/main" val="2510035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使用上面的</a:t>
            </a:r>
            <a:r>
              <a:rPr lang="en-US" altLang="zh-CN" dirty="0" smtClean="0"/>
              <a:t>XML</a:t>
            </a:r>
            <a:r>
              <a:rPr lang="zh-CN" altLang="en-US" dirty="0" smtClean="0"/>
              <a:t>和</a:t>
            </a:r>
            <a:r>
              <a:rPr lang="en-US" altLang="zh-CN" dirty="0" smtClean="0"/>
              <a:t>JSON</a:t>
            </a:r>
            <a:r>
              <a:rPr lang="zh-CN" altLang="en-US" dirty="0" smtClean="0"/>
              <a:t>文件分别运行解析测试</a:t>
            </a:r>
            <a:r>
              <a:rPr lang="en-US" altLang="zh-CN" dirty="0" smtClean="0"/>
              <a:t>10,000,000</a:t>
            </a:r>
            <a:r>
              <a:rPr lang="zh-CN" altLang="en-US" dirty="0" smtClean="0"/>
              <a:t>次。结果并不令人惊讶，解析和转换</a:t>
            </a:r>
            <a:r>
              <a:rPr lang="en-US" altLang="zh-CN" dirty="0" smtClean="0"/>
              <a:t>JSON</a:t>
            </a:r>
            <a:r>
              <a:rPr lang="zh-CN" altLang="en-US" dirty="0" smtClean="0"/>
              <a:t>成一个</a:t>
            </a:r>
            <a:r>
              <a:rPr lang="en-US" altLang="zh-CN" dirty="0" smtClean="0"/>
              <a:t>Java</a:t>
            </a:r>
            <a:r>
              <a:rPr lang="zh-CN" altLang="en-US" dirty="0" smtClean="0"/>
              <a:t>对象的速度比</a:t>
            </a:r>
            <a:r>
              <a:rPr lang="en-US" altLang="zh-CN" dirty="0" smtClean="0"/>
              <a:t>XML</a:t>
            </a:r>
            <a:r>
              <a:rPr lang="zh-CN" altLang="en-US" dirty="0" smtClean="0"/>
              <a:t>快</a:t>
            </a:r>
            <a:r>
              <a:rPr lang="en-US" altLang="zh-CN" dirty="0" smtClean="0"/>
              <a:t>30</a:t>
            </a:r>
            <a:r>
              <a:rPr lang="zh-CN" altLang="en-US" dirty="0" smtClean="0"/>
              <a:t>％左右。</a:t>
            </a:r>
          </a:p>
          <a:p>
            <a:r>
              <a:rPr lang="en-US" altLang="zh-CN" dirty="0" smtClean="0"/>
              <a:t>JSON</a:t>
            </a:r>
            <a:r>
              <a:rPr lang="zh-CN" altLang="en-US" dirty="0" smtClean="0"/>
              <a:t>平均运行时间：</a:t>
            </a:r>
            <a:r>
              <a:rPr lang="en-US" altLang="zh-CN" dirty="0" smtClean="0"/>
              <a:t>3.647208974029518E-5</a:t>
            </a:r>
          </a:p>
          <a:p>
            <a:r>
              <a:rPr lang="en-US" altLang="zh-CN" dirty="0" smtClean="0"/>
              <a:t>XML</a:t>
            </a:r>
            <a:r>
              <a:rPr lang="zh-CN" altLang="en-US" dirty="0" smtClean="0"/>
              <a:t>平均运行时间：</a:t>
            </a:r>
            <a:r>
              <a:rPr lang="en-US" altLang="zh-CN" dirty="0" smtClean="0"/>
              <a:t>5.011537916910817E-5</a:t>
            </a:r>
          </a:p>
          <a:p>
            <a:r>
              <a:rPr lang="zh-CN" altLang="en-US" dirty="0" smtClean="0"/>
              <a:t>我得到的结论是：</a:t>
            </a:r>
          </a:p>
          <a:p>
            <a:r>
              <a:rPr lang="zh-CN" altLang="en-US" dirty="0" smtClean="0"/>
              <a:t>    相对</a:t>
            </a:r>
            <a:r>
              <a:rPr lang="en-US" altLang="zh-CN" dirty="0" smtClean="0"/>
              <a:t>XML</a:t>
            </a:r>
            <a:r>
              <a:rPr lang="zh-CN" altLang="en-US" dirty="0" smtClean="0"/>
              <a:t>，</a:t>
            </a:r>
            <a:r>
              <a:rPr lang="en-US" altLang="zh-CN" dirty="0" smtClean="0"/>
              <a:t>JSON</a:t>
            </a:r>
            <a:r>
              <a:rPr lang="zh-CN" altLang="en-US" dirty="0" smtClean="0"/>
              <a:t>的解析速度提高了</a:t>
            </a:r>
            <a:r>
              <a:rPr lang="en-US" altLang="zh-CN" dirty="0" smtClean="0"/>
              <a:t>30</a:t>
            </a:r>
            <a:r>
              <a:rPr lang="zh-CN" altLang="en-US" dirty="0" smtClean="0"/>
              <a:t>％</a:t>
            </a:r>
            <a:r>
              <a:rPr lang="en-US" altLang="zh-CN" dirty="0" smtClean="0"/>
              <a:t>,</a:t>
            </a:r>
            <a:r>
              <a:rPr lang="zh-CN" altLang="en-US" dirty="0" smtClean="0"/>
              <a:t>占用空间少</a:t>
            </a:r>
            <a:r>
              <a:rPr lang="en-US" altLang="zh-CN" dirty="0" smtClean="0"/>
              <a:t>30</a:t>
            </a:r>
            <a:r>
              <a:rPr lang="zh-CN" altLang="en-US" dirty="0" smtClean="0"/>
              <a:t>％。这些结果似乎和多数开发社区对两种格式的看法一样。换用</a:t>
            </a:r>
            <a:r>
              <a:rPr lang="en-US" altLang="zh-CN" dirty="0" smtClean="0"/>
              <a:t>JSON</a:t>
            </a:r>
            <a:r>
              <a:rPr lang="zh-CN" altLang="en-US" dirty="0" smtClean="0"/>
              <a:t>处理数据在性能上可以有不小的提升，而且还会减少空间的占用。</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20</a:t>
            </a:fld>
            <a:endParaRPr lang="zh-CN" altLang="en-US"/>
          </a:p>
        </p:txBody>
      </p:sp>
    </p:spTree>
    <p:extLst>
      <p:ext uri="{BB962C8B-B14F-4D97-AF65-F5344CB8AC3E}">
        <p14:creationId xmlns:p14="http://schemas.microsoft.com/office/powerpoint/2010/main" val="217230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23</a:t>
            </a:fld>
            <a:endParaRPr lang="en-US" altLang="zh-CN" smtClean="0">
              <a:solidFill>
                <a:srgbClr val="000000"/>
              </a:solidFill>
              <a:latin typeface="Arial" charset="0"/>
            </a:endParaRPr>
          </a:p>
        </p:txBody>
      </p:sp>
    </p:spTree>
    <p:extLst>
      <p:ext uri="{BB962C8B-B14F-4D97-AF65-F5344CB8AC3E}">
        <p14:creationId xmlns:p14="http://schemas.microsoft.com/office/powerpoint/2010/main" val="3178176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31</a:t>
            </a:fld>
            <a:endParaRPr lang="en-US" altLang="zh-CN" smtClean="0">
              <a:solidFill>
                <a:srgbClr val="000000"/>
              </a:solidFill>
              <a:latin typeface="Arial" charset="0"/>
            </a:endParaRPr>
          </a:p>
        </p:txBody>
      </p:sp>
    </p:spTree>
    <p:extLst>
      <p:ext uri="{BB962C8B-B14F-4D97-AF65-F5344CB8AC3E}">
        <p14:creationId xmlns:p14="http://schemas.microsoft.com/office/powerpoint/2010/main" val="61130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37</a:t>
            </a:fld>
            <a:endParaRPr lang="en-US" altLang="zh-CN" smtClean="0">
              <a:solidFill>
                <a:srgbClr val="000000"/>
              </a:solidFill>
              <a:latin typeface="Arial" charset="0"/>
            </a:endParaRPr>
          </a:p>
        </p:txBody>
      </p:sp>
    </p:spTree>
    <p:extLst>
      <p:ext uri="{BB962C8B-B14F-4D97-AF65-F5344CB8AC3E}">
        <p14:creationId xmlns:p14="http://schemas.microsoft.com/office/powerpoint/2010/main" val="2139568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社区医疗服务为居民提供基本的医疗服务，是我国医疗体制改革和社区建设的重要组成部分。它是以人的保健为中心、家庭为单位、社区为范围导向，以妇女儿童、老年人、慢性病、残疾人和脆弱人群为重点，以解决社区主要问题、满足社区基本卫生需求为目的，融预防、医疗、保健、健康教育为一体的，有效、经济、综合、连续的基层医疗服</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3</a:t>
            </a:fld>
            <a:endParaRPr lang="zh-CN" altLang="en-US"/>
          </a:p>
        </p:txBody>
      </p:sp>
    </p:spTree>
    <p:extLst>
      <p:ext uri="{BB962C8B-B14F-4D97-AF65-F5344CB8AC3E}">
        <p14:creationId xmlns:p14="http://schemas.microsoft.com/office/powerpoint/2010/main" val="3012511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临床专业技能指医生应用临床技能和经验迅速判断病人健康状况和建立诊断的能力以及判断病人对干预措施可能获得的效益和风险比的能</a:t>
            </a:r>
          </a:p>
          <a:p>
            <a:r>
              <a:rPr lang="zh-CN" altLang="en-US" dirty="0" smtClean="0"/>
              <a:t>力</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4</a:t>
            </a:fld>
            <a:endParaRPr lang="zh-CN" altLang="en-US"/>
          </a:p>
        </p:txBody>
      </p:sp>
    </p:spTree>
    <p:extLst>
      <p:ext uri="{BB962C8B-B14F-4D97-AF65-F5344CB8AC3E}">
        <p14:creationId xmlns:p14="http://schemas.microsoft.com/office/powerpoint/2010/main" val="587599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a:t>
            </a:r>
            <a:r>
              <a:rPr lang="en-US" altLang="zh-CN" dirty="0" smtClean="0"/>
              <a:t>2005</a:t>
            </a:r>
            <a:r>
              <a:rPr lang="zh-CN" altLang="en-US" dirty="0" smtClean="0"/>
              <a:t>年发表于</a:t>
            </a:r>
            <a:r>
              <a:rPr lang="en-US" altLang="zh-CN" dirty="0" smtClean="0"/>
              <a:t>JAMA</a:t>
            </a:r>
            <a:r>
              <a:rPr lang="zh-CN" altLang="en-US" dirty="0" smtClean="0"/>
              <a:t>的系统性回顾中显示，</a:t>
            </a:r>
            <a:r>
              <a:rPr lang="en-US" altLang="zh-CN" dirty="0" smtClean="0"/>
              <a:t>97</a:t>
            </a:r>
            <a:r>
              <a:rPr lang="zh-CN" altLang="en-US" dirty="0" smtClean="0"/>
              <a:t>项经过严格挑选的随机研究中</a:t>
            </a:r>
            <a:r>
              <a:rPr lang="en-US" altLang="zh-CN" dirty="0" smtClean="0"/>
              <a:t>62</a:t>
            </a:r>
            <a:r>
              <a:rPr lang="zh-CN" altLang="en-US" dirty="0" smtClean="0"/>
              <a:t>份（</a:t>
            </a:r>
            <a:r>
              <a:rPr lang="en-US" altLang="zh-CN" dirty="0" smtClean="0"/>
              <a:t>64%</a:t>
            </a:r>
            <a:r>
              <a:rPr lang="zh-CN" altLang="en-US" dirty="0" smtClean="0"/>
              <a:t>）发现临床决策支持系统可提高医生的工作质量</a:t>
            </a:r>
            <a:r>
              <a:rPr lang="en-US" altLang="zh-CN" dirty="0" smtClean="0"/>
              <a:t>[8]</a:t>
            </a:r>
            <a:r>
              <a:rPr lang="zh-CN" altLang="en-US" dirty="0" smtClean="0"/>
              <a:t>，这个结果与</a:t>
            </a:r>
            <a:r>
              <a:rPr lang="en-US" altLang="zh-CN" dirty="0" smtClean="0"/>
              <a:t>1998</a:t>
            </a:r>
            <a:r>
              <a:rPr lang="zh-CN" altLang="en-US" dirty="0" smtClean="0"/>
              <a:t>年同样发表于</a:t>
            </a:r>
            <a:r>
              <a:rPr lang="en-US" altLang="zh-CN" dirty="0" smtClean="0"/>
              <a:t>JAMA</a:t>
            </a:r>
            <a:r>
              <a:rPr lang="zh-CN" altLang="en-US" dirty="0" smtClean="0"/>
              <a:t>的</a:t>
            </a:r>
            <a:r>
              <a:rPr lang="en-US" altLang="zh-CN" dirty="0" smtClean="0"/>
              <a:t>66%</a:t>
            </a:r>
            <a:r>
              <a:rPr lang="zh-CN" altLang="en-US" dirty="0" smtClean="0"/>
              <a:t>（</a:t>
            </a:r>
            <a:r>
              <a:rPr lang="en-US" altLang="zh-CN" dirty="0" smtClean="0"/>
              <a:t>43/65</a:t>
            </a:r>
            <a:r>
              <a:rPr lang="zh-CN" altLang="en-US" dirty="0" smtClean="0"/>
              <a:t>）的结果相类似</a:t>
            </a:r>
            <a:r>
              <a:rPr lang="en-US" altLang="zh-CN" dirty="0" smtClean="0"/>
              <a:t>[7]</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5</a:t>
            </a:fld>
            <a:endParaRPr lang="zh-CN" altLang="en-US"/>
          </a:p>
        </p:txBody>
      </p:sp>
    </p:spTree>
    <p:extLst>
      <p:ext uri="{BB962C8B-B14F-4D97-AF65-F5344CB8AC3E}">
        <p14:creationId xmlns:p14="http://schemas.microsoft.com/office/powerpoint/2010/main" val="2636318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医生给病人看病的这一自然过程可以用人工智能的设计原理和方法来模拟。</a:t>
            </a:r>
          </a:p>
          <a:p>
            <a:r>
              <a:rPr lang="zh-CN" altLang="en-US" dirty="0" smtClean="0"/>
              <a:t>这就是临床决策支持系统。临床决策支持系统对医生看病的观察、诊断和治疗模</a:t>
            </a:r>
            <a:endParaRPr lang="en-US" altLang="zh-CN" dirty="0" smtClean="0"/>
          </a:p>
          <a:p>
            <a:r>
              <a:rPr lang="zh-CN" altLang="en-US" dirty="0" smtClean="0"/>
              <a:t>充分利用各地的医疗专家的知识和诊疗经验，在先进技术手段的支持下帮助并提高城乡基层医护人员的诊疗水平，做到“知识与技术下基层”，使一些常见病、多发病在城乡社区医院做到规范化诊疗</a:t>
            </a:r>
          </a:p>
          <a:p>
            <a:endParaRPr lang="en-US" altLang="zh-CN" dirty="0" smtClean="0"/>
          </a:p>
          <a:p>
            <a:endParaRPr lang="zh-CN" altLang="en-US" dirty="0" smtClean="0"/>
          </a:p>
          <a:p>
            <a:r>
              <a:rPr lang="zh-CN" altLang="en-US" dirty="0" smtClean="0"/>
              <a:t>拟过程包括病人数据收集、医生医学知识和经验收集、病人情况和医学规则匹配、</a:t>
            </a:r>
          </a:p>
          <a:p>
            <a:r>
              <a:rPr lang="zh-CN" altLang="en-US" dirty="0" smtClean="0"/>
              <a:t>解释匹配结果以及给出建议等过程</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6</a:t>
            </a:fld>
            <a:endParaRPr lang="zh-CN" altLang="en-US"/>
          </a:p>
        </p:txBody>
      </p:sp>
    </p:spTree>
    <p:extLst>
      <p:ext uri="{BB962C8B-B14F-4D97-AF65-F5344CB8AC3E}">
        <p14:creationId xmlns:p14="http://schemas.microsoft.com/office/powerpoint/2010/main" val="1760942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 Roadmap for National Action on Clinical Decision Support</a:t>
            </a:r>
          </a:p>
          <a:p>
            <a:endParaRPr lang="en-US" altLang="zh-CN" dirty="0" smtClean="0"/>
          </a:p>
          <a:p>
            <a:endParaRPr lang="zh-CN" altLang="en-US" dirty="0" smtClean="0"/>
          </a:p>
          <a:p>
            <a:r>
              <a:rPr lang="zh-CN" altLang="en-US" dirty="0" smtClean="0"/>
              <a:t>拟过程包括病人数据收集、医生医学知识和经验收集、病人情况和医学规则匹配、</a:t>
            </a:r>
          </a:p>
          <a:p>
            <a:r>
              <a:rPr lang="zh-CN" altLang="en-US" dirty="0" smtClean="0"/>
              <a:t>解释匹配结果以及给出建议等过程</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7</a:t>
            </a:fld>
            <a:endParaRPr lang="zh-CN" altLang="en-US"/>
          </a:p>
        </p:txBody>
      </p:sp>
    </p:spTree>
    <p:extLst>
      <p:ext uri="{BB962C8B-B14F-4D97-AF65-F5344CB8AC3E}">
        <p14:creationId xmlns:p14="http://schemas.microsoft.com/office/powerpoint/2010/main" val="1760942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设备部署 服务模式 使用方式 升级更新 </a:t>
            </a:r>
          </a:p>
          <a:p>
            <a:r>
              <a:rPr lang="en-US" altLang="zh-CN" dirty="0" err="1" smtClean="0"/>
              <a:t>SaaS</a:t>
            </a:r>
            <a:r>
              <a:rPr lang="en-US" altLang="zh-CN" dirty="0" smtClean="0"/>
              <a:t> </a:t>
            </a:r>
            <a:r>
              <a:rPr lang="zh-CN" altLang="en-US" dirty="0" smtClean="0"/>
              <a:t>模式 定期为定购的服务支付费用 只需要使用最简单的 </a:t>
            </a:r>
            <a:r>
              <a:rPr lang="en-US" altLang="zh-CN" dirty="0" smtClean="0"/>
              <a:t>PC </a:t>
            </a:r>
            <a:r>
              <a:rPr lang="zh-CN" altLang="en-US" dirty="0" smtClean="0"/>
              <a:t>设备 由厂商提供专业维护和服务 任何可接入 </a:t>
            </a:r>
            <a:r>
              <a:rPr lang="en-US" altLang="zh-CN" dirty="0" smtClean="0"/>
              <a:t>Internet </a:t>
            </a:r>
            <a:r>
              <a:rPr lang="zh-CN" altLang="en-US" dirty="0" smtClean="0"/>
              <a:t>的地方与时间使用 通过互联网随时更新软件使用的版本针对社区疾病的临床决策支持系统</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8</a:t>
            </a:fld>
            <a:endParaRPr lang="zh-CN" altLang="en-US"/>
          </a:p>
        </p:txBody>
      </p:sp>
    </p:spTree>
    <p:extLst>
      <p:ext uri="{BB962C8B-B14F-4D97-AF65-F5344CB8AC3E}">
        <p14:creationId xmlns:p14="http://schemas.microsoft.com/office/powerpoint/2010/main" val="528621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10</a:t>
            </a:fld>
            <a:endParaRPr lang="en-US" altLang="zh-CN" smtClean="0">
              <a:solidFill>
                <a:srgbClr val="000000"/>
              </a:solidFill>
              <a:latin typeface="Arial" charset="0"/>
            </a:endParaRPr>
          </a:p>
        </p:txBody>
      </p:sp>
    </p:spTree>
    <p:extLst>
      <p:ext uri="{BB962C8B-B14F-4D97-AF65-F5344CB8AC3E}">
        <p14:creationId xmlns:p14="http://schemas.microsoft.com/office/powerpoint/2010/main" val="2413854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12</a:t>
            </a:fld>
            <a:endParaRPr lang="zh-CN" altLang="en-US"/>
          </a:p>
        </p:txBody>
      </p:sp>
    </p:spTree>
    <p:extLst>
      <p:ext uri="{BB962C8B-B14F-4D97-AF65-F5344CB8AC3E}">
        <p14:creationId xmlns:p14="http://schemas.microsoft.com/office/powerpoint/2010/main" val="2738794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55023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46581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333639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32FB4426-5738-4515-A79A-7AFEF728041A}" type="slidenum">
              <a:rPr lang="en-US" altLang="zh-CN"/>
              <a:pPr>
                <a:defRPr/>
              </a:pPr>
              <a:t>‹#›</a:t>
            </a:fld>
            <a:endParaRPr lang="en-US" altLang="zh-CN"/>
          </a:p>
        </p:txBody>
      </p:sp>
    </p:spTree>
    <p:extLst>
      <p:ext uri="{BB962C8B-B14F-4D97-AF65-F5344CB8AC3E}">
        <p14:creationId xmlns:p14="http://schemas.microsoft.com/office/powerpoint/2010/main" val="3021824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1F81533B-888C-4A32-B1D3-39D778DA3F0A}" type="slidenum">
              <a:rPr lang="en-US" altLang="zh-CN"/>
              <a:pPr>
                <a:defRPr/>
              </a:pPr>
              <a:t>‹#›</a:t>
            </a:fld>
            <a:endParaRPr lang="en-US" altLang="zh-CN"/>
          </a:p>
        </p:txBody>
      </p:sp>
    </p:spTree>
    <p:extLst>
      <p:ext uri="{BB962C8B-B14F-4D97-AF65-F5344CB8AC3E}">
        <p14:creationId xmlns:p14="http://schemas.microsoft.com/office/powerpoint/2010/main" val="190476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5A8FFCAC-800E-4FC6-923C-7475918DC2D1}" type="slidenum">
              <a:rPr lang="en-US" altLang="zh-CN"/>
              <a:pPr>
                <a:defRPr/>
              </a:pPr>
              <a:t>‹#›</a:t>
            </a:fld>
            <a:endParaRPr lang="en-US" altLang="zh-CN"/>
          </a:p>
        </p:txBody>
      </p:sp>
    </p:spTree>
    <p:extLst>
      <p:ext uri="{BB962C8B-B14F-4D97-AF65-F5344CB8AC3E}">
        <p14:creationId xmlns:p14="http://schemas.microsoft.com/office/powerpoint/2010/main" val="1433606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CD89F224-AFF1-4D47-940B-D850241BD4D6}" type="slidenum">
              <a:rPr lang="en-US" altLang="zh-CN"/>
              <a:pPr>
                <a:defRPr/>
              </a:pPr>
              <a:t>‹#›</a:t>
            </a:fld>
            <a:endParaRPr lang="en-US" altLang="zh-CN"/>
          </a:p>
        </p:txBody>
      </p:sp>
    </p:spTree>
    <p:extLst>
      <p:ext uri="{BB962C8B-B14F-4D97-AF65-F5344CB8AC3E}">
        <p14:creationId xmlns:p14="http://schemas.microsoft.com/office/powerpoint/2010/main" val="683388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12BECFE9-0E7B-4F03-B555-78B9B661D307}" type="slidenum">
              <a:rPr lang="en-US" altLang="zh-CN"/>
              <a:pPr>
                <a:defRPr/>
              </a:pPr>
              <a:t>‹#›</a:t>
            </a:fld>
            <a:endParaRPr lang="en-US" altLang="zh-CN"/>
          </a:p>
        </p:txBody>
      </p:sp>
    </p:spTree>
    <p:extLst>
      <p:ext uri="{BB962C8B-B14F-4D97-AF65-F5344CB8AC3E}">
        <p14:creationId xmlns:p14="http://schemas.microsoft.com/office/powerpoint/2010/main" val="3352766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47687745-32C5-46B2-B2C7-FFC9046A7558}" type="slidenum">
              <a:rPr lang="en-US" altLang="zh-CN"/>
              <a:pPr>
                <a:defRPr/>
              </a:pPr>
              <a:t>‹#›</a:t>
            </a:fld>
            <a:endParaRPr lang="en-US" altLang="zh-CN"/>
          </a:p>
        </p:txBody>
      </p:sp>
    </p:spTree>
    <p:extLst>
      <p:ext uri="{BB962C8B-B14F-4D97-AF65-F5344CB8AC3E}">
        <p14:creationId xmlns:p14="http://schemas.microsoft.com/office/powerpoint/2010/main" val="2836183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6"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D2A91896-4F5D-4807-B8D8-2588A25F2E34}" type="slidenum">
              <a:rPr lang="en-US" altLang="zh-CN"/>
              <a:pPr>
                <a:defRPr/>
              </a:pPr>
              <a:t>‹#›</a:t>
            </a:fld>
            <a:endParaRPr lang="en-US" altLang="zh-CN" dirty="0"/>
          </a:p>
        </p:txBody>
      </p:sp>
    </p:spTree>
    <p:extLst>
      <p:ext uri="{BB962C8B-B14F-4D97-AF65-F5344CB8AC3E}">
        <p14:creationId xmlns:p14="http://schemas.microsoft.com/office/powerpoint/2010/main" val="26805061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1"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fontAlgn="auto">
              <a:spcBef>
                <a:spcPts val="0"/>
              </a:spcBef>
              <a:spcAft>
                <a:spcPts val="0"/>
              </a:spcAft>
              <a:defRPr/>
            </a:lvl1pPr>
          </a:lstStyle>
          <a:p>
            <a:pPr>
              <a:defRPr/>
            </a:pPr>
            <a:fld id="{A490D66C-8351-4BCF-923D-AF0F43F01F05}" type="slidenum">
              <a:rPr lang="en-US" altLang="zh-CN"/>
              <a:pPr>
                <a:defRPr/>
              </a:pPr>
              <a:t>‹#›</a:t>
            </a:fld>
            <a:endParaRPr lang="en-US" altLang="zh-CN"/>
          </a:p>
        </p:txBody>
      </p:sp>
    </p:spTree>
    <p:extLst>
      <p:ext uri="{BB962C8B-B14F-4D97-AF65-F5344CB8AC3E}">
        <p14:creationId xmlns:p14="http://schemas.microsoft.com/office/powerpoint/2010/main" val="4201284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42343991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1"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fontAlgn="auto">
              <a:spcBef>
                <a:spcPts val="0"/>
              </a:spcBef>
              <a:spcAft>
                <a:spcPts val="0"/>
              </a:spcAft>
              <a:defRPr/>
            </a:lvl1pPr>
          </a:lstStyle>
          <a:p>
            <a:pPr>
              <a:defRPr/>
            </a:pPr>
            <a:fld id="{6A0B98E0-37D5-4E26-A07C-C930531193E7}" type="slidenum">
              <a:rPr lang="en-US" altLang="zh-CN"/>
              <a:pPr>
                <a:defRPr/>
              </a:pPr>
              <a:t>‹#›</a:t>
            </a:fld>
            <a:endParaRPr lang="en-US" altLang="zh-CN"/>
          </a:p>
        </p:txBody>
      </p:sp>
    </p:spTree>
    <p:extLst>
      <p:ext uri="{BB962C8B-B14F-4D97-AF65-F5344CB8AC3E}">
        <p14:creationId xmlns:p14="http://schemas.microsoft.com/office/powerpoint/2010/main" val="3639451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88328D6D-200D-4FB9-A4D7-2D339A530A12}" type="slidenum">
              <a:rPr lang="en-US" altLang="zh-CN"/>
              <a:pPr>
                <a:defRPr/>
              </a:pPr>
              <a:t>‹#›</a:t>
            </a:fld>
            <a:endParaRPr lang="en-US" altLang="zh-CN"/>
          </a:p>
        </p:txBody>
      </p:sp>
    </p:spTree>
    <p:extLst>
      <p:ext uri="{BB962C8B-B14F-4D97-AF65-F5344CB8AC3E}">
        <p14:creationId xmlns:p14="http://schemas.microsoft.com/office/powerpoint/2010/main" val="36870602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CB6C57CD-F18A-4AC2-8057-6FFF343A0A19}" type="slidenum">
              <a:rPr lang="en-US" altLang="zh-CN"/>
              <a:pPr>
                <a:defRPr/>
              </a:pPr>
              <a:t>‹#›</a:t>
            </a:fld>
            <a:endParaRPr lang="en-US" altLang="zh-CN"/>
          </a:p>
        </p:txBody>
      </p:sp>
    </p:spTree>
    <p:extLst>
      <p:ext uri="{BB962C8B-B14F-4D97-AF65-F5344CB8AC3E}">
        <p14:creationId xmlns:p14="http://schemas.microsoft.com/office/powerpoint/2010/main" val="18125613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54A111D5-406D-48FC-A661-70174EFC167C}" type="slidenum">
              <a:rPr lang="en-US" altLang="zh-CN"/>
              <a:pPr>
                <a:defRPr/>
              </a:pPr>
              <a:t>‹#›</a:t>
            </a:fld>
            <a:endParaRPr lang="en-US" altLang="zh-CN"/>
          </a:p>
        </p:txBody>
      </p:sp>
    </p:spTree>
    <p:extLst>
      <p:ext uri="{BB962C8B-B14F-4D97-AF65-F5344CB8AC3E}">
        <p14:creationId xmlns:p14="http://schemas.microsoft.com/office/powerpoint/2010/main" val="41554300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6837C295-7D68-4988-90C3-9DF21B518A27}" type="slidenum">
              <a:rPr lang="en-US" altLang="zh-CN"/>
              <a:pPr>
                <a:defRPr/>
              </a:pPr>
              <a:t>‹#›</a:t>
            </a:fld>
            <a:endParaRPr lang="en-US" altLang="zh-CN"/>
          </a:p>
        </p:txBody>
      </p:sp>
    </p:spTree>
    <p:extLst>
      <p:ext uri="{BB962C8B-B14F-4D97-AF65-F5344CB8AC3E}">
        <p14:creationId xmlns:p14="http://schemas.microsoft.com/office/powerpoint/2010/main" val="1230036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825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399146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6A9FB0C-B183-40D2-95EB-93C86A997F4D}" type="datetimeFigureOut">
              <a:rPr lang="zh-CN" altLang="en-US" smtClean="0"/>
              <a:t>2013/12/28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85894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6A9FB0C-B183-40D2-95EB-93C86A997F4D}" type="datetimeFigureOut">
              <a:rPr lang="zh-CN" altLang="en-US" smtClean="0"/>
              <a:t>2013/12/28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214644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A9FB0C-B183-40D2-95EB-93C86A997F4D}" type="datetimeFigureOut">
              <a:rPr lang="zh-CN" altLang="en-US" smtClean="0"/>
              <a:t>2013/12/28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3657182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2501888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11327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9FB0C-B183-40D2-95EB-93C86A997F4D}" type="datetimeFigureOut">
              <a:rPr lang="zh-CN" altLang="en-US" smtClean="0"/>
              <a:t>2013/12/28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4019743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rgbClr val="000000"/>
                </a:solidFill>
                <a:latin typeface="Arial" charset="0"/>
                <a:ea typeface="宋体" charset="-122"/>
              </a:defRPr>
            </a:lvl1pPr>
          </a:lstStyle>
          <a:p>
            <a:pPr fontAlgn="base">
              <a:spcBef>
                <a:spcPct val="0"/>
              </a:spcBef>
              <a:spcAft>
                <a:spcPct val="0"/>
              </a:spcAft>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rgbClr val="000000"/>
                </a:solidFill>
                <a:latin typeface="Arial" charset="0"/>
                <a:ea typeface="宋体" charset="-122"/>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Arial" charset="0"/>
                <a:ea typeface="宋体" charset="-122"/>
              </a:defRPr>
            </a:lvl1pPr>
          </a:lstStyle>
          <a:p>
            <a:pPr fontAlgn="base">
              <a:spcBef>
                <a:spcPct val="0"/>
              </a:spcBef>
              <a:spcAft>
                <a:spcPct val="0"/>
              </a:spcAft>
              <a:defRPr/>
            </a:pPr>
            <a:fld id="{EA7B43F8-B507-4BDB-BB7A-FB50974C1F7E}" type="slidenum">
              <a:rPr lang="en-US" altLang="zh-CN"/>
              <a:pPr fontAlgn="base">
                <a:spcBef>
                  <a:spcPct val="0"/>
                </a:spcBef>
                <a:spcAft>
                  <a:spcPct val="0"/>
                </a:spcAft>
                <a:defRPr/>
              </a:pPr>
              <a:t>‹#›</a:t>
            </a:fld>
            <a:endParaRPr lang="en-US" altLang="zh-CN"/>
          </a:p>
        </p:txBody>
      </p:sp>
    </p:spTree>
    <p:extLst>
      <p:ext uri="{BB962C8B-B14F-4D97-AF65-F5344CB8AC3E}">
        <p14:creationId xmlns:p14="http://schemas.microsoft.com/office/powerpoint/2010/main" val="348180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49.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8.png"/><Relationship Id="rId17" Type="http://schemas.openxmlformats.org/officeDocument/2006/relationships/image" Target="../media/image53.png"/><Relationship Id="rId2" Type="http://schemas.openxmlformats.org/officeDocument/2006/relationships/notesSlide" Target="../notesSlides/notesSlide9.xml"/><Relationship Id="rId16" Type="http://schemas.openxmlformats.org/officeDocument/2006/relationships/image" Target="../media/image52.png"/><Relationship Id="rId1" Type="http://schemas.openxmlformats.org/officeDocument/2006/relationships/slideLayout" Target="../slideLayouts/slideLayout18.xml"/><Relationship Id="rId6" Type="http://schemas.openxmlformats.org/officeDocument/2006/relationships/image" Target="../media/image43.png"/><Relationship Id="rId11" Type="http://schemas.openxmlformats.org/officeDocument/2006/relationships/image" Target="../media/image47.png"/><Relationship Id="rId5" Type="http://schemas.openxmlformats.org/officeDocument/2006/relationships/image" Target="../media/image42.png"/><Relationship Id="rId15" Type="http://schemas.openxmlformats.org/officeDocument/2006/relationships/image" Target="../media/image51.png"/><Relationship Id="rId10" Type="http://schemas.openxmlformats.org/officeDocument/2006/relationships/image" Target="../media/image46.png"/><Relationship Id="rId4" Type="http://schemas.openxmlformats.org/officeDocument/2006/relationships/image" Target="../media/image41.png"/><Relationship Id="rId9" Type="http://schemas.openxmlformats.org/officeDocument/2006/relationships/image" Target="../media/image45.png"/><Relationship Id="rId14" Type="http://schemas.openxmlformats.org/officeDocument/2006/relationships/image" Target="../media/image5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upload.wikimedia.org/wikipedia/commons/b/b5/Cloud_computing.svg" TargetMode="External"/><Relationship Id="rId2" Type="http://schemas.openxmlformats.org/officeDocument/2006/relationships/image" Target="../media/image54.jpeg"/><Relationship Id="rId1" Type="http://schemas.openxmlformats.org/officeDocument/2006/relationships/slideLayout" Target="../slideLayouts/slideLayout18.xml"/><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8.xml"/><Relationship Id="rId5" Type="http://schemas.openxmlformats.org/officeDocument/2006/relationships/image" Target="../media/image59.png"/><Relationship Id="rId4" Type="http://schemas.openxmlformats.org/officeDocument/2006/relationships/image" Target="../media/image58.png"/></Relationships>
</file>

<file path=ppt/slides/_rels/slide18.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8" Type="http://schemas.openxmlformats.org/officeDocument/2006/relationships/image" Target="../media/image67.jpeg"/><Relationship Id="rId3" Type="http://schemas.openxmlformats.org/officeDocument/2006/relationships/image" Target="../media/image62.jpeg"/><Relationship Id="rId7" Type="http://schemas.openxmlformats.org/officeDocument/2006/relationships/image" Target="../media/image66.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65.jpeg"/><Relationship Id="rId5" Type="http://schemas.openxmlformats.org/officeDocument/2006/relationships/image" Target="../media/image64.png"/><Relationship Id="rId4" Type="http://schemas.openxmlformats.org/officeDocument/2006/relationships/image" Target="../media/image63.jpeg"/><Relationship Id="rId9" Type="http://schemas.openxmlformats.org/officeDocument/2006/relationships/image" Target="../media/image68.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70.jpeg"/></Relationships>
</file>

<file path=ppt/slides/_rels/slide2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8.xml"/><Relationship Id="rId6" Type="http://schemas.openxmlformats.org/officeDocument/2006/relationships/image" Target="../media/image47.png"/><Relationship Id="rId5" Type="http://schemas.openxmlformats.org/officeDocument/2006/relationships/image" Target="../media/image74.jpeg"/><Relationship Id="rId4" Type="http://schemas.openxmlformats.org/officeDocument/2006/relationships/image" Target="../media/image7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8.xml"/><Relationship Id="rId5" Type="http://schemas.openxmlformats.org/officeDocument/2006/relationships/image" Target="../media/image79.png"/><Relationship Id="rId4" Type="http://schemas.openxmlformats.org/officeDocument/2006/relationships/image" Target="../media/image7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8.xml"/><Relationship Id="rId4" Type="http://schemas.openxmlformats.org/officeDocument/2006/relationships/image" Target="../media/image8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0.png"/><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gif"/><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9.png"/><Relationship Id="rId11" Type="http://schemas.openxmlformats.org/officeDocument/2006/relationships/image" Target="../media/image14.jp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jpe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28.emf"/><Relationship Id="rId5" Type="http://schemas.openxmlformats.org/officeDocument/2006/relationships/oleObject" Target="../embeddings/oleObject1.bin"/><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32.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35.jpe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34.jpe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39.png"/><Relationship Id="rId5" Type="http://schemas.openxmlformats.org/officeDocument/2006/relationships/image" Target="../media/image38.jpe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4" name="矩形 3"/>
          <p:cNvSpPr/>
          <p:nvPr/>
        </p:nvSpPr>
        <p:spPr>
          <a:xfrm>
            <a:off x="0" y="1903961"/>
            <a:ext cx="9144000" cy="1656001"/>
          </a:xfrm>
          <a:prstGeom prst="rect">
            <a:avLst/>
          </a:prstGeom>
          <a:solidFill>
            <a:srgbClr val="014C8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Franklin Gothic Medium"/>
              <a:ea typeface="微软雅黑"/>
              <a:cs typeface="+mn-cs"/>
            </a:endParaRPr>
          </a:p>
        </p:txBody>
      </p:sp>
      <p:sp>
        <p:nvSpPr>
          <p:cNvPr id="5" name="矩形 4"/>
          <p:cNvSpPr/>
          <p:nvPr/>
        </p:nvSpPr>
        <p:spPr>
          <a:xfrm>
            <a:off x="755576" y="1903961"/>
            <a:ext cx="3528392" cy="1656000"/>
          </a:xfrm>
          <a:prstGeom prst="rect">
            <a:avLst/>
          </a:prstGeom>
          <a:gradFill flip="none" rotWithShape="1">
            <a:gsLst>
              <a:gs pos="36000">
                <a:srgbClr val="026DCE"/>
              </a:gs>
              <a:gs pos="95000">
                <a:srgbClr val="014C83"/>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6" name="矩形 5"/>
          <p:cNvSpPr/>
          <p:nvPr/>
        </p:nvSpPr>
        <p:spPr>
          <a:xfrm>
            <a:off x="0" y="3496231"/>
            <a:ext cx="9144000" cy="222024"/>
          </a:xfrm>
          <a:prstGeom prst="rect">
            <a:avLst/>
          </a:prstGeom>
          <a:solidFill>
            <a:srgbClr val="012E57">
              <a:lumMod val="25000"/>
              <a:lumOff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7" name="TextBox 6"/>
          <p:cNvSpPr txBox="1"/>
          <p:nvPr/>
        </p:nvSpPr>
        <p:spPr>
          <a:xfrm>
            <a:off x="467544" y="2430413"/>
            <a:ext cx="8540725" cy="584775"/>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Arial" pitchFamily="34" charset="0"/>
              </a:rPr>
              <a:t>面向社区的疾病诊断决策支持系统设计与开发</a:t>
            </a:r>
            <a:endParaRPr kumimoji="0" lang="zh-CN" altLang="en-US" sz="32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8" name="TextBox 7"/>
          <p:cNvSpPr txBox="1"/>
          <p:nvPr/>
        </p:nvSpPr>
        <p:spPr>
          <a:xfrm>
            <a:off x="3358809" y="3718255"/>
            <a:ext cx="2758194" cy="646331"/>
          </a:xfrm>
          <a:prstGeom prst="rect">
            <a:avLst/>
          </a:prstGeom>
          <a:noFill/>
        </p:spPr>
        <p:txBody>
          <a:bodyPr wrap="square" rtlCol="0">
            <a:spAutoFit/>
          </a:bodyPr>
          <a:lstStyle/>
          <a:p>
            <a:r>
              <a:rPr lang="zh-CN" altLang="en-US" dirty="0" smtClean="0"/>
              <a:t>汇报人</a:t>
            </a:r>
            <a:r>
              <a:rPr lang="en-US" altLang="zh-CN" dirty="0" smtClean="0"/>
              <a:t>: </a:t>
            </a:r>
            <a:r>
              <a:rPr lang="zh-CN" altLang="en-US" dirty="0" smtClean="0"/>
              <a:t>冯冠军</a:t>
            </a:r>
            <a:endParaRPr lang="en-US" altLang="zh-CN" dirty="0" smtClean="0"/>
          </a:p>
          <a:p>
            <a:r>
              <a:rPr lang="zh-CN" altLang="en-US" dirty="0" smtClean="0"/>
              <a:t>导    师</a:t>
            </a:r>
            <a:r>
              <a:rPr lang="en-US" altLang="zh-CN" dirty="0" smtClean="0"/>
              <a:t>:  </a:t>
            </a:r>
            <a:r>
              <a:rPr lang="zh-CN" altLang="en-US" dirty="0" smtClean="0"/>
              <a:t>吕旭东 教授</a:t>
            </a:r>
            <a:endParaRPr lang="en-US" altLang="zh-CN" dirty="0" smtClean="0"/>
          </a:p>
        </p:txBody>
      </p:sp>
    </p:spTree>
    <p:extLst>
      <p:ext uri="{BB962C8B-B14F-4D97-AF65-F5344CB8AC3E}">
        <p14:creationId xmlns:p14="http://schemas.microsoft.com/office/powerpoint/2010/main" val="583242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面向社区的疾病诊断决策支持系统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10</a:t>
            </a:fld>
            <a:endParaRPr lang="en-US" altLang="zh-CN" smtClean="0">
              <a:solidFill>
                <a:srgbClr val="000000"/>
              </a:solidFill>
              <a:latin typeface="Arial" charset="0"/>
            </a:endParaRPr>
          </a:p>
        </p:txBody>
      </p:sp>
      <p:sp>
        <p:nvSpPr>
          <p:cNvPr id="31" name="矩形 30"/>
          <p:cNvSpPr/>
          <p:nvPr/>
        </p:nvSpPr>
        <p:spPr bwMode="auto">
          <a:xfrm>
            <a:off x="3498850" y="1866999"/>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grpSp>
        <p:nvGrpSpPr>
          <p:cNvPr id="37" name="Group 4"/>
          <p:cNvGrpSpPr>
            <a:grpSpLocks/>
          </p:cNvGrpSpPr>
          <p:nvPr/>
        </p:nvGrpSpPr>
        <p:grpSpPr bwMode="auto">
          <a:xfrm>
            <a:off x="3176588" y="4103786"/>
            <a:ext cx="5205412" cy="571500"/>
            <a:chOff x="3176558" y="3957654"/>
            <a:chExt cx="5205442" cy="571504"/>
          </a:xfrm>
        </p:grpSpPr>
        <p:sp>
          <p:nvSpPr>
            <p:cNvPr id="38" name="矩形 37"/>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39"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40" name="菱形 39"/>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41" name="Group 2"/>
          <p:cNvGrpSpPr>
            <a:grpSpLocks/>
          </p:cNvGrpSpPr>
          <p:nvPr/>
        </p:nvGrpSpPr>
        <p:grpSpPr bwMode="auto">
          <a:xfrm>
            <a:off x="3176588" y="2565499"/>
            <a:ext cx="5205412" cy="571500"/>
            <a:chOff x="3176558" y="2386018"/>
            <a:chExt cx="5205442" cy="571504"/>
          </a:xfrm>
          <a:solidFill>
            <a:schemeClr val="accent1"/>
          </a:solidFill>
        </p:grpSpPr>
        <p:sp>
          <p:nvSpPr>
            <p:cNvPr id="42" name="矩形 41"/>
            <p:cNvSpPr/>
            <p:nvPr/>
          </p:nvSpPr>
          <p:spPr bwMode="auto">
            <a:xfrm>
              <a:off x="3498822" y="245745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43" name="菱形 42"/>
            <p:cNvSpPr/>
            <p:nvPr/>
          </p:nvSpPr>
          <p:spPr bwMode="auto">
            <a:xfrm>
              <a:off x="3176558" y="2386018"/>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44" name="TextBox 36"/>
            <p:cNvSpPr txBox="1">
              <a:spLocks noChangeArrowheads="1"/>
            </p:cNvSpPr>
            <p:nvPr/>
          </p:nvSpPr>
          <p:spPr bwMode="auto">
            <a:xfrm>
              <a:off x="3733800" y="2487657"/>
              <a:ext cx="4366590" cy="3693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grpSp>
        <p:nvGrpSpPr>
          <p:cNvPr id="45" name="Group 3"/>
          <p:cNvGrpSpPr>
            <a:grpSpLocks/>
          </p:cNvGrpSpPr>
          <p:nvPr/>
        </p:nvGrpSpPr>
        <p:grpSpPr bwMode="auto">
          <a:xfrm>
            <a:off x="3176588" y="3335435"/>
            <a:ext cx="5281612" cy="571500"/>
            <a:chOff x="3176558" y="3171836"/>
            <a:chExt cx="5281642" cy="571504"/>
          </a:xfrm>
        </p:grpSpPr>
        <p:sp>
          <p:nvSpPr>
            <p:cNvPr id="46" name="矩形 45"/>
            <p:cNvSpPr/>
            <p:nvPr/>
          </p:nvSpPr>
          <p:spPr bwMode="auto">
            <a:xfrm>
              <a:off x="3498822" y="3243276"/>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47" name="菱形 46"/>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48"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a:solidFill>
                    <a:srgbClr val="000000"/>
                  </a:solidFill>
                  <a:latin typeface="黑体" pitchFamily="49" charset="-122"/>
                  <a:ea typeface="黑体" pitchFamily="49" charset="-122"/>
                </a:rPr>
                <a:t>头痛决策支持系统开发与评估</a:t>
              </a:r>
            </a:p>
          </p:txBody>
        </p:sp>
      </p:grpSp>
      <p:sp>
        <p:nvSpPr>
          <p:cNvPr id="49" name="Rectangle 1"/>
          <p:cNvSpPr>
            <a:spLocks noChangeArrowheads="1"/>
          </p:cNvSpPr>
          <p:nvPr/>
        </p:nvSpPr>
        <p:spPr bwMode="auto">
          <a:xfrm>
            <a:off x="3694113" y="1897161"/>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50" name="Group 5"/>
          <p:cNvGrpSpPr>
            <a:grpSpLocks/>
          </p:cNvGrpSpPr>
          <p:nvPr/>
        </p:nvGrpSpPr>
        <p:grpSpPr bwMode="auto">
          <a:xfrm>
            <a:off x="3176588" y="4873724"/>
            <a:ext cx="5205412" cy="571500"/>
            <a:chOff x="3176558" y="4724400"/>
            <a:chExt cx="5205442" cy="571504"/>
          </a:xfrm>
        </p:grpSpPr>
        <p:sp>
          <p:nvSpPr>
            <p:cNvPr id="51"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2"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总结与展望</a:t>
              </a:r>
              <a:endParaRPr kumimoji="1" lang="en-US" altLang="zh-CN" b="1" dirty="0">
                <a:solidFill>
                  <a:srgbClr val="000000"/>
                </a:solidFill>
                <a:latin typeface="黑体" pitchFamily="49" charset="-122"/>
                <a:ea typeface="黑体" pitchFamily="49" charset="-122"/>
              </a:endParaRPr>
            </a:p>
          </p:txBody>
        </p:sp>
        <p:sp>
          <p:nvSpPr>
            <p:cNvPr id="53"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sp>
        <p:nvSpPr>
          <p:cNvPr id="54" name="菱形 53"/>
          <p:cNvSpPr/>
          <p:nvPr/>
        </p:nvSpPr>
        <p:spPr bwMode="auto">
          <a:xfrm>
            <a:off x="3176558" y="177182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79901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11</a:t>
            </a:fld>
            <a:endParaRPr lang="en-US" altLang="zh-CN" dirty="0"/>
          </a:p>
        </p:txBody>
      </p:sp>
      <p:sp>
        <p:nvSpPr>
          <p:cNvPr id="3" name="圆角矩形 2"/>
          <p:cNvSpPr/>
          <p:nvPr/>
        </p:nvSpPr>
        <p:spPr bwMode="auto">
          <a:xfrm>
            <a:off x="2528843" y="2204864"/>
            <a:ext cx="3534804" cy="2447327"/>
          </a:xfrm>
          <a:prstGeom prst="roundRect">
            <a:avLst/>
          </a:prstGeom>
          <a:noFill/>
          <a:ln w="28575" cap="flat" cmpd="sng" algn="ctr">
            <a:solidFill>
              <a:schemeClr val="tx1">
                <a:lumMod val="65000"/>
                <a:lumOff val="3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charset="-122"/>
            </a:endParaRPr>
          </a:p>
        </p:txBody>
      </p:sp>
      <p:sp>
        <p:nvSpPr>
          <p:cNvPr id="4" name="椭圆 3"/>
          <p:cNvSpPr/>
          <p:nvPr/>
        </p:nvSpPr>
        <p:spPr bwMode="auto">
          <a:xfrm>
            <a:off x="745148" y="3256198"/>
            <a:ext cx="729794" cy="446350"/>
          </a:xfrm>
          <a:prstGeom prst="ellipse">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charset="-122"/>
            </a:endParaRPr>
          </a:p>
        </p:txBody>
      </p:sp>
      <p:sp>
        <p:nvSpPr>
          <p:cNvPr id="5" name="矩形 4"/>
          <p:cNvSpPr/>
          <p:nvPr/>
        </p:nvSpPr>
        <p:spPr bwMode="auto">
          <a:xfrm>
            <a:off x="1851479" y="2694723"/>
            <a:ext cx="424285" cy="1619100"/>
          </a:xfrm>
          <a:prstGeom prst="rect">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200" b="1">
              <a:latin typeface="Arial" charset="0"/>
              <a:ea typeface="宋体" charset="-122"/>
            </a:endParaRPr>
          </a:p>
        </p:txBody>
      </p:sp>
      <p:sp>
        <p:nvSpPr>
          <p:cNvPr id="6" name="矩形 5"/>
          <p:cNvSpPr/>
          <p:nvPr/>
        </p:nvSpPr>
        <p:spPr bwMode="auto">
          <a:xfrm>
            <a:off x="2853541" y="2503454"/>
            <a:ext cx="1140009" cy="569182"/>
          </a:xfrm>
          <a:prstGeom prst="rect">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200" b="1">
              <a:latin typeface="Arial" charset="0"/>
              <a:ea typeface="宋体" charset="-122"/>
            </a:endParaRPr>
          </a:p>
        </p:txBody>
      </p:sp>
      <p:sp>
        <p:nvSpPr>
          <p:cNvPr id="7" name="矩形 6"/>
          <p:cNvSpPr/>
          <p:nvPr/>
        </p:nvSpPr>
        <p:spPr bwMode="auto">
          <a:xfrm>
            <a:off x="2853542" y="3625709"/>
            <a:ext cx="1140009" cy="569182"/>
          </a:xfrm>
          <a:prstGeom prst="rect">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200" b="1">
              <a:latin typeface="Arial" charset="0"/>
              <a:ea typeface="宋体" charset="-122"/>
            </a:endParaRPr>
          </a:p>
        </p:txBody>
      </p:sp>
      <p:sp>
        <p:nvSpPr>
          <p:cNvPr id="8" name="流程图: 磁盘 7"/>
          <p:cNvSpPr/>
          <p:nvPr/>
        </p:nvSpPr>
        <p:spPr bwMode="auto">
          <a:xfrm>
            <a:off x="4598939" y="3694395"/>
            <a:ext cx="736925" cy="539324"/>
          </a:xfrm>
          <a:prstGeom prst="flowChartMagneticDisk">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200" b="1">
              <a:latin typeface="Arial" charset="0"/>
              <a:ea typeface="宋体" charset="-122"/>
            </a:endParaRPr>
          </a:p>
        </p:txBody>
      </p:sp>
      <p:sp>
        <p:nvSpPr>
          <p:cNvPr id="9" name="左右箭头 8"/>
          <p:cNvSpPr/>
          <p:nvPr/>
        </p:nvSpPr>
        <p:spPr bwMode="auto">
          <a:xfrm>
            <a:off x="1413741" y="3406796"/>
            <a:ext cx="434711" cy="188845"/>
          </a:xfrm>
          <a:prstGeom prst="leftRightArrow">
            <a:avLst/>
          </a:prstGeom>
          <a:solidFill>
            <a:schemeClr val="accent1"/>
          </a:solidFill>
          <a:ln w="9525" cap="flat" cmpd="sng" algn="ctr">
            <a:solidFill>
              <a:schemeClr val="bg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charset="-122"/>
            </a:endParaRPr>
          </a:p>
        </p:txBody>
      </p:sp>
      <p:cxnSp>
        <p:nvCxnSpPr>
          <p:cNvPr id="10" name="直接箭头连接符 9"/>
          <p:cNvCxnSpPr>
            <a:stCxn id="6" idx="1"/>
            <a:endCxn id="5" idx="3"/>
          </p:cNvCxnSpPr>
          <p:nvPr/>
        </p:nvCxnSpPr>
        <p:spPr bwMode="auto">
          <a:xfrm flipH="1">
            <a:off x="2275764" y="2788045"/>
            <a:ext cx="577777" cy="716228"/>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1" name="直接箭头连接符 10"/>
          <p:cNvCxnSpPr>
            <a:stCxn id="5" idx="3"/>
            <a:endCxn id="7" idx="1"/>
          </p:cNvCxnSpPr>
          <p:nvPr/>
        </p:nvCxnSpPr>
        <p:spPr bwMode="auto">
          <a:xfrm>
            <a:off x="2275764" y="3504273"/>
            <a:ext cx="577778" cy="406027"/>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2" name="直接箭头连接符 11"/>
          <p:cNvCxnSpPr>
            <a:endCxn id="21" idx="1"/>
          </p:cNvCxnSpPr>
          <p:nvPr/>
        </p:nvCxnSpPr>
        <p:spPr bwMode="auto">
          <a:xfrm flipV="1">
            <a:off x="3977949" y="2835446"/>
            <a:ext cx="864955" cy="904875"/>
          </a:xfrm>
          <a:prstGeom prst="straightConnector1">
            <a:avLst/>
          </a:prstGeom>
          <a:solidFill>
            <a:schemeClr val="accent1"/>
          </a:solidFill>
          <a:ln w="9525" cap="flat" cmpd="sng" algn="ctr">
            <a:solidFill>
              <a:schemeClr val="tx1"/>
            </a:solidFill>
            <a:prstDash val="lgDash"/>
            <a:round/>
            <a:headEnd type="arrow"/>
            <a:tailEnd type="arrow"/>
          </a:ln>
          <a:effectLst/>
        </p:spPr>
      </p:cxnSp>
      <p:cxnSp>
        <p:nvCxnSpPr>
          <p:cNvPr id="13" name="直接箭头连接符 12"/>
          <p:cNvCxnSpPr>
            <a:stCxn id="6" idx="2"/>
            <a:endCxn id="7" idx="0"/>
          </p:cNvCxnSpPr>
          <p:nvPr/>
        </p:nvCxnSpPr>
        <p:spPr bwMode="auto">
          <a:xfrm>
            <a:off x="3423546" y="3072636"/>
            <a:ext cx="1" cy="553073"/>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4" name="直接箭头连接符 13"/>
          <p:cNvCxnSpPr>
            <a:stCxn id="8" idx="2"/>
            <a:endCxn id="7" idx="3"/>
          </p:cNvCxnSpPr>
          <p:nvPr/>
        </p:nvCxnSpPr>
        <p:spPr bwMode="auto">
          <a:xfrm flipH="1" flipV="1">
            <a:off x="3993551" y="3910300"/>
            <a:ext cx="605388" cy="5375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TextBox 14"/>
          <p:cNvSpPr txBox="1"/>
          <p:nvPr/>
        </p:nvSpPr>
        <p:spPr>
          <a:xfrm>
            <a:off x="939099" y="3273196"/>
            <a:ext cx="474786" cy="461665"/>
          </a:xfrm>
          <a:prstGeom prst="rect">
            <a:avLst/>
          </a:prstGeom>
          <a:noFill/>
        </p:spPr>
        <p:txBody>
          <a:bodyPr wrap="square" rtlCol="0">
            <a:spAutoFit/>
          </a:bodyPr>
          <a:lstStyle/>
          <a:p>
            <a:r>
              <a:rPr lang="zh-CN" altLang="en-US" sz="1200" dirty="0" smtClean="0"/>
              <a:t>用户</a:t>
            </a:r>
            <a:endParaRPr lang="zh-CN" altLang="en-US" sz="1200" dirty="0"/>
          </a:p>
        </p:txBody>
      </p:sp>
      <p:sp>
        <p:nvSpPr>
          <p:cNvPr id="16" name="TextBox 15"/>
          <p:cNvSpPr txBox="1"/>
          <p:nvPr/>
        </p:nvSpPr>
        <p:spPr>
          <a:xfrm>
            <a:off x="1916099" y="2746821"/>
            <a:ext cx="332351" cy="1384995"/>
          </a:xfrm>
          <a:prstGeom prst="rect">
            <a:avLst/>
          </a:prstGeom>
          <a:noFill/>
        </p:spPr>
        <p:txBody>
          <a:bodyPr wrap="square" rtlCol="0">
            <a:spAutoFit/>
          </a:bodyPr>
          <a:lstStyle/>
          <a:p>
            <a:r>
              <a:rPr lang="zh-CN" altLang="en-US" sz="1200" dirty="0" smtClean="0"/>
              <a:t>人</a:t>
            </a:r>
            <a:endParaRPr lang="en-US" altLang="zh-CN" sz="1200" dirty="0" smtClean="0"/>
          </a:p>
          <a:p>
            <a:endParaRPr lang="en-US" altLang="zh-CN" sz="1200" dirty="0"/>
          </a:p>
          <a:p>
            <a:r>
              <a:rPr lang="zh-CN" altLang="en-US" sz="1200" dirty="0" smtClean="0"/>
              <a:t>机</a:t>
            </a:r>
            <a:endParaRPr lang="en-US" altLang="zh-CN" sz="1200" dirty="0" smtClean="0"/>
          </a:p>
          <a:p>
            <a:endParaRPr lang="en-US" altLang="zh-CN" sz="1200" dirty="0"/>
          </a:p>
          <a:p>
            <a:r>
              <a:rPr lang="zh-CN" altLang="en-US" sz="1200" dirty="0" smtClean="0"/>
              <a:t>交</a:t>
            </a:r>
            <a:endParaRPr lang="en-US" altLang="zh-CN" sz="1200" dirty="0" smtClean="0"/>
          </a:p>
          <a:p>
            <a:endParaRPr lang="en-US" altLang="zh-CN" sz="1200" dirty="0"/>
          </a:p>
          <a:p>
            <a:r>
              <a:rPr lang="zh-CN" altLang="en-US" sz="1200" dirty="0" smtClean="0"/>
              <a:t>互</a:t>
            </a:r>
            <a:endParaRPr lang="zh-CN" altLang="en-US" sz="1200" dirty="0"/>
          </a:p>
        </p:txBody>
      </p:sp>
      <p:sp>
        <p:nvSpPr>
          <p:cNvPr id="17" name="TextBox 16"/>
          <p:cNvSpPr txBox="1"/>
          <p:nvPr/>
        </p:nvSpPr>
        <p:spPr>
          <a:xfrm>
            <a:off x="3008796" y="2667573"/>
            <a:ext cx="849274" cy="276999"/>
          </a:xfrm>
          <a:prstGeom prst="rect">
            <a:avLst/>
          </a:prstGeom>
          <a:noFill/>
        </p:spPr>
        <p:txBody>
          <a:bodyPr wrap="square" rtlCol="0">
            <a:spAutoFit/>
          </a:bodyPr>
          <a:lstStyle/>
          <a:p>
            <a:pPr algn="ctr"/>
            <a:r>
              <a:rPr lang="zh-CN" altLang="en-US" sz="1200" dirty="0" smtClean="0"/>
              <a:t>解 释 器</a:t>
            </a:r>
            <a:endParaRPr lang="zh-CN" altLang="en-US" sz="1200" dirty="0"/>
          </a:p>
        </p:txBody>
      </p:sp>
      <p:sp>
        <p:nvSpPr>
          <p:cNvPr id="18" name="TextBox 17"/>
          <p:cNvSpPr txBox="1"/>
          <p:nvPr/>
        </p:nvSpPr>
        <p:spPr>
          <a:xfrm>
            <a:off x="2907976" y="3648315"/>
            <a:ext cx="950094" cy="276999"/>
          </a:xfrm>
          <a:prstGeom prst="rect">
            <a:avLst/>
          </a:prstGeom>
          <a:noFill/>
        </p:spPr>
        <p:txBody>
          <a:bodyPr wrap="square" rtlCol="0">
            <a:spAutoFit/>
          </a:bodyPr>
          <a:lstStyle/>
          <a:p>
            <a:pPr algn="ctr"/>
            <a:r>
              <a:rPr lang="zh-CN" altLang="en-US" sz="1200" dirty="0" smtClean="0"/>
              <a:t>推 理 引 擎</a:t>
            </a:r>
            <a:endParaRPr lang="zh-CN" altLang="en-US" sz="1200" dirty="0"/>
          </a:p>
        </p:txBody>
      </p:sp>
      <p:sp>
        <p:nvSpPr>
          <p:cNvPr id="19" name="TextBox 18"/>
          <p:cNvSpPr txBox="1"/>
          <p:nvPr/>
        </p:nvSpPr>
        <p:spPr>
          <a:xfrm>
            <a:off x="4711927" y="3878442"/>
            <a:ext cx="670412" cy="276999"/>
          </a:xfrm>
          <a:prstGeom prst="rect">
            <a:avLst/>
          </a:prstGeom>
          <a:noFill/>
        </p:spPr>
        <p:txBody>
          <a:bodyPr wrap="square" rtlCol="0">
            <a:spAutoFit/>
          </a:bodyPr>
          <a:lstStyle/>
          <a:p>
            <a:r>
              <a:rPr lang="zh-CN" altLang="en-US" sz="1200" dirty="0" smtClean="0"/>
              <a:t>知识库</a:t>
            </a:r>
            <a:endParaRPr lang="zh-CN" altLang="en-US" sz="1200" dirty="0"/>
          </a:p>
        </p:txBody>
      </p:sp>
      <p:sp>
        <p:nvSpPr>
          <p:cNvPr id="20" name="流程图: 磁盘 19"/>
          <p:cNvSpPr/>
          <p:nvPr/>
        </p:nvSpPr>
        <p:spPr bwMode="auto">
          <a:xfrm>
            <a:off x="4841104" y="2518383"/>
            <a:ext cx="736925" cy="539324"/>
          </a:xfrm>
          <a:prstGeom prst="flowChartMagneticDisk">
            <a:avLst/>
          </a:prstGeom>
          <a:solidFill>
            <a:schemeClr val="accent3">
              <a:lumMod val="95000"/>
            </a:schemeClr>
          </a:solidFill>
          <a:ln w="9525" cap="flat" cmpd="sng" algn="ctr">
            <a:solidFill>
              <a:schemeClr val="bg2"/>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200" b="1">
              <a:latin typeface="Arial" charset="0"/>
              <a:ea typeface="宋体" charset="-122"/>
            </a:endParaRPr>
          </a:p>
        </p:txBody>
      </p:sp>
      <p:sp>
        <p:nvSpPr>
          <p:cNvPr id="21" name="TextBox 20"/>
          <p:cNvSpPr txBox="1"/>
          <p:nvPr/>
        </p:nvSpPr>
        <p:spPr>
          <a:xfrm>
            <a:off x="4842904" y="2696946"/>
            <a:ext cx="809216" cy="276999"/>
          </a:xfrm>
          <a:prstGeom prst="rect">
            <a:avLst/>
          </a:prstGeom>
          <a:noFill/>
        </p:spPr>
        <p:txBody>
          <a:bodyPr wrap="square" rtlCol="0">
            <a:spAutoFit/>
          </a:bodyPr>
          <a:lstStyle/>
          <a:p>
            <a:r>
              <a:rPr lang="zh-CN" altLang="en-US" sz="1200" dirty="0" smtClean="0"/>
              <a:t>工作存储</a:t>
            </a:r>
            <a:endParaRPr lang="zh-CN" altLang="en-US" sz="1200" dirty="0"/>
          </a:p>
        </p:txBody>
      </p:sp>
      <p:sp>
        <p:nvSpPr>
          <p:cNvPr id="22" name="TextBox 21"/>
          <p:cNvSpPr txBox="1"/>
          <p:nvPr/>
        </p:nvSpPr>
        <p:spPr>
          <a:xfrm>
            <a:off x="288223" y="1230822"/>
            <a:ext cx="3070072"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决策支持系统框架</a:t>
            </a:r>
            <a:endParaRPr lang="zh-CN" altLang="en-US" dirty="0"/>
          </a:p>
        </p:txBody>
      </p:sp>
      <p:sp>
        <p:nvSpPr>
          <p:cNvPr id="34" name="圆角矩形 33"/>
          <p:cNvSpPr/>
          <p:nvPr/>
        </p:nvSpPr>
        <p:spPr bwMode="auto">
          <a:xfrm>
            <a:off x="2729756" y="2351968"/>
            <a:ext cx="1482204" cy="1961856"/>
          </a:xfrm>
          <a:prstGeom prst="roundRect">
            <a:avLst/>
          </a:prstGeom>
          <a:noFill/>
          <a:ln w="19050" cap="flat" cmpd="sng" algn="ctr">
            <a:solidFill>
              <a:srgbClr val="002060"/>
            </a:solidFill>
            <a:prstDash val="lg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5" name="圆角矩形 34"/>
          <p:cNvSpPr/>
          <p:nvPr/>
        </p:nvSpPr>
        <p:spPr bwMode="auto">
          <a:xfrm>
            <a:off x="4620760" y="2503453"/>
            <a:ext cx="1247384" cy="769743"/>
          </a:xfrm>
          <a:prstGeom prst="roundRect">
            <a:avLst/>
          </a:prstGeom>
          <a:noFill/>
          <a:ln w="19050" cap="flat" cmpd="sng" algn="ctr">
            <a:solidFill>
              <a:srgbClr val="002060"/>
            </a:solidFill>
            <a:prstDash val="lg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7" name="圆角矩形 36"/>
          <p:cNvSpPr/>
          <p:nvPr/>
        </p:nvSpPr>
        <p:spPr bwMode="auto">
          <a:xfrm>
            <a:off x="1675854" y="2518383"/>
            <a:ext cx="739162" cy="1989597"/>
          </a:xfrm>
          <a:prstGeom prst="roundRect">
            <a:avLst/>
          </a:prstGeom>
          <a:noFill/>
          <a:ln w="19050" cap="flat" cmpd="sng" algn="ctr">
            <a:solidFill>
              <a:srgbClr val="002060"/>
            </a:solidFill>
            <a:prstDash val="lg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9" name="圆角矩形标注 38"/>
          <p:cNvSpPr/>
          <p:nvPr/>
        </p:nvSpPr>
        <p:spPr bwMode="auto">
          <a:xfrm>
            <a:off x="1430044" y="4793244"/>
            <a:ext cx="1542722" cy="1212218"/>
          </a:xfrm>
          <a:prstGeom prst="wedgeRoundRectCallout">
            <a:avLst>
              <a:gd name="adj1" fmla="val -941"/>
              <a:gd name="adj2" fmla="val -77520"/>
              <a:gd name="adj3" fmla="val 16667"/>
            </a:avLst>
          </a:prstGeom>
          <a:solidFill>
            <a:schemeClr val="accent2">
              <a:lumMod val="20000"/>
              <a:lumOff val="80000"/>
            </a:schemeClr>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40" name="文本框 39"/>
          <p:cNvSpPr txBox="1"/>
          <p:nvPr/>
        </p:nvSpPr>
        <p:spPr>
          <a:xfrm>
            <a:off x="1458060" y="4788135"/>
            <a:ext cx="1395481" cy="1200329"/>
          </a:xfrm>
          <a:prstGeom prst="rect">
            <a:avLst/>
          </a:prstGeom>
          <a:noFill/>
        </p:spPr>
        <p:txBody>
          <a:bodyPr wrap="square" rtlCol="0">
            <a:spAutoFit/>
          </a:bodyPr>
          <a:lstStyle/>
          <a:p>
            <a:r>
              <a:rPr lang="zh-CN" altLang="en-US" dirty="0" smtClean="0"/>
              <a:t>需要根据不同疾病需求更改诊疗流程界面</a:t>
            </a:r>
            <a:endParaRPr lang="zh-CN" altLang="en-US" dirty="0"/>
          </a:p>
        </p:txBody>
      </p:sp>
      <p:sp>
        <p:nvSpPr>
          <p:cNvPr id="41" name="圆角矩形标注 40"/>
          <p:cNvSpPr/>
          <p:nvPr/>
        </p:nvSpPr>
        <p:spPr bwMode="auto">
          <a:xfrm>
            <a:off x="3240458" y="4730744"/>
            <a:ext cx="3201292" cy="1212218"/>
          </a:xfrm>
          <a:prstGeom prst="wedgeRoundRectCallout">
            <a:avLst>
              <a:gd name="adj1" fmla="val -25826"/>
              <a:gd name="adj2" fmla="val -85675"/>
              <a:gd name="adj3" fmla="val 16667"/>
            </a:avLst>
          </a:prstGeom>
          <a:solidFill>
            <a:schemeClr val="accent2">
              <a:lumMod val="20000"/>
              <a:lumOff val="80000"/>
            </a:schemeClr>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42" name="圆角矩形标注 41"/>
          <p:cNvSpPr/>
          <p:nvPr/>
        </p:nvSpPr>
        <p:spPr bwMode="auto">
          <a:xfrm>
            <a:off x="6732241" y="2351968"/>
            <a:ext cx="2011138" cy="2156012"/>
          </a:xfrm>
          <a:prstGeom prst="wedgeRoundRectCallout">
            <a:avLst>
              <a:gd name="adj1" fmla="val -84493"/>
              <a:gd name="adj2" fmla="val -11262"/>
              <a:gd name="adj3" fmla="val 16667"/>
            </a:avLst>
          </a:prstGeom>
          <a:solidFill>
            <a:schemeClr val="accent2">
              <a:lumMod val="20000"/>
              <a:lumOff val="80000"/>
            </a:schemeClr>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43" name="文本框 42"/>
          <p:cNvSpPr txBox="1"/>
          <p:nvPr/>
        </p:nvSpPr>
        <p:spPr>
          <a:xfrm>
            <a:off x="3310008" y="4722861"/>
            <a:ext cx="3131742" cy="1200329"/>
          </a:xfrm>
          <a:prstGeom prst="rect">
            <a:avLst/>
          </a:prstGeom>
          <a:noFill/>
        </p:spPr>
        <p:txBody>
          <a:bodyPr wrap="square" rtlCol="0">
            <a:spAutoFit/>
          </a:bodyPr>
          <a:lstStyle/>
          <a:p>
            <a:r>
              <a:rPr lang="zh-CN" altLang="en-US" dirty="0" smtClean="0"/>
              <a:t>随着疾病种类增多，推理引擎的构建存在重复工作，而接口各异增大了系统内部模块的耦合性</a:t>
            </a:r>
            <a:endParaRPr lang="zh-CN" altLang="en-US" dirty="0"/>
          </a:p>
        </p:txBody>
      </p:sp>
      <p:sp>
        <p:nvSpPr>
          <p:cNvPr id="44" name="文本框 43"/>
          <p:cNvSpPr txBox="1"/>
          <p:nvPr/>
        </p:nvSpPr>
        <p:spPr>
          <a:xfrm>
            <a:off x="6876255" y="2486729"/>
            <a:ext cx="1867123" cy="2031325"/>
          </a:xfrm>
          <a:prstGeom prst="rect">
            <a:avLst/>
          </a:prstGeom>
          <a:noFill/>
        </p:spPr>
        <p:txBody>
          <a:bodyPr wrap="square" rtlCol="0">
            <a:spAutoFit/>
          </a:bodyPr>
          <a:lstStyle/>
          <a:p>
            <a:r>
              <a:rPr lang="zh-CN" altLang="en-US" dirty="0" smtClean="0"/>
              <a:t>系统需要存储来自各个社区、多种疾病的医疗数据，数据存储需要考虑数据存储量大、异构性强的特点</a:t>
            </a:r>
            <a:endParaRPr lang="zh-CN" altLang="en-US" dirty="0"/>
          </a:p>
        </p:txBody>
      </p:sp>
    </p:spTree>
    <p:extLst>
      <p:ext uri="{BB962C8B-B14F-4D97-AF65-F5344CB8AC3E}">
        <p14:creationId xmlns:p14="http://schemas.microsoft.com/office/powerpoint/2010/main" val="2235604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系统框架设计</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TextBox 1"/>
          <p:cNvSpPr txBox="1"/>
          <p:nvPr/>
        </p:nvSpPr>
        <p:spPr>
          <a:xfrm>
            <a:off x="395744" y="1087094"/>
            <a:ext cx="3070071"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扩展后的系统架构</a:t>
            </a:r>
          </a:p>
        </p:txBody>
      </p:sp>
      <p:sp>
        <p:nvSpPr>
          <p:cNvPr id="9" name="云形 8"/>
          <p:cNvSpPr/>
          <p:nvPr/>
        </p:nvSpPr>
        <p:spPr bwMode="auto">
          <a:xfrm>
            <a:off x="559589" y="1268760"/>
            <a:ext cx="7283152" cy="5325165"/>
          </a:xfrm>
          <a:prstGeom prst="cloud">
            <a:avLst/>
          </a:prstGeom>
          <a:noFill/>
          <a:ln w="19050"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 name="圆角矩形 4"/>
          <p:cNvSpPr/>
          <p:nvPr/>
        </p:nvSpPr>
        <p:spPr bwMode="auto">
          <a:xfrm>
            <a:off x="1322744" y="4168292"/>
            <a:ext cx="2289738" cy="880075"/>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906" y="4299822"/>
            <a:ext cx="506245" cy="43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822" y="4302438"/>
            <a:ext cx="403927" cy="36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2684" y="4302438"/>
            <a:ext cx="474570" cy="390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bwMode="auto">
          <a:xfrm>
            <a:off x="1683850" y="4036386"/>
            <a:ext cx="410542" cy="12354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3" name="圆角矩形 12"/>
          <p:cNvSpPr/>
          <p:nvPr/>
        </p:nvSpPr>
        <p:spPr bwMode="auto">
          <a:xfrm>
            <a:off x="4325508" y="1556566"/>
            <a:ext cx="2421696" cy="91192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4" name="上箭头 13"/>
          <p:cNvSpPr/>
          <p:nvPr/>
        </p:nvSpPr>
        <p:spPr bwMode="auto">
          <a:xfrm>
            <a:off x="1331639" y="3592377"/>
            <a:ext cx="2196659" cy="567558"/>
          </a:xfrm>
          <a:prstGeom prst="upArrow">
            <a:avLst>
              <a:gd name="adj1" fmla="val 75679"/>
              <a:gd name="adj2" fmla="val 5586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3" name="矩形 32"/>
          <p:cNvSpPr/>
          <p:nvPr/>
        </p:nvSpPr>
        <p:spPr bwMode="auto">
          <a:xfrm>
            <a:off x="2739635" y="4044743"/>
            <a:ext cx="410542" cy="12354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8211" name="Picture 19" descr="D:\毕设\pictrute\puzzl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1402" y="593155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p:cNvPicPr>
            <a:picLocks noChangeAspect="1" noChangeArrowheads="1"/>
          </p:cNvPicPr>
          <p:nvPr/>
        </p:nvPicPr>
        <p:blipFill>
          <a:blip r:embed="rId7">
            <a:extLst>
              <a:ext uri="{BEBA8EAE-BF5A-486C-A8C5-ECC9F3942E4B}">
                <a14:imgProps xmlns:a14="http://schemas.microsoft.com/office/drawing/2010/main">
                  <a14:imgLayer r:embed="rId8">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470777" y="5520157"/>
            <a:ext cx="402934" cy="33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14" name="Picture 22" descr="D:\毕设\pictrute\configur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87620" y="1623537"/>
            <a:ext cx="623407" cy="62340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340698" y="2191495"/>
            <a:ext cx="1554736" cy="276999"/>
          </a:xfrm>
          <a:prstGeom prst="rect">
            <a:avLst/>
          </a:prstGeom>
          <a:noFill/>
        </p:spPr>
        <p:txBody>
          <a:bodyPr wrap="square" rtlCol="0">
            <a:spAutoFit/>
          </a:bodyPr>
          <a:lstStyle/>
          <a:p>
            <a:r>
              <a:rPr lang="zh-CN" altLang="en-US" sz="1200" dirty="0" smtClean="0"/>
              <a:t>数据录入展示组件</a:t>
            </a:r>
            <a:endParaRPr lang="zh-CN" altLang="en-US" sz="1200" dirty="0"/>
          </a:p>
        </p:txBody>
      </p:sp>
      <p:sp>
        <p:nvSpPr>
          <p:cNvPr id="16" name="TextBox 15"/>
          <p:cNvSpPr txBox="1"/>
          <p:nvPr/>
        </p:nvSpPr>
        <p:spPr>
          <a:xfrm>
            <a:off x="5536356" y="1640900"/>
            <a:ext cx="1170198" cy="276999"/>
          </a:xfrm>
          <a:prstGeom prst="rect">
            <a:avLst/>
          </a:prstGeom>
          <a:noFill/>
        </p:spPr>
        <p:txBody>
          <a:bodyPr wrap="square" rtlCol="0">
            <a:spAutoFit/>
          </a:bodyPr>
          <a:lstStyle/>
          <a:p>
            <a:r>
              <a:rPr lang="zh-CN" altLang="en-US" sz="1200" dirty="0"/>
              <a:t>界面</a:t>
            </a:r>
            <a:r>
              <a:rPr lang="zh-CN" altLang="en-US" sz="1200" dirty="0" smtClean="0"/>
              <a:t>配置文件</a:t>
            </a:r>
            <a:endParaRPr lang="zh-CN" altLang="en-US" sz="1200" dirty="0"/>
          </a:p>
        </p:txBody>
      </p:sp>
      <p:pic>
        <p:nvPicPr>
          <p:cNvPr id="8215" name="Picture 23" descr="D:\毕设\pictrute\documents (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23133" y="1514107"/>
            <a:ext cx="567958" cy="56795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0" descr="D:\毕设\pictrute\documents.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11219" y="1832683"/>
            <a:ext cx="543420" cy="54342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1821473" y="4721327"/>
            <a:ext cx="1598822" cy="338554"/>
          </a:xfrm>
          <a:prstGeom prst="rect">
            <a:avLst/>
          </a:prstGeom>
          <a:noFill/>
        </p:spPr>
        <p:txBody>
          <a:bodyPr wrap="square" rtlCol="0">
            <a:spAutoFit/>
          </a:bodyPr>
          <a:lstStyle/>
          <a:p>
            <a:r>
              <a:rPr lang="zh-CN" altLang="en-US" sz="1600" dirty="0" smtClean="0"/>
              <a:t>推理引擎库</a:t>
            </a:r>
            <a:endParaRPr lang="zh-CN" altLang="en-US" sz="1600" dirty="0"/>
          </a:p>
        </p:txBody>
      </p:sp>
      <p:sp>
        <p:nvSpPr>
          <p:cNvPr id="20" name="圆角矩形 19"/>
          <p:cNvSpPr/>
          <p:nvPr/>
        </p:nvSpPr>
        <p:spPr bwMode="auto">
          <a:xfrm>
            <a:off x="1778768" y="5064992"/>
            <a:ext cx="1326895" cy="86782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49" name="Picture 14" descr="D:\毕设\pictrute\puzzle-blue.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flipH="1">
            <a:off x="2467613" y="5132294"/>
            <a:ext cx="617307" cy="61730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5" descr="D:\毕设\pictrute\puzzle-green (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flipH="1">
            <a:off x="2061149" y="5059881"/>
            <a:ext cx="762131" cy="76213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6" descr="D:\毕设\pictrute\puzzle-red.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flipH="1">
            <a:off x="1778768" y="5271980"/>
            <a:ext cx="484688" cy="48468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2179365" y="5682734"/>
            <a:ext cx="926298" cy="338554"/>
          </a:xfrm>
          <a:prstGeom prst="rect">
            <a:avLst/>
          </a:prstGeom>
          <a:noFill/>
        </p:spPr>
        <p:txBody>
          <a:bodyPr wrap="square" rtlCol="0">
            <a:spAutoFit/>
          </a:bodyPr>
          <a:lstStyle/>
          <a:p>
            <a:r>
              <a:rPr lang="zh-CN" altLang="en-US" sz="1600" dirty="0" smtClean="0"/>
              <a:t>知识库</a:t>
            </a:r>
            <a:endParaRPr lang="zh-CN" altLang="en-US" sz="1600" dirty="0"/>
          </a:p>
        </p:txBody>
      </p:sp>
      <p:pic>
        <p:nvPicPr>
          <p:cNvPr id="53" name="Picture 21" descr="D:\毕设\pictrute\orange_arrow_up.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3757175">
            <a:off x="832084" y="4650851"/>
            <a:ext cx="615073" cy="98785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5" descr="D:\毕设\pictrute\symbol_down.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800000">
            <a:off x="721311" y="5582075"/>
            <a:ext cx="304800" cy="344840"/>
          </a:xfrm>
          <a:prstGeom prst="rect">
            <a:avLst/>
          </a:prstGeom>
          <a:noFill/>
          <a:extLst>
            <a:ext uri="{909E8E84-426E-40DD-AFC4-6F175D3DCCD1}">
              <a14:hiddenFill xmlns:a14="http://schemas.microsoft.com/office/drawing/2010/main">
                <a:solidFill>
                  <a:srgbClr val="FFFFFF"/>
                </a:solidFill>
              </a14:hiddenFill>
            </a:ext>
          </a:extLst>
        </p:spPr>
      </p:pic>
      <p:pic>
        <p:nvPicPr>
          <p:cNvPr id="8218" name="Picture 26" descr="D:\毕设\pictrute\blue_arrow_up.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2640960">
            <a:off x="1478889" y="5661746"/>
            <a:ext cx="540922" cy="869751"/>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5" descr="D:\毕设\pictrute\symbol_down.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800000">
            <a:off x="1339737" y="6196313"/>
            <a:ext cx="304800" cy="344840"/>
          </a:xfrm>
          <a:prstGeom prst="rect">
            <a:avLst/>
          </a:prstGeom>
          <a:noFill/>
          <a:extLst>
            <a:ext uri="{909E8E84-426E-40DD-AFC4-6F175D3DCCD1}">
              <a14:hiddenFill xmlns:a14="http://schemas.microsoft.com/office/drawing/2010/main">
                <a:solidFill>
                  <a:srgbClr val="FFFFFF"/>
                </a:solidFill>
              </a14:hiddenFill>
            </a:ext>
          </a:extLst>
        </p:spPr>
      </p:pic>
      <p:sp>
        <p:nvSpPr>
          <p:cNvPr id="76" name="上箭头 75"/>
          <p:cNvSpPr/>
          <p:nvPr/>
        </p:nvSpPr>
        <p:spPr bwMode="auto">
          <a:xfrm>
            <a:off x="3729937" y="3592635"/>
            <a:ext cx="2196659" cy="793677"/>
          </a:xfrm>
          <a:prstGeom prst="upArrow">
            <a:avLst>
              <a:gd name="adj1" fmla="val 75679"/>
              <a:gd name="adj2" fmla="val 5586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77" name="流程图: 磁盘 76"/>
          <p:cNvSpPr/>
          <p:nvPr/>
        </p:nvSpPr>
        <p:spPr bwMode="auto">
          <a:xfrm>
            <a:off x="4400928" y="4187498"/>
            <a:ext cx="409316" cy="481595"/>
          </a:xfrm>
          <a:prstGeom prst="flowChartMagneticDisk">
            <a:avLst/>
          </a:prstGeom>
          <a:solidFill>
            <a:schemeClr val="accent1"/>
          </a:solidFill>
          <a:ln w="9525" cap="flat" cmpd="sng" algn="ctr">
            <a:solidFill>
              <a:schemeClr val="accent1">
                <a:lumMod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78" name="椭圆 77"/>
          <p:cNvSpPr/>
          <p:nvPr/>
        </p:nvSpPr>
        <p:spPr bwMode="auto">
          <a:xfrm>
            <a:off x="3747473" y="4135030"/>
            <a:ext cx="2226066" cy="132584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0" name="流程图: 磁盘 79"/>
          <p:cNvSpPr/>
          <p:nvPr/>
        </p:nvSpPr>
        <p:spPr bwMode="auto">
          <a:xfrm>
            <a:off x="3897513" y="4448197"/>
            <a:ext cx="409316" cy="481595"/>
          </a:xfrm>
          <a:prstGeom prst="flowChartMagneticDisk">
            <a:avLst/>
          </a:prstGeom>
          <a:solidFill>
            <a:schemeClr val="accent1"/>
          </a:solidFill>
          <a:ln w="9525" cap="flat" cmpd="sng" algn="ctr">
            <a:solidFill>
              <a:schemeClr val="accent1">
                <a:lumMod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1" name="流程图: 磁盘 80"/>
          <p:cNvSpPr/>
          <p:nvPr/>
        </p:nvSpPr>
        <p:spPr bwMode="auto">
          <a:xfrm>
            <a:off x="5687126" y="4685913"/>
            <a:ext cx="409316" cy="481595"/>
          </a:xfrm>
          <a:prstGeom prst="flowChartMagneticDisk">
            <a:avLst/>
          </a:prstGeom>
          <a:solidFill>
            <a:schemeClr val="accent1"/>
          </a:solidFill>
          <a:ln w="9525" cap="flat" cmpd="sng" algn="ctr">
            <a:solidFill>
              <a:schemeClr val="accent1">
                <a:lumMod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2" name="加号 81"/>
          <p:cNvSpPr/>
          <p:nvPr/>
        </p:nvSpPr>
        <p:spPr bwMode="auto">
          <a:xfrm>
            <a:off x="5932909" y="4940855"/>
            <a:ext cx="295275" cy="325866"/>
          </a:xfrm>
          <a:prstGeom prst="mathPlus">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7" name="圆角矩形 26"/>
          <p:cNvSpPr/>
          <p:nvPr/>
        </p:nvSpPr>
        <p:spPr bwMode="auto">
          <a:xfrm>
            <a:off x="1619071" y="3013217"/>
            <a:ext cx="4663858" cy="579160"/>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5" name="流程图: 磁盘 84"/>
          <p:cNvSpPr/>
          <p:nvPr/>
        </p:nvSpPr>
        <p:spPr bwMode="auto">
          <a:xfrm>
            <a:off x="4611183" y="4436276"/>
            <a:ext cx="409316" cy="481595"/>
          </a:xfrm>
          <a:prstGeom prst="flowChartMagneticDisk">
            <a:avLst/>
          </a:prstGeom>
          <a:solidFill>
            <a:schemeClr val="accent1"/>
          </a:solidFill>
          <a:ln w="9525" cap="flat" cmpd="sng" algn="ctr">
            <a:solidFill>
              <a:schemeClr val="accent1">
                <a:lumMod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8" name="TextBox 27"/>
          <p:cNvSpPr txBox="1"/>
          <p:nvPr/>
        </p:nvSpPr>
        <p:spPr>
          <a:xfrm>
            <a:off x="4248307" y="4980365"/>
            <a:ext cx="1224398" cy="369332"/>
          </a:xfrm>
          <a:prstGeom prst="rect">
            <a:avLst/>
          </a:prstGeom>
          <a:noFill/>
        </p:spPr>
        <p:txBody>
          <a:bodyPr wrap="square" rtlCol="0">
            <a:spAutoFit/>
          </a:bodyPr>
          <a:lstStyle/>
          <a:p>
            <a:r>
              <a:rPr lang="zh-CN" altLang="en-US" dirty="0" smtClean="0"/>
              <a:t>数据存储</a:t>
            </a:r>
            <a:endParaRPr lang="zh-CN" altLang="en-US" dirty="0"/>
          </a:p>
        </p:txBody>
      </p:sp>
      <p:sp>
        <p:nvSpPr>
          <p:cNvPr id="100" name="流程图: 磁盘 99"/>
          <p:cNvSpPr/>
          <p:nvPr/>
        </p:nvSpPr>
        <p:spPr bwMode="auto">
          <a:xfrm>
            <a:off x="5255781" y="4445116"/>
            <a:ext cx="409316" cy="481595"/>
          </a:xfrm>
          <a:prstGeom prst="flowChartMagneticDisk">
            <a:avLst/>
          </a:prstGeom>
          <a:solidFill>
            <a:schemeClr val="accent1"/>
          </a:solidFill>
          <a:ln w="9525" cap="flat" cmpd="sng" algn="ctr">
            <a:solidFill>
              <a:schemeClr val="accent1">
                <a:lumMod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cxnSp>
        <p:nvCxnSpPr>
          <p:cNvPr id="57355" name="直接连接符 57354"/>
          <p:cNvCxnSpPr/>
          <p:nvPr/>
        </p:nvCxnSpPr>
        <p:spPr bwMode="auto">
          <a:xfrm>
            <a:off x="4274399" y="4273665"/>
            <a:ext cx="1071690" cy="0"/>
          </a:xfrm>
          <a:prstGeom prst="line">
            <a:avLst/>
          </a:prstGeom>
          <a:solidFill>
            <a:schemeClr val="accent1"/>
          </a:solidFill>
          <a:ln w="28575" cap="flat" cmpd="sng" algn="ctr">
            <a:solidFill>
              <a:schemeClr val="bg2"/>
            </a:solidFill>
            <a:prstDash val="solid"/>
            <a:round/>
            <a:headEnd type="none" w="med" len="med"/>
            <a:tailEnd type="none" w="med" len="med"/>
          </a:ln>
          <a:effectLst/>
        </p:spPr>
      </p:cxnSp>
      <p:cxnSp>
        <p:nvCxnSpPr>
          <p:cNvPr id="57357" name="直接连接符 57356"/>
          <p:cNvCxnSpPr>
            <a:endCxn id="80" idx="1"/>
          </p:cNvCxnSpPr>
          <p:nvPr/>
        </p:nvCxnSpPr>
        <p:spPr bwMode="auto">
          <a:xfrm flipH="1">
            <a:off x="4102171" y="4271751"/>
            <a:ext cx="172228" cy="176446"/>
          </a:xfrm>
          <a:prstGeom prst="line">
            <a:avLst/>
          </a:prstGeom>
          <a:solidFill>
            <a:schemeClr val="accent1"/>
          </a:solidFill>
          <a:ln w="28575" cap="flat" cmpd="sng" algn="ctr">
            <a:solidFill>
              <a:schemeClr val="bg2"/>
            </a:solidFill>
            <a:prstDash val="solid"/>
            <a:round/>
            <a:headEnd type="none" w="med" len="med"/>
            <a:tailEnd type="none" w="med" len="med"/>
          </a:ln>
          <a:effectLst/>
        </p:spPr>
      </p:cxnSp>
      <p:cxnSp>
        <p:nvCxnSpPr>
          <p:cNvPr id="57360" name="直接连接符 57359"/>
          <p:cNvCxnSpPr>
            <a:endCxn id="85" idx="1"/>
          </p:cNvCxnSpPr>
          <p:nvPr/>
        </p:nvCxnSpPr>
        <p:spPr bwMode="auto">
          <a:xfrm>
            <a:off x="4810244" y="4278280"/>
            <a:ext cx="5597" cy="157996"/>
          </a:xfrm>
          <a:prstGeom prst="line">
            <a:avLst/>
          </a:prstGeom>
          <a:solidFill>
            <a:schemeClr val="accent1"/>
          </a:solidFill>
          <a:ln w="38100" cap="flat" cmpd="sng" algn="ctr">
            <a:solidFill>
              <a:schemeClr val="bg2"/>
            </a:solidFill>
            <a:prstDash val="solid"/>
            <a:round/>
            <a:headEnd type="none" w="med" len="med"/>
            <a:tailEnd type="none" w="med" len="med"/>
          </a:ln>
          <a:effectLst/>
        </p:spPr>
      </p:cxnSp>
      <p:cxnSp>
        <p:nvCxnSpPr>
          <p:cNvPr id="57362" name="直接连接符 57361"/>
          <p:cNvCxnSpPr/>
          <p:nvPr/>
        </p:nvCxnSpPr>
        <p:spPr bwMode="auto">
          <a:xfrm>
            <a:off x="5346089" y="4271751"/>
            <a:ext cx="114350" cy="142509"/>
          </a:xfrm>
          <a:prstGeom prst="line">
            <a:avLst/>
          </a:prstGeom>
          <a:solidFill>
            <a:schemeClr val="accent1"/>
          </a:solidFill>
          <a:ln w="28575" cap="flat" cmpd="sng" algn="ctr">
            <a:solidFill>
              <a:schemeClr val="bg2"/>
            </a:solidFill>
            <a:prstDash val="solid"/>
            <a:round/>
            <a:headEnd type="none" w="med" len="med"/>
            <a:tailEnd type="none" w="med" len="med"/>
          </a:ln>
          <a:effectLst/>
        </p:spPr>
      </p:cxnSp>
      <p:sp>
        <p:nvSpPr>
          <p:cNvPr id="57368" name="TextBox 57367"/>
          <p:cNvSpPr txBox="1"/>
          <p:nvPr/>
        </p:nvSpPr>
        <p:spPr>
          <a:xfrm>
            <a:off x="4274399" y="4430444"/>
            <a:ext cx="298757" cy="369332"/>
          </a:xfrm>
          <a:prstGeom prst="rect">
            <a:avLst/>
          </a:prstGeom>
          <a:noFill/>
        </p:spPr>
        <p:txBody>
          <a:bodyPr wrap="square" rtlCol="0">
            <a:spAutoFit/>
          </a:bodyPr>
          <a:lstStyle/>
          <a:p>
            <a:r>
              <a:rPr lang="en-US" altLang="zh-CN" dirty="0" smtClean="0"/>
              <a:t>…</a:t>
            </a:r>
            <a:endParaRPr lang="zh-CN" altLang="en-US" dirty="0"/>
          </a:p>
        </p:txBody>
      </p:sp>
      <p:sp>
        <p:nvSpPr>
          <p:cNvPr id="118" name="TextBox 117"/>
          <p:cNvSpPr txBox="1"/>
          <p:nvPr/>
        </p:nvSpPr>
        <p:spPr>
          <a:xfrm>
            <a:off x="4957024" y="4459705"/>
            <a:ext cx="298757" cy="369332"/>
          </a:xfrm>
          <a:prstGeom prst="rect">
            <a:avLst/>
          </a:prstGeom>
          <a:noFill/>
        </p:spPr>
        <p:txBody>
          <a:bodyPr wrap="square" rtlCol="0">
            <a:spAutoFit/>
          </a:bodyPr>
          <a:lstStyle/>
          <a:p>
            <a:r>
              <a:rPr lang="en-US" altLang="zh-CN" dirty="0" smtClean="0"/>
              <a:t>…</a:t>
            </a:r>
            <a:endParaRPr lang="zh-CN" altLang="en-US" dirty="0"/>
          </a:p>
        </p:txBody>
      </p:sp>
      <p:sp>
        <p:nvSpPr>
          <p:cNvPr id="57369" name="TextBox 57368"/>
          <p:cNvSpPr txBox="1"/>
          <p:nvPr/>
        </p:nvSpPr>
        <p:spPr>
          <a:xfrm>
            <a:off x="4274577" y="3792842"/>
            <a:ext cx="1224398" cy="276999"/>
          </a:xfrm>
          <a:prstGeom prst="rect">
            <a:avLst/>
          </a:prstGeom>
          <a:noFill/>
        </p:spPr>
        <p:txBody>
          <a:bodyPr wrap="square" rtlCol="0">
            <a:spAutoFit/>
          </a:bodyPr>
          <a:lstStyle/>
          <a:p>
            <a:r>
              <a:rPr lang="zh-CN" altLang="en-US" sz="1200" dirty="0" smtClean="0"/>
              <a:t>数据操作接口</a:t>
            </a:r>
            <a:endParaRPr lang="zh-CN" altLang="en-US" sz="1200" dirty="0"/>
          </a:p>
        </p:txBody>
      </p:sp>
      <p:sp>
        <p:nvSpPr>
          <p:cNvPr id="120" name="TextBox 119"/>
          <p:cNvSpPr txBox="1"/>
          <p:nvPr/>
        </p:nvSpPr>
        <p:spPr>
          <a:xfrm>
            <a:off x="1889121" y="3770923"/>
            <a:ext cx="1224398" cy="276999"/>
          </a:xfrm>
          <a:prstGeom prst="rect">
            <a:avLst/>
          </a:prstGeom>
          <a:noFill/>
        </p:spPr>
        <p:txBody>
          <a:bodyPr wrap="square" rtlCol="0">
            <a:spAutoFit/>
          </a:bodyPr>
          <a:lstStyle/>
          <a:p>
            <a:r>
              <a:rPr lang="zh-CN" altLang="en-US" sz="1200" dirty="0" smtClean="0"/>
              <a:t>推理引擎接口</a:t>
            </a:r>
            <a:endParaRPr lang="zh-CN" altLang="en-US" sz="1200" dirty="0"/>
          </a:p>
        </p:txBody>
      </p:sp>
      <p:pic>
        <p:nvPicPr>
          <p:cNvPr id="121" name="Picture 21" descr="D:\毕设\pictrute\orange_arrow_up.png"/>
          <p:cNvPicPr>
            <a:picLocks noChangeAspect="1" noChangeArrowheads="1"/>
          </p:cNvPicPr>
          <p:nvPr/>
        </p:nvPicPr>
        <p:blipFill>
          <a:blip r:embed="rId1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5432149">
            <a:off x="6725219" y="1619296"/>
            <a:ext cx="615073" cy="98785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22" name="Picture 23" descr="D:\毕设\pictrute\documents (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271922" y="1623537"/>
            <a:ext cx="567958" cy="567958"/>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p:cNvSpPr txBox="1"/>
          <p:nvPr/>
        </p:nvSpPr>
        <p:spPr>
          <a:xfrm>
            <a:off x="2246029" y="3856640"/>
            <a:ext cx="298757" cy="369332"/>
          </a:xfrm>
          <a:prstGeom prst="rect">
            <a:avLst/>
          </a:prstGeom>
          <a:noFill/>
        </p:spPr>
        <p:txBody>
          <a:bodyPr wrap="square" rtlCol="0">
            <a:spAutoFit/>
          </a:bodyPr>
          <a:lstStyle/>
          <a:p>
            <a:r>
              <a:rPr lang="en-US" altLang="zh-CN" dirty="0" smtClean="0"/>
              <a:t>…</a:t>
            </a:r>
            <a:endParaRPr lang="zh-CN" altLang="en-US" dirty="0"/>
          </a:p>
        </p:txBody>
      </p:sp>
      <p:sp>
        <p:nvSpPr>
          <p:cNvPr id="125" name="上箭头 124"/>
          <p:cNvSpPr/>
          <p:nvPr/>
        </p:nvSpPr>
        <p:spPr bwMode="auto">
          <a:xfrm rot="10800000">
            <a:off x="4366727" y="2468493"/>
            <a:ext cx="2432204" cy="544721"/>
          </a:xfrm>
          <a:prstGeom prst="upArrow">
            <a:avLst>
              <a:gd name="adj1" fmla="val 75679"/>
              <a:gd name="adj2" fmla="val 5586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27" name="矩形 126"/>
          <p:cNvSpPr/>
          <p:nvPr/>
        </p:nvSpPr>
        <p:spPr bwMode="auto">
          <a:xfrm>
            <a:off x="4833083" y="2468493"/>
            <a:ext cx="410542" cy="12354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28" name="矩形 127"/>
          <p:cNvSpPr/>
          <p:nvPr/>
        </p:nvSpPr>
        <p:spPr bwMode="auto">
          <a:xfrm>
            <a:off x="5864861" y="2468492"/>
            <a:ext cx="410542" cy="12354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29" name="TextBox 128"/>
          <p:cNvSpPr txBox="1"/>
          <p:nvPr/>
        </p:nvSpPr>
        <p:spPr>
          <a:xfrm>
            <a:off x="5406320" y="2329994"/>
            <a:ext cx="298757" cy="369332"/>
          </a:xfrm>
          <a:prstGeom prst="rect">
            <a:avLst/>
          </a:prstGeom>
          <a:noFill/>
        </p:spPr>
        <p:txBody>
          <a:bodyPr wrap="square" rtlCol="0">
            <a:spAutoFit/>
          </a:bodyPr>
          <a:lstStyle/>
          <a:p>
            <a:r>
              <a:rPr lang="en-US" altLang="zh-CN" dirty="0" smtClean="0"/>
              <a:t>…</a:t>
            </a:r>
            <a:endParaRPr lang="zh-CN" altLang="en-US" dirty="0"/>
          </a:p>
        </p:txBody>
      </p:sp>
      <p:sp>
        <p:nvSpPr>
          <p:cNvPr id="130" name="TextBox 129"/>
          <p:cNvSpPr txBox="1"/>
          <p:nvPr/>
        </p:nvSpPr>
        <p:spPr>
          <a:xfrm>
            <a:off x="4993371" y="2639451"/>
            <a:ext cx="1224398" cy="276999"/>
          </a:xfrm>
          <a:prstGeom prst="rect">
            <a:avLst/>
          </a:prstGeom>
          <a:noFill/>
        </p:spPr>
        <p:txBody>
          <a:bodyPr wrap="square" rtlCol="0">
            <a:spAutoFit/>
          </a:bodyPr>
          <a:lstStyle/>
          <a:p>
            <a:r>
              <a:rPr lang="zh-CN" altLang="en-US" sz="1200" dirty="0" smtClean="0"/>
              <a:t>数据交互接口</a:t>
            </a:r>
            <a:endParaRPr lang="zh-CN" altLang="en-US" sz="1200" dirty="0"/>
          </a:p>
        </p:txBody>
      </p:sp>
      <p:sp>
        <p:nvSpPr>
          <p:cNvPr id="131" name="圆角矩形 130"/>
          <p:cNvSpPr/>
          <p:nvPr/>
        </p:nvSpPr>
        <p:spPr bwMode="auto">
          <a:xfrm>
            <a:off x="1833854" y="3117496"/>
            <a:ext cx="1694443" cy="360040"/>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71" name="TextBox 57370"/>
          <p:cNvSpPr txBox="1"/>
          <p:nvPr/>
        </p:nvSpPr>
        <p:spPr>
          <a:xfrm>
            <a:off x="1821473" y="3148908"/>
            <a:ext cx="1885006" cy="307777"/>
          </a:xfrm>
          <a:prstGeom prst="rect">
            <a:avLst/>
          </a:prstGeom>
          <a:noFill/>
        </p:spPr>
        <p:txBody>
          <a:bodyPr wrap="square" rtlCol="0">
            <a:spAutoFit/>
          </a:bodyPr>
          <a:lstStyle/>
          <a:p>
            <a:r>
              <a:rPr lang="zh-CN" altLang="en-US" sz="1400" dirty="0" smtClean="0"/>
              <a:t>疾病</a:t>
            </a:r>
            <a:r>
              <a:rPr lang="en-US" altLang="zh-CN" sz="1400" dirty="0" smtClean="0"/>
              <a:t>A</a:t>
            </a:r>
            <a:r>
              <a:rPr lang="zh-CN" altLang="en-US" sz="1400" dirty="0" smtClean="0"/>
              <a:t>诊断决策支持</a:t>
            </a:r>
            <a:endParaRPr lang="zh-CN" altLang="en-US" sz="1400" dirty="0"/>
          </a:p>
        </p:txBody>
      </p:sp>
      <p:sp>
        <p:nvSpPr>
          <p:cNvPr id="135" name="圆角矩形 134"/>
          <p:cNvSpPr/>
          <p:nvPr/>
        </p:nvSpPr>
        <p:spPr bwMode="auto">
          <a:xfrm>
            <a:off x="4274399" y="3132926"/>
            <a:ext cx="1795732" cy="360040"/>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36" name="TextBox 135"/>
          <p:cNvSpPr txBox="1"/>
          <p:nvPr/>
        </p:nvSpPr>
        <p:spPr>
          <a:xfrm>
            <a:off x="4293081" y="3169759"/>
            <a:ext cx="1908157" cy="307777"/>
          </a:xfrm>
          <a:prstGeom prst="rect">
            <a:avLst/>
          </a:prstGeom>
          <a:noFill/>
        </p:spPr>
        <p:txBody>
          <a:bodyPr wrap="square" rtlCol="0">
            <a:spAutoFit/>
          </a:bodyPr>
          <a:lstStyle/>
          <a:p>
            <a:r>
              <a:rPr lang="zh-CN" altLang="en-US" sz="1400" dirty="0" smtClean="0"/>
              <a:t>疾病</a:t>
            </a:r>
            <a:r>
              <a:rPr lang="en-US" altLang="zh-CN" sz="1400" dirty="0" smtClean="0"/>
              <a:t>B</a:t>
            </a:r>
            <a:r>
              <a:rPr lang="zh-CN" altLang="en-US" sz="1400" dirty="0" smtClean="0"/>
              <a:t>诊断决策支持</a:t>
            </a:r>
            <a:endParaRPr lang="zh-CN" altLang="en-US" sz="1400" dirty="0"/>
          </a:p>
        </p:txBody>
      </p:sp>
      <p:sp>
        <p:nvSpPr>
          <p:cNvPr id="139" name="TextBox 138"/>
          <p:cNvSpPr txBox="1"/>
          <p:nvPr/>
        </p:nvSpPr>
        <p:spPr>
          <a:xfrm>
            <a:off x="3683336" y="2995020"/>
            <a:ext cx="298757" cy="461665"/>
          </a:xfrm>
          <a:prstGeom prst="rect">
            <a:avLst/>
          </a:prstGeom>
          <a:noFill/>
        </p:spPr>
        <p:txBody>
          <a:bodyPr wrap="square" rtlCol="0">
            <a:spAutoFit/>
          </a:bodyPr>
          <a:lstStyle/>
          <a:p>
            <a:r>
              <a:rPr lang="en-US" altLang="zh-CN" sz="2400" b="1" dirty="0" smtClean="0"/>
              <a:t>…</a:t>
            </a:r>
            <a:endParaRPr lang="zh-CN" altLang="en-US" sz="2400" b="1" dirty="0"/>
          </a:p>
        </p:txBody>
      </p:sp>
    </p:spTree>
    <p:extLst>
      <p:ext uri="{BB962C8B-B14F-4D97-AF65-F5344CB8AC3E}">
        <p14:creationId xmlns:p14="http://schemas.microsoft.com/office/powerpoint/2010/main" val="2924053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右箭头 12"/>
          <p:cNvSpPr/>
          <p:nvPr/>
        </p:nvSpPr>
        <p:spPr bwMode="auto">
          <a:xfrm>
            <a:off x="862491" y="5116569"/>
            <a:ext cx="3696455" cy="1366781"/>
          </a:xfrm>
          <a:prstGeom prst="rightArrow">
            <a:avLst>
              <a:gd name="adj1" fmla="val 68224"/>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2" name="右箭头 11"/>
          <p:cNvSpPr/>
          <p:nvPr/>
        </p:nvSpPr>
        <p:spPr bwMode="auto">
          <a:xfrm>
            <a:off x="841106" y="3759431"/>
            <a:ext cx="3802902" cy="1605163"/>
          </a:xfrm>
          <a:prstGeom prst="rightArrow">
            <a:avLst>
              <a:gd name="adj1" fmla="val 68224"/>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 name="右箭头 4"/>
          <p:cNvSpPr/>
          <p:nvPr/>
        </p:nvSpPr>
        <p:spPr bwMode="auto">
          <a:xfrm>
            <a:off x="832577" y="2618176"/>
            <a:ext cx="3696455" cy="1366781"/>
          </a:xfrm>
          <a:prstGeom prst="rightArrow">
            <a:avLst>
              <a:gd name="adj1" fmla="val 68224"/>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13</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1.</a:t>
            </a:r>
            <a:r>
              <a:rPr lang="zh-CN" altLang="en-US" sz="2800" b="1" dirty="0" smtClean="0">
                <a:solidFill>
                  <a:srgbClr val="FFFFFF"/>
                </a:solidFill>
                <a:latin typeface="Times New Roman" pitchFamily="18" charset="0"/>
                <a:ea typeface="黑体" pitchFamily="49" charset="-122"/>
                <a:cs typeface="Times New Roman" pitchFamily="18" charset="0"/>
              </a:rPr>
              <a:t>云计算平台</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667530" y="1421209"/>
            <a:ext cx="1627369"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问题分析</a:t>
            </a:r>
            <a:endParaRPr lang="zh-CN" altLang="en-US" dirty="0"/>
          </a:p>
        </p:txBody>
      </p:sp>
      <p:sp>
        <p:nvSpPr>
          <p:cNvPr id="11" name="TextBox 10"/>
          <p:cNvSpPr txBox="1"/>
          <p:nvPr/>
        </p:nvSpPr>
        <p:spPr>
          <a:xfrm>
            <a:off x="5963558" y="2023746"/>
            <a:ext cx="1179283" cy="461665"/>
          </a:xfrm>
          <a:prstGeom prst="rect">
            <a:avLst/>
          </a:prstGeom>
          <a:noFill/>
        </p:spPr>
        <p:txBody>
          <a:bodyPr wrap="square" rtlCol="0">
            <a:spAutoFit/>
          </a:bodyPr>
          <a:lstStyle/>
          <a:p>
            <a:r>
              <a:rPr lang="zh-CN" altLang="en-US" sz="2400" dirty="0" smtClean="0"/>
              <a:t>云计算</a:t>
            </a:r>
            <a:endParaRPr lang="zh-CN" altLang="en-US" sz="2400" dirty="0"/>
          </a:p>
        </p:txBody>
      </p:sp>
      <p:sp>
        <p:nvSpPr>
          <p:cNvPr id="8" name="矩形 7"/>
          <p:cNvSpPr/>
          <p:nvPr/>
        </p:nvSpPr>
        <p:spPr>
          <a:xfrm>
            <a:off x="846746" y="4097771"/>
            <a:ext cx="3168352" cy="923330"/>
          </a:xfrm>
          <a:prstGeom prst="rect">
            <a:avLst/>
          </a:prstGeom>
        </p:spPr>
        <p:txBody>
          <a:bodyPr wrap="square">
            <a:spAutoFit/>
          </a:bodyPr>
          <a:lstStyle/>
          <a:p>
            <a:r>
              <a:rPr lang="zh-CN" altLang="en-US" dirty="0" smtClean="0"/>
              <a:t>随着疾病种类的增加和参与社区医疗的数目增多，需要存储容量</a:t>
            </a:r>
            <a:r>
              <a:rPr lang="zh-CN" altLang="en-US" dirty="0"/>
              <a:t>和计算</a:t>
            </a:r>
            <a:r>
              <a:rPr lang="zh-CN" altLang="en-US" dirty="0" smtClean="0"/>
              <a:t>资源具有扩展</a:t>
            </a:r>
            <a:endParaRPr lang="zh-CN" altLang="en-US" dirty="0"/>
          </a:p>
        </p:txBody>
      </p:sp>
      <p:sp>
        <p:nvSpPr>
          <p:cNvPr id="2" name="矩形 1"/>
          <p:cNvSpPr/>
          <p:nvPr/>
        </p:nvSpPr>
        <p:spPr>
          <a:xfrm>
            <a:off x="4867480" y="2708920"/>
            <a:ext cx="3851920" cy="1200329"/>
          </a:xfrm>
          <a:prstGeom prst="rect">
            <a:avLst/>
          </a:prstGeom>
        </p:spPr>
        <p:txBody>
          <a:bodyPr wrap="square">
            <a:spAutoFit/>
          </a:bodyPr>
          <a:lstStyle/>
          <a:p>
            <a:r>
              <a:rPr lang="zh-CN" altLang="en-US" dirty="0">
                <a:solidFill>
                  <a:srgbClr val="000000"/>
                </a:solidFill>
              </a:rPr>
              <a:t>是一种</a:t>
            </a:r>
            <a:r>
              <a:rPr lang="zh-CN" altLang="en-US" dirty="0" smtClean="0">
                <a:solidFill>
                  <a:srgbClr val="000000"/>
                </a:solidFill>
              </a:rPr>
              <a:t>基于互联网的</a:t>
            </a:r>
            <a:r>
              <a:rPr lang="zh-CN" altLang="en-US" dirty="0">
                <a:solidFill>
                  <a:srgbClr val="000000"/>
                </a:solidFill>
              </a:rPr>
              <a:t>计算方式，通过这种方式，共享的软硬件资源和信息可以按需求提供给计算机和其他</a:t>
            </a:r>
            <a:r>
              <a:rPr lang="zh-CN" altLang="en-US" dirty="0" smtClean="0">
                <a:solidFill>
                  <a:srgbClr val="000000"/>
                </a:solidFill>
              </a:rPr>
              <a:t>设备</a:t>
            </a:r>
            <a:endParaRPr lang="en-US" altLang="zh-CN" dirty="0" smtClean="0">
              <a:solidFill>
                <a:srgbClr val="000000"/>
              </a:solidFill>
            </a:endParaRPr>
          </a:p>
          <a:p>
            <a:endParaRPr lang="zh-CN" altLang="en-US" dirty="0"/>
          </a:p>
        </p:txBody>
      </p:sp>
      <p:sp>
        <p:nvSpPr>
          <p:cNvPr id="4" name="矩形 3"/>
          <p:cNvSpPr/>
          <p:nvPr/>
        </p:nvSpPr>
        <p:spPr>
          <a:xfrm>
            <a:off x="4954422" y="3656112"/>
            <a:ext cx="3819320" cy="1477328"/>
          </a:xfrm>
          <a:prstGeom prst="rect">
            <a:avLst/>
          </a:prstGeom>
        </p:spPr>
        <p:txBody>
          <a:bodyPr wrap="square">
            <a:spAutoFit/>
          </a:bodyPr>
          <a:lstStyle/>
          <a:p>
            <a:r>
              <a:rPr lang="zh-CN" altLang="en-US" dirty="0" smtClean="0"/>
              <a:t>特征：</a:t>
            </a:r>
            <a:endParaRPr lang="en-US" altLang="zh-CN" dirty="0" smtClean="0"/>
          </a:p>
          <a:p>
            <a:r>
              <a:rPr lang="en-US" altLang="zh-CN" dirty="0" smtClean="0"/>
              <a:t>1.</a:t>
            </a:r>
            <a:r>
              <a:rPr lang="zh-CN" altLang="en-US" dirty="0" smtClean="0"/>
              <a:t>随时随地</a:t>
            </a:r>
            <a:r>
              <a:rPr lang="zh-CN" altLang="en-US" dirty="0"/>
              <a:t>用任何网络设备</a:t>
            </a:r>
            <a:r>
              <a:rPr lang="zh-CN" altLang="en-US" dirty="0" smtClean="0"/>
              <a:t>访问</a:t>
            </a:r>
            <a:endParaRPr lang="zh-CN" altLang="en-US" dirty="0"/>
          </a:p>
          <a:p>
            <a:r>
              <a:rPr lang="en-US" altLang="zh-CN" dirty="0" smtClean="0"/>
              <a:t>2.</a:t>
            </a:r>
            <a:r>
              <a:rPr lang="zh-CN" altLang="en-US" dirty="0" smtClean="0"/>
              <a:t>资源池共享且服务可被监控与量测</a:t>
            </a:r>
            <a:r>
              <a:rPr lang="en-US" altLang="zh-CN" dirty="0" smtClean="0"/>
              <a:t>3</a:t>
            </a:r>
            <a:r>
              <a:rPr lang="en-US" altLang="zh-CN" dirty="0"/>
              <a:t>.</a:t>
            </a:r>
            <a:r>
              <a:rPr lang="zh-CN" altLang="en-US" dirty="0"/>
              <a:t>降低了用户对于</a:t>
            </a:r>
            <a:r>
              <a:rPr lang="en-US" altLang="zh-CN" dirty="0"/>
              <a:t>IT</a:t>
            </a:r>
            <a:r>
              <a:rPr lang="zh-CN" altLang="en-US" dirty="0"/>
              <a:t>专业知识的依赖</a:t>
            </a:r>
          </a:p>
          <a:p>
            <a:endParaRPr lang="zh-CN" altLang="en-US" dirty="0"/>
          </a:p>
        </p:txBody>
      </p:sp>
      <p:sp>
        <p:nvSpPr>
          <p:cNvPr id="7" name="TextBox 6"/>
          <p:cNvSpPr txBox="1"/>
          <p:nvPr/>
        </p:nvSpPr>
        <p:spPr>
          <a:xfrm>
            <a:off x="832577" y="2965805"/>
            <a:ext cx="3240360" cy="646331"/>
          </a:xfrm>
          <a:prstGeom prst="rect">
            <a:avLst/>
          </a:prstGeom>
          <a:noFill/>
        </p:spPr>
        <p:txBody>
          <a:bodyPr wrap="square" rtlCol="0">
            <a:spAutoFit/>
          </a:bodyPr>
          <a:lstStyle/>
          <a:p>
            <a:r>
              <a:rPr lang="zh-CN" altLang="en-US" dirty="0" smtClean="0"/>
              <a:t>社区医疗机构广域分布，系统需要提供不限地域的访问服务</a:t>
            </a:r>
            <a:endParaRPr lang="zh-CN" altLang="en-US" dirty="0"/>
          </a:p>
        </p:txBody>
      </p:sp>
      <p:sp>
        <p:nvSpPr>
          <p:cNvPr id="9" name="TextBox 8"/>
          <p:cNvSpPr txBox="1"/>
          <p:nvPr/>
        </p:nvSpPr>
        <p:spPr>
          <a:xfrm>
            <a:off x="862491" y="5506382"/>
            <a:ext cx="3240360" cy="646331"/>
          </a:xfrm>
          <a:prstGeom prst="rect">
            <a:avLst/>
          </a:prstGeom>
          <a:noFill/>
        </p:spPr>
        <p:txBody>
          <a:bodyPr wrap="square" rtlCol="0">
            <a:spAutoFit/>
          </a:bodyPr>
          <a:lstStyle/>
          <a:p>
            <a:r>
              <a:rPr lang="zh-CN" altLang="en-US" dirty="0" smtClean="0"/>
              <a:t>社区</a:t>
            </a:r>
            <a:r>
              <a:rPr lang="en-US" altLang="zh-CN" dirty="0" smtClean="0"/>
              <a:t>IT</a:t>
            </a:r>
            <a:r>
              <a:rPr lang="zh-CN" altLang="en-US" dirty="0" smtClean="0"/>
              <a:t>专业人员稀少，需要屏蔽</a:t>
            </a:r>
            <a:r>
              <a:rPr lang="en-US" altLang="zh-CN" dirty="0" smtClean="0"/>
              <a:t>IT</a:t>
            </a:r>
            <a:r>
              <a:rPr lang="zh-CN" altLang="en-US" dirty="0" smtClean="0"/>
              <a:t>系统部署维护的细节</a:t>
            </a:r>
            <a:endParaRPr lang="zh-CN" altLang="en-US" dirty="0"/>
          </a:p>
        </p:txBody>
      </p:sp>
    </p:spTree>
    <p:extLst>
      <p:ext uri="{BB962C8B-B14F-4D97-AF65-F5344CB8AC3E}">
        <p14:creationId xmlns:p14="http://schemas.microsoft.com/office/powerpoint/2010/main" val="1952779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14</a:t>
            </a:fld>
            <a:endParaRPr lang="en-US" altLang="zh-CN" dirty="0"/>
          </a:p>
        </p:txBody>
      </p:sp>
      <p:sp>
        <p:nvSpPr>
          <p:cNvPr id="4" name="标题 1"/>
          <p:cNvSpPr txBox="1">
            <a:spLocks/>
          </p:cNvSpPr>
          <p:nvPr/>
        </p:nvSpPr>
        <p:spPr bwMode="auto">
          <a:xfrm>
            <a:off x="457200" y="333374"/>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1.</a:t>
            </a:r>
            <a:r>
              <a:rPr lang="zh-CN" altLang="en-US" sz="2800" b="1" dirty="0" smtClean="0">
                <a:solidFill>
                  <a:srgbClr val="FFFFFF"/>
                </a:solidFill>
                <a:latin typeface="Times New Roman" pitchFamily="18" charset="0"/>
                <a:ea typeface="黑体" pitchFamily="49" charset="-122"/>
                <a:cs typeface="Times New Roman" pitchFamily="18" charset="0"/>
              </a:rPr>
              <a:t>云计算平台</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6" name="TextBox 5"/>
          <p:cNvSpPr txBox="1"/>
          <p:nvPr/>
        </p:nvSpPr>
        <p:spPr>
          <a:xfrm>
            <a:off x="899592" y="1517722"/>
            <a:ext cx="2709396"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云</a:t>
            </a:r>
            <a:r>
              <a:rPr lang="zh-CN" altLang="en-US" dirty="0" smtClean="0"/>
              <a:t>计算平台应用</a:t>
            </a:r>
            <a:endParaRPr lang="zh-CN" altLang="en-US" dirty="0"/>
          </a:p>
        </p:txBody>
      </p:sp>
      <p:pic>
        <p:nvPicPr>
          <p:cNvPr id="9217" name="Picture 1" descr="C:\Users\FGJ\AppData\Roaming\Tencent\Users\794460205\QQ\WinTemp\RichOle\SS44T{{QSEJ1AKF0_~LX~1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2255422"/>
            <a:ext cx="2732991" cy="17331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ile:Cloud computing.sv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282" y="2235044"/>
            <a:ext cx="2774518" cy="214429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72000" y="4679849"/>
            <a:ext cx="2088232" cy="369332"/>
          </a:xfrm>
          <a:prstGeom prst="rect">
            <a:avLst/>
          </a:prstGeom>
          <a:noFill/>
        </p:spPr>
        <p:txBody>
          <a:bodyPr wrap="square" rtlCol="0">
            <a:spAutoFit/>
          </a:bodyPr>
          <a:lstStyle/>
          <a:p>
            <a:r>
              <a:rPr lang="zh-CN" altLang="en-US" dirty="0" smtClean="0"/>
              <a:t>系统的部署发布</a:t>
            </a:r>
            <a:endParaRPr lang="zh-CN" altLang="en-US" dirty="0"/>
          </a:p>
        </p:txBody>
      </p:sp>
      <p:sp>
        <p:nvSpPr>
          <p:cNvPr id="5" name="文本框 4"/>
          <p:cNvSpPr txBox="1"/>
          <p:nvPr/>
        </p:nvSpPr>
        <p:spPr>
          <a:xfrm>
            <a:off x="4549858" y="5233968"/>
            <a:ext cx="2341240" cy="369332"/>
          </a:xfrm>
          <a:prstGeom prst="rect">
            <a:avLst/>
          </a:prstGeom>
          <a:noFill/>
        </p:spPr>
        <p:txBody>
          <a:bodyPr wrap="square" rtlCol="0">
            <a:spAutoFit/>
          </a:bodyPr>
          <a:lstStyle/>
          <a:p>
            <a:r>
              <a:rPr lang="zh-CN" altLang="en-US" dirty="0" smtClean="0"/>
              <a:t>监控系统的运行情况</a:t>
            </a:r>
            <a:endParaRPr lang="zh-CN" altLang="en-US" dirty="0"/>
          </a:p>
        </p:txBody>
      </p:sp>
      <p:sp>
        <p:nvSpPr>
          <p:cNvPr id="7" name="文本框 6"/>
          <p:cNvSpPr txBox="1"/>
          <p:nvPr/>
        </p:nvSpPr>
        <p:spPr>
          <a:xfrm>
            <a:off x="4478830" y="5809653"/>
            <a:ext cx="2483296" cy="369332"/>
          </a:xfrm>
          <a:prstGeom prst="rect">
            <a:avLst/>
          </a:prstGeom>
          <a:noFill/>
        </p:spPr>
        <p:txBody>
          <a:bodyPr wrap="square" rtlCol="0">
            <a:spAutoFit/>
          </a:bodyPr>
          <a:lstStyle/>
          <a:p>
            <a:r>
              <a:rPr lang="zh-CN" altLang="en-US" dirty="0" smtClean="0"/>
              <a:t>根据需求动态调整资源</a:t>
            </a:r>
            <a:endParaRPr lang="zh-CN" altLang="en-US" dirty="0"/>
          </a:p>
        </p:txBody>
      </p:sp>
      <p:sp>
        <p:nvSpPr>
          <p:cNvPr id="9" name="文本框 8"/>
          <p:cNvSpPr txBox="1"/>
          <p:nvPr/>
        </p:nvSpPr>
        <p:spPr>
          <a:xfrm>
            <a:off x="1057298" y="4776625"/>
            <a:ext cx="1800200" cy="369332"/>
          </a:xfrm>
          <a:prstGeom prst="rect">
            <a:avLst/>
          </a:prstGeom>
          <a:noFill/>
        </p:spPr>
        <p:txBody>
          <a:bodyPr wrap="square" rtlCol="0">
            <a:spAutoFit/>
          </a:bodyPr>
          <a:lstStyle/>
          <a:p>
            <a:r>
              <a:rPr lang="zh-CN" altLang="en-US" dirty="0" smtClean="0"/>
              <a:t>虚拟服务器服务</a:t>
            </a:r>
            <a:endParaRPr lang="zh-CN" altLang="en-US" dirty="0"/>
          </a:p>
        </p:txBody>
      </p:sp>
      <p:sp>
        <p:nvSpPr>
          <p:cNvPr id="11" name="文本框 10"/>
          <p:cNvSpPr txBox="1"/>
          <p:nvPr/>
        </p:nvSpPr>
        <p:spPr>
          <a:xfrm>
            <a:off x="1290815" y="5298817"/>
            <a:ext cx="1800200" cy="369332"/>
          </a:xfrm>
          <a:prstGeom prst="rect">
            <a:avLst/>
          </a:prstGeom>
          <a:noFill/>
        </p:spPr>
        <p:txBody>
          <a:bodyPr wrap="square" rtlCol="0">
            <a:spAutoFit/>
          </a:bodyPr>
          <a:lstStyle/>
          <a:p>
            <a:r>
              <a:rPr lang="zh-CN" altLang="en-US" dirty="0" smtClean="0"/>
              <a:t>云监控服务</a:t>
            </a:r>
            <a:endParaRPr lang="zh-CN" altLang="en-US" dirty="0"/>
          </a:p>
        </p:txBody>
      </p:sp>
      <p:sp>
        <p:nvSpPr>
          <p:cNvPr id="10" name="文本框 9"/>
          <p:cNvSpPr txBox="1"/>
          <p:nvPr/>
        </p:nvSpPr>
        <p:spPr>
          <a:xfrm>
            <a:off x="1002783" y="5851913"/>
            <a:ext cx="2088232" cy="369332"/>
          </a:xfrm>
          <a:prstGeom prst="rect">
            <a:avLst/>
          </a:prstGeom>
          <a:noFill/>
        </p:spPr>
        <p:txBody>
          <a:bodyPr wrap="square" rtlCol="0">
            <a:spAutoFit/>
          </a:bodyPr>
          <a:lstStyle/>
          <a:p>
            <a:r>
              <a:rPr lang="zh-CN" altLang="en-US" dirty="0" smtClean="0"/>
              <a:t>弹性计算云服务</a:t>
            </a:r>
            <a:endParaRPr lang="zh-CN" altLang="en-US" dirty="0"/>
          </a:p>
        </p:txBody>
      </p:sp>
      <p:sp>
        <p:nvSpPr>
          <p:cNvPr id="12" name="燕尾形 11"/>
          <p:cNvSpPr/>
          <p:nvPr/>
        </p:nvSpPr>
        <p:spPr bwMode="auto">
          <a:xfrm>
            <a:off x="3312082" y="4936004"/>
            <a:ext cx="888620" cy="873649"/>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3" name="矩形 12"/>
          <p:cNvSpPr/>
          <p:nvPr/>
        </p:nvSpPr>
        <p:spPr bwMode="auto">
          <a:xfrm>
            <a:off x="1002783" y="4679849"/>
            <a:ext cx="1854715" cy="156537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5" name="矩形 14"/>
          <p:cNvSpPr/>
          <p:nvPr/>
        </p:nvSpPr>
        <p:spPr bwMode="auto">
          <a:xfrm>
            <a:off x="4535891" y="4700515"/>
            <a:ext cx="2426235" cy="156537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149662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83589" y="1822553"/>
            <a:ext cx="2620479" cy="2254519"/>
            <a:chOff x="899592" y="1772816"/>
            <a:chExt cx="6991350" cy="1994841"/>
          </a:xfrm>
          <a:effectLst/>
        </p:grpSpPr>
        <p:sp>
          <p:nvSpPr>
            <p:cNvPr id="16" name="Freeform 4"/>
            <p:cNvSpPr>
              <a:spLocks/>
            </p:cNvSpPr>
            <p:nvPr/>
          </p:nvSpPr>
          <p:spPr bwMode="gray">
            <a:xfrm>
              <a:off x="899592" y="2777657"/>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66CC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sz="900"/>
            </a:p>
          </p:txBody>
        </p:sp>
        <p:sp>
          <p:nvSpPr>
            <p:cNvPr id="17" name="Freeform 5"/>
            <p:cNvSpPr>
              <a:spLocks/>
            </p:cNvSpPr>
            <p:nvPr/>
          </p:nvSpPr>
          <p:spPr bwMode="gray">
            <a:xfrm rot="10800000">
              <a:off x="5966892" y="1772816"/>
              <a:ext cx="192405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66CC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sz="900"/>
            </a:p>
          </p:txBody>
        </p:sp>
        <p:sp>
          <p:nvSpPr>
            <p:cNvPr id="18" name="Rectangle 6"/>
            <p:cNvSpPr>
              <a:spLocks noChangeArrowheads="1"/>
            </p:cNvSpPr>
            <p:nvPr/>
          </p:nvSpPr>
          <p:spPr bwMode="gray">
            <a:xfrm>
              <a:off x="1078980" y="1944089"/>
              <a:ext cx="6629400" cy="1624881"/>
            </a:xfrm>
            <a:prstGeom prst="rect">
              <a:avLst/>
            </a:prstGeom>
            <a:solidFill>
              <a:srgbClr val="006699"/>
            </a:solidFill>
            <a:ln w="9525">
              <a:noFill/>
              <a:miter lim="800000"/>
              <a:headEnd/>
              <a:tailEnd/>
            </a:ln>
            <a:effectLst/>
          </p:spPr>
          <p:txBody>
            <a:bodyPr anchor="ctr"/>
            <a:lstStyle/>
            <a:p>
              <a:pPr algn="ctr">
                <a:lnSpc>
                  <a:spcPts val="2800"/>
                </a:lnSpc>
              </a:pPr>
              <a:endParaRPr lang="en-US" altLang="zh-CN" sz="1100" dirty="0">
                <a:solidFill>
                  <a:srgbClr val="FFFFFF"/>
                </a:solidFill>
                <a:ea typeface="宋体" pitchFamily="2" charset="-122"/>
              </a:endParaRPr>
            </a:p>
          </p:txBody>
        </p:sp>
      </p:gr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2.</a:t>
            </a:r>
            <a:r>
              <a:rPr lang="zh-CN" altLang="en-US" sz="2800" b="1" dirty="0" smtClean="0">
                <a:solidFill>
                  <a:srgbClr val="FFFFFF"/>
                </a:solidFill>
                <a:latin typeface="Times New Roman" pitchFamily="18" charset="0"/>
                <a:ea typeface="黑体" pitchFamily="49" charset="-122"/>
                <a:cs typeface="Times New Roman" pitchFamily="18" charset="0"/>
              </a:rPr>
              <a:t>数据存储模块</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634153" y="1194393"/>
            <a:ext cx="1627370"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问题分析</a:t>
            </a:r>
            <a:endParaRPr lang="zh-CN" altLang="en-US" dirty="0"/>
          </a:p>
        </p:txBody>
      </p:sp>
      <p:sp>
        <p:nvSpPr>
          <p:cNvPr id="34" name="Text Box 8"/>
          <p:cNvSpPr txBox="1">
            <a:spLocks noChangeArrowheads="1"/>
          </p:cNvSpPr>
          <p:nvPr/>
        </p:nvSpPr>
        <p:spPr bwMode="gray">
          <a:xfrm>
            <a:off x="805274" y="1996019"/>
            <a:ext cx="2119828" cy="400110"/>
          </a:xfrm>
          <a:prstGeom prst="rect">
            <a:avLst/>
          </a:prstGeom>
          <a:noFill/>
          <a:ln>
            <a:noFill/>
          </a:ln>
          <a:effectLst/>
          <a:extLst/>
        </p:spPr>
        <p:txBody>
          <a:bodyPr wrap="squar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zh-CN" altLang="en-US" sz="2000" b="0" kern="0" dirty="0" smtClean="0">
                <a:solidFill>
                  <a:srgbClr val="FFFFFF"/>
                </a:solidFill>
                <a:effectLst>
                  <a:outerShdw blurRad="38100" dist="38100" dir="2700000" algn="tl">
                    <a:srgbClr val="000000"/>
                  </a:outerShdw>
                </a:effectLst>
                <a:latin typeface="Arial" pitchFamily="34" charset="0"/>
                <a:ea typeface="宋体" pitchFamily="2" charset="-122"/>
              </a:rPr>
              <a:t>数据增长速度快</a:t>
            </a:r>
            <a:endParaRPr lang="zh-CN" altLang="en-US" sz="2000" b="0" kern="0" dirty="0">
              <a:solidFill>
                <a:srgbClr val="FFFFFF"/>
              </a:solidFill>
              <a:effectLst>
                <a:outerShdw blurRad="38100" dist="38100" dir="2700000" algn="tl">
                  <a:srgbClr val="000000"/>
                </a:outerShdw>
              </a:effectLst>
              <a:latin typeface="Arial" pitchFamily="34" charset="0"/>
              <a:ea typeface="宋体" pitchFamily="2" charset="-122"/>
            </a:endParaRPr>
          </a:p>
        </p:txBody>
      </p:sp>
      <p:sp>
        <p:nvSpPr>
          <p:cNvPr id="39" name="TextBox 38"/>
          <p:cNvSpPr txBox="1"/>
          <p:nvPr/>
        </p:nvSpPr>
        <p:spPr>
          <a:xfrm>
            <a:off x="748229" y="2396129"/>
            <a:ext cx="2160240" cy="1477328"/>
          </a:xfrm>
          <a:prstGeom prst="rect">
            <a:avLst/>
          </a:prstGeom>
          <a:noFill/>
        </p:spPr>
        <p:txBody>
          <a:bodyPr wrap="square" rtlCol="0">
            <a:spAutoFit/>
          </a:bodyPr>
          <a:lstStyle/>
          <a:p>
            <a:r>
              <a:rPr lang="zh-CN" altLang="en-US" dirty="0" smtClean="0"/>
              <a:t>社区医疗的人口基数大，医疗数据来源多样（问诊记录、检查报告、头痛日志）</a:t>
            </a:r>
            <a:endParaRPr lang="zh-CN" altLang="en-US" dirty="0"/>
          </a:p>
        </p:txBody>
      </p:sp>
      <p:sp>
        <p:nvSpPr>
          <p:cNvPr id="13" name="TextBox 12"/>
          <p:cNvSpPr txBox="1"/>
          <p:nvPr/>
        </p:nvSpPr>
        <p:spPr>
          <a:xfrm>
            <a:off x="322640" y="4653136"/>
            <a:ext cx="4474840" cy="1200329"/>
          </a:xfrm>
          <a:prstGeom prst="rect">
            <a:avLst/>
          </a:prstGeom>
          <a:noFill/>
        </p:spPr>
        <p:txBody>
          <a:bodyPr wrap="square" rtlCol="0">
            <a:spAutoFit/>
          </a:bodyPr>
          <a:lstStyle/>
          <a:p>
            <a:r>
              <a:rPr lang="zh-CN" altLang="en-US" dirty="0" smtClean="0"/>
              <a:t>关系数据库</a:t>
            </a:r>
            <a:endParaRPr lang="en-US" altLang="zh-CN" dirty="0" smtClean="0"/>
          </a:p>
          <a:p>
            <a:endParaRPr lang="en-US" altLang="zh-CN" dirty="0"/>
          </a:p>
          <a:p>
            <a:r>
              <a:rPr lang="en-US" altLang="zh-CN" dirty="0" smtClean="0"/>
              <a:t>1.</a:t>
            </a:r>
            <a:r>
              <a:rPr lang="zh-CN" altLang="en-US" dirty="0" smtClean="0"/>
              <a:t>数据模式固定</a:t>
            </a:r>
            <a:r>
              <a:rPr lang="en-US" altLang="zh-CN" dirty="0" smtClean="0"/>
              <a:t>-----</a:t>
            </a:r>
            <a:r>
              <a:rPr lang="zh-CN" altLang="en-US" dirty="0" smtClean="0"/>
              <a:t>字段空缺，空间浪费</a:t>
            </a:r>
            <a:endParaRPr lang="en-US" altLang="zh-CN" dirty="0" smtClean="0"/>
          </a:p>
          <a:p>
            <a:r>
              <a:rPr lang="en-US" altLang="zh-CN" dirty="0" smtClean="0"/>
              <a:t>2.</a:t>
            </a:r>
            <a:r>
              <a:rPr lang="zh-CN" altLang="en-US" dirty="0" smtClean="0"/>
              <a:t>强事务性增加分片难度</a:t>
            </a:r>
            <a:r>
              <a:rPr lang="en-US" altLang="zh-CN" dirty="0" smtClean="0"/>
              <a:t>----</a:t>
            </a:r>
            <a:r>
              <a:rPr lang="zh-CN" altLang="en-US" dirty="0" smtClean="0"/>
              <a:t>水平扩展困难</a:t>
            </a:r>
            <a:endParaRPr lang="en-US" altLang="zh-CN" dirty="0" smtClean="0"/>
          </a:p>
        </p:txBody>
      </p:sp>
      <p:sp>
        <p:nvSpPr>
          <p:cNvPr id="2" name="矩形 1"/>
          <p:cNvSpPr/>
          <p:nvPr/>
        </p:nvSpPr>
        <p:spPr>
          <a:xfrm>
            <a:off x="4788024" y="4653135"/>
            <a:ext cx="4248472" cy="1200329"/>
          </a:xfrm>
          <a:prstGeom prst="rect">
            <a:avLst/>
          </a:prstGeom>
        </p:spPr>
        <p:txBody>
          <a:bodyPr wrap="square">
            <a:spAutoFit/>
          </a:bodyPr>
          <a:lstStyle/>
          <a:p>
            <a:r>
              <a:rPr lang="en-US" altLang="zh-CN" dirty="0" smtClean="0"/>
              <a:t>NoSQL</a:t>
            </a:r>
          </a:p>
          <a:p>
            <a:endParaRPr lang="en-US" altLang="zh-CN" dirty="0" smtClean="0"/>
          </a:p>
          <a:p>
            <a:r>
              <a:rPr lang="en-US" altLang="zh-CN" dirty="0" smtClean="0"/>
              <a:t>1.</a:t>
            </a:r>
            <a:r>
              <a:rPr lang="zh-CN" altLang="en-US" dirty="0"/>
              <a:t>模式</a:t>
            </a:r>
            <a:r>
              <a:rPr lang="zh-CN" altLang="en-US" dirty="0" smtClean="0"/>
              <a:t>自由</a:t>
            </a:r>
            <a:r>
              <a:rPr lang="en-US" altLang="zh-CN" dirty="0" smtClean="0"/>
              <a:t>----</a:t>
            </a:r>
            <a:r>
              <a:rPr lang="zh-CN" altLang="en-US" dirty="0" smtClean="0"/>
              <a:t>适合复杂数据结构</a:t>
            </a:r>
            <a:endParaRPr lang="en-US" altLang="zh-CN" dirty="0" smtClean="0"/>
          </a:p>
          <a:p>
            <a:r>
              <a:rPr lang="en-US" altLang="zh-CN" dirty="0" smtClean="0"/>
              <a:t>2.</a:t>
            </a:r>
            <a:r>
              <a:rPr lang="zh-CN" altLang="en-US" dirty="0" smtClean="0"/>
              <a:t>分布式结构设计</a:t>
            </a:r>
            <a:r>
              <a:rPr lang="en-US" altLang="zh-CN" dirty="0" smtClean="0"/>
              <a:t>----</a:t>
            </a:r>
            <a:r>
              <a:rPr lang="zh-CN" altLang="en-US" dirty="0" smtClean="0"/>
              <a:t>良好</a:t>
            </a:r>
            <a:r>
              <a:rPr lang="zh-CN" altLang="en-US" dirty="0"/>
              <a:t>的水平</a:t>
            </a:r>
            <a:r>
              <a:rPr lang="zh-CN" altLang="en-US" dirty="0" smtClean="0"/>
              <a:t>扩展</a:t>
            </a:r>
            <a:r>
              <a:rPr lang="zh-CN" altLang="en-US" dirty="0"/>
              <a:t>性</a:t>
            </a:r>
          </a:p>
        </p:txBody>
      </p:sp>
      <p:grpSp>
        <p:nvGrpSpPr>
          <p:cNvPr id="19" name="组合 18"/>
          <p:cNvGrpSpPr/>
          <p:nvPr/>
        </p:nvGrpSpPr>
        <p:grpSpPr>
          <a:xfrm>
            <a:off x="3275856" y="1822553"/>
            <a:ext cx="2626061" cy="2167613"/>
            <a:chOff x="918642" y="3781667"/>
            <a:chExt cx="6951902" cy="2167613"/>
          </a:xfrm>
          <a:effectLst/>
        </p:grpSpPr>
        <p:sp>
          <p:nvSpPr>
            <p:cNvPr id="22" name="Rectangle 9"/>
            <p:cNvSpPr>
              <a:spLocks noChangeArrowheads="1"/>
            </p:cNvSpPr>
            <p:nvPr/>
          </p:nvSpPr>
          <p:spPr bwMode="gray">
            <a:xfrm>
              <a:off x="1104817" y="3975235"/>
              <a:ext cx="6629398" cy="1816477"/>
            </a:xfrm>
            <a:prstGeom prst="rect">
              <a:avLst/>
            </a:prstGeom>
            <a:solidFill>
              <a:srgbClr val="009999"/>
            </a:solidFill>
            <a:ln w="9525">
              <a:noFill/>
              <a:miter lim="800000"/>
              <a:headEnd/>
              <a:tailEnd/>
            </a:ln>
            <a:effectLst/>
          </p:spPr>
          <p:txBody>
            <a:bodyPr anchor="ctr"/>
            <a:lstStyle/>
            <a:p>
              <a:pPr algn="ctr" eaLnBrk="0" hangingPunct="0">
                <a:lnSpc>
                  <a:spcPts val="2800"/>
                </a:lnSpc>
              </a:pPr>
              <a:endParaRPr lang="en-US" altLang="zh-CN" sz="1400" dirty="0">
                <a:solidFill>
                  <a:srgbClr val="FFFFFF"/>
                </a:solidFill>
                <a:ea typeface="宋体" pitchFamily="2" charset="-122"/>
              </a:endParaRPr>
            </a:p>
          </p:txBody>
        </p:sp>
        <p:sp>
          <p:nvSpPr>
            <p:cNvPr id="20" name="Freeform 7"/>
            <p:cNvSpPr>
              <a:spLocks/>
            </p:cNvSpPr>
            <p:nvPr/>
          </p:nvSpPr>
          <p:spPr bwMode="gray">
            <a:xfrm>
              <a:off x="918642" y="4959280"/>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DFE29A"/>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21" name="Freeform 8"/>
            <p:cNvSpPr>
              <a:spLocks/>
            </p:cNvSpPr>
            <p:nvPr/>
          </p:nvSpPr>
          <p:spPr bwMode="gray">
            <a:xfrm rot="10800000">
              <a:off x="5946495" y="3781667"/>
              <a:ext cx="1924049"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DFE29A"/>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grpSp>
      <p:sp>
        <p:nvSpPr>
          <p:cNvPr id="24" name="TextBox 23"/>
          <p:cNvSpPr txBox="1"/>
          <p:nvPr/>
        </p:nvSpPr>
        <p:spPr>
          <a:xfrm>
            <a:off x="3568025" y="2531995"/>
            <a:ext cx="1817265" cy="923330"/>
          </a:xfrm>
          <a:prstGeom prst="rect">
            <a:avLst/>
          </a:prstGeom>
          <a:noFill/>
        </p:spPr>
        <p:txBody>
          <a:bodyPr wrap="square" rtlCol="0">
            <a:spAutoFit/>
          </a:bodyPr>
          <a:lstStyle/>
          <a:p>
            <a:r>
              <a:rPr lang="zh-CN" altLang="en-US" dirty="0" smtClean="0"/>
              <a:t>不同疾病所需的数据在类型和结构上有很大差异</a:t>
            </a:r>
            <a:endParaRPr lang="zh-CN" altLang="en-US" dirty="0"/>
          </a:p>
        </p:txBody>
      </p:sp>
      <p:sp>
        <p:nvSpPr>
          <p:cNvPr id="26" name="Text Box 17"/>
          <p:cNvSpPr txBox="1">
            <a:spLocks noChangeArrowheads="1"/>
          </p:cNvSpPr>
          <p:nvPr/>
        </p:nvSpPr>
        <p:spPr bwMode="gray">
          <a:xfrm>
            <a:off x="3503983" y="209613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zh-CN" altLang="en-US" sz="2000" b="0" kern="0" dirty="0" smtClean="0">
                <a:solidFill>
                  <a:srgbClr val="FFFFFF"/>
                </a:solidFill>
                <a:effectLst>
                  <a:outerShdw blurRad="38100" dist="38100" dir="2700000" algn="tl">
                    <a:srgbClr val="000000"/>
                  </a:outerShdw>
                </a:effectLst>
                <a:latin typeface="Arial" pitchFamily="34" charset="0"/>
                <a:ea typeface="宋体" pitchFamily="2" charset="-122"/>
              </a:rPr>
              <a:t>数据</a:t>
            </a:r>
            <a:r>
              <a:rPr lang="zh-CN" altLang="en-US" sz="2000" kern="0" dirty="0" smtClean="0">
                <a:solidFill>
                  <a:srgbClr val="FFFFFF"/>
                </a:solidFill>
                <a:effectLst>
                  <a:outerShdw blurRad="38100" dist="38100" dir="2700000" algn="tl">
                    <a:srgbClr val="000000"/>
                  </a:outerShdw>
                </a:effectLst>
                <a:latin typeface="Arial" pitchFamily="34" charset="0"/>
                <a:ea typeface="宋体" pitchFamily="2" charset="-122"/>
              </a:rPr>
              <a:t>形式多样</a:t>
            </a:r>
            <a:endParaRPr lang="zh-CN" altLang="en-US" sz="2000" b="0" kern="0" dirty="0">
              <a:solidFill>
                <a:srgbClr val="FFFFFF"/>
              </a:solidFill>
              <a:effectLst>
                <a:outerShdw blurRad="38100" dist="38100" dir="2700000" algn="tl">
                  <a:srgbClr val="000000"/>
                </a:outerShdw>
              </a:effectLst>
              <a:latin typeface="Arial" pitchFamily="34" charset="0"/>
              <a:ea typeface="宋体" pitchFamily="2" charset="-122"/>
            </a:endParaRPr>
          </a:p>
        </p:txBody>
      </p:sp>
      <p:grpSp>
        <p:nvGrpSpPr>
          <p:cNvPr id="27" name="组合 26"/>
          <p:cNvGrpSpPr/>
          <p:nvPr/>
        </p:nvGrpSpPr>
        <p:grpSpPr>
          <a:xfrm>
            <a:off x="6011578" y="1685294"/>
            <a:ext cx="2690741" cy="2254519"/>
            <a:chOff x="899592" y="1772816"/>
            <a:chExt cx="6991350" cy="1994841"/>
          </a:xfrm>
          <a:solidFill>
            <a:schemeClr val="accent6">
              <a:lumMod val="60000"/>
              <a:lumOff val="40000"/>
            </a:schemeClr>
          </a:solidFill>
          <a:effectLst/>
        </p:grpSpPr>
        <p:sp>
          <p:nvSpPr>
            <p:cNvPr id="28" name="Freeform 4"/>
            <p:cNvSpPr>
              <a:spLocks/>
            </p:cNvSpPr>
            <p:nvPr/>
          </p:nvSpPr>
          <p:spPr bwMode="gray">
            <a:xfrm>
              <a:off x="899592" y="2777657"/>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6">
                <a:lumMod val="20000"/>
                <a:lumOff val="80000"/>
              </a:schemeClr>
            </a:solidFill>
            <a:ln w="0">
              <a:noFill/>
              <a:prstDash val="solid"/>
              <a:round/>
              <a:headEnd/>
              <a:tailEnd/>
            </a:ln>
            <a:extLst/>
          </p:spPr>
          <p:txBody>
            <a:bodyPr/>
            <a:lstStyle/>
            <a:p>
              <a:pPr algn="ctr">
                <a:lnSpc>
                  <a:spcPts val="2800"/>
                </a:lnSpc>
              </a:pPr>
              <a:endParaRPr lang="zh-CN" altLang="en-US" sz="900"/>
            </a:p>
          </p:txBody>
        </p:sp>
        <p:sp>
          <p:nvSpPr>
            <p:cNvPr id="29" name="Freeform 5"/>
            <p:cNvSpPr>
              <a:spLocks/>
            </p:cNvSpPr>
            <p:nvPr/>
          </p:nvSpPr>
          <p:spPr bwMode="gray">
            <a:xfrm rot="10800000">
              <a:off x="5966892" y="1772816"/>
              <a:ext cx="192405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6">
                <a:lumMod val="20000"/>
                <a:lumOff val="8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sz="900"/>
            </a:p>
          </p:txBody>
        </p:sp>
        <p:sp>
          <p:nvSpPr>
            <p:cNvPr id="30" name="Rectangle 6"/>
            <p:cNvSpPr>
              <a:spLocks noChangeArrowheads="1"/>
            </p:cNvSpPr>
            <p:nvPr/>
          </p:nvSpPr>
          <p:spPr bwMode="gray">
            <a:xfrm>
              <a:off x="1078980" y="1944089"/>
              <a:ext cx="6629400" cy="1624881"/>
            </a:xfrm>
            <a:prstGeom prst="rect">
              <a:avLst/>
            </a:prstGeom>
            <a:grpFill/>
            <a:ln w="9525">
              <a:noFill/>
              <a:miter lim="800000"/>
              <a:headEnd/>
              <a:tailEnd/>
            </a:ln>
            <a:effectLst/>
          </p:spPr>
          <p:txBody>
            <a:bodyPr anchor="ctr"/>
            <a:lstStyle/>
            <a:p>
              <a:pPr algn="ctr">
                <a:lnSpc>
                  <a:spcPts val="2800"/>
                </a:lnSpc>
              </a:pPr>
              <a:endParaRPr lang="en-US" altLang="zh-CN" sz="1100" dirty="0">
                <a:solidFill>
                  <a:srgbClr val="FFFFFF"/>
                </a:solidFill>
                <a:ea typeface="宋体" pitchFamily="2" charset="-122"/>
              </a:endParaRPr>
            </a:p>
          </p:txBody>
        </p:sp>
      </p:grpSp>
      <p:sp>
        <p:nvSpPr>
          <p:cNvPr id="31" name="TextBox 30"/>
          <p:cNvSpPr txBox="1"/>
          <p:nvPr/>
        </p:nvSpPr>
        <p:spPr>
          <a:xfrm>
            <a:off x="6287837" y="2538501"/>
            <a:ext cx="1979062" cy="923330"/>
          </a:xfrm>
          <a:prstGeom prst="rect">
            <a:avLst/>
          </a:prstGeom>
          <a:noFill/>
        </p:spPr>
        <p:txBody>
          <a:bodyPr wrap="square" rtlCol="0">
            <a:spAutoFit/>
          </a:bodyPr>
          <a:lstStyle/>
          <a:p>
            <a:r>
              <a:rPr lang="zh-CN" altLang="en-US" dirty="0" smtClean="0"/>
              <a:t>系统覆盖社区范围广、疾病种类多样</a:t>
            </a:r>
            <a:endParaRPr lang="zh-CN" altLang="en-US" dirty="0"/>
          </a:p>
        </p:txBody>
      </p:sp>
      <p:sp>
        <p:nvSpPr>
          <p:cNvPr id="32" name="TextBox 31"/>
          <p:cNvSpPr txBox="1"/>
          <p:nvPr/>
        </p:nvSpPr>
        <p:spPr>
          <a:xfrm>
            <a:off x="6264622" y="203457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R="0" lvl="0" indent="0" eaLnBrk="0" fontAlgn="auto" hangingPunct="0">
              <a:lnSpc>
                <a:spcPct val="100000"/>
              </a:lnSpc>
              <a:spcBef>
                <a:spcPts val="0"/>
              </a:spcBef>
              <a:spcAft>
                <a:spcPts val="0"/>
              </a:spcAft>
              <a:buClrTx/>
              <a:buSzTx/>
              <a:buFontTx/>
              <a:buNone/>
              <a:tabLst/>
              <a:defRPr sz="2800" b="0" kern="0">
                <a:solidFill>
                  <a:srgbClr val="FFFFFF"/>
                </a:solidFill>
                <a:effectLst>
                  <a:outerShdw blurRad="38100" dist="38100" dir="2700000" algn="tl">
                    <a:srgbClr val="000000"/>
                  </a:outerShdw>
                </a:effectLst>
                <a:latin typeface="Arial" pitchFamily="34" charset="0"/>
                <a:ea typeface="宋体" pitchFamily="2" charset="-122"/>
              </a:defRPr>
            </a:lvl1pPr>
          </a:lstStyle>
          <a:p>
            <a:r>
              <a:rPr lang="zh-CN" altLang="en-US" sz="2000" dirty="0"/>
              <a:t>数据存储量大</a:t>
            </a:r>
          </a:p>
        </p:txBody>
      </p:sp>
    </p:spTree>
    <p:extLst>
      <p:ext uri="{BB962C8B-B14F-4D97-AF65-F5344CB8AC3E}">
        <p14:creationId xmlns:p14="http://schemas.microsoft.com/office/powerpoint/2010/main" val="1007331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16</a:t>
            </a:fld>
            <a:endParaRPr lang="en-US" altLang="zh-CN" dirty="0" smtClean="0">
              <a:solidFill>
                <a:srgbClr val="000000"/>
              </a:solidFill>
              <a:latin typeface="Arial" charset="0"/>
            </a:endParaRPr>
          </a:p>
        </p:txBody>
      </p:sp>
      <p:sp>
        <p:nvSpPr>
          <p:cNvPr id="57348" name="标题 1"/>
          <p:cNvSpPr txBox="1">
            <a:spLocks/>
          </p:cNvSpPr>
          <p:nvPr/>
        </p:nvSpPr>
        <p:spPr bwMode="auto">
          <a:xfrm>
            <a:off x="435407"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2.</a:t>
            </a:r>
            <a:r>
              <a:rPr lang="zh-CN" altLang="en-US" sz="2800" b="1" dirty="0">
                <a:solidFill>
                  <a:srgbClr val="FFFFFF"/>
                </a:solidFill>
                <a:latin typeface="Times New Roman" pitchFamily="18" charset="0"/>
                <a:ea typeface="黑体" pitchFamily="49" charset="-122"/>
                <a:cs typeface="Times New Roman" pitchFamily="18" charset="0"/>
              </a:rPr>
              <a:t>数据存储模块</a:t>
            </a:r>
          </a:p>
        </p:txBody>
      </p:sp>
      <p:graphicFrame>
        <p:nvGraphicFramePr>
          <p:cNvPr id="3" name="表格 2"/>
          <p:cNvGraphicFramePr>
            <a:graphicFrameLocks noGrp="1"/>
          </p:cNvGraphicFramePr>
          <p:nvPr>
            <p:extLst>
              <p:ext uri="{D42A27DB-BD31-4B8C-83A1-F6EECF244321}">
                <p14:modId xmlns:p14="http://schemas.microsoft.com/office/powerpoint/2010/main" val="162268646"/>
              </p:ext>
            </p:extLst>
          </p:nvPr>
        </p:nvGraphicFramePr>
        <p:xfrm>
          <a:off x="620599" y="1647964"/>
          <a:ext cx="7859216" cy="4346947"/>
        </p:xfrm>
        <a:graphic>
          <a:graphicData uri="http://schemas.openxmlformats.org/drawingml/2006/table">
            <a:tbl>
              <a:tblPr firstRow="1" bandRow="1">
                <a:tableStyleId>{5C22544A-7EE6-4342-B048-85BDC9FD1C3A}</a:tableStyleId>
              </a:tblPr>
              <a:tblGrid>
                <a:gridCol w="1964804"/>
                <a:gridCol w="1964804"/>
                <a:gridCol w="1964804"/>
                <a:gridCol w="1964804"/>
              </a:tblGrid>
              <a:tr h="354429">
                <a:tc>
                  <a:txBody>
                    <a:bodyPr/>
                    <a:lstStyle/>
                    <a:p>
                      <a:endParaRPr lang="zh-CN" altLang="en-US" dirty="0"/>
                    </a:p>
                  </a:txBody>
                  <a:tcPr/>
                </a:tc>
                <a:tc>
                  <a:txBody>
                    <a:bodyPr/>
                    <a:lstStyle/>
                    <a:p>
                      <a:r>
                        <a:rPr lang="en-US" altLang="zh-CN" dirty="0" smtClean="0"/>
                        <a:t>HBase</a:t>
                      </a:r>
                      <a:endParaRPr lang="zh-CN" altLang="en-US" dirty="0"/>
                    </a:p>
                  </a:txBody>
                  <a:tcPr/>
                </a:tc>
                <a:tc>
                  <a:txBody>
                    <a:bodyPr/>
                    <a:lstStyle/>
                    <a:p>
                      <a:r>
                        <a:rPr lang="en-US" altLang="zh-CN" dirty="0" smtClean="0"/>
                        <a:t>Dynamo</a:t>
                      </a:r>
                      <a:endParaRPr lang="zh-CN" altLang="en-US" dirty="0"/>
                    </a:p>
                  </a:txBody>
                  <a:tcPr/>
                </a:tc>
                <a:tc>
                  <a:txBody>
                    <a:bodyPr/>
                    <a:lstStyle/>
                    <a:p>
                      <a:r>
                        <a:rPr lang="en-US" altLang="zh-CN" dirty="0" smtClean="0"/>
                        <a:t>MongoDB</a:t>
                      </a:r>
                      <a:endParaRPr lang="zh-CN" altLang="en-US" dirty="0"/>
                    </a:p>
                  </a:txBody>
                  <a:tcPr/>
                </a:tc>
              </a:tr>
              <a:tr h="360009">
                <a:tc>
                  <a:txBody>
                    <a:bodyPr/>
                    <a:lstStyle/>
                    <a:p>
                      <a:r>
                        <a:rPr lang="zh-CN" altLang="en-US" dirty="0" smtClean="0"/>
                        <a:t>数据模型</a:t>
                      </a:r>
                      <a:endParaRPr lang="zh-CN" altLang="en-US" dirty="0"/>
                    </a:p>
                  </a:txBody>
                  <a:tcPr/>
                </a:tc>
                <a:tc>
                  <a:txBody>
                    <a:bodyPr/>
                    <a:lstStyle/>
                    <a:p>
                      <a:pPr algn="ctr"/>
                      <a:r>
                        <a:rPr lang="en-US" altLang="zh-CN" dirty="0" smtClean="0"/>
                        <a:t> </a:t>
                      </a:r>
                      <a:r>
                        <a:rPr lang="zh-CN" altLang="en-US" dirty="0" smtClean="0"/>
                        <a:t>列存储</a:t>
                      </a:r>
                      <a:endParaRPr lang="zh-CN" altLang="en-US" dirty="0"/>
                    </a:p>
                  </a:txBody>
                  <a:tcPr/>
                </a:tc>
                <a:tc>
                  <a:txBody>
                    <a:bodyPr/>
                    <a:lstStyle/>
                    <a:p>
                      <a:pPr algn="ctr"/>
                      <a:r>
                        <a:rPr lang="zh-CN" altLang="en-US" dirty="0" smtClean="0"/>
                        <a:t>键值存储</a:t>
                      </a:r>
                      <a:endParaRPr lang="zh-CN" altLang="en-US" dirty="0"/>
                    </a:p>
                  </a:txBody>
                  <a:tcPr/>
                </a:tc>
                <a:tc>
                  <a:txBody>
                    <a:bodyPr/>
                    <a:lstStyle/>
                    <a:p>
                      <a:pPr algn="ctr"/>
                      <a:r>
                        <a:rPr lang="en-US" altLang="zh-CN" dirty="0" smtClean="0"/>
                        <a:t>MongoDB</a:t>
                      </a:r>
                      <a:endParaRPr lang="zh-CN" altLang="en-US" dirty="0"/>
                    </a:p>
                  </a:txBody>
                  <a:tcPr/>
                </a:tc>
              </a:tr>
              <a:tr h="714439">
                <a:tc>
                  <a:txBody>
                    <a:bodyPr/>
                    <a:lstStyle/>
                    <a:p>
                      <a:r>
                        <a:rPr lang="zh-CN" altLang="en-US" dirty="0" smtClean="0"/>
                        <a:t>架构</a:t>
                      </a:r>
                      <a:endParaRPr lang="zh-CN" altLang="en-US" dirty="0"/>
                    </a:p>
                  </a:txBody>
                  <a:tcPr/>
                </a:tc>
                <a:tc>
                  <a:txBody>
                    <a:bodyPr/>
                    <a:lstStyle/>
                    <a:p>
                      <a:pPr algn="ctr"/>
                      <a:r>
                        <a:rPr lang="en-US" altLang="zh-CN" dirty="0" smtClean="0"/>
                        <a:t>Master+</a:t>
                      </a:r>
                    </a:p>
                    <a:p>
                      <a:pPr algn="ctr"/>
                      <a:r>
                        <a:rPr lang="en-US" altLang="zh-CN" dirty="0" smtClean="0"/>
                        <a:t>Tablet Server</a:t>
                      </a:r>
                      <a:endParaRPr lang="zh-CN" altLang="en-US" dirty="0"/>
                    </a:p>
                  </a:txBody>
                  <a:tcPr/>
                </a:tc>
                <a:tc>
                  <a:txBody>
                    <a:bodyPr/>
                    <a:lstStyle/>
                    <a:p>
                      <a:r>
                        <a:rPr lang="zh-CN" altLang="en-US" dirty="0" smtClean="0"/>
                        <a:t>去中心化的分布式数据库</a:t>
                      </a:r>
                      <a:endParaRPr lang="zh-CN" altLang="en-US" dirty="0"/>
                    </a:p>
                  </a:txBody>
                  <a:tcPr/>
                </a:tc>
                <a:tc>
                  <a:txBody>
                    <a:bodyPr/>
                    <a:lstStyle/>
                    <a:p>
                      <a:r>
                        <a:rPr lang="zh-CN" altLang="en-US" dirty="0" smtClean="0"/>
                        <a:t>自动分片与副本集</a:t>
                      </a:r>
                      <a:endParaRPr lang="zh-CN" altLang="en-US" dirty="0"/>
                    </a:p>
                  </a:txBody>
                  <a:tcPr/>
                </a:tc>
              </a:tr>
              <a:tr h="1072188">
                <a:tc>
                  <a:txBody>
                    <a:bodyPr/>
                    <a:lstStyle/>
                    <a:p>
                      <a:r>
                        <a:rPr lang="zh-CN" altLang="en-US" dirty="0" smtClean="0"/>
                        <a:t>查询功能</a:t>
                      </a:r>
                      <a:endParaRPr lang="zh-CN" altLang="en-US" dirty="0"/>
                    </a:p>
                  </a:txBody>
                  <a:tcPr/>
                </a:tc>
                <a:tc>
                  <a:txBody>
                    <a:bodyPr/>
                    <a:lstStyle/>
                    <a:p>
                      <a:r>
                        <a:rPr lang="zh-CN" altLang="en-US" dirty="0" smtClean="0"/>
                        <a:t>只能进行单个列的查询、不能进行复合条件查询</a:t>
                      </a:r>
                      <a:endParaRPr lang="zh-CN" altLang="en-US" dirty="0"/>
                    </a:p>
                  </a:txBody>
                  <a:tcPr/>
                </a:tc>
                <a:tc>
                  <a:txBody>
                    <a:bodyPr/>
                    <a:lstStyle/>
                    <a:p>
                      <a:r>
                        <a:rPr lang="zh-CN" altLang="en-US" dirty="0" smtClean="0"/>
                        <a:t>只支持主键查询</a:t>
                      </a:r>
                      <a:endParaRPr lang="zh-CN" altLang="en-US" dirty="0"/>
                    </a:p>
                  </a:txBody>
                  <a:tcPr/>
                </a:tc>
                <a:tc>
                  <a:txBody>
                    <a:bodyPr/>
                    <a:lstStyle/>
                    <a:p>
                      <a:r>
                        <a:rPr lang="zh-CN" altLang="en-US" dirty="0" smtClean="0"/>
                        <a:t>除连接查询外，支持丰富的查询功能</a:t>
                      </a:r>
                      <a:endParaRPr lang="zh-CN" altLang="en-US" dirty="0"/>
                    </a:p>
                  </a:txBody>
                  <a:tcPr/>
                </a:tc>
              </a:tr>
              <a:tr h="595984">
                <a:tc>
                  <a:txBody>
                    <a:bodyPr/>
                    <a:lstStyle/>
                    <a:p>
                      <a:r>
                        <a:rPr lang="zh-CN" altLang="en-US" dirty="0" smtClean="0"/>
                        <a:t>扩展性</a:t>
                      </a:r>
                      <a:endParaRPr lang="zh-CN" altLang="en-US" dirty="0"/>
                    </a:p>
                  </a:txBody>
                  <a:tcPr/>
                </a:tc>
                <a:tc>
                  <a:txBody>
                    <a:bodyPr/>
                    <a:lstStyle/>
                    <a:p>
                      <a:r>
                        <a:rPr lang="zh-CN" altLang="en-US" dirty="0" smtClean="0"/>
                        <a:t>添加</a:t>
                      </a:r>
                      <a:r>
                        <a:rPr lang="en-US" altLang="zh-CN" dirty="0" smtClean="0"/>
                        <a:t>Tablet</a:t>
                      </a:r>
                      <a:r>
                        <a:rPr lang="zh-CN" altLang="en-US" dirty="0" smtClean="0"/>
                        <a:t>服务</a:t>
                      </a:r>
                      <a:endParaRPr lang="zh-CN" altLang="en-US" dirty="0"/>
                    </a:p>
                  </a:txBody>
                  <a:tcPr/>
                </a:tc>
                <a:tc>
                  <a:txBody>
                    <a:bodyPr/>
                    <a:lstStyle/>
                    <a:p>
                      <a:r>
                        <a:rPr lang="zh-CN" altLang="en-US" dirty="0" smtClean="0"/>
                        <a:t>添加节点，表迁移</a:t>
                      </a:r>
                      <a:endParaRPr lang="zh-CN" altLang="en-US" dirty="0"/>
                    </a:p>
                  </a:txBody>
                  <a:tcPr/>
                </a:tc>
                <a:tc>
                  <a:txBody>
                    <a:bodyPr/>
                    <a:lstStyle/>
                    <a:p>
                      <a:r>
                        <a:rPr lang="zh-CN" altLang="en-US" dirty="0" smtClean="0"/>
                        <a:t>添加分片，</a:t>
                      </a:r>
                      <a:r>
                        <a:rPr lang="en-US" altLang="zh-CN" dirty="0" smtClean="0"/>
                        <a:t>chunk</a:t>
                      </a:r>
                      <a:r>
                        <a:rPr lang="zh-CN" altLang="en-US" dirty="0" smtClean="0"/>
                        <a:t>迁移</a:t>
                      </a:r>
                      <a:endParaRPr lang="zh-CN" altLang="en-US" dirty="0"/>
                    </a:p>
                  </a:txBody>
                  <a:tcPr/>
                </a:tc>
              </a:tr>
              <a:tr h="851406">
                <a:tc>
                  <a:txBody>
                    <a:bodyPr/>
                    <a:lstStyle/>
                    <a:p>
                      <a:r>
                        <a:rPr lang="zh-CN" altLang="en-US" dirty="0" smtClean="0"/>
                        <a:t>接口可用性</a:t>
                      </a:r>
                      <a:endParaRPr lang="zh-CN" altLang="en-US" dirty="0"/>
                    </a:p>
                  </a:txBody>
                  <a:tcPr/>
                </a:tc>
                <a:tc>
                  <a:txBody>
                    <a:bodyPr/>
                    <a:lstStyle/>
                    <a:p>
                      <a:r>
                        <a:rPr lang="zh-CN" altLang="en-US" dirty="0" smtClean="0"/>
                        <a:t>提供</a:t>
                      </a:r>
                      <a:r>
                        <a:rPr lang="en-US" altLang="zh-CN" dirty="0" smtClean="0"/>
                        <a:t>thrift Gateway</a:t>
                      </a:r>
                      <a:r>
                        <a:rPr lang="zh-CN" altLang="en-US" dirty="0" smtClean="0"/>
                        <a:t>，支持</a:t>
                      </a:r>
                      <a:r>
                        <a:rPr lang="en-US" altLang="zh-CN" dirty="0" smtClean="0"/>
                        <a:t>C++</a:t>
                      </a:r>
                      <a:r>
                        <a:rPr lang="zh-CN" altLang="en-US" dirty="0" smtClean="0"/>
                        <a:t>、</a:t>
                      </a:r>
                      <a:r>
                        <a:rPr lang="en-US" altLang="zh-CN" dirty="0" smtClean="0"/>
                        <a:t>PHP</a:t>
                      </a:r>
                      <a:r>
                        <a:rPr lang="zh-CN" altLang="en-US" dirty="0" smtClean="0"/>
                        <a:t>等多种语言</a:t>
                      </a:r>
                      <a:endParaRPr lang="zh-CN" altLang="en-US" dirty="0"/>
                    </a:p>
                  </a:txBody>
                  <a:tcPr/>
                </a:tc>
                <a:tc>
                  <a:txBody>
                    <a:bodyPr/>
                    <a:lstStyle/>
                    <a:p>
                      <a:r>
                        <a:rPr lang="zh-CN" altLang="en-US" dirty="0" smtClean="0"/>
                        <a:t>支持简单的类似</a:t>
                      </a:r>
                      <a:r>
                        <a:rPr lang="en-US" altLang="zh-CN" dirty="0" smtClean="0"/>
                        <a:t>restful</a:t>
                      </a:r>
                      <a:r>
                        <a:rPr lang="zh-CN" altLang="en-US" dirty="0" smtClean="0"/>
                        <a:t>接口</a:t>
                      </a:r>
                      <a:endParaRPr lang="zh-CN" altLang="en-US" dirty="0"/>
                    </a:p>
                  </a:txBody>
                  <a:tcPr/>
                </a:tc>
                <a:tc>
                  <a:txBody>
                    <a:bodyPr/>
                    <a:lstStyle/>
                    <a:p>
                      <a:r>
                        <a:rPr lang="zh-CN" altLang="en-US" dirty="0" smtClean="0"/>
                        <a:t>主流编程语言的驱动程序（</a:t>
                      </a:r>
                      <a:r>
                        <a:rPr lang="en-US" altLang="zh-CN" dirty="0" smtClean="0"/>
                        <a:t>Java</a:t>
                      </a:r>
                      <a:r>
                        <a:rPr lang="zh-CN" altLang="en-US" dirty="0" smtClean="0"/>
                        <a:t>、</a:t>
                      </a:r>
                      <a:r>
                        <a:rPr lang="en-US" altLang="zh-CN" dirty="0" smtClean="0"/>
                        <a:t>C#</a:t>
                      </a:r>
                      <a:r>
                        <a:rPr lang="zh-CN" altLang="en-US" dirty="0" smtClean="0"/>
                        <a:t>、</a:t>
                      </a:r>
                      <a:r>
                        <a:rPr lang="en-US" altLang="zh-CN" dirty="0" smtClean="0"/>
                        <a:t>ruby</a:t>
                      </a:r>
                      <a:r>
                        <a:rPr lang="zh-CN" altLang="en-US" dirty="0" smtClean="0"/>
                        <a:t>等）</a:t>
                      </a:r>
                      <a:endParaRPr lang="zh-CN" altLang="en-US" dirty="0"/>
                    </a:p>
                  </a:txBody>
                  <a:tcPr/>
                </a:tc>
              </a:tr>
            </a:tbl>
          </a:graphicData>
        </a:graphic>
      </p:graphicFrame>
      <p:sp>
        <p:nvSpPr>
          <p:cNvPr id="4" name="TextBox 3"/>
          <p:cNvSpPr txBox="1"/>
          <p:nvPr/>
        </p:nvSpPr>
        <p:spPr>
          <a:xfrm>
            <a:off x="1259632" y="6093296"/>
            <a:ext cx="7016913" cy="369332"/>
          </a:xfrm>
          <a:prstGeom prst="rect">
            <a:avLst/>
          </a:prstGeom>
          <a:noFill/>
        </p:spPr>
        <p:txBody>
          <a:bodyPr wrap="square" rtlCol="0">
            <a:spAutoFit/>
          </a:bodyPr>
          <a:lstStyle/>
          <a:p>
            <a:r>
              <a:rPr lang="en-US" altLang="zh-CN" dirty="0" smtClean="0"/>
              <a:t>MongoDB</a:t>
            </a:r>
            <a:r>
              <a:rPr lang="zh-CN" altLang="en-US" dirty="0" smtClean="0"/>
              <a:t>数据接口支持性好、查询功能丰富，满足系统的需求</a:t>
            </a:r>
            <a:endParaRPr lang="zh-CN" altLang="en-US" dirty="0"/>
          </a:p>
        </p:txBody>
      </p:sp>
      <p:sp>
        <p:nvSpPr>
          <p:cNvPr id="7" name="TextBox 2"/>
          <p:cNvSpPr txBox="1"/>
          <p:nvPr/>
        </p:nvSpPr>
        <p:spPr>
          <a:xfrm>
            <a:off x="539552" y="1124744"/>
            <a:ext cx="3070072"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数据库分析与选取</a:t>
            </a:r>
            <a:endParaRPr lang="zh-CN" altLang="en-US" dirty="0"/>
          </a:p>
        </p:txBody>
      </p:sp>
    </p:spTree>
    <p:extLst>
      <p:ext uri="{BB962C8B-B14F-4D97-AF65-F5344CB8AC3E}">
        <p14:creationId xmlns:p14="http://schemas.microsoft.com/office/powerpoint/2010/main" val="39954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3491881" y="4005064"/>
            <a:ext cx="3672408" cy="25121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17</a:t>
            </a:fld>
            <a:endParaRPr lang="en-US" altLang="zh-CN" dirty="0" smtClean="0">
              <a:solidFill>
                <a:srgbClr val="000000"/>
              </a:solidFill>
              <a:latin typeface="Arial" charset="0"/>
            </a:endParaRPr>
          </a:p>
        </p:txBody>
      </p:sp>
      <p:pic>
        <p:nvPicPr>
          <p:cNvPr id="4098" name="Picture 2" descr="D:\毕设\pictrute\data-model-denormaliz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5917" y="2566752"/>
            <a:ext cx="2196743" cy="1351349"/>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D:\毕设\pictrute\data-model-normaliz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3901" y="1193277"/>
            <a:ext cx="2141669" cy="1303094"/>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p:cNvSpPr/>
          <p:nvPr/>
        </p:nvSpPr>
        <p:spPr bwMode="auto">
          <a:xfrm>
            <a:off x="631367" y="1844824"/>
            <a:ext cx="3058219" cy="1656184"/>
          </a:xfrm>
          <a:prstGeom prst="ellipse">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宋体" charset="-122"/>
            </a:endParaRPr>
          </a:p>
        </p:txBody>
      </p:sp>
      <p:sp>
        <p:nvSpPr>
          <p:cNvPr id="3" name="椭圆 2"/>
          <p:cNvSpPr/>
          <p:nvPr/>
        </p:nvSpPr>
        <p:spPr bwMode="auto">
          <a:xfrm>
            <a:off x="661908" y="2221170"/>
            <a:ext cx="1458290" cy="103672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400" b="1">
              <a:latin typeface="Arial" charset="0"/>
              <a:ea typeface="宋体" charset="-122"/>
            </a:endParaRPr>
          </a:p>
        </p:txBody>
      </p:sp>
      <p:sp>
        <p:nvSpPr>
          <p:cNvPr id="9" name="椭圆 8"/>
          <p:cNvSpPr/>
          <p:nvPr/>
        </p:nvSpPr>
        <p:spPr bwMode="auto">
          <a:xfrm>
            <a:off x="2249155" y="2198933"/>
            <a:ext cx="1440431" cy="102375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400" b="1">
              <a:latin typeface="Arial" charset="0"/>
              <a:ea typeface="宋体" charset="-122"/>
            </a:endParaRPr>
          </a:p>
        </p:txBody>
      </p:sp>
      <p:sp>
        <p:nvSpPr>
          <p:cNvPr id="5" name="椭圆 4"/>
          <p:cNvSpPr/>
          <p:nvPr/>
        </p:nvSpPr>
        <p:spPr bwMode="auto">
          <a:xfrm>
            <a:off x="678603" y="2597046"/>
            <a:ext cx="673057" cy="451082"/>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smtClean="0">
              <a:ln>
                <a:noFill/>
              </a:ln>
              <a:solidFill>
                <a:schemeClr val="tx1"/>
              </a:solidFill>
              <a:effectLst/>
              <a:latin typeface="Arial" charset="0"/>
              <a:ea typeface="宋体" charset="-122"/>
            </a:endParaRPr>
          </a:p>
        </p:txBody>
      </p:sp>
      <p:sp>
        <p:nvSpPr>
          <p:cNvPr id="11" name="椭圆 10"/>
          <p:cNvSpPr/>
          <p:nvPr/>
        </p:nvSpPr>
        <p:spPr bwMode="auto">
          <a:xfrm>
            <a:off x="1391053" y="2620607"/>
            <a:ext cx="673057" cy="451082"/>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400" b="1">
              <a:latin typeface="Arial" charset="0"/>
              <a:ea typeface="宋体" charset="-122"/>
            </a:endParaRPr>
          </a:p>
        </p:txBody>
      </p:sp>
      <p:sp>
        <p:nvSpPr>
          <p:cNvPr id="12" name="椭圆 11"/>
          <p:cNvSpPr/>
          <p:nvPr/>
        </p:nvSpPr>
        <p:spPr bwMode="auto">
          <a:xfrm>
            <a:off x="2296313" y="2568387"/>
            <a:ext cx="673057" cy="451082"/>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400" b="1">
              <a:latin typeface="Arial" charset="0"/>
              <a:ea typeface="宋体" charset="-122"/>
            </a:endParaRPr>
          </a:p>
        </p:txBody>
      </p:sp>
      <p:sp>
        <p:nvSpPr>
          <p:cNvPr id="13" name="椭圆 12"/>
          <p:cNvSpPr/>
          <p:nvPr/>
        </p:nvSpPr>
        <p:spPr bwMode="auto">
          <a:xfrm>
            <a:off x="2969370" y="2592483"/>
            <a:ext cx="673057" cy="451082"/>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1400" b="1">
              <a:latin typeface="Arial" charset="0"/>
              <a:ea typeface="宋体" charset="-122"/>
            </a:endParaRPr>
          </a:p>
        </p:txBody>
      </p:sp>
      <p:sp>
        <p:nvSpPr>
          <p:cNvPr id="6" name="TextBox 5"/>
          <p:cNvSpPr txBox="1"/>
          <p:nvPr/>
        </p:nvSpPr>
        <p:spPr>
          <a:xfrm>
            <a:off x="1535219" y="1936311"/>
            <a:ext cx="1682642" cy="307777"/>
          </a:xfrm>
          <a:prstGeom prst="rect">
            <a:avLst/>
          </a:prstGeom>
          <a:noFill/>
        </p:spPr>
        <p:txBody>
          <a:bodyPr wrap="square" rtlCol="0">
            <a:spAutoFit/>
          </a:bodyPr>
          <a:lstStyle/>
          <a:p>
            <a:r>
              <a:rPr lang="zh-CN" altLang="en-US" sz="1400" dirty="0" smtClean="0"/>
              <a:t>数据库 </a:t>
            </a:r>
            <a:r>
              <a:rPr lang="en-US" altLang="zh-CN" sz="1400" dirty="0" smtClean="0"/>
              <a:t>Database</a:t>
            </a:r>
            <a:endParaRPr lang="zh-CN" altLang="en-US" sz="1400" dirty="0"/>
          </a:p>
        </p:txBody>
      </p:sp>
      <p:sp>
        <p:nvSpPr>
          <p:cNvPr id="7" name="TextBox 6"/>
          <p:cNvSpPr txBox="1"/>
          <p:nvPr/>
        </p:nvSpPr>
        <p:spPr>
          <a:xfrm>
            <a:off x="748589" y="2672916"/>
            <a:ext cx="602599" cy="307777"/>
          </a:xfrm>
          <a:prstGeom prst="rect">
            <a:avLst/>
          </a:prstGeom>
          <a:noFill/>
        </p:spPr>
        <p:txBody>
          <a:bodyPr wrap="square" rtlCol="0">
            <a:spAutoFit/>
          </a:bodyPr>
          <a:lstStyle/>
          <a:p>
            <a:r>
              <a:rPr lang="zh-CN" altLang="en-US" sz="1400" dirty="0"/>
              <a:t>文档</a:t>
            </a:r>
          </a:p>
        </p:txBody>
      </p:sp>
      <p:sp>
        <p:nvSpPr>
          <p:cNvPr id="8" name="TextBox 7"/>
          <p:cNvSpPr txBox="1"/>
          <p:nvPr/>
        </p:nvSpPr>
        <p:spPr>
          <a:xfrm>
            <a:off x="761210" y="2342482"/>
            <a:ext cx="1514377" cy="307777"/>
          </a:xfrm>
          <a:prstGeom prst="rect">
            <a:avLst/>
          </a:prstGeom>
          <a:noFill/>
        </p:spPr>
        <p:txBody>
          <a:bodyPr wrap="square" rtlCol="0">
            <a:spAutoFit/>
          </a:bodyPr>
          <a:lstStyle/>
          <a:p>
            <a:r>
              <a:rPr lang="zh-CN" altLang="en-US" sz="1400" dirty="0" smtClean="0"/>
              <a:t>集合 </a:t>
            </a:r>
            <a:r>
              <a:rPr lang="en-US" altLang="zh-CN" sz="1400" dirty="0" smtClean="0"/>
              <a:t>Collection</a:t>
            </a:r>
            <a:endParaRPr lang="zh-CN" altLang="en-US" sz="1400" dirty="0"/>
          </a:p>
        </p:txBody>
      </p:sp>
      <p:sp>
        <p:nvSpPr>
          <p:cNvPr id="17" name="TextBox 16"/>
          <p:cNvSpPr txBox="1"/>
          <p:nvPr/>
        </p:nvSpPr>
        <p:spPr>
          <a:xfrm>
            <a:off x="1451610" y="2664136"/>
            <a:ext cx="730570" cy="307777"/>
          </a:xfrm>
          <a:prstGeom prst="rect">
            <a:avLst/>
          </a:prstGeom>
          <a:noFill/>
        </p:spPr>
        <p:txBody>
          <a:bodyPr wrap="square" rtlCol="0">
            <a:spAutoFit/>
          </a:bodyPr>
          <a:lstStyle/>
          <a:p>
            <a:r>
              <a:rPr lang="zh-CN" altLang="en-US" sz="1400" dirty="0"/>
              <a:t>文档</a:t>
            </a:r>
          </a:p>
        </p:txBody>
      </p:sp>
      <p:sp>
        <p:nvSpPr>
          <p:cNvPr id="18" name="TextBox 17"/>
          <p:cNvSpPr txBox="1"/>
          <p:nvPr/>
        </p:nvSpPr>
        <p:spPr>
          <a:xfrm>
            <a:off x="2376540" y="2640039"/>
            <a:ext cx="688079" cy="307777"/>
          </a:xfrm>
          <a:prstGeom prst="rect">
            <a:avLst/>
          </a:prstGeom>
          <a:noFill/>
        </p:spPr>
        <p:txBody>
          <a:bodyPr wrap="square" rtlCol="0">
            <a:spAutoFit/>
          </a:bodyPr>
          <a:lstStyle/>
          <a:p>
            <a:r>
              <a:rPr lang="zh-CN" altLang="en-US" sz="1400" dirty="0"/>
              <a:t>文档</a:t>
            </a:r>
          </a:p>
        </p:txBody>
      </p:sp>
      <p:sp>
        <p:nvSpPr>
          <p:cNvPr id="19" name="TextBox 18"/>
          <p:cNvSpPr txBox="1"/>
          <p:nvPr/>
        </p:nvSpPr>
        <p:spPr>
          <a:xfrm>
            <a:off x="3053024" y="2650259"/>
            <a:ext cx="588926" cy="307777"/>
          </a:xfrm>
          <a:prstGeom prst="rect">
            <a:avLst/>
          </a:prstGeom>
          <a:noFill/>
        </p:spPr>
        <p:txBody>
          <a:bodyPr wrap="square" rtlCol="0">
            <a:spAutoFit/>
          </a:bodyPr>
          <a:lstStyle/>
          <a:p>
            <a:r>
              <a:rPr lang="zh-CN" altLang="en-US" sz="1400" dirty="0"/>
              <a:t>文档</a:t>
            </a:r>
          </a:p>
        </p:txBody>
      </p:sp>
      <p:sp>
        <p:nvSpPr>
          <p:cNvPr id="20" name="TextBox 19"/>
          <p:cNvSpPr txBox="1"/>
          <p:nvPr/>
        </p:nvSpPr>
        <p:spPr>
          <a:xfrm>
            <a:off x="2325002" y="2316035"/>
            <a:ext cx="1714175" cy="307777"/>
          </a:xfrm>
          <a:prstGeom prst="rect">
            <a:avLst/>
          </a:prstGeom>
          <a:noFill/>
        </p:spPr>
        <p:txBody>
          <a:bodyPr wrap="square" rtlCol="0">
            <a:spAutoFit/>
          </a:bodyPr>
          <a:lstStyle/>
          <a:p>
            <a:r>
              <a:rPr lang="zh-CN" altLang="en-US" sz="1400" dirty="0" smtClean="0"/>
              <a:t>集合 </a:t>
            </a:r>
            <a:r>
              <a:rPr lang="en-US" altLang="zh-CN" sz="1400" dirty="0" smtClean="0"/>
              <a:t>Collection</a:t>
            </a:r>
            <a:endParaRPr lang="zh-CN" altLang="en-US" sz="1400" dirty="0"/>
          </a:p>
        </p:txBody>
      </p:sp>
      <p:sp>
        <p:nvSpPr>
          <p:cNvPr id="10" name="TextBox 9"/>
          <p:cNvSpPr txBox="1"/>
          <p:nvPr/>
        </p:nvSpPr>
        <p:spPr>
          <a:xfrm>
            <a:off x="4792018" y="3014232"/>
            <a:ext cx="887950" cy="369332"/>
          </a:xfrm>
          <a:prstGeom prst="rect">
            <a:avLst/>
          </a:prstGeom>
          <a:noFill/>
        </p:spPr>
        <p:txBody>
          <a:bodyPr wrap="square" rtlCol="0">
            <a:spAutoFit/>
          </a:bodyPr>
          <a:lstStyle/>
          <a:p>
            <a:r>
              <a:rPr lang="zh-CN" altLang="en-US" dirty="0" smtClean="0"/>
              <a:t>嵌入</a:t>
            </a:r>
            <a:endParaRPr lang="zh-CN" altLang="en-US" dirty="0"/>
          </a:p>
        </p:txBody>
      </p:sp>
      <p:sp>
        <p:nvSpPr>
          <p:cNvPr id="14" name="TextBox 13"/>
          <p:cNvSpPr txBox="1"/>
          <p:nvPr/>
        </p:nvSpPr>
        <p:spPr>
          <a:xfrm>
            <a:off x="4732895" y="1732193"/>
            <a:ext cx="730648" cy="369332"/>
          </a:xfrm>
          <a:prstGeom prst="rect">
            <a:avLst/>
          </a:prstGeom>
          <a:noFill/>
        </p:spPr>
        <p:txBody>
          <a:bodyPr wrap="square" rtlCol="0">
            <a:spAutoFit/>
          </a:bodyPr>
          <a:lstStyle/>
          <a:p>
            <a:r>
              <a:rPr lang="zh-CN" altLang="en-US" dirty="0" smtClean="0"/>
              <a:t>引用</a:t>
            </a:r>
            <a:endParaRPr lang="zh-CN" altLang="en-US" dirty="0"/>
          </a:p>
        </p:txBody>
      </p:sp>
      <p:sp>
        <p:nvSpPr>
          <p:cNvPr id="4" name="文本框 3"/>
          <p:cNvSpPr txBox="1"/>
          <p:nvPr/>
        </p:nvSpPr>
        <p:spPr>
          <a:xfrm>
            <a:off x="631367" y="1240202"/>
            <a:ext cx="2669320" cy="369332"/>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en-US" altLang="zh-CN" sz="1800" dirty="0" err="1"/>
              <a:t>MongoDB</a:t>
            </a:r>
            <a:r>
              <a:rPr lang="zh-CN" altLang="en-US" sz="1800" dirty="0"/>
              <a:t>数据</a:t>
            </a:r>
            <a:r>
              <a:rPr lang="zh-CN" altLang="en-US" sz="1800" dirty="0" smtClean="0"/>
              <a:t>存储模式</a:t>
            </a:r>
            <a:endParaRPr lang="zh-CN" altLang="en-US" sz="1800" dirty="0"/>
          </a:p>
        </p:txBody>
      </p:sp>
      <p:pic>
        <p:nvPicPr>
          <p:cNvPr id="27" name="Picture 2" descr="D:\毕设\pictrute\data.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603" y="4820365"/>
            <a:ext cx="2009979" cy="1114196"/>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直接箭头连接符 29"/>
          <p:cNvCxnSpPr/>
          <p:nvPr/>
        </p:nvCxnSpPr>
        <p:spPr bwMode="auto">
          <a:xfrm flipH="1" flipV="1">
            <a:off x="4523942" y="6104885"/>
            <a:ext cx="584990" cy="148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直接箭头连接符 30"/>
          <p:cNvCxnSpPr/>
          <p:nvPr/>
        </p:nvCxnSpPr>
        <p:spPr bwMode="auto">
          <a:xfrm flipH="1">
            <a:off x="4525033" y="4854870"/>
            <a:ext cx="545774" cy="1476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3" name="矩形 32"/>
          <p:cNvSpPr/>
          <p:nvPr/>
        </p:nvSpPr>
        <p:spPr bwMode="auto">
          <a:xfrm>
            <a:off x="5100184" y="5653392"/>
            <a:ext cx="703718" cy="72793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Arial" charset="0"/>
              <a:ea typeface="宋体" charset="-122"/>
            </a:endParaRPr>
          </a:p>
        </p:txBody>
      </p:sp>
      <p:sp>
        <p:nvSpPr>
          <p:cNvPr id="57350" name="TextBox 57349"/>
          <p:cNvSpPr txBox="1"/>
          <p:nvPr/>
        </p:nvSpPr>
        <p:spPr>
          <a:xfrm>
            <a:off x="678603" y="4107653"/>
            <a:ext cx="2276584" cy="369332"/>
          </a:xfrm>
          <a:prstGeom prst="rect">
            <a:avLst/>
          </a:prstGeom>
          <a:noFill/>
        </p:spPr>
        <p:txBody>
          <a:bodyPr wrap="none" lIns="91440" tIns="45720" rIns="91440" bIns="45720">
            <a:spAutoFit/>
          </a:bodyPr>
          <a:lstStyle>
            <a:defPPr>
              <a:defRPr lang="zh-CN"/>
            </a:defPPr>
            <a:lvl1pPr algn="ctr">
              <a:defRPr b="1">
                <a:ln w="1905"/>
                <a:solidFill>
                  <a:srgbClr val="0070C0"/>
                </a:solidFill>
                <a:effectLst>
                  <a:innerShdw blurRad="69850" dist="43180" dir="5400000">
                    <a:srgbClr val="000000">
                      <a:alpha val="65000"/>
                    </a:srgbClr>
                  </a:innerShdw>
                </a:effectLst>
              </a:defRPr>
            </a:lvl1pPr>
          </a:lstStyle>
          <a:p>
            <a:r>
              <a:rPr lang="zh-CN" altLang="en-US" dirty="0"/>
              <a:t>灵活的医疗数据表达</a:t>
            </a:r>
          </a:p>
        </p:txBody>
      </p:sp>
      <p:sp>
        <p:nvSpPr>
          <p:cNvPr id="35" name="标题 1"/>
          <p:cNvSpPr txBox="1">
            <a:spLocks/>
          </p:cNvSpPr>
          <p:nvPr/>
        </p:nvSpPr>
        <p:spPr bwMode="auto">
          <a:xfrm>
            <a:off x="244466" y="188640"/>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2.</a:t>
            </a:r>
            <a:r>
              <a:rPr lang="zh-CN" altLang="en-US" sz="2800" b="1" dirty="0" smtClean="0">
                <a:solidFill>
                  <a:srgbClr val="FFFFFF"/>
                </a:solidFill>
                <a:latin typeface="Times New Roman" pitchFamily="18" charset="0"/>
                <a:ea typeface="黑体" pitchFamily="49" charset="-122"/>
                <a:cs typeface="Times New Roman" pitchFamily="18" charset="0"/>
              </a:rPr>
              <a:t>数据存储模块</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1" name="流程图: 过程 20"/>
          <p:cNvSpPr/>
          <p:nvPr/>
        </p:nvSpPr>
        <p:spPr bwMode="auto">
          <a:xfrm>
            <a:off x="3766639" y="4398969"/>
            <a:ext cx="749919" cy="1910351"/>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4" name="流程图: 过程 23"/>
          <p:cNvSpPr/>
          <p:nvPr/>
        </p:nvSpPr>
        <p:spPr bwMode="auto">
          <a:xfrm>
            <a:off x="3774023" y="4398969"/>
            <a:ext cx="749919" cy="297924"/>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40" name="TextBox 39"/>
          <p:cNvSpPr txBox="1"/>
          <p:nvPr/>
        </p:nvSpPr>
        <p:spPr>
          <a:xfrm>
            <a:off x="3755010" y="4364541"/>
            <a:ext cx="768932" cy="276999"/>
          </a:xfrm>
          <a:prstGeom prst="rect">
            <a:avLst/>
          </a:prstGeom>
          <a:noFill/>
        </p:spPr>
        <p:txBody>
          <a:bodyPr wrap="square" rtlCol="0">
            <a:spAutoFit/>
          </a:bodyPr>
          <a:lstStyle/>
          <a:p>
            <a:r>
              <a:rPr lang="zh-CN" altLang="en-US" sz="1200" dirty="0" smtClean="0"/>
              <a:t>病人类</a:t>
            </a:r>
            <a:endParaRPr lang="zh-CN" altLang="en-US" sz="1200" dirty="0"/>
          </a:p>
        </p:txBody>
      </p:sp>
      <p:sp>
        <p:nvSpPr>
          <p:cNvPr id="25" name="流程图: 过程 24"/>
          <p:cNvSpPr/>
          <p:nvPr/>
        </p:nvSpPr>
        <p:spPr bwMode="auto">
          <a:xfrm>
            <a:off x="5062185" y="4445135"/>
            <a:ext cx="660961" cy="613949"/>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6" name="流程图: 过程 25"/>
          <p:cNvSpPr/>
          <p:nvPr/>
        </p:nvSpPr>
        <p:spPr bwMode="auto">
          <a:xfrm>
            <a:off x="5063723" y="4441728"/>
            <a:ext cx="660961" cy="293293"/>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43" name="TextBox 42"/>
          <p:cNvSpPr txBox="1"/>
          <p:nvPr/>
        </p:nvSpPr>
        <p:spPr>
          <a:xfrm>
            <a:off x="5049105" y="4476985"/>
            <a:ext cx="687121" cy="261610"/>
          </a:xfrm>
          <a:prstGeom prst="rect">
            <a:avLst/>
          </a:prstGeom>
          <a:noFill/>
        </p:spPr>
        <p:txBody>
          <a:bodyPr wrap="square" rtlCol="0">
            <a:spAutoFit/>
          </a:bodyPr>
          <a:lstStyle/>
          <a:p>
            <a:r>
              <a:rPr lang="zh-CN" altLang="en-US" sz="1100" dirty="0" smtClean="0"/>
              <a:t>病史类</a:t>
            </a:r>
            <a:endParaRPr lang="zh-CN" altLang="en-US" sz="1100" dirty="0"/>
          </a:p>
        </p:txBody>
      </p:sp>
      <p:sp>
        <p:nvSpPr>
          <p:cNvPr id="57348" name="流程图: 过程 57347"/>
          <p:cNvSpPr/>
          <p:nvPr/>
        </p:nvSpPr>
        <p:spPr bwMode="auto">
          <a:xfrm>
            <a:off x="5100183" y="5653392"/>
            <a:ext cx="703718" cy="363968"/>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51" name="TextBox 57350"/>
          <p:cNvSpPr txBox="1"/>
          <p:nvPr/>
        </p:nvSpPr>
        <p:spPr>
          <a:xfrm>
            <a:off x="5131685" y="5642236"/>
            <a:ext cx="806926" cy="430887"/>
          </a:xfrm>
          <a:prstGeom prst="rect">
            <a:avLst/>
          </a:prstGeom>
          <a:noFill/>
        </p:spPr>
        <p:txBody>
          <a:bodyPr wrap="square" rtlCol="0">
            <a:spAutoFit/>
          </a:bodyPr>
          <a:lstStyle/>
          <a:p>
            <a:r>
              <a:rPr lang="zh-CN" altLang="en-US" sz="1100" dirty="0" smtClean="0"/>
              <a:t>问诊</a:t>
            </a:r>
            <a:endParaRPr lang="en-US" altLang="zh-CN" sz="1100" dirty="0" smtClean="0"/>
          </a:p>
          <a:p>
            <a:r>
              <a:rPr lang="zh-CN" altLang="en-US" sz="1100" dirty="0" smtClean="0"/>
              <a:t>信息类</a:t>
            </a:r>
            <a:endParaRPr lang="zh-CN" altLang="en-US" sz="1100" dirty="0"/>
          </a:p>
        </p:txBody>
      </p:sp>
      <p:sp>
        <p:nvSpPr>
          <p:cNvPr id="57353" name="左大括号 57352"/>
          <p:cNvSpPr/>
          <p:nvPr/>
        </p:nvSpPr>
        <p:spPr bwMode="auto">
          <a:xfrm>
            <a:off x="5774613" y="4433065"/>
            <a:ext cx="259758" cy="580111"/>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0" name="左大括号 49"/>
          <p:cNvSpPr/>
          <p:nvPr/>
        </p:nvSpPr>
        <p:spPr bwMode="auto">
          <a:xfrm>
            <a:off x="5808732" y="5283920"/>
            <a:ext cx="259758" cy="1147518"/>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54" name="圆角矩形 57353"/>
          <p:cNvSpPr/>
          <p:nvPr/>
        </p:nvSpPr>
        <p:spPr bwMode="auto">
          <a:xfrm>
            <a:off x="6055546" y="4287385"/>
            <a:ext cx="805736" cy="31550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55" name="TextBox 57354"/>
          <p:cNvSpPr txBox="1"/>
          <p:nvPr/>
        </p:nvSpPr>
        <p:spPr>
          <a:xfrm>
            <a:off x="6141202" y="4306636"/>
            <a:ext cx="720080" cy="276999"/>
          </a:xfrm>
          <a:prstGeom prst="rect">
            <a:avLst/>
          </a:prstGeom>
          <a:noFill/>
        </p:spPr>
        <p:txBody>
          <a:bodyPr wrap="square" rtlCol="0">
            <a:spAutoFit/>
          </a:bodyPr>
          <a:lstStyle/>
          <a:p>
            <a:r>
              <a:rPr lang="zh-CN" altLang="en-US" sz="1200" dirty="0" smtClean="0"/>
              <a:t>个人史</a:t>
            </a:r>
            <a:endParaRPr lang="zh-CN" altLang="en-US" sz="1200" dirty="0"/>
          </a:p>
        </p:txBody>
      </p:sp>
      <p:sp>
        <p:nvSpPr>
          <p:cNvPr id="54" name="圆角矩形 53"/>
          <p:cNvSpPr/>
          <p:nvPr/>
        </p:nvSpPr>
        <p:spPr bwMode="auto">
          <a:xfrm>
            <a:off x="6055546" y="4724905"/>
            <a:ext cx="805736" cy="31550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5" name="TextBox 54"/>
          <p:cNvSpPr txBox="1"/>
          <p:nvPr/>
        </p:nvSpPr>
        <p:spPr>
          <a:xfrm>
            <a:off x="6119448" y="4783940"/>
            <a:ext cx="720080" cy="276999"/>
          </a:xfrm>
          <a:prstGeom prst="rect">
            <a:avLst/>
          </a:prstGeom>
          <a:noFill/>
        </p:spPr>
        <p:txBody>
          <a:bodyPr wrap="square" rtlCol="0">
            <a:spAutoFit/>
          </a:bodyPr>
          <a:lstStyle/>
          <a:p>
            <a:r>
              <a:rPr lang="zh-CN" altLang="en-US" sz="1200" dirty="0"/>
              <a:t>家族</a:t>
            </a:r>
            <a:r>
              <a:rPr lang="zh-CN" altLang="en-US" sz="1200" dirty="0" smtClean="0"/>
              <a:t>史</a:t>
            </a:r>
            <a:endParaRPr lang="zh-CN" altLang="en-US" sz="1200" dirty="0"/>
          </a:p>
        </p:txBody>
      </p:sp>
      <p:sp>
        <p:nvSpPr>
          <p:cNvPr id="57" name="圆角矩形 56"/>
          <p:cNvSpPr/>
          <p:nvPr/>
        </p:nvSpPr>
        <p:spPr bwMode="auto">
          <a:xfrm>
            <a:off x="6170042" y="5229200"/>
            <a:ext cx="618892" cy="31550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8" name="TextBox 57"/>
          <p:cNvSpPr txBox="1"/>
          <p:nvPr/>
        </p:nvSpPr>
        <p:spPr>
          <a:xfrm>
            <a:off x="6211766" y="5248451"/>
            <a:ext cx="720080" cy="276999"/>
          </a:xfrm>
          <a:prstGeom prst="rect">
            <a:avLst/>
          </a:prstGeom>
          <a:noFill/>
        </p:spPr>
        <p:txBody>
          <a:bodyPr wrap="square" rtlCol="0">
            <a:spAutoFit/>
          </a:bodyPr>
          <a:lstStyle/>
          <a:p>
            <a:r>
              <a:rPr lang="zh-CN" altLang="en-US" sz="1200" dirty="0"/>
              <a:t>观察</a:t>
            </a:r>
          </a:p>
        </p:txBody>
      </p:sp>
      <p:sp>
        <p:nvSpPr>
          <p:cNvPr id="59" name="圆角矩形 58"/>
          <p:cNvSpPr/>
          <p:nvPr/>
        </p:nvSpPr>
        <p:spPr bwMode="auto">
          <a:xfrm>
            <a:off x="6141202" y="5670371"/>
            <a:ext cx="713822" cy="31550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56" name="TextBox 57355"/>
          <p:cNvSpPr txBox="1"/>
          <p:nvPr/>
        </p:nvSpPr>
        <p:spPr>
          <a:xfrm>
            <a:off x="6118327" y="5696876"/>
            <a:ext cx="808055" cy="276999"/>
          </a:xfrm>
          <a:prstGeom prst="rect">
            <a:avLst/>
          </a:prstGeom>
          <a:noFill/>
        </p:spPr>
        <p:txBody>
          <a:bodyPr wrap="square" rtlCol="0">
            <a:spAutoFit/>
          </a:bodyPr>
          <a:lstStyle/>
          <a:p>
            <a:r>
              <a:rPr lang="zh-CN" altLang="en-US" sz="1200" dirty="0" smtClean="0"/>
              <a:t>诊疗结论</a:t>
            </a:r>
            <a:endParaRPr lang="zh-CN" altLang="en-US" sz="1200" dirty="0"/>
          </a:p>
        </p:txBody>
      </p:sp>
      <p:sp>
        <p:nvSpPr>
          <p:cNvPr id="57357" name="圆角矩形 57356"/>
          <p:cNvSpPr/>
          <p:nvPr/>
        </p:nvSpPr>
        <p:spPr bwMode="auto">
          <a:xfrm>
            <a:off x="6107388" y="6112297"/>
            <a:ext cx="753894" cy="35831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57358" name="TextBox 57357"/>
          <p:cNvSpPr txBox="1"/>
          <p:nvPr/>
        </p:nvSpPr>
        <p:spPr>
          <a:xfrm>
            <a:off x="6147460" y="6169828"/>
            <a:ext cx="753940" cy="261610"/>
          </a:xfrm>
          <a:prstGeom prst="rect">
            <a:avLst/>
          </a:prstGeom>
          <a:noFill/>
        </p:spPr>
        <p:txBody>
          <a:bodyPr wrap="square" rtlCol="0">
            <a:spAutoFit/>
          </a:bodyPr>
          <a:lstStyle/>
          <a:p>
            <a:r>
              <a:rPr lang="zh-CN" altLang="en-US" sz="1100" dirty="0" smtClean="0"/>
              <a:t>诊疗方案</a:t>
            </a:r>
            <a:endParaRPr lang="zh-CN" altLang="en-US" sz="1100" dirty="0"/>
          </a:p>
        </p:txBody>
      </p:sp>
      <p:sp>
        <p:nvSpPr>
          <p:cNvPr id="63" name="AutoShape 105"/>
          <p:cNvSpPr>
            <a:spLocks noChangeArrowheads="1"/>
          </p:cNvSpPr>
          <p:nvPr/>
        </p:nvSpPr>
        <p:spPr bwMode="auto">
          <a:xfrm>
            <a:off x="7317465" y="4556109"/>
            <a:ext cx="1296144" cy="1517014"/>
          </a:xfrm>
          <a:prstGeom prst="wedgeRoundRectCallout">
            <a:avLst>
              <a:gd name="adj1" fmla="val -83444"/>
              <a:gd name="adj2" fmla="val 29447"/>
              <a:gd name="adj3" fmla="val 16667"/>
            </a:avLst>
          </a:prstGeom>
          <a:solidFill>
            <a:srgbClr val="F2F0F4"/>
          </a:solidFill>
          <a:ln w="9525">
            <a:noFill/>
            <a:miter lim="800000"/>
            <a:headEnd/>
            <a:tailEnd/>
          </a:ln>
        </p:spPr>
        <p:txBody>
          <a:bodyPr wrap="none" anchor="ctr"/>
          <a:lstStyle/>
          <a:p>
            <a:pPr algn="ctr">
              <a:defRPr/>
            </a:pPr>
            <a:endParaRPr kumimoji="1" lang="zh-CN" altLang="zh-CN" baseline="-20000" dirty="0">
              <a:latin typeface="Times New Roman" pitchFamily="18" charset="0"/>
              <a:ea typeface="仿宋_GB2312" pitchFamily="49" charset="-122"/>
            </a:endParaRPr>
          </a:p>
          <a:p>
            <a:pPr algn="ctr">
              <a:defRPr/>
            </a:pPr>
            <a:endParaRPr kumimoji="1" lang="zh-CN" altLang="zh-CN" baseline="-20000" dirty="0">
              <a:latin typeface="Times New Roman" pitchFamily="18" charset="0"/>
              <a:ea typeface="仿宋_GB2312" pitchFamily="49" charset="-122"/>
            </a:endParaRPr>
          </a:p>
        </p:txBody>
      </p:sp>
      <p:sp>
        <p:nvSpPr>
          <p:cNvPr id="57359" name="TextBox 57358"/>
          <p:cNvSpPr txBox="1"/>
          <p:nvPr/>
        </p:nvSpPr>
        <p:spPr>
          <a:xfrm>
            <a:off x="7413755" y="4683755"/>
            <a:ext cx="1199854" cy="1200329"/>
          </a:xfrm>
          <a:prstGeom prst="rect">
            <a:avLst/>
          </a:prstGeom>
          <a:noFill/>
        </p:spPr>
        <p:txBody>
          <a:bodyPr wrap="square" rtlCol="0">
            <a:spAutoFit/>
          </a:bodyPr>
          <a:lstStyle/>
          <a:p>
            <a:r>
              <a:rPr lang="zh-CN" altLang="en-US" dirty="0" smtClean="0"/>
              <a:t>具体的数据结构可根据疾病需求而定</a:t>
            </a:r>
            <a:endParaRPr lang="zh-CN" altLang="en-US" dirty="0"/>
          </a:p>
        </p:txBody>
      </p:sp>
      <p:pic>
        <p:nvPicPr>
          <p:cNvPr id="410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a:off x="2688390" y="4940894"/>
            <a:ext cx="735069" cy="803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64" name="TextBox 57363"/>
          <p:cNvSpPr txBox="1"/>
          <p:nvPr/>
        </p:nvSpPr>
        <p:spPr>
          <a:xfrm>
            <a:off x="4523942" y="4144923"/>
            <a:ext cx="473179" cy="261610"/>
          </a:xfrm>
          <a:prstGeom prst="rect">
            <a:avLst/>
          </a:prstGeom>
          <a:noFill/>
        </p:spPr>
        <p:txBody>
          <a:bodyPr wrap="square" rtlCol="0">
            <a:spAutoFit/>
          </a:bodyPr>
          <a:lstStyle>
            <a:defPPr>
              <a:defRPr lang="zh-CN"/>
            </a:defPPr>
            <a:lvl1pPr>
              <a:defRPr sz="1100"/>
            </a:lvl1pPr>
          </a:lstStyle>
          <a:p>
            <a:r>
              <a:rPr lang="zh-CN" altLang="en-US" dirty="0"/>
              <a:t>引用</a:t>
            </a:r>
          </a:p>
        </p:txBody>
      </p:sp>
      <p:sp>
        <p:nvSpPr>
          <p:cNvPr id="57365" name="TextBox 57364"/>
          <p:cNvSpPr txBox="1"/>
          <p:nvPr/>
        </p:nvSpPr>
        <p:spPr>
          <a:xfrm>
            <a:off x="5573425" y="4102931"/>
            <a:ext cx="488620" cy="261610"/>
          </a:xfrm>
          <a:prstGeom prst="rect">
            <a:avLst/>
          </a:prstGeom>
          <a:noFill/>
        </p:spPr>
        <p:txBody>
          <a:bodyPr wrap="square" rtlCol="0">
            <a:spAutoFit/>
          </a:bodyPr>
          <a:lstStyle/>
          <a:p>
            <a:r>
              <a:rPr lang="zh-CN" altLang="en-US" sz="1100" dirty="0" smtClean="0"/>
              <a:t>嵌入</a:t>
            </a:r>
            <a:endParaRPr lang="zh-CN" altLang="en-US" sz="1100" dirty="0"/>
          </a:p>
        </p:txBody>
      </p:sp>
    </p:spTree>
    <p:extLst>
      <p:ext uri="{BB962C8B-B14F-4D97-AF65-F5344CB8AC3E}">
        <p14:creationId xmlns:p14="http://schemas.microsoft.com/office/powerpoint/2010/main" val="2554552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GJ\AppData\Roaming\Tencent\Users\794460205\QQ\WinTemp\RichOle\KSTG5DFY07%ZB13BCRRK`7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961" y="4314716"/>
            <a:ext cx="3299342" cy="2036074"/>
          </a:xfrm>
          <a:prstGeom prst="rect">
            <a:avLst/>
          </a:prstGeom>
          <a:noFill/>
          <a:extLst>
            <a:ext uri="{909E8E84-426E-40DD-AFC4-6F175D3DCCD1}">
              <a14:hiddenFill xmlns:a14="http://schemas.microsoft.com/office/drawing/2010/main">
                <a:solidFill>
                  <a:srgbClr val="FFFFFF"/>
                </a:solidFill>
              </a14:hiddenFill>
            </a:ext>
          </a:extLst>
        </p:spPr>
      </p:pic>
      <p:sp>
        <p:nvSpPr>
          <p:cNvPr id="3" name="圆角矩形标注 2"/>
          <p:cNvSpPr/>
          <p:nvPr/>
        </p:nvSpPr>
        <p:spPr bwMode="auto">
          <a:xfrm>
            <a:off x="5386592" y="4437112"/>
            <a:ext cx="2109888" cy="1800200"/>
          </a:xfrm>
          <a:prstGeom prst="wedgeRoundRectCallout">
            <a:avLst>
              <a:gd name="adj1" fmla="val -57694"/>
              <a:gd name="adj2" fmla="val -12389"/>
              <a:gd name="adj3" fmla="val 1666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18</a:t>
            </a:fld>
            <a:endParaRPr lang="en-US" altLang="zh-CN" dirty="0" smtClean="0">
              <a:solidFill>
                <a:srgbClr val="000000"/>
              </a:solidFill>
              <a:latin typeface="Arial" charset="0"/>
            </a:endParaRPr>
          </a:p>
        </p:txBody>
      </p:sp>
      <p:sp>
        <p:nvSpPr>
          <p:cNvPr id="57348" name="标题 1"/>
          <p:cNvSpPr txBox="1">
            <a:spLocks/>
          </p:cNvSpPr>
          <p:nvPr/>
        </p:nvSpPr>
        <p:spPr bwMode="auto">
          <a:xfrm>
            <a:off x="39951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2.</a:t>
            </a:r>
            <a:r>
              <a:rPr lang="zh-CN" altLang="en-US" sz="2800" b="1" dirty="0" smtClean="0">
                <a:solidFill>
                  <a:srgbClr val="FFFFFF"/>
                </a:solidFill>
                <a:latin typeface="Times New Roman" pitchFamily="18" charset="0"/>
                <a:ea typeface="黑体" pitchFamily="49" charset="-122"/>
                <a:cs typeface="Times New Roman" pitchFamily="18" charset="0"/>
              </a:rPr>
              <a:t>数据存储模块</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1025" name="Picture 1" descr="C:\Users\FGJ\AppData\Roaming\Tencent\Users\794460205\QQ\WinTemp\RichOle\SM35C3N6H{D0ZY@PF1ZFLG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8411" y="4525019"/>
            <a:ext cx="1949565" cy="16154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2716" y="1109484"/>
            <a:ext cx="3010436" cy="369332"/>
          </a:xfrm>
          <a:prstGeom prst="rect">
            <a:avLst/>
          </a:prstGeom>
          <a:noFill/>
        </p:spPr>
        <p:txBody>
          <a:bodyPr wrap="square" lIns="91440" tIns="45720" rIns="91440" bIns="45720">
            <a:spAutoFit/>
          </a:bodyPr>
          <a:lstStyle>
            <a:defPPr>
              <a:defRPr lang="zh-CN"/>
            </a:defPPr>
            <a:lvl1pPr algn="ctr">
              <a:defRPr b="1">
                <a:ln w="1905"/>
                <a:solidFill>
                  <a:srgbClr val="0070C0"/>
                </a:solidFill>
                <a:effectLst>
                  <a:innerShdw blurRad="69850" dist="43180" dir="5400000">
                    <a:srgbClr val="000000">
                      <a:alpha val="65000"/>
                    </a:srgbClr>
                  </a:innerShdw>
                </a:effectLst>
              </a:defRPr>
            </a:lvl1pPr>
          </a:lstStyle>
          <a:p>
            <a:r>
              <a:rPr lang="en-US" altLang="zh-CN" dirty="0" err="1" smtClean="0"/>
              <a:t>MongoDB</a:t>
            </a:r>
            <a:r>
              <a:rPr lang="zh-CN" altLang="en-US" dirty="0" smtClean="0"/>
              <a:t>存储模块实现</a:t>
            </a:r>
            <a:endParaRPr lang="zh-CN" altLang="en-US" dirty="0"/>
          </a:p>
        </p:txBody>
      </p:sp>
      <p:sp>
        <p:nvSpPr>
          <p:cNvPr id="10" name="圆角矩形 9"/>
          <p:cNvSpPr/>
          <p:nvPr/>
        </p:nvSpPr>
        <p:spPr bwMode="auto">
          <a:xfrm>
            <a:off x="644044" y="1760131"/>
            <a:ext cx="4552604" cy="571230"/>
          </a:xfrm>
          <a:prstGeom prst="roundRect">
            <a:avLst/>
          </a:prstGeom>
          <a:solidFill>
            <a:schemeClr val="accent3">
              <a:lumMod val="8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
        <p:nvSpPr>
          <p:cNvPr id="11" name="圆角矩形 10"/>
          <p:cNvSpPr/>
          <p:nvPr/>
        </p:nvSpPr>
        <p:spPr bwMode="auto">
          <a:xfrm>
            <a:off x="646383" y="2344045"/>
            <a:ext cx="4550265" cy="534437"/>
          </a:xfrm>
          <a:prstGeom prst="roundRect">
            <a:avLst/>
          </a:prstGeom>
          <a:solidFill>
            <a:schemeClr val="accent6">
              <a:lumMod val="20000"/>
              <a:lumOff val="80000"/>
            </a:schemeClr>
          </a:solidFill>
          <a:ln>
            <a:no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
        <p:nvSpPr>
          <p:cNvPr id="12" name="圆角矩形 11"/>
          <p:cNvSpPr/>
          <p:nvPr/>
        </p:nvSpPr>
        <p:spPr bwMode="auto">
          <a:xfrm>
            <a:off x="646383" y="2865122"/>
            <a:ext cx="4572217" cy="593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
        <p:nvSpPr>
          <p:cNvPr id="13" name="矩形 12"/>
          <p:cNvSpPr/>
          <p:nvPr/>
        </p:nvSpPr>
        <p:spPr bwMode="auto">
          <a:xfrm>
            <a:off x="1537369" y="1876233"/>
            <a:ext cx="767835" cy="324201"/>
          </a:xfrm>
          <a:prstGeom prst="rect">
            <a:avLst/>
          </a:prstGeom>
          <a:solidFill>
            <a:schemeClr val="accent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宋体" charset="-122"/>
              </a:rPr>
              <a:t>Insert</a:t>
            </a:r>
            <a:endParaRPr kumimoji="0" lang="zh-CN" altLang="en-US" sz="1200" b="1" i="0" u="none" strike="noStrike" cap="none" normalizeH="0" baseline="0" dirty="0" smtClean="0">
              <a:ln>
                <a:noFill/>
              </a:ln>
              <a:solidFill>
                <a:schemeClr val="tx1"/>
              </a:solidFill>
              <a:effectLst/>
              <a:latin typeface="Arial" charset="0"/>
              <a:ea typeface="宋体" charset="-122"/>
            </a:endParaRPr>
          </a:p>
        </p:txBody>
      </p:sp>
      <p:sp>
        <p:nvSpPr>
          <p:cNvPr id="14" name="矩形 13"/>
          <p:cNvSpPr/>
          <p:nvPr/>
        </p:nvSpPr>
        <p:spPr bwMode="auto">
          <a:xfrm>
            <a:off x="2507623" y="1900509"/>
            <a:ext cx="789385" cy="303100"/>
          </a:xfrm>
          <a:prstGeom prst="rect">
            <a:avLst/>
          </a:prstGeom>
          <a:solidFill>
            <a:schemeClr val="accent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sz="1200" b="1" dirty="0" smtClean="0">
                <a:latin typeface="Arial" charset="0"/>
                <a:ea typeface="宋体" charset="-122"/>
              </a:rPr>
              <a:t>Update</a:t>
            </a:r>
            <a:endParaRPr lang="zh-CN" altLang="en-US" sz="1200" b="1" dirty="0">
              <a:latin typeface="Arial" charset="0"/>
              <a:ea typeface="宋体" charset="-122"/>
            </a:endParaRPr>
          </a:p>
        </p:txBody>
      </p:sp>
      <p:sp>
        <p:nvSpPr>
          <p:cNvPr id="15" name="矩形 14"/>
          <p:cNvSpPr/>
          <p:nvPr/>
        </p:nvSpPr>
        <p:spPr bwMode="auto">
          <a:xfrm>
            <a:off x="3499427" y="1901054"/>
            <a:ext cx="710544" cy="309292"/>
          </a:xfrm>
          <a:prstGeom prst="rect">
            <a:avLst/>
          </a:prstGeom>
          <a:solidFill>
            <a:schemeClr val="accent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sz="1200" b="1" dirty="0" smtClean="0">
                <a:latin typeface="Arial" charset="0"/>
                <a:ea typeface="宋体" charset="-122"/>
              </a:rPr>
              <a:t>Query</a:t>
            </a:r>
            <a:endParaRPr lang="zh-CN" altLang="en-US" sz="1200" b="1" dirty="0">
              <a:latin typeface="Arial" charset="0"/>
              <a:ea typeface="宋体" charset="-122"/>
            </a:endParaRPr>
          </a:p>
        </p:txBody>
      </p:sp>
      <p:sp>
        <p:nvSpPr>
          <p:cNvPr id="16" name="矩形 15"/>
          <p:cNvSpPr/>
          <p:nvPr/>
        </p:nvSpPr>
        <p:spPr bwMode="auto">
          <a:xfrm>
            <a:off x="1782324" y="2982723"/>
            <a:ext cx="1265566" cy="377781"/>
          </a:xfrm>
          <a:prstGeom prst="rect">
            <a:avLst/>
          </a:prstGeom>
          <a:solidFill>
            <a:schemeClr val="accent3">
              <a:lumMod val="95000"/>
            </a:schemeClr>
          </a:solidFill>
          <a:ln w="9525" cap="flat" cmpd="sng" algn="ctr">
            <a:solidFill>
              <a:schemeClr val="accent3">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7" name="矩形 16"/>
          <p:cNvSpPr/>
          <p:nvPr/>
        </p:nvSpPr>
        <p:spPr bwMode="auto">
          <a:xfrm>
            <a:off x="3325309" y="2958962"/>
            <a:ext cx="1455699" cy="377781"/>
          </a:xfrm>
          <a:prstGeom prst="rect">
            <a:avLst/>
          </a:prstGeom>
          <a:solidFill>
            <a:schemeClr val="accent3">
              <a:lumMod val="95000"/>
            </a:schemeClr>
          </a:solidFill>
          <a:ln w="9525" cap="flat" cmpd="sng" algn="ctr">
            <a:solidFill>
              <a:schemeClr val="accent3">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8" name="矩形 17"/>
          <p:cNvSpPr/>
          <p:nvPr/>
        </p:nvSpPr>
        <p:spPr bwMode="auto">
          <a:xfrm>
            <a:off x="4367670" y="1904947"/>
            <a:ext cx="667500" cy="316524"/>
          </a:xfrm>
          <a:prstGeom prst="rect">
            <a:avLst/>
          </a:prstGeom>
          <a:solidFill>
            <a:schemeClr val="accent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200" b="1" dirty="0" smtClean="0">
                <a:latin typeface="Arial" charset="0"/>
                <a:ea typeface="宋体" charset="-122"/>
              </a:rPr>
              <a:t>Delete</a:t>
            </a:r>
            <a:endParaRPr kumimoji="0" lang="zh-CN" altLang="en-US" sz="1200" b="1" i="0" u="none" strike="noStrike" cap="none" normalizeH="0" baseline="0" dirty="0" smtClean="0">
              <a:ln>
                <a:noFill/>
              </a:ln>
              <a:solidFill>
                <a:schemeClr val="tx1"/>
              </a:solidFill>
              <a:effectLst/>
              <a:latin typeface="Arial" charset="0"/>
              <a:ea typeface="宋体" charset="-122"/>
            </a:endParaRPr>
          </a:p>
        </p:txBody>
      </p:sp>
      <p:sp>
        <p:nvSpPr>
          <p:cNvPr id="19" name="TextBox 18"/>
          <p:cNvSpPr txBox="1"/>
          <p:nvPr/>
        </p:nvSpPr>
        <p:spPr>
          <a:xfrm>
            <a:off x="644044" y="1919931"/>
            <a:ext cx="893402" cy="276999"/>
          </a:xfrm>
          <a:prstGeom prst="rect">
            <a:avLst/>
          </a:prstGeom>
          <a:noFill/>
        </p:spPr>
        <p:txBody>
          <a:bodyPr wrap="square" rtlCol="0">
            <a:spAutoFit/>
          </a:bodyPr>
          <a:lstStyle/>
          <a:p>
            <a:r>
              <a:rPr lang="zh-CN" altLang="en-US" sz="1200" dirty="0" smtClean="0"/>
              <a:t>应用层</a:t>
            </a:r>
            <a:endParaRPr lang="zh-CN" altLang="en-US" sz="1200" dirty="0"/>
          </a:p>
        </p:txBody>
      </p:sp>
      <p:sp>
        <p:nvSpPr>
          <p:cNvPr id="20" name="TextBox 19"/>
          <p:cNvSpPr txBox="1"/>
          <p:nvPr/>
        </p:nvSpPr>
        <p:spPr>
          <a:xfrm>
            <a:off x="793772" y="2463545"/>
            <a:ext cx="893402" cy="276999"/>
          </a:xfrm>
          <a:prstGeom prst="rect">
            <a:avLst/>
          </a:prstGeom>
          <a:noFill/>
        </p:spPr>
        <p:txBody>
          <a:bodyPr wrap="square" rtlCol="0">
            <a:spAutoFit/>
          </a:bodyPr>
          <a:lstStyle/>
          <a:p>
            <a:r>
              <a:rPr lang="zh-CN" altLang="en-US" sz="1200" dirty="0" smtClean="0"/>
              <a:t>服务层</a:t>
            </a:r>
            <a:endParaRPr lang="zh-CN" altLang="en-US" sz="1200" dirty="0"/>
          </a:p>
        </p:txBody>
      </p:sp>
      <p:sp>
        <p:nvSpPr>
          <p:cNvPr id="21" name="TextBox 20"/>
          <p:cNvSpPr txBox="1"/>
          <p:nvPr/>
        </p:nvSpPr>
        <p:spPr>
          <a:xfrm>
            <a:off x="813637" y="3074872"/>
            <a:ext cx="1034494" cy="276999"/>
          </a:xfrm>
          <a:prstGeom prst="rect">
            <a:avLst/>
          </a:prstGeom>
          <a:noFill/>
        </p:spPr>
        <p:txBody>
          <a:bodyPr wrap="square" rtlCol="0">
            <a:spAutoFit/>
          </a:bodyPr>
          <a:lstStyle/>
          <a:p>
            <a:r>
              <a:rPr lang="zh-CN" altLang="en-US" sz="1200" dirty="0" smtClean="0"/>
              <a:t>通信层</a:t>
            </a:r>
            <a:endParaRPr lang="zh-CN" altLang="en-US" sz="1200" dirty="0"/>
          </a:p>
        </p:txBody>
      </p:sp>
      <p:sp>
        <p:nvSpPr>
          <p:cNvPr id="22" name="圆角矩形 21"/>
          <p:cNvSpPr/>
          <p:nvPr/>
        </p:nvSpPr>
        <p:spPr bwMode="auto">
          <a:xfrm>
            <a:off x="644044" y="3426794"/>
            <a:ext cx="4574556" cy="593656"/>
          </a:xfrm>
          <a:prstGeom prst="roundRect">
            <a:avLst/>
          </a:prstGeom>
          <a:solidFill>
            <a:srgbClr val="3399FF"/>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
        <p:nvSpPr>
          <p:cNvPr id="23" name="TextBox 22"/>
          <p:cNvSpPr txBox="1"/>
          <p:nvPr/>
        </p:nvSpPr>
        <p:spPr>
          <a:xfrm>
            <a:off x="813637" y="3585123"/>
            <a:ext cx="893402" cy="276999"/>
          </a:xfrm>
          <a:prstGeom prst="rect">
            <a:avLst/>
          </a:prstGeom>
          <a:noFill/>
        </p:spPr>
        <p:txBody>
          <a:bodyPr wrap="square" rtlCol="0">
            <a:spAutoFit/>
          </a:bodyPr>
          <a:lstStyle/>
          <a:p>
            <a:r>
              <a:rPr lang="zh-CN" altLang="en-US" sz="1200" dirty="0" smtClean="0"/>
              <a:t>存储层</a:t>
            </a:r>
            <a:endParaRPr lang="zh-CN" altLang="en-US" sz="1200" dirty="0"/>
          </a:p>
        </p:txBody>
      </p:sp>
      <p:sp>
        <p:nvSpPr>
          <p:cNvPr id="24" name="矩形 23"/>
          <p:cNvSpPr/>
          <p:nvPr/>
        </p:nvSpPr>
        <p:spPr bwMode="auto">
          <a:xfrm>
            <a:off x="1874990" y="3573443"/>
            <a:ext cx="973533" cy="31740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25" name="矩形 24"/>
          <p:cNvSpPr/>
          <p:nvPr/>
        </p:nvSpPr>
        <p:spPr bwMode="auto">
          <a:xfrm>
            <a:off x="3273152" y="3531249"/>
            <a:ext cx="1034053" cy="33087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26" name="TextBox 25"/>
          <p:cNvSpPr txBox="1"/>
          <p:nvPr/>
        </p:nvSpPr>
        <p:spPr>
          <a:xfrm>
            <a:off x="1875218" y="3589936"/>
            <a:ext cx="1172672" cy="276999"/>
          </a:xfrm>
          <a:prstGeom prst="rect">
            <a:avLst/>
          </a:prstGeom>
          <a:noFill/>
        </p:spPr>
        <p:txBody>
          <a:bodyPr wrap="square" rtlCol="0">
            <a:spAutoFit/>
          </a:bodyPr>
          <a:lstStyle/>
          <a:p>
            <a:r>
              <a:rPr lang="zh-CN" altLang="en-US" sz="1200" dirty="0" smtClean="0"/>
              <a:t>主从复制</a:t>
            </a:r>
            <a:endParaRPr lang="zh-CN" altLang="en-US" sz="1200" dirty="0"/>
          </a:p>
        </p:txBody>
      </p:sp>
      <p:sp>
        <p:nvSpPr>
          <p:cNvPr id="27" name="TextBox 26"/>
          <p:cNvSpPr txBox="1"/>
          <p:nvPr/>
        </p:nvSpPr>
        <p:spPr>
          <a:xfrm>
            <a:off x="3416033" y="3585305"/>
            <a:ext cx="877332" cy="276999"/>
          </a:xfrm>
          <a:prstGeom prst="rect">
            <a:avLst/>
          </a:prstGeom>
          <a:noFill/>
        </p:spPr>
        <p:txBody>
          <a:bodyPr wrap="square" rtlCol="0">
            <a:spAutoFit/>
          </a:bodyPr>
          <a:lstStyle/>
          <a:p>
            <a:r>
              <a:rPr lang="zh-CN" altLang="en-US" sz="1200" dirty="0" smtClean="0"/>
              <a:t>集群分片</a:t>
            </a:r>
            <a:endParaRPr lang="zh-CN" altLang="en-US" sz="1200" dirty="0"/>
          </a:p>
        </p:txBody>
      </p:sp>
      <p:sp>
        <p:nvSpPr>
          <p:cNvPr id="28" name="TextBox 27"/>
          <p:cNvSpPr txBox="1"/>
          <p:nvPr/>
        </p:nvSpPr>
        <p:spPr>
          <a:xfrm>
            <a:off x="1761566" y="3035130"/>
            <a:ext cx="1655929" cy="276999"/>
          </a:xfrm>
          <a:prstGeom prst="rect">
            <a:avLst/>
          </a:prstGeom>
          <a:noFill/>
        </p:spPr>
        <p:txBody>
          <a:bodyPr wrap="square" rtlCol="0">
            <a:spAutoFit/>
          </a:bodyPr>
          <a:lstStyle/>
          <a:p>
            <a:r>
              <a:rPr lang="en-US" altLang="zh-CN" sz="1200" dirty="0" smtClean="0"/>
              <a:t>MongoDB</a:t>
            </a:r>
            <a:r>
              <a:rPr lang="zh-CN" altLang="en-US" sz="1200" dirty="0" smtClean="0"/>
              <a:t>客户端</a:t>
            </a:r>
            <a:endParaRPr lang="zh-CN" altLang="en-US" sz="1200" dirty="0"/>
          </a:p>
        </p:txBody>
      </p:sp>
      <p:sp>
        <p:nvSpPr>
          <p:cNvPr id="29" name="TextBox 28"/>
          <p:cNvSpPr txBox="1"/>
          <p:nvPr/>
        </p:nvSpPr>
        <p:spPr>
          <a:xfrm>
            <a:off x="3417495" y="3022093"/>
            <a:ext cx="1968910" cy="276999"/>
          </a:xfrm>
          <a:prstGeom prst="rect">
            <a:avLst/>
          </a:prstGeom>
          <a:noFill/>
        </p:spPr>
        <p:txBody>
          <a:bodyPr wrap="square" rtlCol="0">
            <a:spAutoFit/>
          </a:bodyPr>
          <a:lstStyle/>
          <a:p>
            <a:r>
              <a:rPr lang="en-US" altLang="zh-CN" sz="1200" dirty="0" smtClean="0"/>
              <a:t>MongoDB</a:t>
            </a:r>
            <a:r>
              <a:rPr lang="zh-CN" altLang="en-US" sz="1200" dirty="0" smtClean="0"/>
              <a:t>服务器</a:t>
            </a:r>
            <a:endParaRPr lang="zh-CN" altLang="en-US" sz="1200" dirty="0"/>
          </a:p>
        </p:txBody>
      </p:sp>
      <p:sp>
        <p:nvSpPr>
          <p:cNvPr id="7" name="TextBox 6"/>
          <p:cNvSpPr txBox="1"/>
          <p:nvPr/>
        </p:nvSpPr>
        <p:spPr>
          <a:xfrm>
            <a:off x="7496480" y="5148086"/>
            <a:ext cx="1344465" cy="369332"/>
          </a:xfrm>
          <a:prstGeom prst="rect">
            <a:avLst/>
          </a:prstGeom>
          <a:noFill/>
        </p:spPr>
        <p:txBody>
          <a:bodyPr wrap="square" rtlCol="0">
            <a:spAutoFit/>
          </a:bodyPr>
          <a:lstStyle/>
          <a:p>
            <a:r>
              <a:rPr lang="zh-CN" altLang="en-US" dirty="0" smtClean="0"/>
              <a:t>主从复制</a:t>
            </a:r>
            <a:endParaRPr lang="zh-CN" altLang="en-US" dirty="0"/>
          </a:p>
        </p:txBody>
      </p:sp>
      <p:sp>
        <p:nvSpPr>
          <p:cNvPr id="8" name="TextBox 7"/>
          <p:cNvSpPr txBox="1"/>
          <p:nvPr/>
        </p:nvSpPr>
        <p:spPr>
          <a:xfrm>
            <a:off x="2483767" y="6350790"/>
            <a:ext cx="1683085" cy="369332"/>
          </a:xfrm>
          <a:prstGeom prst="rect">
            <a:avLst/>
          </a:prstGeom>
          <a:noFill/>
        </p:spPr>
        <p:txBody>
          <a:bodyPr wrap="square" rtlCol="0">
            <a:spAutoFit/>
          </a:bodyPr>
          <a:lstStyle/>
          <a:p>
            <a:r>
              <a:rPr lang="zh-CN" altLang="en-US" dirty="0" smtClean="0"/>
              <a:t>自动分片集群</a:t>
            </a:r>
            <a:endParaRPr lang="zh-CN" altLang="en-US" dirty="0"/>
          </a:p>
        </p:txBody>
      </p:sp>
      <p:sp>
        <p:nvSpPr>
          <p:cNvPr id="2" name="矩形 1"/>
          <p:cNvSpPr/>
          <p:nvPr/>
        </p:nvSpPr>
        <p:spPr bwMode="auto">
          <a:xfrm>
            <a:off x="1782324" y="2463545"/>
            <a:ext cx="845460" cy="31706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 name="文本框 4"/>
          <p:cNvSpPr txBox="1"/>
          <p:nvPr/>
        </p:nvSpPr>
        <p:spPr>
          <a:xfrm>
            <a:off x="1904912" y="2463725"/>
            <a:ext cx="800583" cy="307777"/>
          </a:xfrm>
          <a:prstGeom prst="rect">
            <a:avLst/>
          </a:prstGeom>
          <a:noFill/>
        </p:spPr>
        <p:txBody>
          <a:bodyPr wrap="square" rtlCol="0">
            <a:spAutoFit/>
          </a:bodyPr>
          <a:lstStyle/>
          <a:p>
            <a:r>
              <a:rPr lang="zh-CN" altLang="en-US" sz="1400" dirty="0" smtClean="0"/>
              <a:t>索引</a:t>
            </a:r>
            <a:endParaRPr lang="zh-CN" altLang="en-US" sz="1400" dirty="0"/>
          </a:p>
        </p:txBody>
      </p:sp>
      <p:sp>
        <p:nvSpPr>
          <p:cNvPr id="32" name="矩形 31"/>
          <p:cNvSpPr/>
          <p:nvPr/>
        </p:nvSpPr>
        <p:spPr bwMode="auto">
          <a:xfrm>
            <a:off x="3252786" y="2442449"/>
            <a:ext cx="1021878" cy="317061"/>
          </a:xfrm>
          <a:prstGeom prst="rect">
            <a:avLst/>
          </a:prstGeom>
          <a:solidFill>
            <a:schemeClr val="accent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3" name="文本框 32"/>
          <p:cNvSpPr txBox="1"/>
          <p:nvPr/>
        </p:nvSpPr>
        <p:spPr>
          <a:xfrm>
            <a:off x="3262730" y="2442680"/>
            <a:ext cx="1183938" cy="307777"/>
          </a:xfrm>
          <a:prstGeom prst="rect">
            <a:avLst/>
          </a:prstGeom>
          <a:noFill/>
        </p:spPr>
        <p:txBody>
          <a:bodyPr wrap="square" rtlCol="0">
            <a:spAutoFit/>
          </a:bodyPr>
          <a:lstStyle/>
          <a:p>
            <a:r>
              <a:rPr lang="en-US" altLang="zh-CN" sz="1400" dirty="0" err="1" smtClean="0"/>
              <a:t>Mapreduce</a:t>
            </a:r>
            <a:endParaRPr lang="zh-CN" altLang="en-US" sz="1400" dirty="0"/>
          </a:p>
        </p:txBody>
      </p:sp>
    </p:spTree>
    <p:extLst>
      <p:ext uri="{BB962C8B-B14F-4D97-AF65-F5344CB8AC3E}">
        <p14:creationId xmlns:p14="http://schemas.microsoft.com/office/powerpoint/2010/main" val="37213667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19</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4.</a:t>
            </a:r>
            <a:r>
              <a:rPr lang="zh-CN" altLang="en-US" sz="2800" b="1" dirty="0" smtClean="0">
                <a:solidFill>
                  <a:srgbClr val="FFFFFF"/>
                </a:solidFill>
                <a:latin typeface="Times New Roman" pitchFamily="18" charset="0"/>
                <a:ea typeface="黑体" pitchFamily="49" charset="-122"/>
                <a:cs typeface="Times New Roman" pitchFamily="18" charset="0"/>
              </a:rPr>
              <a:t>推理引擎接口</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5129" name="Picture 9" descr="D:\basic tool\QQ\文档\794460205\Image\V80W4FCWR67A159ZC6(M_[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229" y="4156336"/>
            <a:ext cx="726763" cy="29974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D:\basic tool\QQ\文档\794460205\Image\]EYY03$7)IUL2_$DXFKX)Q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5378" y="4156336"/>
            <a:ext cx="633244" cy="242888"/>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2055" y="4046440"/>
            <a:ext cx="1430749" cy="46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10301" y="1300118"/>
            <a:ext cx="1590174" cy="369332"/>
          </a:xfrm>
          <a:prstGeom prst="rect">
            <a:avLst/>
          </a:prstGeom>
          <a:noFill/>
        </p:spPr>
        <p:txBody>
          <a:bodyPr wrap="square" lIns="91440" tIns="45720" rIns="91440" bIns="45720">
            <a:spAutoFit/>
          </a:bodyPr>
          <a:lstStyle>
            <a:defPPr>
              <a:defRPr lang="zh-CN"/>
            </a:defPPr>
            <a:lvl1pPr algn="ctr">
              <a:defRPr b="1">
                <a:ln w="1905"/>
                <a:solidFill>
                  <a:srgbClr val="0070C0"/>
                </a:solidFill>
                <a:effectLst>
                  <a:innerShdw blurRad="69850" dist="43180" dir="5400000">
                    <a:srgbClr val="000000">
                      <a:alpha val="65000"/>
                    </a:srgbClr>
                  </a:innerShdw>
                </a:effectLst>
              </a:defRPr>
            </a:lvl1pPr>
          </a:lstStyle>
          <a:p>
            <a:r>
              <a:rPr lang="zh-CN" altLang="en-US" dirty="0"/>
              <a:t>推理方法多种</a:t>
            </a:r>
            <a:endParaRPr lang="zh-CN" altLang="en-US" dirty="0"/>
          </a:p>
        </p:txBody>
      </p:sp>
      <p:sp>
        <p:nvSpPr>
          <p:cNvPr id="10" name="TextBox 9"/>
          <p:cNvSpPr txBox="1"/>
          <p:nvPr/>
        </p:nvSpPr>
        <p:spPr>
          <a:xfrm>
            <a:off x="802085" y="4029892"/>
            <a:ext cx="1735063" cy="369332"/>
          </a:xfrm>
          <a:prstGeom prst="rect">
            <a:avLst/>
          </a:prstGeom>
          <a:noFill/>
        </p:spPr>
        <p:txBody>
          <a:bodyPr wrap="square" rtlCol="0">
            <a:spAutoFit/>
          </a:bodyPr>
          <a:lstStyle/>
          <a:p>
            <a:r>
              <a:rPr lang="zh-CN" altLang="en-US" dirty="0" smtClean="0"/>
              <a:t>语言平台各异</a:t>
            </a:r>
            <a:endParaRPr lang="zh-CN" altLang="en-US" dirty="0"/>
          </a:p>
        </p:txBody>
      </p:sp>
      <p:pic>
        <p:nvPicPr>
          <p:cNvPr id="12" name="Picture 1" descr="C:\Users\FGJ\AppData\Roaming\Tencent\Users\794460205\QQ\WinTemp\RichOle\V$5}{0S`L0N10G@_L{4KCH5.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814" y="4585878"/>
            <a:ext cx="2451606" cy="1806425"/>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3196223" y="4888925"/>
            <a:ext cx="4572000" cy="1200329"/>
          </a:xfrm>
          <a:prstGeom prst="rect">
            <a:avLst/>
          </a:prstGeom>
        </p:spPr>
        <p:txBody>
          <a:bodyPr>
            <a:spAutoFit/>
          </a:bodyPr>
          <a:lstStyle/>
          <a:p>
            <a:r>
              <a:rPr lang="en-US" altLang="zh-CN" dirty="0" smtClean="0"/>
              <a:t>WebService</a:t>
            </a:r>
            <a:r>
              <a:rPr lang="zh-CN" altLang="en-US" dirty="0"/>
              <a:t>是一个</a:t>
            </a:r>
            <a:r>
              <a:rPr lang="en-US" altLang="zh-CN" dirty="0"/>
              <a:t>SOA</a:t>
            </a:r>
            <a:r>
              <a:rPr lang="zh-CN" altLang="en-US" dirty="0"/>
              <a:t>（面向服务的编程）的架构，它是不依赖于</a:t>
            </a:r>
            <a:r>
              <a:rPr lang="zh-CN" altLang="en-US" dirty="0" smtClean="0"/>
              <a:t>语言、平台</a:t>
            </a:r>
            <a:r>
              <a:rPr lang="zh-CN" altLang="en-US" dirty="0"/>
              <a:t>，可以</a:t>
            </a:r>
            <a:r>
              <a:rPr lang="zh-CN" altLang="en-US" dirty="0" smtClean="0"/>
              <a:t>实现通过</a:t>
            </a:r>
            <a:r>
              <a:rPr lang="en-US" altLang="zh-CN" dirty="0"/>
              <a:t>Internet</a:t>
            </a:r>
            <a:r>
              <a:rPr lang="zh-CN" altLang="en-US" dirty="0"/>
              <a:t>进行基于</a:t>
            </a:r>
            <a:r>
              <a:rPr lang="en-US" altLang="zh-CN" dirty="0"/>
              <a:t>Http</a:t>
            </a:r>
            <a:r>
              <a:rPr lang="zh-CN" altLang="en-US" dirty="0"/>
              <a:t>协议的网络应用间的交互</a:t>
            </a:r>
          </a:p>
        </p:txBody>
      </p:sp>
      <p:pic>
        <p:nvPicPr>
          <p:cNvPr id="5122" name="Picture 2" descr="D:\毕设\pictrute\安防.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6686" y="2132856"/>
            <a:ext cx="1750316" cy="1651813"/>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FGJ\AppData\Roaming\Tencent\Users\794460205\QQ\WinTemp\RichOle\CK)I2UB]C2PR4R`$AR`FCD2.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17394" y="2302287"/>
            <a:ext cx="2335624" cy="140527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34375" y="1796874"/>
            <a:ext cx="1820455" cy="307777"/>
          </a:xfrm>
          <a:prstGeom prst="rect">
            <a:avLst/>
          </a:prstGeom>
          <a:noFill/>
        </p:spPr>
        <p:txBody>
          <a:bodyPr wrap="square" rtlCol="0">
            <a:spAutoFit/>
          </a:bodyPr>
          <a:lstStyle/>
          <a:p>
            <a:r>
              <a:rPr lang="zh-CN" altLang="en-US" sz="1400" dirty="0" smtClean="0"/>
              <a:t>人工神经网络</a:t>
            </a:r>
            <a:endParaRPr lang="zh-CN" altLang="en-US" sz="1400" dirty="0"/>
          </a:p>
        </p:txBody>
      </p:sp>
      <p:sp>
        <p:nvSpPr>
          <p:cNvPr id="3" name="TextBox 2"/>
          <p:cNvSpPr txBox="1"/>
          <p:nvPr/>
        </p:nvSpPr>
        <p:spPr>
          <a:xfrm>
            <a:off x="3418094" y="1796874"/>
            <a:ext cx="1584176" cy="369332"/>
          </a:xfrm>
          <a:prstGeom prst="rect">
            <a:avLst/>
          </a:prstGeom>
          <a:noFill/>
        </p:spPr>
        <p:txBody>
          <a:bodyPr wrap="square" rtlCol="0">
            <a:spAutoFit/>
          </a:bodyPr>
          <a:lstStyle/>
          <a:p>
            <a:r>
              <a:rPr lang="zh-CN" altLang="en-US" dirty="0" smtClean="0"/>
              <a:t>贝叶斯网络</a:t>
            </a:r>
            <a:endParaRPr lang="zh-CN" altLang="en-US" dirty="0"/>
          </a:p>
        </p:txBody>
      </p:sp>
      <p:sp>
        <p:nvSpPr>
          <p:cNvPr id="5" name="TextBox 4"/>
          <p:cNvSpPr txBox="1"/>
          <p:nvPr/>
        </p:nvSpPr>
        <p:spPr>
          <a:xfrm>
            <a:off x="6397242" y="1766096"/>
            <a:ext cx="1224136" cy="369332"/>
          </a:xfrm>
          <a:prstGeom prst="rect">
            <a:avLst/>
          </a:prstGeom>
          <a:noFill/>
        </p:spPr>
        <p:txBody>
          <a:bodyPr wrap="square" rtlCol="0">
            <a:spAutoFit/>
          </a:bodyPr>
          <a:lstStyle/>
          <a:p>
            <a:r>
              <a:rPr lang="zh-CN" altLang="en-US" dirty="0" smtClean="0"/>
              <a:t>决策树</a:t>
            </a:r>
            <a:endParaRPr lang="zh-CN" altLang="en-US" dirty="0"/>
          </a:p>
        </p:txBody>
      </p:sp>
      <p:pic>
        <p:nvPicPr>
          <p:cNvPr id="5125" name="Picture 5" descr="C:\Users\FGJ\AppData\Roaming\Tencent\Users\794460205\QQ\WinTemp\RichOle\%6}CWB4@(E(QA~N@2DX01X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98528" y="2206044"/>
            <a:ext cx="1421565" cy="1915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100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866999"/>
            <a:ext cx="4883150" cy="428625"/>
          </a:xfrm>
          <a:prstGeom prst="rect">
            <a:avLst/>
          </a:prstGeom>
          <a:solidFill>
            <a:schemeClr val="accent1">
              <a:lumMod val="9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面向社区的疾病诊断决策支持系统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4103786"/>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7" name="Group 2"/>
          <p:cNvGrpSpPr>
            <a:grpSpLocks/>
          </p:cNvGrpSpPr>
          <p:nvPr/>
        </p:nvGrpSpPr>
        <p:grpSpPr bwMode="auto">
          <a:xfrm>
            <a:off x="3176588" y="2565499"/>
            <a:ext cx="5205412" cy="571500"/>
            <a:chOff x="3176558" y="2386018"/>
            <a:chExt cx="5205442" cy="571504"/>
          </a:xfrm>
        </p:grpSpPr>
        <p:sp>
          <p:nvSpPr>
            <p:cNvPr id="20" name="矩形 19"/>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21" name="菱形 20"/>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18468" name="TextBox 36"/>
            <p:cNvSpPr txBox="1">
              <a:spLocks noChangeArrowheads="1"/>
            </p:cNvSpPr>
            <p:nvPr/>
          </p:nvSpPr>
          <p:spPr bwMode="auto">
            <a:xfrm>
              <a:off x="3733800" y="2487657"/>
              <a:ext cx="4366590"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grpSp>
        <p:nvGrpSpPr>
          <p:cNvPr id="18438" name="Group 3"/>
          <p:cNvGrpSpPr>
            <a:grpSpLocks/>
          </p:cNvGrpSpPr>
          <p:nvPr/>
        </p:nvGrpSpPr>
        <p:grpSpPr bwMode="auto">
          <a:xfrm>
            <a:off x="3176588" y="3335435"/>
            <a:ext cx="5281612" cy="571500"/>
            <a:chOff x="3176558" y="3171836"/>
            <a:chExt cx="5281642" cy="571504"/>
          </a:xfrm>
        </p:grpSpPr>
        <p:sp>
          <p:nvSpPr>
            <p:cNvPr id="30" name="矩形 29"/>
            <p:cNvSpPr/>
            <p:nvPr/>
          </p:nvSpPr>
          <p:spPr bwMode="auto">
            <a:xfrm>
              <a:off x="3498822" y="3243276"/>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a:solidFill>
                    <a:srgbClr val="000000"/>
                  </a:solidFill>
                  <a:latin typeface="黑体" pitchFamily="49" charset="-122"/>
                  <a:ea typeface="黑体" pitchFamily="49" charset="-122"/>
                </a:rPr>
                <a:t>头痛决策支持系统开发与评估</a:t>
              </a: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2</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897161"/>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873724"/>
            <a:ext cx="5205412" cy="571500"/>
            <a:chOff x="3176558" y="4724400"/>
            <a:chExt cx="5205442" cy="571504"/>
          </a:xfrm>
        </p:grpSpPr>
        <p:sp>
          <p:nvSpPr>
            <p:cNvPr id="22"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总结与展望</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77182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72669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20</a:t>
            </a:fld>
            <a:endParaRPr lang="en-US" altLang="zh-CN" dirty="0"/>
          </a:p>
        </p:txBody>
      </p:sp>
      <p:sp>
        <p:nvSpPr>
          <p:cNvPr id="3"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5.</a:t>
            </a:r>
            <a:r>
              <a:rPr lang="zh-CN" altLang="en-US" sz="2800" b="1" dirty="0" smtClean="0">
                <a:solidFill>
                  <a:srgbClr val="FFFFFF"/>
                </a:solidFill>
                <a:latin typeface="Times New Roman" pitchFamily="18" charset="0"/>
                <a:ea typeface="黑体" pitchFamily="49" charset="-122"/>
                <a:cs typeface="Times New Roman" pitchFamily="18" charset="0"/>
              </a:rPr>
              <a:t>数据转换模块</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17" name="AutoShape 14"/>
          <p:cNvSpPr>
            <a:spLocks noChangeArrowheads="1"/>
          </p:cNvSpPr>
          <p:nvPr/>
        </p:nvSpPr>
        <p:spPr bwMode="gray">
          <a:xfrm rot="5400000">
            <a:off x="2152262" y="2835100"/>
            <a:ext cx="1002937" cy="1675757"/>
          </a:xfrm>
          <a:prstGeom prst="upArrow">
            <a:avLst>
              <a:gd name="adj1" fmla="val 63898"/>
              <a:gd name="adj2" fmla="val 85770"/>
            </a:avLst>
          </a:prstGeom>
          <a:gradFill rotWithShape="1">
            <a:gsLst>
              <a:gs pos="0">
                <a:srgbClr val="6FC5E3"/>
              </a:gs>
              <a:gs pos="100000">
                <a:srgbClr val="00339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pitchFamily="34" charset="0"/>
            </a:endParaRPr>
          </a:p>
        </p:txBody>
      </p:sp>
      <p:sp>
        <p:nvSpPr>
          <p:cNvPr id="18" name="TextBox 17"/>
          <p:cNvSpPr txBox="1"/>
          <p:nvPr/>
        </p:nvSpPr>
        <p:spPr>
          <a:xfrm>
            <a:off x="611560" y="1402704"/>
            <a:ext cx="2348720"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数据交换格式</a:t>
            </a:r>
            <a:endParaRPr lang="zh-CN" altLang="en-US" dirty="0"/>
          </a:p>
        </p:txBody>
      </p:sp>
      <p:sp>
        <p:nvSpPr>
          <p:cNvPr id="19" name="TextBox 18"/>
          <p:cNvSpPr txBox="1"/>
          <p:nvPr/>
        </p:nvSpPr>
        <p:spPr>
          <a:xfrm>
            <a:off x="264030" y="3171508"/>
            <a:ext cx="1475656" cy="1200329"/>
          </a:xfrm>
          <a:prstGeom prst="rect">
            <a:avLst/>
          </a:prstGeom>
          <a:noFill/>
        </p:spPr>
        <p:txBody>
          <a:bodyPr wrap="square" rtlCol="0">
            <a:spAutoFit/>
          </a:bodyPr>
          <a:lstStyle/>
          <a:p>
            <a:r>
              <a:rPr lang="zh-CN" altLang="en-US" dirty="0" smtClean="0"/>
              <a:t>直接传递对象或</a:t>
            </a:r>
            <a:r>
              <a:rPr lang="en-US" altLang="zh-CN" dirty="0" smtClean="0"/>
              <a:t>HTML</a:t>
            </a:r>
            <a:r>
              <a:rPr lang="zh-CN" altLang="en-US" dirty="0" smtClean="0"/>
              <a:t>，缺乏灵活性，耦合性高</a:t>
            </a:r>
            <a:endParaRPr lang="zh-CN" altLang="en-US" dirty="0"/>
          </a:p>
        </p:txBody>
      </p:sp>
      <p:grpSp>
        <p:nvGrpSpPr>
          <p:cNvPr id="20" name="组合 19"/>
          <p:cNvGrpSpPr/>
          <p:nvPr/>
        </p:nvGrpSpPr>
        <p:grpSpPr>
          <a:xfrm>
            <a:off x="3730685" y="1592916"/>
            <a:ext cx="2155857" cy="1737689"/>
            <a:chOff x="899592" y="1772816"/>
            <a:chExt cx="6991350" cy="1994841"/>
          </a:xfrm>
          <a:solidFill>
            <a:schemeClr val="accent2">
              <a:lumMod val="75000"/>
            </a:schemeClr>
          </a:solidFill>
          <a:effectLst/>
        </p:grpSpPr>
        <p:sp>
          <p:nvSpPr>
            <p:cNvPr id="21" name="Freeform 4"/>
            <p:cNvSpPr>
              <a:spLocks/>
            </p:cNvSpPr>
            <p:nvPr/>
          </p:nvSpPr>
          <p:spPr bwMode="gray">
            <a:xfrm>
              <a:off x="899592" y="2777657"/>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sz="900"/>
            </a:p>
          </p:txBody>
        </p:sp>
        <p:sp>
          <p:nvSpPr>
            <p:cNvPr id="22" name="Freeform 5"/>
            <p:cNvSpPr>
              <a:spLocks/>
            </p:cNvSpPr>
            <p:nvPr/>
          </p:nvSpPr>
          <p:spPr bwMode="gray">
            <a:xfrm rot="10800000">
              <a:off x="5966892" y="1772816"/>
              <a:ext cx="192405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sz="900"/>
            </a:p>
          </p:txBody>
        </p:sp>
        <p:sp>
          <p:nvSpPr>
            <p:cNvPr id="23" name="Rectangle 6"/>
            <p:cNvSpPr>
              <a:spLocks noChangeArrowheads="1"/>
            </p:cNvSpPr>
            <p:nvPr/>
          </p:nvSpPr>
          <p:spPr bwMode="gray">
            <a:xfrm>
              <a:off x="1078980" y="1944089"/>
              <a:ext cx="6629400" cy="1624881"/>
            </a:xfrm>
            <a:prstGeom prst="rect">
              <a:avLst/>
            </a:prstGeom>
            <a:grpFill/>
            <a:ln w="9525">
              <a:noFill/>
              <a:miter lim="800000"/>
              <a:headEnd/>
              <a:tailEnd/>
            </a:ln>
            <a:effectLst/>
          </p:spPr>
          <p:txBody>
            <a:bodyPr anchor="ctr"/>
            <a:lstStyle/>
            <a:p>
              <a:pPr algn="ctr">
                <a:lnSpc>
                  <a:spcPts val="2800"/>
                </a:lnSpc>
              </a:pPr>
              <a:r>
                <a:rPr lang="en-US" altLang="zh-CN" sz="1400" dirty="0">
                  <a:solidFill>
                    <a:srgbClr val="FFFFCC"/>
                  </a:solidFill>
                  <a:ea typeface="宋体" pitchFamily="2" charset="-122"/>
                </a:rPr>
                <a:t>XML</a:t>
              </a:r>
              <a:endParaRPr lang="en-US" altLang="zh-CN" sz="1400" dirty="0" smtClean="0">
                <a:solidFill>
                  <a:srgbClr val="FFFFCC"/>
                </a:solidFill>
                <a:ea typeface="宋体" pitchFamily="2" charset="-122"/>
              </a:endParaRPr>
            </a:p>
            <a:p>
              <a:pPr marL="285750" indent="-285750">
                <a:lnSpc>
                  <a:spcPts val="2800"/>
                </a:lnSpc>
                <a:buFont typeface="Wingdings" pitchFamily="2" charset="2"/>
                <a:buChar char="Ø"/>
              </a:pPr>
              <a:r>
                <a:rPr lang="zh-CN" altLang="en-US" sz="1100" dirty="0" smtClean="0">
                  <a:solidFill>
                    <a:srgbClr val="FFFFFF"/>
                  </a:solidFill>
                  <a:ea typeface="宋体" pitchFamily="2" charset="-122"/>
                </a:rPr>
                <a:t>文件庞大、传输占带宽</a:t>
              </a:r>
              <a:endParaRPr lang="en-US" altLang="zh-CN" sz="1100" dirty="0" smtClean="0">
                <a:solidFill>
                  <a:srgbClr val="FFFFFF"/>
                </a:solidFill>
                <a:ea typeface="宋体" pitchFamily="2" charset="-122"/>
              </a:endParaRPr>
            </a:p>
            <a:p>
              <a:pPr marL="285750" indent="-285750">
                <a:lnSpc>
                  <a:spcPts val="2800"/>
                </a:lnSpc>
                <a:buFont typeface="Wingdings" pitchFamily="2" charset="2"/>
                <a:buChar char="Ø"/>
              </a:pPr>
              <a:r>
                <a:rPr lang="zh-CN" altLang="en-US" sz="1100" dirty="0">
                  <a:solidFill>
                    <a:srgbClr val="FFFFFF"/>
                  </a:solidFill>
                  <a:ea typeface="宋体" pitchFamily="2" charset="-122"/>
                </a:rPr>
                <a:t>格式</a:t>
              </a:r>
              <a:r>
                <a:rPr lang="zh-CN" altLang="en-US" sz="1100" dirty="0" smtClean="0">
                  <a:solidFill>
                    <a:srgbClr val="FFFFFF"/>
                  </a:solidFill>
                  <a:ea typeface="宋体" pitchFamily="2" charset="-122"/>
                </a:rPr>
                <a:t>复杂，解析</a:t>
              </a:r>
              <a:r>
                <a:rPr lang="zh-CN" altLang="en-US" sz="1100" dirty="0">
                  <a:solidFill>
                    <a:srgbClr val="FFFFFF"/>
                  </a:solidFill>
                  <a:ea typeface="宋体" pitchFamily="2" charset="-122"/>
                </a:rPr>
                <a:t>耗时</a:t>
              </a:r>
              <a:endParaRPr lang="en-US" altLang="zh-CN" sz="1100" dirty="0">
                <a:solidFill>
                  <a:srgbClr val="FFFFFF"/>
                </a:solidFill>
                <a:ea typeface="宋体" pitchFamily="2" charset="-122"/>
              </a:endParaRPr>
            </a:p>
          </p:txBody>
        </p:sp>
      </p:grpSp>
      <p:grpSp>
        <p:nvGrpSpPr>
          <p:cNvPr id="24" name="组合 23"/>
          <p:cNvGrpSpPr/>
          <p:nvPr/>
        </p:nvGrpSpPr>
        <p:grpSpPr>
          <a:xfrm>
            <a:off x="3618952" y="3882219"/>
            <a:ext cx="2400874" cy="1674607"/>
            <a:chOff x="918642" y="3953239"/>
            <a:chExt cx="6991350" cy="1996041"/>
          </a:xfrm>
          <a:solidFill>
            <a:schemeClr val="accent2">
              <a:lumMod val="40000"/>
              <a:lumOff val="60000"/>
            </a:schemeClr>
          </a:solidFill>
          <a:effectLst/>
        </p:grpSpPr>
        <p:sp>
          <p:nvSpPr>
            <p:cNvPr id="25" name="Freeform 7"/>
            <p:cNvSpPr>
              <a:spLocks/>
            </p:cNvSpPr>
            <p:nvPr/>
          </p:nvSpPr>
          <p:spPr bwMode="gray">
            <a:xfrm>
              <a:off x="918642" y="4959280"/>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26" name="Freeform 8"/>
            <p:cNvSpPr>
              <a:spLocks/>
            </p:cNvSpPr>
            <p:nvPr/>
          </p:nvSpPr>
          <p:spPr bwMode="gray">
            <a:xfrm rot="10800000">
              <a:off x="5985942" y="3953239"/>
              <a:ext cx="192405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27" name="Rectangle 9"/>
            <p:cNvSpPr>
              <a:spLocks noChangeArrowheads="1"/>
            </p:cNvSpPr>
            <p:nvPr/>
          </p:nvSpPr>
          <p:spPr bwMode="gray">
            <a:xfrm>
              <a:off x="1104818" y="4130800"/>
              <a:ext cx="6629400" cy="1624881"/>
            </a:xfrm>
            <a:prstGeom prst="rect">
              <a:avLst/>
            </a:prstGeom>
            <a:grpFill/>
            <a:ln w="9525">
              <a:noFill/>
              <a:miter lim="800000"/>
              <a:headEnd/>
              <a:tailEnd/>
            </a:ln>
            <a:effectLst/>
          </p:spPr>
          <p:txBody>
            <a:bodyPr anchor="ctr"/>
            <a:lstStyle/>
            <a:p>
              <a:pPr eaLnBrk="0" hangingPunct="0">
                <a:lnSpc>
                  <a:spcPts val="2800"/>
                </a:lnSpc>
              </a:pPr>
              <a:r>
                <a:rPr lang="en-US" altLang="zh-CN" sz="1200" dirty="0" smtClean="0">
                  <a:solidFill>
                    <a:srgbClr val="FFFFFF"/>
                  </a:solidFill>
                  <a:ea typeface="宋体" pitchFamily="2" charset="-122"/>
                </a:rPr>
                <a:t>                     JSON</a:t>
              </a:r>
            </a:p>
            <a:p>
              <a:pPr marL="285750" indent="-285750" eaLnBrk="0" hangingPunct="0">
                <a:lnSpc>
                  <a:spcPts val="2800"/>
                </a:lnSpc>
                <a:buFont typeface="Wingdings" pitchFamily="2" charset="2"/>
                <a:buChar char="Ø"/>
              </a:pPr>
              <a:r>
                <a:rPr lang="zh-CN" altLang="en-US" sz="1200" dirty="0" smtClean="0">
                  <a:solidFill>
                    <a:srgbClr val="FFFFFF"/>
                  </a:solidFill>
                  <a:ea typeface="宋体" pitchFamily="2" charset="-122"/>
                </a:rPr>
                <a:t>格式简单，解析速度快</a:t>
              </a:r>
              <a:endParaRPr lang="en-US" altLang="zh-CN" sz="1200" dirty="0" smtClean="0">
                <a:solidFill>
                  <a:srgbClr val="FFFFFF"/>
                </a:solidFill>
                <a:ea typeface="宋体" pitchFamily="2" charset="-122"/>
              </a:endParaRPr>
            </a:p>
            <a:p>
              <a:pPr marL="285750" indent="-285750" eaLnBrk="0" hangingPunct="0">
                <a:lnSpc>
                  <a:spcPts val="2800"/>
                </a:lnSpc>
                <a:buFont typeface="Wingdings" pitchFamily="2" charset="2"/>
                <a:buChar char="Ø"/>
              </a:pPr>
              <a:r>
                <a:rPr lang="zh-CN" altLang="en-US" sz="1200" dirty="0" smtClean="0">
                  <a:solidFill>
                    <a:srgbClr val="FFFFFF"/>
                  </a:solidFill>
                  <a:ea typeface="宋体" pitchFamily="2" charset="-122"/>
                </a:rPr>
                <a:t>轻量级文件，占用带宽小</a:t>
              </a:r>
              <a:endParaRPr lang="en-US" altLang="zh-CN" sz="1200" dirty="0" smtClean="0">
                <a:solidFill>
                  <a:srgbClr val="FFFFFF"/>
                </a:solidFill>
                <a:ea typeface="宋体" pitchFamily="2" charset="-122"/>
              </a:endParaRPr>
            </a:p>
          </p:txBody>
        </p:sp>
      </p:grpSp>
      <p:sp>
        <p:nvSpPr>
          <p:cNvPr id="28" name="TextBox 27"/>
          <p:cNvSpPr txBox="1"/>
          <p:nvPr/>
        </p:nvSpPr>
        <p:spPr>
          <a:xfrm>
            <a:off x="1835425" y="3329706"/>
            <a:ext cx="1656184" cy="646331"/>
          </a:xfrm>
          <a:prstGeom prst="rect">
            <a:avLst/>
          </a:prstGeom>
          <a:noFill/>
        </p:spPr>
        <p:txBody>
          <a:bodyPr wrap="square" rtlCol="0">
            <a:spAutoFit/>
          </a:bodyPr>
          <a:lstStyle/>
          <a:p>
            <a:r>
              <a:rPr lang="zh-CN" altLang="en-US" dirty="0"/>
              <a:t>通用的</a:t>
            </a:r>
            <a:r>
              <a:rPr lang="zh-CN" altLang="en-US" dirty="0" smtClean="0"/>
              <a:t>数据</a:t>
            </a:r>
            <a:endParaRPr lang="en-US" altLang="zh-CN" dirty="0" smtClean="0"/>
          </a:p>
          <a:p>
            <a:r>
              <a:rPr lang="zh-CN" altLang="en-US" dirty="0" smtClean="0"/>
              <a:t>交换</a:t>
            </a:r>
            <a:r>
              <a:rPr lang="zh-CN" altLang="en-US" dirty="0"/>
              <a:t>格式</a:t>
            </a:r>
          </a:p>
        </p:txBody>
      </p:sp>
      <p:pic>
        <p:nvPicPr>
          <p:cNvPr id="7169" name="Picture 1" descr="C:\Users\FGJ\AppData\Roaming\Tencent\Users\794460205\QQ\WinTemp\RichOle\T%W`G0]@)@KY1(U$NB@M$(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3579" y="1813267"/>
            <a:ext cx="2754517" cy="1344263"/>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FGJ\AppData\Roaming\Tencent\Users\794460205\QQ\WinTemp\RichOle\GF(6`)B(~$SY`TFG`BZI}N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6450" y="3976037"/>
            <a:ext cx="2731320" cy="149035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618952" y="5805264"/>
            <a:ext cx="4572000" cy="461665"/>
          </a:xfrm>
          <a:prstGeom prst="rect">
            <a:avLst/>
          </a:prstGeom>
        </p:spPr>
        <p:txBody>
          <a:bodyPr>
            <a:spAutoFit/>
          </a:bodyPr>
          <a:lstStyle/>
          <a:p>
            <a:r>
              <a:rPr lang="zh-CN" altLang="en-US" sz="1200" dirty="0"/>
              <a:t>存储为</a:t>
            </a:r>
            <a:r>
              <a:rPr lang="en-US" altLang="zh-CN" sz="1200" dirty="0"/>
              <a:t>XML</a:t>
            </a:r>
            <a:r>
              <a:rPr lang="zh-CN" altLang="en-US" sz="1200" dirty="0"/>
              <a:t>需要</a:t>
            </a:r>
            <a:r>
              <a:rPr lang="en-US" altLang="zh-CN" sz="1200" dirty="0"/>
              <a:t>502</a:t>
            </a:r>
            <a:r>
              <a:rPr lang="zh-CN" altLang="en-US" sz="1200" dirty="0"/>
              <a:t>个字符，而存储为</a:t>
            </a:r>
            <a:r>
              <a:rPr lang="en-US" altLang="zh-CN" sz="1200" dirty="0"/>
              <a:t>JSON</a:t>
            </a:r>
            <a:r>
              <a:rPr lang="zh-CN" altLang="en-US" sz="1200" dirty="0"/>
              <a:t>只需</a:t>
            </a:r>
            <a:r>
              <a:rPr lang="en-US" altLang="zh-CN" sz="1200" dirty="0"/>
              <a:t>345</a:t>
            </a:r>
            <a:r>
              <a:rPr lang="zh-CN" altLang="en-US" sz="1200" dirty="0"/>
              <a:t>字符（大约少占</a:t>
            </a:r>
            <a:r>
              <a:rPr lang="en-US" altLang="zh-CN" sz="1200" dirty="0"/>
              <a:t>30</a:t>
            </a:r>
            <a:r>
              <a:rPr lang="zh-CN" altLang="en-US" sz="1200" dirty="0"/>
              <a:t>％的</a:t>
            </a:r>
            <a:r>
              <a:rPr lang="zh-CN" altLang="en-US" sz="1200" dirty="0" smtClean="0"/>
              <a:t>空间）解析速度，</a:t>
            </a:r>
            <a:r>
              <a:rPr lang="en-US" altLang="zh-CN" sz="1200" dirty="0" smtClean="0"/>
              <a:t>JSON</a:t>
            </a:r>
            <a:r>
              <a:rPr lang="zh-CN" altLang="en-US" sz="1200" dirty="0" smtClean="0"/>
              <a:t>的速度比</a:t>
            </a:r>
            <a:r>
              <a:rPr lang="en-US" altLang="zh-CN" sz="1200" dirty="0" smtClean="0"/>
              <a:t>xml</a:t>
            </a:r>
            <a:r>
              <a:rPr lang="zh-CN" altLang="en-US" sz="1200" dirty="0" smtClean="0"/>
              <a:t>快</a:t>
            </a:r>
            <a:r>
              <a:rPr lang="en-US" altLang="zh-CN" sz="1200" dirty="0" smtClean="0"/>
              <a:t>30%</a:t>
            </a:r>
            <a:r>
              <a:rPr lang="zh-CN" altLang="en-US" sz="1200" dirty="0" smtClean="0"/>
              <a:t>左右</a:t>
            </a:r>
            <a:endParaRPr lang="zh-CN" altLang="en-US" sz="1200" dirty="0"/>
          </a:p>
        </p:txBody>
      </p:sp>
    </p:spTree>
    <p:extLst>
      <p:ext uri="{BB962C8B-B14F-4D97-AF65-F5344CB8AC3E}">
        <p14:creationId xmlns:p14="http://schemas.microsoft.com/office/powerpoint/2010/main" val="3159350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bwMode="auto">
          <a:xfrm>
            <a:off x="6255835" y="2069117"/>
            <a:ext cx="980786" cy="150657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21</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3.</a:t>
            </a:r>
            <a:r>
              <a:rPr lang="zh-CN" altLang="en-US" sz="2800" b="1" dirty="0" smtClean="0">
                <a:solidFill>
                  <a:srgbClr val="FFFFFF"/>
                </a:solidFill>
                <a:latin typeface="Times New Roman" pitchFamily="18" charset="0"/>
                <a:ea typeface="黑体" pitchFamily="49" charset="-122"/>
                <a:cs typeface="Times New Roman" pitchFamily="18" charset="0"/>
              </a:rPr>
              <a:t>人机接口模块</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457200" y="1281156"/>
            <a:ext cx="3070071"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数据录入展示组件</a:t>
            </a:r>
            <a:endParaRPr lang="zh-CN" altLang="en-US" dirty="0"/>
          </a:p>
        </p:txBody>
      </p:sp>
      <p:sp>
        <p:nvSpPr>
          <p:cNvPr id="16" name="圆角矩形 15"/>
          <p:cNvSpPr/>
          <p:nvPr/>
        </p:nvSpPr>
        <p:spPr bwMode="auto">
          <a:xfrm>
            <a:off x="3273853" y="1990886"/>
            <a:ext cx="2130380" cy="189275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7" name="右箭头 16"/>
          <p:cNvSpPr/>
          <p:nvPr/>
        </p:nvSpPr>
        <p:spPr bwMode="auto">
          <a:xfrm>
            <a:off x="2464427" y="2352174"/>
            <a:ext cx="1023211"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2" name="右箭头 21"/>
          <p:cNvSpPr/>
          <p:nvPr/>
        </p:nvSpPr>
        <p:spPr bwMode="auto">
          <a:xfrm rot="10800000">
            <a:off x="4083277" y="2846336"/>
            <a:ext cx="711256" cy="36004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518" y="2310184"/>
            <a:ext cx="77688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圆角矩形 23"/>
          <p:cNvSpPr/>
          <p:nvPr/>
        </p:nvSpPr>
        <p:spPr bwMode="auto">
          <a:xfrm>
            <a:off x="3487638" y="2202673"/>
            <a:ext cx="570672" cy="115985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305" y="2128126"/>
            <a:ext cx="75587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6554521" y="2313120"/>
            <a:ext cx="432048" cy="923330"/>
          </a:xfrm>
          <a:prstGeom prst="rect">
            <a:avLst/>
          </a:prstGeom>
          <a:noFill/>
        </p:spPr>
        <p:txBody>
          <a:bodyPr wrap="square" rtlCol="0">
            <a:spAutoFit/>
          </a:bodyPr>
          <a:lstStyle/>
          <a:p>
            <a:r>
              <a:rPr lang="zh-CN" altLang="en-US" dirty="0" smtClean="0"/>
              <a:t>服务端</a:t>
            </a:r>
            <a:endParaRPr lang="zh-CN" altLang="en-US" dirty="0"/>
          </a:p>
        </p:txBody>
      </p:sp>
      <p:sp>
        <p:nvSpPr>
          <p:cNvPr id="29" name="右箭头 28"/>
          <p:cNvSpPr/>
          <p:nvPr/>
        </p:nvSpPr>
        <p:spPr bwMode="auto">
          <a:xfrm rot="10800000">
            <a:off x="5400305" y="2985917"/>
            <a:ext cx="734662" cy="33242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1" name="TextBox 20"/>
          <p:cNvSpPr txBox="1"/>
          <p:nvPr/>
        </p:nvSpPr>
        <p:spPr>
          <a:xfrm>
            <a:off x="1517829" y="2248204"/>
            <a:ext cx="664612" cy="646331"/>
          </a:xfrm>
          <a:prstGeom prst="rect">
            <a:avLst/>
          </a:prstGeom>
          <a:noFill/>
        </p:spPr>
        <p:txBody>
          <a:bodyPr wrap="square" rtlCol="0">
            <a:spAutoFit/>
          </a:bodyPr>
          <a:lstStyle/>
          <a:p>
            <a:r>
              <a:rPr lang="zh-CN" altLang="en-US" dirty="0" smtClean="0"/>
              <a:t>输入数据</a:t>
            </a:r>
            <a:endParaRPr lang="zh-CN" altLang="en-US" dirty="0"/>
          </a:p>
        </p:txBody>
      </p:sp>
      <p:pic>
        <p:nvPicPr>
          <p:cNvPr id="2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133" y="4432427"/>
            <a:ext cx="1763433" cy="1186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529977" y="5562118"/>
            <a:ext cx="1581885" cy="369332"/>
          </a:xfrm>
          <a:prstGeom prst="rect">
            <a:avLst/>
          </a:prstGeom>
          <a:noFill/>
        </p:spPr>
        <p:txBody>
          <a:bodyPr wrap="square" rtlCol="0">
            <a:spAutoFit/>
          </a:bodyPr>
          <a:lstStyle/>
          <a:p>
            <a:r>
              <a:rPr lang="zh-CN" altLang="en-US" dirty="0" smtClean="0"/>
              <a:t>整理数据需求</a:t>
            </a:r>
            <a:endParaRPr lang="zh-CN" altLang="en-US" dirty="0"/>
          </a:p>
        </p:txBody>
      </p:sp>
      <p:pic>
        <p:nvPicPr>
          <p:cNvPr id="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308" y="4477827"/>
            <a:ext cx="1329224" cy="1019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2443151" y="5608284"/>
            <a:ext cx="2043515" cy="646331"/>
          </a:xfrm>
          <a:prstGeom prst="rect">
            <a:avLst/>
          </a:prstGeom>
          <a:noFill/>
        </p:spPr>
        <p:txBody>
          <a:bodyPr wrap="square" rtlCol="0">
            <a:spAutoFit/>
          </a:bodyPr>
          <a:lstStyle/>
          <a:p>
            <a:r>
              <a:rPr lang="zh-CN" altLang="en-US" dirty="0" smtClean="0"/>
              <a:t>使用工具设计诊断流程界面</a:t>
            </a:r>
            <a:endParaRPr lang="zh-CN" altLang="en-US" dirty="0"/>
          </a:p>
        </p:txBody>
      </p:sp>
      <p:sp>
        <p:nvSpPr>
          <p:cNvPr id="30" name="TextBox 29"/>
          <p:cNvSpPr txBox="1"/>
          <p:nvPr/>
        </p:nvSpPr>
        <p:spPr>
          <a:xfrm>
            <a:off x="6806725" y="5547349"/>
            <a:ext cx="1656184" cy="923330"/>
          </a:xfrm>
          <a:prstGeom prst="rect">
            <a:avLst/>
          </a:prstGeom>
          <a:noFill/>
        </p:spPr>
        <p:txBody>
          <a:bodyPr wrap="square" rtlCol="0">
            <a:spAutoFit/>
          </a:bodyPr>
          <a:lstStyle/>
          <a:p>
            <a:r>
              <a:rPr lang="zh-CN" altLang="en-US" dirty="0" smtClean="0"/>
              <a:t>系统调用组件打开</a:t>
            </a:r>
            <a:r>
              <a:rPr lang="zh-CN" altLang="en-US" dirty="0" smtClean="0"/>
              <a:t>文件展示界面</a:t>
            </a:r>
            <a:endParaRPr lang="zh-CN" altLang="en-US" dirty="0"/>
          </a:p>
        </p:txBody>
      </p:sp>
      <p:pic>
        <p:nvPicPr>
          <p:cNvPr id="31" name="Picture 4" descr="D:\basic tool\QQ\文档\794460205\Image\XFA]N@570W_3WUP2V{1(YJ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24973" y="4328054"/>
            <a:ext cx="1488950" cy="1186507"/>
          </a:xfrm>
          <a:prstGeom prst="rect">
            <a:avLst/>
          </a:prstGeom>
          <a:noFill/>
          <a:extLst>
            <a:ext uri="{909E8E84-426E-40DD-AFC4-6F175D3DCCD1}">
              <a14:hiddenFill xmlns:a14="http://schemas.microsoft.com/office/drawing/2010/main">
                <a:solidFill>
                  <a:srgbClr val="FFFFFF"/>
                </a:solidFill>
              </a14:hiddenFill>
            </a:ext>
          </a:extLst>
        </p:spPr>
      </p:pic>
      <p:sp>
        <p:nvSpPr>
          <p:cNvPr id="32" name="右箭头 31"/>
          <p:cNvSpPr/>
          <p:nvPr/>
        </p:nvSpPr>
        <p:spPr bwMode="auto">
          <a:xfrm>
            <a:off x="1914835" y="4825542"/>
            <a:ext cx="719305" cy="467913"/>
          </a:xfrm>
          <a:prstGeom prst="rightArrow">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3" name="右箭头 32"/>
          <p:cNvSpPr/>
          <p:nvPr/>
        </p:nvSpPr>
        <p:spPr bwMode="auto">
          <a:xfrm>
            <a:off x="5913600" y="4773652"/>
            <a:ext cx="832628" cy="504056"/>
          </a:xfrm>
          <a:prstGeom prst="rightArrow">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8" name="右箭头 37"/>
          <p:cNvSpPr/>
          <p:nvPr/>
        </p:nvSpPr>
        <p:spPr bwMode="auto">
          <a:xfrm rot="10800000">
            <a:off x="2431199" y="3030110"/>
            <a:ext cx="842653" cy="36004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1" name="TextBox 10"/>
          <p:cNvSpPr txBox="1"/>
          <p:nvPr/>
        </p:nvSpPr>
        <p:spPr>
          <a:xfrm>
            <a:off x="1517829" y="3072792"/>
            <a:ext cx="771383" cy="646331"/>
          </a:xfrm>
          <a:prstGeom prst="rect">
            <a:avLst/>
          </a:prstGeom>
          <a:noFill/>
        </p:spPr>
        <p:txBody>
          <a:bodyPr wrap="square" rtlCol="0">
            <a:spAutoFit/>
          </a:bodyPr>
          <a:lstStyle/>
          <a:p>
            <a:r>
              <a:rPr lang="zh-CN" altLang="en-US" dirty="0" smtClean="0"/>
              <a:t>数据展示</a:t>
            </a:r>
            <a:endParaRPr lang="zh-CN" altLang="en-US" dirty="0"/>
          </a:p>
        </p:txBody>
      </p:sp>
      <p:sp>
        <p:nvSpPr>
          <p:cNvPr id="34" name="TextBox 12"/>
          <p:cNvSpPr txBox="1"/>
          <p:nvPr/>
        </p:nvSpPr>
        <p:spPr>
          <a:xfrm>
            <a:off x="3576856" y="2434524"/>
            <a:ext cx="312066" cy="646331"/>
          </a:xfrm>
          <a:prstGeom prst="rect">
            <a:avLst/>
          </a:prstGeom>
          <a:noFill/>
        </p:spPr>
        <p:txBody>
          <a:bodyPr wrap="square" rtlCol="0">
            <a:spAutoFit/>
          </a:bodyPr>
          <a:lstStyle/>
          <a:p>
            <a:r>
              <a:rPr lang="zh-CN" altLang="en-US" dirty="0" smtClean="0"/>
              <a:t>组件</a:t>
            </a:r>
            <a:endParaRPr lang="zh-CN" altLang="en-US" dirty="0"/>
          </a:p>
        </p:txBody>
      </p:sp>
      <p:sp>
        <p:nvSpPr>
          <p:cNvPr id="35" name="圆角矩形 34"/>
          <p:cNvSpPr/>
          <p:nvPr/>
        </p:nvSpPr>
        <p:spPr bwMode="auto">
          <a:xfrm>
            <a:off x="4510402" y="2229576"/>
            <a:ext cx="607515" cy="107633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36" name="TextBox 12"/>
          <p:cNvSpPr txBox="1"/>
          <p:nvPr/>
        </p:nvSpPr>
        <p:spPr>
          <a:xfrm>
            <a:off x="4486666" y="2326564"/>
            <a:ext cx="686842" cy="923330"/>
          </a:xfrm>
          <a:prstGeom prst="rect">
            <a:avLst/>
          </a:prstGeom>
          <a:noFill/>
        </p:spPr>
        <p:txBody>
          <a:bodyPr wrap="square" rtlCol="0">
            <a:spAutoFit/>
          </a:bodyPr>
          <a:lstStyle/>
          <a:p>
            <a:r>
              <a:rPr lang="zh-CN" altLang="en-US" dirty="0" smtClean="0"/>
              <a:t>数据交互接口</a:t>
            </a:r>
            <a:endParaRPr lang="zh-CN" altLang="en-US" dirty="0"/>
          </a:p>
        </p:txBody>
      </p:sp>
      <p:sp>
        <p:nvSpPr>
          <p:cNvPr id="2" name="文本框 1"/>
          <p:cNvSpPr txBox="1"/>
          <p:nvPr/>
        </p:nvSpPr>
        <p:spPr>
          <a:xfrm>
            <a:off x="3888922" y="3575690"/>
            <a:ext cx="905611" cy="369332"/>
          </a:xfrm>
          <a:prstGeom prst="rect">
            <a:avLst/>
          </a:prstGeom>
          <a:noFill/>
        </p:spPr>
        <p:txBody>
          <a:bodyPr wrap="square" rtlCol="0">
            <a:spAutoFit/>
          </a:bodyPr>
          <a:lstStyle/>
          <a:p>
            <a:r>
              <a:rPr lang="zh-CN" altLang="en-US" dirty="0" smtClean="0"/>
              <a:t>客户端</a:t>
            </a:r>
            <a:endParaRPr lang="zh-CN" altLang="en-US" dirty="0"/>
          </a:p>
        </p:txBody>
      </p:sp>
      <p:sp>
        <p:nvSpPr>
          <p:cNvPr id="37" name="右箭头 36"/>
          <p:cNvSpPr/>
          <p:nvPr/>
        </p:nvSpPr>
        <p:spPr bwMode="auto">
          <a:xfrm>
            <a:off x="4384902" y="4850956"/>
            <a:ext cx="719305" cy="467913"/>
          </a:xfrm>
          <a:prstGeom prst="rightArrow">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39" name="Picture 10" descr="D:\毕设\pictrute\document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24216" y="4773652"/>
            <a:ext cx="543420" cy="54342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055182" y="5638061"/>
            <a:ext cx="1211392" cy="646331"/>
          </a:xfrm>
          <a:prstGeom prst="rect">
            <a:avLst/>
          </a:prstGeom>
          <a:noFill/>
        </p:spPr>
        <p:txBody>
          <a:bodyPr wrap="square" rtlCol="0">
            <a:spAutoFit/>
          </a:bodyPr>
          <a:lstStyle/>
          <a:p>
            <a:r>
              <a:rPr lang="zh-CN" altLang="en-US" dirty="0" smtClean="0"/>
              <a:t>生成页面配置文件</a:t>
            </a:r>
            <a:endParaRPr lang="zh-CN" altLang="en-US" dirty="0"/>
          </a:p>
        </p:txBody>
      </p:sp>
    </p:spTree>
    <p:extLst>
      <p:ext uri="{BB962C8B-B14F-4D97-AF65-F5344CB8AC3E}">
        <p14:creationId xmlns:p14="http://schemas.microsoft.com/office/powerpoint/2010/main" val="11826485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xfrm>
            <a:off x="6553200" y="635542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小结</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TextBox 1"/>
          <p:cNvSpPr txBox="1"/>
          <p:nvPr/>
        </p:nvSpPr>
        <p:spPr>
          <a:xfrm>
            <a:off x="472480" y="1479590"/>
            <a:ext cx="3091408" cy="369332"/>
          </a:xfrm>
          <a:prstGeom prst="rect">
            <a:avLst/>
          </a:prstGeom>
          <a:noFill/>
        </p:spPr>
        <p:txBody>
          <a:bodyPr wrap="square" rtlCol="0">
            <a:spAutoFit/>
          </a:bodyPr>
          <a:lstStyle/>
          <a:p>
            <a:r>
              <a:rPr lang="zh-CN" altLang="en-US" dirty="0" smtClean="0"/>
              <a:t>决策支持服务构建方案设计</a:t>
            </a:r>
            <a:endParaRPr lang="zh-CN" altLang="en-US" dirty="0"/>
          </a:p>
        </p:txBody>
      </p:sp>
      <p:sp>
        <p:nvSpPr>
          <p:cNvPr id="3" name="TextBox 2"/>
          <p:cNvSpPr txBox="1"/>
          <p:nvPr/>
        </p:nvSpPr>
        <p:spPr>
          <a:xfrm>
            <a:off x="618848" y="2619558"/>
            <a:ext cx="1800200" cy="369332"/>
          </a:xfrm>
          <a:prstGeom prst="rect">
            <a:avLst/>
          </a:prstGeom>
          <a:noFill/>
        </p:spPr>
        <p:txBody>
          <a:bodyPr wrap="square" rtlCol="0">
            <a:spAutoFit/>
          </a:bodyPr>
          <a:lstStyle/>
          <a:p>
            <a:r>
              <a:rPr lang="zh-CN" altLang="en-US" dirty="0" smtClean="0"/>
              <a:t>疾病需求分析</a:t>
            </a:r>
            <a:endParaRPr lang="zh-CN" altLang="en-US" dirty="0"/>
          </a:p>
        </p:txBody>
      </p:sp>
      <p:sp>
        <p:nvSpPr>
          <p:cNvPr id="4" name="TextBox 3"/>
          <p:cNvSpPr txBox="1"/>
          <p:nvPr/>
        </p:nvSpPr>
        <p:spPr>
          <a:xfrm>
            <a:off x="5038750" y="2567860"/>
            <a:ext cx="1440160" cy="369332"/>
          </a:xfrm>
          <a:prstGeom prst="rect">
            <a:avLst/>
          </a:prstGeom>
          <a:noFill/>
        </p:spPr>
        <p:txBody>
          <a:bodyPr wrap="square" rtlCol="0">
            <a:spAutoFit/>
          </a:bodyPr>
          <a:lstStyle/>
          <a:p>
            <a:r>
              <a:rPr lang="zh-CN" altLang="en-US" dirty="0" smtClean="0"/>
              <a:t>系统实现</a:t>
            </a:r>
            <a:endParaRPr lang="zh-CN" altLang="en-US" dirty="0"/>
          </a:p>
        </p:txBody>
      </p:sp>
      <p:sp>
        <p:nvSpPr>
          <p:cNvPr id="5" name="TextBox 4"/>
          <p:cNvSpPr txBox="1"/>
          <p:nvPr/>
        </p:nvSpPr>
        <p:spPr>
          <a:xfrm>
            <a:off x="7380312" y="2619231"/>
            <a:ext cx="1512168" cy="369332"/>
          </a:xfrm>
          <a:prstGeom prst="rect">
            <a:avLst/>
          </a:prstGeom>
          <a:noFill/>
        </p:spPr>
        <p:txBody>
          <a:bodyPr wrap="square" rtlCol="0">
            <a:spAutoFit/>
          </a:bodyPr>
          <a:lstStyle/>
          <a:p>
            <a:r>
              <a:rPr lang="zh-CN" altLang="en-US" dirty="0" smtClean="0"/>
              <a:t>系统应用</a:t>
            </a:r>
            <a:endParaRPr lang="zh-CN" altLang="en-US" dirty="0"/>
          </a:p>
        </p:txBody>
      </p:sp>
      <p:sp>
        <p:nvSpPr>
          <p:cNvPr id="8" name="TextBox 7"/>
          <p:cNvSpPr txBox="1"/>
          <p:nvPr/>
        </p:nvSpPr>
        <p:spPr>
          <a:xfrm>
            <a:off x="727016" y="3089700"/>
            <a:ext cx="1440160" cy="369332"/>
          </a:xfrm>
          <a:prstGeom prst="rect">
            <a:avLst/>
          </a:prstGeom>
          <a:noFill/>
        </p:spPr>
        <p:txBody>
          <a:bodyPr wrap="square" rtlCol="0">
            <a:spAutoFit/>
          </a:bodyPr>
          <a:lstStyle/>
          <a:p>
            <a:r>
              <a:rPr lang="en-US" altLang="zh-CN" dirty="0" smtClean="0"/>
              <a:t>1.</a:t>
            </a:r>
            <a:r>
              <a:rPr lang="zh-CN" altLang="en-US" dirty="0" smtClean="0"/>
              <a:t>选取病种</a:t>
            </a:r>
            <a:endParaRPr lang="zh-CN" altLang="en-US" dirty="0"/>
          </a:p>
        </p:txBody>
      </p:sp>
      <p:sp>
        <p:nvSpPr>
          <p:cNvPr id="10" name="TextBox 9"/>
          <p:cNvSpPr txBox="1"/>
          <p:nvPr/>
        </p:nvSpPr>
        <p:spPr>
          <a:xfrm>
            <a:off x="695440" y="3553598"/>
            <a:ext cx="1705312" cy="923330"/>
          </a:xfrm>
          <a:prstGeom prst="rect">
            <a:avLst/>
          </a:prstGeom>
          <a:noFill/>
        </p:spPr>
        <p:txBody>
          <a:bodyPr wrap="square" rtlCol="0">
            <a:spAutoFit/>
          </a:bodyPr>
          <a:lstStyle/>
          <a:p>
            <a:r>
              <a:rPr lang="en-US" altLang="zh-CN" dirty="0" smtClean="0"/>
              <a:t>2.</a:t>
            </a:r>
            <a:r>
              <a:rPr lang="zh-CN" altLang="en-US" dirty="0" smtClean="0"/>
              <a:t>针对疾病诊断数据需求进行建模</a:t>
            </a:r>
            <a:endParaRPr lang="zh-CN" altLang="en-US" dirty="0"/>
          </a:p>
        </p:txBody>
      </p:sp>
      <p:sp>
        <p:nvSpPr>
          <p:cNvPr id="11" name="TextBox 10"/>
          <p:cNvSpPr txBox="1"/>
          <p:nvPr/>
        </p:nvSpPr>
        <p:spPr>
          <a:xfrm>
            <a:off x="4877435" y="2824717"/>
            <a:ext cx="1743951" cy="1754326"/>
          </a:xfrm>
          <a:prstGeom prst="rect">
            <a:avLst/>
          </a:prstGeom>
          <a:noFill/>
        </p:spPr>
        <p:txBody>
          <a:bodyPr wrap="square" rtlCol="0">
            <a:spAutoFit/>
          </a:bodyPr>
          <a:lstStyle/>
          <a:p>
            <a:r>
              <a:rPr lang="en-US" altLang="zh-CN" dirty="0" smtClean="0"/>
              <a:t>1.</a:t>
            </a:r>
            <a:r>
              <a:rPr lang="zh-CN" altLang="en-US" dirty="0" smtClean="0"/>
              <a:t>诊断流程设计实现</a:t>
            </a:r>
            <a:endParaRPr lang="en-US" altLang="zh-CN" dirty="0" smtClean="0"/>
          </a:p>
          <a:p>
            <a:r>
              <a:rPr lang="en-US" altLang="zh-CN" dirty="0" smtClean="0"/>
              <a:t>2.</a:t>
            </a:r>
            <a:r>
              <a:rPr lang="zh-CN" altLang="en-US" dirty="0" smtClean="0"/>
              <a:t>数据转换模块实现</a:t>
            </a:r>
            <a:endParaRPr lang="en-US" altLang="zh-CN" dirty="0" smtClean="0"/>
          </a:p>
          <a:p>
            <a:r>
              <a:rPr lang="en-US" altLang="zh-CN" dirty="0" smtClean="0"/>
              <a:t>3.</a:t>
            </a:r>
            <a:r>
              <a:rPr lang="zh-CN" altLang="en-US" dirty="0" smtClean="0"/>
              <a:t>完成数据存储模块</a:t>
            </a:r>
            <a:endParaRPr lang="en-US" altLang="zh-CN" dirty="0" smtClean="0"/>
          </a:p>
        </p:txBody>
      </p:sp>
      <p:sp>
        <p:nvSpPr>
          <p:cNvPr id="12" name="TextBox 11"/>
          <p:cNvSpPr txBox="1"/>
          <p:nvPr/>
        </p:nvSpPr>
        <p:spPr>
          <a:xfrm>
            <a:off x="7325271" y="3055100"/>
            <a:ext cx="1442369" cy="1200329"/>
          </a:xfrm>
          <a:prstGeom prst="rect">
            <a:avLst/>
          </a:prstGeom>
          <a:noFill/>
        </p:spPr>
        <p:txBody>
          <a:bodyPr wrap="square" rtlCol="0">
            <a:spAutoFit/>
          </a:bodyPr>
          <a:lstStyle/>
          <a:p>
            <a:r>
              <a:rPr lang="en-US" altLang="zh-CN" dirty="0" smtClean="0"/>
              <a:t>1.</a:t>
            </a:r>
            <a:r>
              <a:rPr lang="zh-CN" altLang="en-US" dirty="0" smtClean="0"/>
              <a:t>云平台部署系统</a:t>
            </a:r>
            <a:endParaRPr lang="en-US" altLang="zh-CN" dirty="0" smtClean="0"/>
          </a:p>
          <a:p>
            <a:r>
              <a:rPr lang="en-US" altLang="zh-CN" dirty="0" smtClean="0"/>
              <a:t>2.</a:t>
            </a:r>
            <a:r>
              <a:rPr lang="zh-CN" altLang="en-US" dirty="0" smtClean="0"/>
              <a:t>临床评估验证</a:t>
            </a:r>
            <a:endParaRPr lang="zh-CN" altLang="en-US" dirty="0"/>
          </a:p>
        </p:txBody>
      </p:sp>
      <p:sp>
        <p:nvSpPr>
          <p:cNvPr id="13" name="TextBox 12"/>
          <p:cNvSpPr txBox="1"/>
          <p:nvPr/>
        </p:nvSpPr>
        <p:spPr>
          <a:xfrm>
            <a:off x="2879812" y="2634410"/>
            <a:ext cx="1368152" cy="369332"/>
          </a:xfrm>
          <a:prstGeom prst="rect">
            <a:avLst/>
          </a:prstGeom>
          <a:noFill/>
        </p:spPr>
        <p:txBody>
          <a:bodyPr wrap="square" rtlCol="0">
            <a:spAutoFit/>
          </a:bodyPr>
          <a:lstStyle/>
          <a:p>
            <a:r>
              <a:rPr lang="zh-CN" altLang="en-US" dirty="0" smtClean="0"/>
              <a:t>推理构建</a:t>
            </a:r>
            <a:endParaRPr lang="zh-CN" altLang="en-US" dirty="0"/>
          </a:p>
        </p:txBody>
      </p:sp>
      <p:sp>
        <p:nvSpPr>
          <p:cNvPr id="14" name="TextBox 13"/>
          <p:cNvSpPr txBox="1"/>
          <p:nvPr/>
        </p:nvSpPr>
        <p:spPr>
          <a:xfrm>
            <a:off x="2642944" y="3290500"/>
            <a:ext cx="1605020" cy="1200329"/>
          </a:xfrm>
          <a:prstGeom prst="rect">
            <a:avLst/>
          </a:prstGeom>
          <a:noFill/>
        </p:spPr>
        <p:txBody>
          <a:bodyPr wrap="square" rtlCol="0">
            <a:spAutoFit/>
          </a:bodyPr>
          <a:lstStyle/>
          <a:p>
            <a:r>
              <a:rPr lang="en-US" altLang="zh-CN" dirty="0" smtClean="0"/>
              <a:t>1.</a:t>
            </a:r>
            <a:r>
              <a:rPr lang="zh-CN" altLang="en-US" dirty="0" smtClean="0"/>
              <a:t>推理方法选择</a:t>
            </a:r>
            <a:endParaRPr lang="en-US" altLang="zh-CN" dirty="0" smtClean="0"/>
          </a:p>
          <a:p>
            <a:r>
              <a:rPr lang="en-US" altLang="zh-CN" dirty="0" smtClean="0"/>
              <a:t>2.</a:t>
            </a:r>
            <a:r>
              <a:rPr lang="zh-CN" altLang="en-US" dirty="0" smtClean="0"/>
              <a:t>知识库构建</a:t>
            </a:r>
            <a:endParaRPr lang="en-US" altLang="zh-CN" dirty="0" smtClean="0"/>
          </a:p>
          <a:p>
            <a:endParaRPr lang="zh-CN" altLang="en-US" dirty="0"/>
          </a:p>
        </p:txBody>
      </p:sp>
      <p:sp>
        <p:nvSpPr>
          <p:cNvPr id="15" name="燕尾形 14"/>
          <p:cNvSpPr/>
          <p:nvPr/>
        </p:nvSpPr>
        <p:spPr bwMode="auto">
          <a:xfrm>
            <a:off x="2239028" y="2621546"/>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8" name="燕尾形 17"/>
          <p:cNvSpPr/>
          <p:nvPr/>
        </p:nvSpPr>
        <p:spPr bwMode="auto">
          <a:xfrm>
            <a:off x="2385886" y="2621546"/>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9" name="燕尾形 18"/>
          <p:cNvSpPr/>
          <p:nvPr/>
        </p:nvSpPr>
        <p:spPr bwMode="auto">
          <a:xfrm>
            <a:off x="4335132" y="263718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0" name="燕尾形 19"/>
          <p:cNvSpPr/>
          <p:nvPr/>
        </p:nvSpPr>
        <p:spPr bwMode="auto">
          <a:xfrm>
            <a:off x="4481990" y="263718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1" name="燕尾形 20"/>
          <p:cNvSpPr/>
          <p:nvPr/>
        </p:nvSpPr>
        <p:spPr bwMode="auto">
          <a:xfrm>
            <a:off x="6621386" y="263718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2" name="燕尾形 21"/>
          <p:cNvSpPr/>
          <p:nvPr/>
        </p:nvSpPr>
        <p:spPr bwMode="auto">
          <a:xfrm>
            <a:off x="6768244" y="263718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6" name="TextBox 15"/>
          <p:cNvSpPr txBox="1"/>
          <p:nvPr/>
        </p:nvSpPr>
        <p:spPr>
          <a:xfrm>
            <a:off x="5326274" y="5616376"/>
            <a:ext cx="1295112" cy="923330"/>
          </a:xfrm>
          <a:prstGeom prst="rect">
            <a:avLst/>
          </a:prstGeom>
          <a:noFill/>
        </p:spPr>
        <p:txBody>
          <a:bodyPr wrap="square" rtlCol="0">
            <a:spAutoFit/>
          </a:bodyPr>
          <a:lstStyle/>
          <a:p>
            <a:r>
              <a:rPr lang="zh-CN" altLang="en-US" dirty="0" smtClean="0"/>
              <a:t>知识更新</a:t>
            </a:r>
            <a:endParaRPr lang="en-US" altLang="zh-CN" dirty="0" smtClean="0"/>
          </a:p>
          <a:p>
            <a:r>
              <a:rPr lang="zh-CN" altLang="en-US" dirty="0" smtClean="0"/>
              <a:t>推理方法改进</a:t>
            </a:r>
            <a:endParaRPr lang="zh-CN" altLang="en-US" dirty="0"/>
          </a:p>
        </p:txBody>
      </p:sp>
      <p:sp>
        <p:nvSpPr>
          <p:cNvPr id="27" name="燕尾形 26"/>
          <p:cNvSpPr/>
          <p:nvPr/>
        </p:nvSpPr>
        <p:spPr bwMode="auto">
          <a:xfrm rot="9600000">
            <a:off x="7006928" y="4841217"/>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8" name="燕尾形 27"/>
          <p:cNvSpPr/>
          <p:nvPr/>
        </p:nvSpPr>
        <p:spPr bwMode="auto">
          <a:xfrm rot="9600000">
            <a:off x="7149762" y="4787966"/>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3" name="TextBox 22"/>
          <p:cNvSpPr txBox="1"/>
          <p:nvPr/>
        </p:nvSpPr>
        <p:spPr>
          <a:xfrm>
            <a:off x="5362248" y="5228788"/>
            <a:ext cx="1439158" cy="369332"/>
          </a:xfrm>
          <a:prstGeom prst="rect">
            <a:avLst/>
          </a:prstGeom>
          <a:noFill/>
        </p:spPr>
        <p:txBody>
          <a:bodyPr wrap="square" rtlCol="0">
            <a:spAutoFit/>
          </a:bodyPr>
          <a:lstStyle/>
          <a:p>
            <a:r>
              <a:rPr lang="zh-CN" altLang="en-US" dirty="0" smtClean="0"/>
              <a:t>系统更新</a:t>
            </a:r>
            <a:endParaRPr lang="zh-CN" altLang="en-US" dirty="0"/>
          </a:p>
        </p:txBody>
      </p:sp>
      <p:sp>
        <p:nvSpPr>
          <p:cNvPr id="30" name="燕尾形 29"/>
          <p:cNvSpPr>
            <a:spLocks/>
          </p:cNvSpPr>
          <p:nvPr/>
        </p:nvSpPr>
        <p:spPr bwMode="auto">
          <a:xfrm rot="13140000">
            <a:off x="4523521" y="4898952"/>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1" name="燕尾形 30"/>
          <p:cNvSpPr>
            <a:spLocks/>
          </p:cNvSpPr>
          <p:nvPr/>
        </p:nvSpPr>
        <p:spPr bwMode="auto">
          <a:xfrm rot="13140000">
            <a:off x="4624660" y="498755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2" name="圆角矩形 31"/>
          <p:cNvSpPr/>
          <p:nvPr/>
        </p:nvSpPr>
        <p:spPr bwMode="auto">
          <a:xfrm>
            <a:off x="618848" y="2326906"/>
            <a:ext cx="1575712"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4" name="圆角矩形 33"/>
          <p:cNvSpPr/>
          <p:nvPr/>
        </p:nvSpPr>
        <p:spPr bwMode="auto">
          <a:xfrm>
            <a:off x="2672252" y="2339020"/>
            <a:ext cx="1575712"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5" name="圆角矩形 34"/>
          <p:cNvSpPr/>
          <p:nvPr/>
        </p:nvSpPr>
        <p:spPr bwMode="auto">
          <a:xfrm>
            <a:off x="4900378" y="2339020"/>
            <a:ext cx="1578532"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6" name="圆角矩形 35"/>
          <p:cNvSpPr/>
          <p:nvPr/>
        </p:nvSpPr>
        <p:spPr bwMode="auto">
          <a:xfrm>
            <a:off x="7111088" y="2339020"/>
            <a:ext cx="1575712"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7" name="圆角矩形 36"/>
          <p:cNvSpPr/>
          <p:nvPr/>
        </p:nvSpPr>
        <p:spPr bwMode="auto">
          <a:xfrm>
            <a:off x="5186028" y="4971905"/>
            <a:ext cx="1575712" cy="1697455"/>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2839633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23</a:t>
            </a:fld>
            <a:endParaRPr lang="en-US" altLang="zh-CN" smtClean="0">
              <a:solidFill>
                <a:srgbClr val="000000"/>
              </a:solidFill>
              <a:latin typeface="Arial" charset="0"/>
            </a:endParaRPr>
          </a:p>
        </p:txBody>
      </p:sp>
      <p:sp>
        <p:nvSpPr>
          <p:cNvPr id="40" name="矩形 39"/>
          <p:cNvSpPr/>
          <p:nvPr/>
        </p:nvSpPr>
        <p:spPr bwMode="auto">
          <a:xfrm>
            <a:off x="3498850" y="1866999"/>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grpSp>
        <p:nvGrpSpPr>
          <p:cNvPr id="41" name="Group 4"/>
          <p:cNvGrpSpPr>
            <a:grpSpLocks/>
          </p:cNvGrpSpPr>
          <p:nvPr/>
        </p:nvGrpSpPr>
        <p:grpSpPr bwMode="auto">
          <a:xfrm>
            <a:off x="3176588" y="4103786"/>
            <a:ext cx="5205412" cy="571500"/>
            <a:chOff x="3176558" y="3957654"/>
            <a:chExt cx="5205442" cy="571504"/>
          </a:xfrm>
        </p:grpSpPr>
        <p:sp>
          <p:nvSpPr>
            <p:cNvPr id="42" name="矩形 41"/>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43"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44" name="菱形 43"/>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45" name="Group 2"/>
          <p:cNvGrpSpPr>
            <a:grpSpLocks/>
          </p:cNvGrpSpPr>
          <p:nvPr/>
        </p:nvGrpSpPr>
        <p:grpSpPr bwMode="auto">
          <a:xfrm>
            <a:off x="3176588" y="2565499"/>
            <a:ext cx="5205412" cy="571500"/>
            <a:chOff x="3176558" y="2386018"/>
            <a:chExt cx="5205442" cy="571504"/>
          </a:xfrm>
          <a:solidFill>
            <a:schemeClr val="bg2">
              <a:lumMod val="20000"/>
              <a:lumOff val="80000"/>
            </a:schemeClr>
          </a:solidFill>
        </p:grpSpPr>
        <p:sp>
          <p:nvSpPr>
            <p:cNvPr id="46" name="矩形 45"/>
            <p:cNvSpPr/>
            <p:nvPr/>
          </p:nvSpPr>
          <p:spPr bwMode="auto">
            <a:xfrm>
              <a:off x="3498822" y="245745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47" name="菱形 46"/>
            <p:cNvSpPr/>
            <p:nvPr/>
          </p:nvSpPr>
          <p:spPr bwMode="auto">
            <a:xfrm>
              <a:off x="3176558" y="2386018"/>
              <a:ext cx="571504" cy="571504"/>
            </a:xfrm>
            <a:prstGeom prst="diamond">
              <a:avLst/>
            </a:prstGeom>
            <a:solidFill>
              <a:schemeClr val="accent1">
                <a:lumMod val="9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48" name="TextBox 36"/>
            <p:cNvSpPr txBox="1">
              <a:spLocks noChangeArrowheads="1"/>
            </p:cNvSpPr>
            <p:nvPr/>
          </p:nvSpPr>
          <p:spPr bwMode="auto">
            <a:xfrm>
              <a:off x="3733800" y="2487657"/>
              <a:ext cx="4366590" cy="3693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grpSp>
        <p:nvGrpSpPr>
          <p:cNvPr id="49" name="Group 3"/>
          <p:cNvGrpSpPr>
            <a:grpSpLocks/>
          </p:cNvGrpSpPr>
          <p:nvPr/>
        </p:nvGrpSpPr>
        <p:grpSpPr bwMode="auto">
          <a:xfrm>
            <a:off x="3176588" y="3335435"/>
            <a:ext cx="5205412" cy="571500"/>
            <a:chOff x="3176558" y="3171836"/>
            <a:chExt cx="5205442" cy="571504"/>
          </a:xfrm>
          <a:solidFill>
            <a:schemeClr val="accent5">
              <a:lumMod val="90000"/>
            </a:schemeClr>
          </a:solidFill>
        </p:grpSpPr>
        <p:sp>
          <p:nvSpPr>
            <p:cNvPr id="50" name="矩形 49"/>
            <p:cNvSpPr/>
            <p:nvPr/>
          </p:nvSpPr>
          <p:spPr bwMode="auto">
            <a:xfrm>
              <a:off x="3498822" y="3243276"/>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1" name="菱形 50"/>
            <p:cNvSpPr/>
            <p:nvPr/>
          </p:nvSpPr>
          <p:spPr bwMode="auto">
            <a:xfrm>
              <a:off x="3176558" y="3171836"/>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52" name="TextBox 37"/>
            <p:cNvSpPr txBox="1">
              <a:spLocks noChangeArrowheads="1"/>
            </p:cNvSpPr>
            <p:nvPr/>
          </p:nvSpPr>
          <p:spPr bwMode="auto">
            <a:xfrm>
              <a:off x="3733800" y="3298871"/>
              <a:ext cx="4622799"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a:solidFill>
                    <a:srgbClr val="000000"/>
                  </a:solidFill>
                  <a:latin typeface="黑体" pitchFamily="49" charset="-122"/>
                  <a:ea typeface="黑体" pitchFamily="49" charset="-122"/>
                </a:rPr>
                <a:t>头痛决策支持系统开发与评估</a:t>
              </a:r>
            </a:p>
          </p:txBody>
        </p:sp>
      </p:grpSp>
      <p:sp>
        <p:nvSpPr>
          <p:cNvPr id="53" name="Rectangle 1"/>
          <p:cNvSpPr>
            <a:spLocks noChangeArrowheads="1"/>
          </p:cNvSpPr>
          <p:nvPr/>
        </p:nvSpPr>
        <p:spPr bwMode="auto">
          <a:xfrm>
            <a:off x="3694113" y="1897161"/>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54" name="Group 5"/>
          <p:cNvGrpSpPr>
            <a:grpSpLocks/>
          </p:cNvGrpSpPr>
          <p:nvPr/>
        </p:nvGrpSpPr>
        <p:grpSpPr bwMode="auto">
          <a:xfrm>
            <a:off x="3176588" y="4873724"/>
            <a:ext cx="5205412" cy="571500"/>
            <a:chOff x="3176558" y="4724400"/>
            <a:chExt cx="5205442" cy="571504"/>
          </a:xfrm>
        </p:grpSpPr>
        <p:sp>
          <p:nvSpPr>
            <p:cNvPr id="55"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6"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总结与展望</a:t>
              </a:r>
              <a:endParaRPr kumimoji="1" lang="en-US" altLang="zh-CN" b="1" dirty="0">
                <a:solidFill>
                  <a:srgbClr val="000000"/>
                </a:solidFill>
                <a:latin typeface="黑体" pitchFamily="49" charset="-122"/>
                <a:ea typeface="黑体" pitchFamily="49" charset="-122"/>
              </a:endParaRPr>
            </a:p>
          </p:txBody>
        </p:sp>
        <p:sp>
          <p:nvSpPr>
            <p:cNvPr id="57"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sp>
        <p:nvSpPr>
          <p:cNvPr id="58" name="菱形 57"/>
          <p:cNvSpPr/>
          <p:nvPr/>
        </p:nvSpPr>
        <p:spPr bwMode="auto">
          <a:xfrm>
            <a:off x="3176558" y="177182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8110075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横卷形 7"/>
          <p:cNvSpPr/>
          <p:nvPr/>
        </p:nvSpPr>
        <p:spPr>
          <a:xfrm>
            <a:off x="1979712" y="1912371"/>
            <a:ext cx="6840761" cy="1655762"/>
          </a:xfrm>
          <a:prstGeom prst="horizontalScroll">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317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微软雅黑"/>
              <a:cs typeface="+mn-cs"/>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系统需求</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5" name="Picture 27" descr="C:\Users\FGJ\Pictures\imagesCAUI51Q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260895"/>
            <a:ext cx="89402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a:spLocks noChangeArrowheads="1"/>
          </p:cNvSpPr>
          <p:nvPr/>
        </p:nvSpPr>
        <p:spPr bwMode="auto">
          <a:xfrm>
            <a:off x="2339753" y="2140088"/>
            <a:ext cx="648072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smtClean="0">
                <a:ea typeface="微软雅黑" pitchFamily="34" charset="-122"/>
              </a:rPr>
              <a:t>WHO</a:t>
            </a:r>
            <a:r>
              <a:rPr lang="zh-CN" altLang="en-US" dirty="0" smtClean="0">
                <a:ea typeface="微软雅黑" pitchFamily="34" charset="-122"/>
              </a:rPr>
              <a:t>报告</a:t>
            </a:r>
            <a:r>
              <a:rPr lang="zh-CN" altLang="en-US" dirty="0">
                <a:ea typeface="微软雅黑" pitchFamily="34" charset="-122"/>
              </a:rPr>
              <a:t>称，全球约有</a:t>
            </a:r>
            <a:r>
              <a:rPr lang="en-US" altLang="zh-CN" dirty="0">
                <a:ea typeface="微软雅黑" pitchFamily="34" charset="-122"/>
              </a:rPr>
              <a:t>10%</a:t>
            </a:r>
            <a:r>
              <a:rPr lang="zh-CN" altLang="en-US" dirty="0">
                <a:ea typeface="微软雅黑" pitchFamily="34" charset="-122"/>
              </a:rPr>
              <a:t>的成年人患有偏头痛，</a:t>
            </a:r>
            <a:r>
              <a:rPr lang="en-US" altLang="zh-CN" dirty="0">
                <a:ea typeface="微软雅黑" pitchFamily="34" charset="-122"/>
              </a:rPr>
              <a:t>1.7%~4%</a:t>
            </a:r>
            <a:r>
              <a:rPr lang="zh-CN" altLang="en-US" dirty="0">
                <a:ea typeface="微软雅黑" pitchFamily="34" charset="-122"/>
              </a:rPr>
              <a:t>的成年人每月至少有</a:t>
            </a:r>
            <a:r>
              <a:rPr lang="en-US" altLang="zh-CN" dirty="0">
                <a:ea typeface="微软雅黑" pitchFamily="34" charset="-122"/>
              </a:rPr>
              <a:t>15</a:t>
            </a:r>
            <a:r>
              <a:rPr lang="zh-CN" altLang="en-US" dirty="0">
                <a:ea typeface="微软雅黑" pitchFamily="34" charset="-122"/>
              </a:rPr>
              <a:t>天发生头痛。然而，在偏头痛和紧张型头痛患者中，仅有</a:t>
            </a:r>
            <a:r>
              <a:rPr lang="en-US" altLang="zh-CN" dirty="0">
                <a:ea typeface="微软雅黑" pitchFamily="34" charset="-122"/>
              </a:rPr>
              <a:t>40%</a:t>
            </a:r>
            <a:r>
              <a:rPr lang="zh-CN" altLang="en-US" dirty="0">
                <a:ea typeface="微软雅黑" pitchFamily="34" charset="-122"/>
              </a:rPr>
              <a:t>获得了专业诊断，而在药物过量所致头痛患者中，这一比例更是低至</a:t>
            </a:r>
            <a:r>
              <a:rPr lang="en-US" altLang="zh-CN" dirty="0">
                <a:ea typeface="微软雅黑" pitchFamily="34" charset="-122"/>
              </a:rPr>
              <a:t>10%</a:t>
            </a:r>
          </a:p>
        </p:txBody>
      </p:sp>
      <p:sp>
        <p:nvSpPr>
          <p:cNvPr id="3" name="TextBox 2"/>
          <p:cNvSpPr txBox="1"/>
          <p:nvPr/>
        </p:nvSpPr>
        <p:spPr>
          <a:xfrm>
            <a:off x="1333282" y="4108430"/>
            <a:ext cx="2880320" cy="369332"/>
          </a:xfrm>
          <a:prstGeom prst="rect">
            <a:avLst/>
          </a:prstGeom>
          <a:noFill/>
        </p:spPr>
        <p:txBody>
          <a:bodyPr wrap="square" rtlCol="0">
            <a:spAutoFit/>
          </a:bodyPr>
          <a:lstStyle/>
          <a:p>
            <a:endParaRPr lang="zh-CN" altLang="en-US" dirty="0"/>
          </a:p>
        </p:txBody>
      </p:sp>
      <p:sp>
        <p:nvSpPr>
          <p:cNvPr id="10" name="TextBox 9"/>
          <p:cNvSpPr txBox="1"/>
          <p:nvPr/>
        </p:nvSpPr>
        <p:spPr>
          <a:xfrm>
            <a:off x="860802" y="3644968"/>
            <a:ext cx="6705600" cy="1323439"/>
          </a:xfrm>
          <a:prstGeom prst="rect">
            <a:avLst/>
          </a:prstGeom>
          <a:noFill/>
        </p:spPr>
        <p:txBody>
          <a:bodyPr>
            <a:spAutoFit/>
          </a:bodyPr>
          <a:lstStyle/>
          <a:p>
            <a:pPr marL="285750" marR="0" lvl="0" indent="-285750" defTabSz="91440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头痛 </a:t>
            </a:r>
            <a:endParaRPr kumimoji="0" lang="en-US" altLang="zh-CN"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原发性</a:t>
            </a: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头痛：无明确病因的头痛，包括偏头痛</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、紧张</a:t>
            </a: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型头痛、丛集性头痛</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等，占头痛总数</a:t>
            </a:r>
            <a:r>
              <a:rPr kumimoji="0" lang="en-US" altLang="zh-CN"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50%</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以上</a:t>
            </a:r>
            <a:endParaRPr kumimoji="0" lang="en-US" altLang="zh-CN"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继发性头痛种类繁多，主要根据其病因</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分类</a:t>
            </a:r>
            <a:endPar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p:txBody>
      </p:sp>
      <p:sp>
        <p:nvSpPr>
          <p:cNvPr id="7" name="TextBox 6"/>
          <p:cNvSpPr txBox="1"/>
          <p:nvPr/>
        </p:nvSpPr>
        <p:spPr>
          <a:xfrm>
            <a:off x="1187624" y="5476582"/>
            <a:ext cx="5584136" cy="369332"/>
          </a:xfrm>
          <a:prstGeom prst="rect">
            <a:avLst/>
          </a:prstGeom>
          <a:noFill/>
        </p:spPr>
        <p:txBody>
          <a:bodyPr wrap="square" rtlCol="0">
            <a:spAutoFit/>
          </a:bodyPr>
          <a:lstStyle/>
          <a:p>
            <a:r>
              <a:rPr lang="zh-CN" altLang="en-US" dirty="0" smtClean="0"/>
              <a:t>选取覆盖率广的原发性头痛作为辅助决策的目标</a:t>
            </a:r>
            <a:endParaRPr lang="zh-CN" altLang="en-US" dirty="0"/>
          </a:p>
        </p:txBody>
      </p:sp>
    </p:spTree>
    <p:extLst>
      <p:ext uri="{BB962C8B-B14F-4D97-AF65-F5344CB8AC3E}">
        <p14:creationId xmlns:p14="http://schemas.microsoft.com/office/powerpoint/2010/main" val="13970168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4176464"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系统推理部分构建</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pSp>
        <p:nvGrpSpPr>
          <p:cNvPr id="5" name="组合 27"/>
          <p:cNvGrpSpPr>
            <a:grpSpLocks/>
          </p:cNvGrpSpPr>
          <p:nvPr/>
        </p:nvGrpSpPr>
        <p:grpSpPr bwMode="auto">
          <a:xfrm>
            <a:off x="822178" y="2484099"/>
            <a:ext cx="2063750" cy="1566862"/>
            <a:chOff x="564182" y="3484982"/>
            <a:chExt cx="3693614" cy="2392290"/>
          </a:xfrm>
        </p:grpSpPr>
        <p:pic>
          <p:nvPicPr>
            <p:cNvPr id="6"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182" y="3484982"/>
              <a:ext cx="3124840" cy="18232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18" y="3861048"/>
              <a:ext cx="2736304" cy="18968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7" y="4310088"/>
              <a:ext cx="2854149" cy="15671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904" y="2758280"/>
            <a:ext cx="2200275" cy="131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流程图: 磁盘 10"/>
          <p:cNvSpPr/>
          <p:nvPr/>
        </p:nvSpPr>
        <p:spPr bwMode="auto">
          <a:xfrm>
            <a:off x="6948264" y="3004897"/>
            <a:ext cx="1136650" cy="1000125"/>
          </a:xfrm>
          <a:prstGeom prst="flowChartMagneticDisk">
            <a:avLst/>
          </a:prstGeom>
          <a:solidFill>
            <a:srgbClr val="4F81BD"/>
          </a:solidFill>
          <a:ln w="25400" cap="flat" cmpd="sng" algn="ctr">
            <a:solidFill>
              <a:srgbClr val="4F81BD">
                <a:shade val="50000"/>
              </a:srgbClr>
            </a:solidFill>
            <a:prstDash val="solid"/>
          </a:ln>
          <a:effectLst/>
        </p:spPr>
        <p:txBody>
          <a:bodyPr anchor="ctr"/>
          <a:lstStyle>
            <a:defPPr>
              <a:defRPr lang="en-US"/>
            </a:defPPr>
            <a:lvl1pPr algn="ctr" rtl="0" fontAlgn="base">
              <a:spcBef>
                <a:spcPct val="0"/>
              </a:spcBef>
              <a:spcAft>
                <a:spcPct val="0"/>
              </a:spcAft>
              <a:defRPr sz="2400" kern="1200">
                <a:solidFill>
                  <a:schemeClr val="lt1"/>
                </a:solidFill>
                <a:latin typeface="+mn-lt"/>
                <a:ea typeface="+mn-ea"/>
                <a:cs typeface="+mn-cs"/>
              </a:defRPr>
            </a:lvl1pPr>
            <a:lvl2pPr marL="457200" algn="ctr" rtl="0" fontAlgn="base">
              <a:spcBef>
                <a:spcPct val="0"/>
              </a:spcBef>
              <a:spcAft>
                <a:spcPct val="0"/>
              </a:spcAft>
              <a:defRPr sz="2400" kern="1200">
                <a:solidFill>
                  <a:schemeClr val="lt1"/>
                </a:solidFill>
                <a:latin typeface="+mn-lt"/>
                <a:ea typeface="+mn-ea"/>
                <a:cs typeface="+mn-cs"/>
              </a:defRPr>
            </a:lvl2pPr>
            <a:lvl3pPr marL="914400" algn="ctr" rtl="0" fontAlgn="base">
              <a:spcBef>
                <a:spcPct val="0"/>
              </a:spcBef>
              <a:spcAft>
                <a:spcPct val="0"/>
              </a:spcAft>
              <a:defRPr sz="2400" kern="1200">
                <a:solidFill>
                  <a:schemeClr val="lt1"/>
                </a:solidFill>
                <a:latin typeface="+mn-lt"/>
                <a:ea typeface="+mn-ea"/>
                <a:cs typeface="+mn-cs"/>
              </a:defRPr>
            </a:lvl3pPr>
            <a:lvl4pPr marL="1371600" algn="ctr" rtl="0" fontAlgn="base">
              <a:spcBef>
                <a:spcPct val="0"/>
              </a:spcBef>
              <a:spcAft>
                <a:spcPct val="0"/>
              </a:spcAft>
              <a:defRPr sz="2400" kern="1200">
                <a:solidFill>
                  <a:schemeClr val="lt1"/>
                </a:solidFill>
                <a:latin typeface="+mn-lt"/>
                <a:ea typeface="+mn-ea"/>
                <a:cs typeface="+mn-cs"/>
              </a:defRPr>
            </a:lvl4pPr>
            <a:lvl5pPr marL="1828800" algn="ctr"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ea typeface="宋体"/>
                <a:cs typeface="+mn-cs"/>
              </a:rPr>
              <a:t>知识库</a:t>
            </a:r>
          </a:p>
        </p:txBody>
      </p:sp>
    </p:spTree>
    <p:extLst>
      <p:ext uri="{BB962C8B-B14F-4D97-AF65-F5344CB8AC3E}">
        <p14:creationId xmlns:p14="http://schemas.microsoft.com/office/powerpoint/2010/main" val="360049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1000"/>
                                        <p:tgtEl>
                                          <p:spTgt spid="9"/>
                                        </p:tgtEl>
                                      </p:cBhvr>
                                    </p:animEffect>
                                    <p:anim calcmode="lin" valueType="num">
                                      <p:cBhvr>
                                        <p:cTn id="10" dur="1000" fill="hold"/>
                                        <p:tgtEl>
                                          <p:spTgt spid="9"/>
                                        </p:tgtEl>
                                        <p:attrNameLst>
                                          <p:attrName>ppt_x</p:attrName>
                                        </p:attrNameLst>
                                      </p:cBhvr>
                                      <p:tavLst>
                                        <p:tav tm="0">
                                          <p:val>
                                            <p:strVal val="#ppt_x"/>
                                          </p:val>
                                        </p:tav>
                                        <p:tav tm="100000">
                                          <p:val>
                                            <p:strVal val="#ppt_x"/>
                                          </p:val>
                                        </p:tav>
                                      </p:tavLst>
                                    </p:anim>
                                    <p:anim calcmode="lin" valueType="num">
                                      <p:cBhvr>
                                        <p:cTn id="1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26</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457200" y="1335621"/>
            <a:ext cx="3168352"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系统开发</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8693483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27</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02433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系统实现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5" name="Picture 2" descr="D:\2013HeadacheCDSS\picture\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1204" y="2315347"/>
            <a:ext cx="2529615" cy="18514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2013HeadacheCDSS\pictur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2315348"/>
            <a:ext cx="2592288" cy="1812761"/>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D:\2013HeadacheCDSS\picture\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7339" y="2315348"/>
            <a:ext cx="2809321" cy="185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907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28</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系统评估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3830085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29</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系统更新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11" name="图示 10"/>
          <p:cNvGraphicFramePr/>
          <p:nvPr>
            <p:extLst>
              <p:ext uri="{D42A27DB-BD31-4B8C-83A1-F6EECF244321}">
                <p14:modId xmlns:p14="http://schemas.microsoft.com/office/powerpoint/2010/main" val="3952007565"/>
              </p:ext>
            </p:extLst>
          </p:nvPr>
        </p:nvGraphicFramePr>
        <p:xfrm>
          <a:off x="457200" y="2219866"/>
          <a:ext cx="4968552" cy="3496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479728" y="3493946"/>
            <a:ext cx="1440160" cy="1200329"/>
          </a:xfrm>
          <a:prstGeom prst="rect">
            <a:avLst/>
          </a:prstGeom>
          <a:noFill/>
        </p:spPr>
        <p:txBody>
          <a:bodyPr wrap="square" rtlCol="0">
            <a:spAutoFit/>
          </a:bodyPr>
          <a:lstStyle/>
          <a:p>
            <a:r>
              <a:rPr lang="zh-CN" altLang="en-US" b="1" dirty="0" smtClean="0"/>
              <a:t>知识库更新</a:t>
            </a:r>
            <a:endParaRPr lang="en-US" altLang="zh-CN" b="1" dirty="0" smtClean="0"/>
          </a:p>
          <a:p>
            <a:r>
              <a:rPr lang="zh-CN" altLang="en-US" dirty="0" smtClean="0"/>
              <a:t>增加病种的诊断知识</a:t>
            </a:r>
            <a:endParaRPr lang="en-US" altLang="zh-CN" dirty="0" smtClean="0"/>
          </a:p>
          <a:p>
            <a:endParaRPr lang="zh-CN" altLang="en-US" dirty="0"/>
          </a:p>
        </p:txBody>
      </p:sp>
      <p:sp>
        <p:nvSpPr>
          <p:cNvPr id="8" name="TextBox 7"/>
          <p:cNvSpPr txBox="1"/>
          <p:nvPr/>
        </p:nvSpPr>
        <p:spPr>
          <a:xfrm>
            <a:off x="2123728" y="3506523"/>
            <a:ext cx="1584176" cy="923330"/>
          </a:xfrm>
          <a:prstGeom prst="rect">
            <a:avLst/>
          </a:prstGeom>
          <a:noFill/>
        </p:spPr>
        <p:txBody>
          <a:bodyPr wrap="square" rtlCol="0">
            <a:spAutoFit/>
          </a:bodyPr>
          <a:lstStyle/>
          <a:p>
            <a:r>
              <a:rPr lang="zh-CN" altLang="en-US" b="1" dirty="0" smtClean="0"/>
              <a:t>数据录入展示</a:t>
            </a:r>
            <a:endParaRPr lang="en-US" altLang="zh-CN" b="1" dirty="0" smtClean="0"/>
          </a:p>
          <a:p>
            <a:r>
              <a:rPr lang="zh-CN" altLang="en-US" dirty="0" smtClean="0"/>
              <a:t>更新界面组件的模板文件</a:t>
            </a:r>
            <a:endParaRPr lang="zh-CN" altLang="en-US" dirty="0"/>
          </a:p>
        </p:txBody>
      </p:sp>
      <p:sp>
        <p:nvSpPr>
          <p:cNvPr id="12" name="TextBox 11"/>
          <p:cNvSpPr txBox="1"/>
          <p:nvPr/>
        </p:nvSpPr>
        <p:spPr>
          <a:xfrm>
            <a:off x="4067944" y="3480029"/>
            <a:ext cx="1114792" cy="923330"/>
          </a:xfrm>
          <a:prstGeom prst="rect">
            <a:avLst/>
          </a:prstGeom>
          <a:noFill/>
        </p:spPr>
        <p:txBody>
          <a:bodyPr wrap="square" rtlCol="0">
            <a:spAutoFit/>
          </a:bodyPr>
          <a:lstStyle/>
          <a:p>
            <a:r>
              <a:rPr lang="zh-CN" altLang="en-US" b="1" dirty="0" smtClean="0"/>
              <a:t>系统后台</a:t>
            </a:r>
            <a:r>
              <a:rPr lang="zh-CN" altLang="en-US" dirty="0" smtClean="0"/>
              <a:t>数据转换模块实现</a:t>
            </a:r>
            <a:endParaRPr lang="zh-CN" altLang="en-US" dirty="0"/>
          </a:p>
        </p:txBody>
      </p:sp>
      <p:pic>
        <p:nvPicPr>
          <p:cNvPr id="15" name="Picture 2" descr="D:\2013HeadacheCDSS\pictur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40152" y="2842820"/>
            <a:ext cx="2529615" cy="185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355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a:t>
            </a:fld>
            <a:endParaRPr lang="en-US" altLang="zh-CN" dirty="0"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489131" y="1196752"/>
            <a:ext cx="1627369" cy="523220"/>
          </a:xfrm>
          <a:prstGeom prst="rect">
            <a:avLst/>
          </a:prstGeom>
          <a:noFill/>
        </p:spPr>
        <p:txBody>
          <a:bodyPr wrap="none" lIns="91440" tIns="45720" rIns="91440" bIns="45720">
            <a:spAutoFit/>
          </a:bodyPr>
          <a:lstStyle/>
          <a:p>
            <a:pPr algn="ctr"/>
            <a:r>
              <a:rPr lang="zh-CN" altLang="en-US" sz="2800" b="1" dirty="0" smtClean="0">
                <a:ln w="1905"/>
                <a:solidFill>
                  <a:srgbClr val="0070C0"/>
                </a:solidFill>
                <a:effectLst>
                  <a:innerShdw blurRad="69850" dist="43180" dir="5400000">
                    <a:srgbClr val="000000">
                      <a:alpha val="65000"/>
                    </a:srgbClr>
                  </a:innerShdw>
                </a:effectLst>
              </a:rPr>
              <a:t>社区医疗</a:t>
            </a:r>
            <a:endParaRPr lang="zh-CN" altLang="en-US" sz="2800" b="1" dirty="0">
              <a:ln w="1905"/>
              <a:solidFill>
                <a:srgbClr val="0070C0"/>
              </a:solidFill>
              <a:effectLst>
                <a:innerShdw blurRad="69850" dist="43180" dir="5400000">
                  <a:srgbClr val="000000">
                    <a:alpha val="65000"/>
                  </a:srgbClr>
                </a:innerShdw>
              </a:effectLst>
            </a:endParaRPr>
          </a:p>
        </p:txBody>
      </p:sp>
      <p:sp>
        <p:nvSpPr>
          <p:cNvPr id="4" name="TextBox 3"/>
          <p:cNvSpPr txBox="1"/>
          <p:nvPr/>
        </p:nvSpPr>
        <p:spPr>
          <a:xfrm>
            <a:off x="6739909" y="3818719"/>
            <a:ext cx="2273889" cy="923330"/>
          </a:xfrm>
          <a:prstGeom prst="rect">
            <a:avLst/>
          </a:prstGeom>
          <a:noFill/>
        </p:spPr>
        <p:txBody>
          <a:bodyPr wrap="square" rtlCol="0">
            <a:spAutoFit/>
          </a:bodyPr>
          <a:lstStyle/>
          <a:p>
            <a:r>
              <a:rPr lang="zh-CN" altLang="en-US" dirty="0" smtClean="0"/>
              <a:t>重点人群： 妇女儿童、老年人、残疾人和脆弱</a:t>
            </a:r>
            <a:r>
              <a:rPr lang="zh-CN" altLang="en-US" dirty="0" smtClean="0"/>
              <a:t>人群</a:t>
            </a:r>
            <a:endParaRPr lang="en-US" altLang="zh-CN" dirty="0" smtClean="0"/>
          </a:p>
        </p:txBody>
      </p:sp>
      <p:sp>
        <p:nvSpPr>
          <p:cNvPr id="5" name="TextBox 4"/>
          <p:cNvSpPr txBox="1"/>
          <p:nvPr/>
        </p:nvSpPr>
        <p:spPr>
          <a:xfrm>
            <a:off x="3635896" y="5177091"/>
            <a:ext cx="4855227" cy="923330"/>
          </a:xfrm>
          <a:prstGeom prst="rect">
            <a:avLst/>
          </a:prstGeom>
          <a:noFill/>
        </p:spPr>
        <p:txBody>
          <a:bodyPr wrap="square" rtlCol="0">
            <a:spAutoFit/>
          </a:bodyPr>
          <a:lstStyle/>
          <a:p>
            <a:r>
              <a:rPr lang="zh-CN" altLang="en-US" dirty="0" smtClean="0"/>
              <a:t>目的：</a:t>
            </a:r>
            <a:endParaRPr lang="en-US" altLang="zh-CN" dirty="0" smtClean="0"/>
          </a:p>
          <a:p>
            <a:r>
              <a:rPr lang="zh-CN" altLang="en-US" dirty="0" smtClean="0"/>
              <a:t>解决社区主要问题、满足社区基本卫生</a:t>
            </a:r>
            <a:r>
              <a:rPr lang="zh-CN" altLang="en-US" dirty="0" smtClean="0"/>
              <a:t>需求</a:t>
            </a:r>
            <a:endParaRPr lang="en-US" altLang="zh-CN" dirty="0" smtClean="0"/>
          </a:p>
          <a:p>
            <a:r>
              <a:rPr lang="en-US" altLang="zh-CN" dirty="0" smtClean="0"/>
              <a:t>----</a:t>
            </a:r>
            <a:r>
              <a:rPr lang="zh-CN" altLang="en-US" dirty="0" smtClean="0"/>
              <a:t>多发、常见疾病的诊疗服务</a:t>
            </a:r>
            <a:endParaRPr lang="zh-CN" altLang="en-US" dirty="0"/>
          </a:p>
        </p:txBody>
      </p:sp>
      <p:sp>
        <p:nvSpPr>
          <p:cNvPr id="6" name="TextBox 5"/>
          <p:cNvSpPr txBox="1"/>
          <p:nvPr/>
        </p:nvSpPr>
        <p:spPr>
          <a:xfrm>
            <a:off x="1279750" y="4742049"/>
            <a:ext cx="2628292" cy="369332"/>
          </a:xfrm>
          <a:prstGeom prst="rect">
            <a:avLst/>
          </a:prstGeom>
          <a:noFill/>
        </p:spPr>
        <p:txBody>
          <a:bodyPr wrap="square" rtlCol="0">
            <a:spAutoFit/>
          </a:bodyPr>
          <a:lstStyle/>
          <a:p>
            <a:r>
              <a:rPr lang="zh-CN" altLang="en-US" dirty="0" smtClean="0"/>
              <a:t>国家对社区医疗的投入</a:t>
            </a:r>
            <a:endParaRPr lang="zh-CN" altLang="en-US" dirty="0"/>
          </a:p>
        </p:txBody>
      </p:sp>
      <p:pic>
        <p:nvPicPr>
          <p:cNvPr id="10" name="Picture 5" descr="C:\Users\FGJ\AppData\Roaming\SogouExplorer\Download\line_cha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4412" y="5156659"/>
            <a:ext cx="1584176" cy="115594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9021" y="2479152"/>
            <a:ext cx="799702" cy="729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72837" y="2533741"/>
            <a:ext cx="842329" cy="619855"/>
          </a:xfrm>
          <a:prstGeom prst="rect">
            <a:avLst/>
          </a:prstGeom>
          <a:noFill/>
          <a:ln>
            <a:noFill/>
          </a:ln>
          <a:effectLst>
            <a:softEdge rad="63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
          <p:cNvSpPr txBox="1"/>
          <p:nvPr/>
        </p:nvSpPr>
        <p:spPr>
          <a:xfrm>
            <a:off x="5355711" y="3060229"/>
            <a:ext cx="652056" cy="335529"/>
          </a:xfrm>
          <a:prstGeom prst="rect">
            <a:avLst/>
          </a:prstGeom>
          <a:noFill/>
        </p:spPr>
        <p:txBody>
          <a:bodyPr wrap="square" rtlCol="0">
            <a:spAutoFit/>
          </a:bodyPr>
          <a:lstStyle/>
          <a:p>
            <a:r>
              <a:rPr lang="zh-CN" altLang="en-US" sz="1600" dirty="0" smtClean="0"/>
              <a:t>康复</a:t>
            </a:r>
            <a:endParaRPr lang="zh-CN" altLang="en-US" sz="1600" dirty="0"/>
          </a:p>
        </p:txBody>
      </p:sp>
      <p:sp>
        <p:nvSpPr>
          <p:cNvPr id="31" name="TextBox 3"/>
          <p:cNvSpPr txBox="1"/>
          <p:nvPr/>
        </p:nvSpPr>
        <p:spPr>
          <a:xfrm>
            <a:off x="4304107" y="3055528"/>
            <a:ext cx="720079" cy="340230"/>
          </a:xfrm>
          <a:prstGeom prst="rect">
            <a:avLst/>
          </a:prstGeom>
          <a:noFill/>
        </p:spPr>
        <p:txBody>
          <a:bodyPr wrap="square" rtlCol="0">
            <a:spAutoFit/>
          </a:bodyPr>
          <a:lstStyle/>
          <a:p>
            <a:r>
              <a:rPr lang="zh-CN" altLang="en-US" sz="1600" dirty="0" smtClean="0"/>
              <a:t>预防</a:t>
            </a:r>
            <a:endParaRPr lang="zh-CN" altLang="en-US" sz="1600" dirty="0"/>
          </a:p>
        </p:txBody>
      </p:sp>
      <p:pic>
        <p:nvPicPr>
          <p:cNvPr id="32" name="Picture 6" descr="D:\毕设\pictrute\问诊.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16701" y="2417301"/>
            <a:ext cx="706714" cy="66934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4"/>
          <p:cNvSpPr txBox="1"/>
          <p:nvPr/>
        </p:nvSpPr>
        <p:spPr>
          <a:xfrm>
            <a:off x="2116701" y="3057204"/>
            <a:ext cx="1103672" cy="338554"/>
          </a:xfrm>
          <a:prstGeom prst="rect">
            <a:avLst/>
          </a:prstGeom>
          <a:noFill/>
        </p:spPr>
        <p:txBody>
          <a:bodyPr wrap="square" rtlCol="0">
            <a:spAutoFit/>
          </a:bodyPr>
          <a:lstStyle/>
          <a:p>
            <a:r>
              <a:rPr lang="zh-CN" altLang="en-US" sz="1600" dirty="0" smtClean="0"/>
              <a:t>基本医疗</a:t>
            </a:r>
            <a:endParaRPr lang="zh-CN" altLang="en-US" sz="1600" dirty="0"/>
          </a:p>
        </p:txBody>
      </p:sp>
      <p:sp>
        <p:nvSpPr>
          <p:cNvPr id="36" name="TextBox 5"/>
          <p:cNvSpPr txBox="1"/>
          <p:nvPr/>
        </p:nvSpPr>
        <p:spPr>
          <a:xfrm>
            <a:off x="3277050" y="3057204"/>
            <a:ext cx="701616" cy="338554"/>
          </a:xfrm>
          <a:prstGeom prst="rect">
            <a:avLst/>
          </a:prstGeom>
          <a:noFill/>
        </p:spPr>
        <p:txBody>
          <a:bodyPr wrap="square" rtlCol="0">
            <a:spAutoFit/>
          </a:bodyPr>
          <a:lstStyle/>
          <a:p>
            <a:r>
              <a:rPr lang="zh-CN" altLang="en-US" sz="1600" dirty="0" smtClean="0"/>
              <a:t>保健</a:t>
            </a:r>
            <a:endParaRPr lang="zh-CN" altLang="en-US" sz="1600" dirty="0"/>
          </a:p>
        </p:txBody>
      </p:sp>
      <p:sp>
        <p:nvSpPr>
          <p:cNvPr id="37" name="TextBox 7"/>
          <p:cNvSpPr txBox="1"/>
          <p:nvPr/>
        </p:nvSpPr>
        <p:spPr>
          <a:xfrm>
            <a:off x="6148810" y="3026426"/>
            <a:ext cx="1236050" cy="307777"/>
          </a:xfrm>
          <a:prstGeom prst="rect">
            <a:avLst/>
          </a:prstGeom>
          <a:noFill/>
        </p:spPr>
        <p:txBody>
          <a:bodyPr wrap="square" rtlCol="0">
            <a:spAutoFit/>
          </a:bodyPr>
          <a:lstStyle/>
          <a:p>
            <a:r>
              <a:rPr lang="zh-CN" altLang="en-US" sz="1400" dirty="0" smtClean="0"/>
              <a:t>健康教育</a:t>
            </a:r>
            <a:endParaRPr lang="zh-CN" altLang="en-US" sz="1400" dirty="0"/>
          </a:p>
        </p:txBody>
      </p:sp>
      <p:pic>
        <p:nvPicPr>
          <p:cNvPr id="38"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1567" y="2417300"/>
            <a:ext cx="794847" cy="669345"/>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8996" y="2479152"/>
            <a:ext cx="889559" cy="6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5" descr="D:\毕设\pictrute\123.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3527" y="1151650"/>
            <a:ext cx="1527995" cy="1257021"/>
          </a:xfrm>
          <a:prstGeom prst="rect">
            <a:avLst/>
          </a:prstGeom>
          <a:noFill/>
          <a:extLst>
            <a:ext uri="{909E8E84-426E-40DD-AFC4-6F175D3DCCD1}">
              <a14:hiddenFill xmlns:a14="http://schemas.microsoft.com/office/drawing/2010/main">
                <a:solidFill>
                  <a:srgbClr val="FFFFFF"/>
                </a:solidFill>
              </a14:hiddenFill>
            </a:ext>
          </a:extLst>
        </p:spPr>
      </p:pic>
      <p:sp>
        <p:nvSpPr>
          <p:cNvPr id="41" name="AutoShape 4"/>
          <p:cNvSpPr>
            <a:spLocks noChangeArrowheads="1"/>
          </p:cNvSpPr>
          <p:nvPr/>
        </p:nvSpPr>
        <p:spPr bwMode="gray">
          <a:xfrm rot="10800000">
            <a:off x="1201003" y="2114051"/>
            <a:ext cx="6926285" cy="1512106"/>
          </a:xfrm>
          <a:prstGeom prst="upArrow">
            <a:avLst>
              <a:gd name="adj1" fmla="val 86444"/>
              <a:gd name="adj2" fmla="val 20245"/>
            </a:avLst>
          </a:prstGeom>
          <a:gradFill flip="none" rotWithShape="1">
            <a:gsLst>
              <a:gs pos="0">
                <a:srgbClr val="AD83EB">
                  <a:alpha val="51999"/>
                </a:srgbClr>
              </a:gs>
              <a:gs pos="100000">
                <a:srgbClr val="003399">
                  <a:alpha val="0"/>
                </a:srgbClr>
              </a:gs>
            </a:gsLst>
            <a:lin ang="5400000" scaled="1"/>
            <a:tileRect/>
          </a:gradFill>
          <a:ln>
            <a:noFill/>
          </a:ln>
          <a:extLst/>
        </p:spPr>
        <p:txBody>
          <a:bodyPr wrap="none" anchor="ctr"/>
          <a:lstStyle/>
          <a:p>
            <a:endParaRPr lang="zh-CN" altLang="en-US">
              <a:latin typeface="Arial" charset="0"/>
            </a:endParaRPr>
          </a:p>
        </p:txBody>
      </p:sp>
      <p:pic>
        <p:nvPicPr>
          <p:cNvPr id="3" name="图片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97923" y="3818719"/>
            <a:ext cx="716899" cy="716899"/>
          </a:xfrm>
          <a:prstGeom prst="rect">
            <a:avLst/>
          </a:prstGeom>
        </p:spPr>
      </p:pic>
      <p:pic>
        <p:nvPicPr>
          <p:cNvPr id="7" name="图片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093787" y="3758265"/>
            <a:ext cx="829483" cy="829483"/>
          </a:xfrm>
          <a:prstGeom prst="rect">
            <a:avLst/>
          </a:prstGeom>
        </p:spPr>
      </p:pic>
      <p:pic>
        <p:nvPicPr>
          <p:cNvPr id="9" name="图片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56630" y="3700270"/>
            <a:ext cx="895350" cy="895350"/>
          </a:xfrm>
          <a:prstGeom prst="rect">
            <a:avLst/>
          </a:prstGeom>
        </p:spPr>
      </p:pic>
    </p:spTree>
    <p:extLst>
      <p:ext uri="{BB962C8B-B14F-4D97-AF65-F5344CB8AC3E}">
        <p14:creationId xmlns:p14="http://schemas.microsoft.com/office/powerpoint/2010/main" val="297430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30</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系统评估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5" name="表格 4"/>
          <p:cNvGraphicFramePr>
            <a:graphicFrameLocks noGrp="1"/>
          </p:cNvGraphicFramePr>
          <p:nvPr>
            <p:extLst>
              <p:ext uri="{D42A27DB-BD31-4B8C-83A1-F6EECF244321}">
                <p14:modId xmlns:p14="http://schemas.microsoft.com/office/powerpoint/2010/main" val="2105160699"/>
              </p:ext>
            </p:extLst>
          </p:nvPr>
        </p:nvGraphicFramePr>
        <p:xfrm>
          <a:off x="457200" y="2060848"/>
          <a:ext cx="3408870" cy="3587488"/>
        </p:xfrm>
        <a:graphic>
          <a:graphicData uri="http://schemas.openxmlformats.org/drawingml/2006/table">
            <a:tbl>
              <a:tblPr firstRow="1" bandRow="1">
                <a:tableStyleId>{5C22544A-7EE6-4342-B048-85BDC9FD1C3A}</a:tableStyleId>
              </a:tblPr>
              <a:tblGrid>
                <a:gridCol w="2716442"/>
                <a:gridCol w="692428"/>
              </a:tblGrid>
              <a:tr h="191833">
                <a:tc>
                  <a:txBody>
                    <a:bodyPr/>
                    <a:lstStyle/>
                    <a:p>
                      <a:pPr algn="ctr" hangingPunct="0">
                        <a:spcAft>
                          <a:spcPts val="0"/>
                        </a:spcAft>
                      </a:pPr>
                      <a:r>
                        <a:rPr lang="en-GB" sz="1400" b="1" kern="100" dirty="0">
                          <a:solidFill>
                            <a:schemeClr val="tx1"/>
                          </a:solidFill>
                          <a:latin typeface="Times New Roman"/>
                          <a:ea typeface="宋体"/>
                          <a:cs typeface="Times New Roman"/>
                        </a:rPr>
                        <a:t>Headache types</a:t>
                      </a:r>
                      <a:endParaRPr lang="zh-CN" sz="1400" b="1" kern="100" dirty="0">
                        <a:solidFill>
                          <a:schemeClr val="tx1"/>
                        </a:solidFill>
                        <a:latin typeface="Times New Roman"/>
                        <a:ea typeface="宋体"/>
                        <a:cs typeface="Times New Roman"/>
                      </a:endParaRPr>
                    </a:p>
                  </a:txBody>
                  <a:tcPr marL="68580" marR="68580" marT="0" marB="0"/>
                </a:tc>
                <a:tc>
                  <a:txBody>
                    <a:bodyPr/>
                    <a:lstStyle/>
                    <a:p>
                      <a:pPr algn="ctr" hangingPunct="0">
                        <a:spcAft>
                          <a:spcPts val="0"/>
                        </a:spcAft>
                      </a:pPr>
                      <a:r>
                        <a:rPr lang="en-GB" sz="1400" b="1" kern="100" dirty="0">
                          <a:solidFill>
                            <a:schemeClr val="tx1"/>
                          </a:solidFill>
                          <a:latin typeface="Times New Roman"/>
                          <a:ea typeface="宋体"/>
                          <a:cs typeface="Times New Roman"/>
                        </a:rPr>
                        <a:t>Result</a:t>
                      </a:r>
                      <a:endParaRPr lang="zh-CN" sz="1400" b="1" kern="100" dirty="0">
                        <a:solidFill>
                          <a:schemeClr val="tx1"/>
                        </a:solidFill>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Migraine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144/153</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Migraine without aura (MO)</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105/111</a:t>
                      </a:r>
                      <a:endParaRPr lang="zh-CN" sz="1000" b="1" kern="100" dirty="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Migraine with aura (MA)</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10/10</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Chronic migraine (CM)</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11/12</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Probable migraine (PM)</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18/20</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Tension-type headache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89/100</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Infrequent episodic tension-type headache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6/8</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Frequent episodic tension-type headache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53/59</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Chronic tension-type headache (CTTH)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24/27</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Probable tension-type headache (PTTH)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6/6</a:t>
                      </a:r>
                      <a:endParaRPr lang="zh-CN" sz="1000" b="1" kern="100">
                        <a:latin typeface="Times New Roman"/>
                        <a:ea typeface="宋体"/>
                        <a:cs typeface="Times New Roman"/>
                      </a:endParaRPr>
                    </a:p>
                  </a:txBody>
                  <a:tcPr marL="68580" marR="68580" marT="0" marB="0"/>
                </a:tc>
              </a:tr>
              <a:tr h="240985">
                <a:tc>
                  <a:txBody>
                    <a:bodyPr/>
                    <a:lstStyle/>
                    <a:p>
                      <a:pPr hangingPunct="0">
                        <a:spcBef>
                          <a:spcPts val="300"/>
                        </a:spcBef>
                        <a:spcAft>
                          <a:spcPts val="300"/>
                        </a:spcAft>
                      </a:pPr>
                      <a:r>
                        <a:rPr lang="en-US" sz="1000" b="1" kern="100" dirty="0">
                          <a:latin typeface="Times New Roman"/>
                          <a:ea typeface="宋体"/>
                          <a:cs typeface="Times New Roman"/>
                        </a:rPr>
                        <a:t>Cluster headache and other trigeminal autonomic </a:t>
                      </a:r>
                      <a:r>
                        <a:rPr lang="en-US" sz="1000" b="1" kern="100" dirty="0" err="1">
                          <a:latin typeface="Times New Roman"/>
                          <a:ea typeface="宋体"/>
                          <a:cs typeface="Times New Roman"/>
                        </a:rPr>
                        <a:t>Cephalalgias</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10/11</a:t>
                      </a:r>
                      <a:endParaRPr lang="zh-CN" sz="1000" b="1" kern="100" dirty="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Cluster headache (CH)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8/9</a:t>
                      </a:r>
                      <a:endParaRPr lang="zh-CN" sz="1000" b="1" kern="100" dirty="0">
                        <a:latin typeface="Times New Roman"/>
                        <a:ea typeface="宋体"/>
                        <a:cs typeface="Times New Roman"/>
                      </a:endParaRPr>
                    </a:p>
                  </a:txBody>
                  <a:tcPr marL="68580" marR="68580" marT="0" marB="0"/>
                </a:tc>
              </a:tr>
              <a:tr h="191833">
                <a:tc>
                  <a:txBody>
                    <a:bodyPr/>
                    <a:lstStyle/>
                    <a:p>
                      <a:pPr marL="0" indent="190500" algn="l" defTabSz="914400" rtl="0" eaLnBrk="1" latinLnBrk="0" hangingPunct="0">
                        <a:spcBef>
                          <a:spcPts val="300"/>
                        </a:spcBef>
                        <a:spcAft>
                          <a:spcPts val="300"/>
                        </a:spcAft>
                      </a:pPr>
                      <a:r>
                        <a:rPr lang="en-US" sz="1000" b="1" kern="100" dirty="0">
                          <a:solidFill>
                            <a:schemeClr val="dk1"/>
                          </a:solidFill>
                          <a:latin typeface="Times New Roman"/>
                          <a:ea typeface="宋体"/>
                          <a:cs typeface="Times New Roman"/>
                        </a:rPr>
                        <a:t>SUNCT</a:t>
                      </a:r>
                      <a:endParaRPr lang="zh-CN" sz="1000" b="1" kern="100" dirty="0">
                        <a:solidFill>
                          <a:schemeClr val="dk1"/>
                        </a:solidFill>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2/2</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a:latin typeface="Times New Roman"/>
                          <a:ea typeface="宋体"/>
                          <a:cs typeface="Times New Roman"/>
                        </a:rPr>
                        <a:t>Other primary headache</a:t>
                      </a:r>
                      <a:endParaRPr lang="zh-CN" sz="1000" b="1" kern="10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1/1</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New daily-persistent headache (NDPH)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1/1</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Medication overuse headache (MOH)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17/17</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Total</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261/282</a:t>
                      </a:r>
                      <a:endParaRPr lang="zh-CN" sz="1000" b="1" kern="100" dirty="0">
                        <a:latin typeface="Times New Roman"/>
                        <a:ea typeface="宋体"/>
                        <a:cs typeface="Times New Roman"/>
                      </a:endParaRPr>
                    </a:p>
                  </a:txBody>
                  <a:tcPr marL="68580" marR="68580" marT="0" marB="0"/>
                </a:tc>
              </a:tr>
            </a:tbl>
          </a:graphicData>
        </a:graphic>
      </p:graphicFrame>
      <p:sp>
        <p:nvSpPr>
          <p:cNvPr id="6" name="矩形 5"/>
          <p:cNvSpPr/>
          <p:nvPr/>
        </p:nvSpPr>
        <p:spPr>
          <a:xfrm>
            <a:off x="5076056" y="2124226"/>
            <a:ext cx="3286148" cy="2585323"/>
          </a:xfrm>
          <a:prstGeom prst="rect">
            <a:avLst/>
          </a:prstGeom>
        </p:spPr>
        <p:txBody>
          <a:bodyPr wrap="square">
            <a:spAutoFit/>
          </a:bodyPr>
          <a:lstStyle/>
          <a:p>
            <a:pPr marL="285750" indent="-285750">
              <a:buFont typeface="Wingdings" pitchFamily="2" charset="2"/>
              <a:buChar char="l"/>
              <a:defRPr/>
            </a:pPr>
            <a:r>
              <a:rPr lang="en-US" altLang="zh-CN" dirty="0">
                <a:latin typeface="Arial" pitchFamily="34" charset="0"/>
                <a:ea typeface="宋体" pitchFamily="2" charset="-122"/>
              </a:rPr>
              <a:t>  12 kinds of headache can be     diagnosed , accounting for more than 95% of </a:t>
            </a:r>
            <a:r>
              <a:rPr lang="en-US" altLang="zh-CN" dirty="0" smtClean="0">
                <a:latin typeface="Arial" pitchFamily="34" charset="0"/>
                <a:ea typeface="宋体" pitchFamily="2" charset="-122"/>
              </a:rPr>
              <a:t>common types </a:t>
            </a:r>
            <a:r>
              <a:rPr lang="en-US" altLang="zh-CN" dirty="0">
                <a:latin typeface="Arial" pitchFamily="34" charset="0"/>
                <a:ea typeface="宋体" pitchFamily="2" charset="-122"/>
              </a:rPr>
              <a:t>of </a:t>
            </a:r>
            <a:r>
              <a:rPr lang="en-US" altLang="zh-CN" dirty="0" smtClean="0">
                <a:latin typeface="Arial" pitchFamily="34" charset="0"/>
                <a:ea typeface="宋体" pitchFamily="2" charset="-122"/>
              </a:rPr>
              <a:t>headache</a:t>
            </a:r>
          </a:p>
          <a:p>
            <a:pPr marL="285750" indent="-285750">
              <a:defRPr/>
            </a:pPr>
            <a:endParaRPr lang="en-US" altLang="zh-CN" dirty="0">
              <a:latin typeface="Arial" pitchFamily="34" charset="0"/>
              <a:ea typeface="宋体" pitchFamily="2" charset="-122"/>
            </a:endParaRPr>
          </a:p>
          <a:p>
            <a:pPr marL="285750" indent="-285750" algn="just">
              <a:buFont typeface="Wingdings" pitchFamily="2" charset="2"/>
              <a:buChar char="l"/>
              <a:defRPr/>
            </a:pPr>
            <a:r>
              <a:rPr lang="en-US" altLang="zh-CN" dirty="0">
                <a:latin typeface="Arial" pitchFamily="34" charset="0"/>
                <a:ea typeface="宋体" pitchFamily="2" charset="-122"/>
              </a:rPr>
              <a:t> The diagnostic accuracy for all headache diagnoses was 261/282 (92.6%)</a:t>
            </a:r>
          </a:p>
        </p:txBody>
      </p:sp>
    </p:spTree>
    <p:extLst>
      <p:ext uri="{BB962C8B-B14F-4D97-AF65-F5344CB8AC3E}">
        <p14:creationId xmlns:p14="http://schemas.microsoft.com/office/powerpoint/2010/main" val="34629630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31</a:t>
            </a:fld>
            <a:endParaRPr lang="en-US" altLang="zh-CN" smtClean="0">
              <a:solidFill>
                <a:srgbClr val="000000"/>
              </a:solidFill>
              <a:latin typeface="Arial" charset="0"/>
            </a:endParaRPr>
          </a:p>
        </p:txBody>
      </p:sp>
      <p:sp>
        <p:nvSpPr>
          <p:cNvPr id="40" name="矩形 39"/>
          <p:cNvSpPr/>
          <p:nvPr/>
        </p:nvSpPr>
        <p:spPr bwMode="auto">
          <a:xfrm>
            <a:off x="3498850" y="1866999"/>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grpSp>
        <p:nvGrpSpPr>
          <p:cNvPr id="41" name="Group 4"/>
          <p:cNvGrpSpPr>
            <a:grpSpLocks/>
          </p:cNvGrpSpPr>
          <p:nvPr/>
        </p:nvGrpSpPr>
        <p:grpSpPr bwMode="auto">
          <a:xfrm>
            <a:off x="3176588" y="4103786"/>
            <a:ext cx="5205412" cy="571500"/>
            <a:chOff x="3176558" y="3957654"/>
            <a:chExt cx="5205442" cy="571504"/>
          </a:xfrm>
          <a:solidFill>
            <a:schemeClr val="accent1">
              <a:lumMod val="90000"/>
            </a:schemeClr>
          </a:solidFill>
        </p:grpSpPr>
        <p:sp>
          <p:nvSpPr>
            <p:cNvPr id="42" name="矩形 41"/>
            <p:cNvSpPr/>
            <p:nvPr/>
          </p:nvSpPr>
          <p:spPr bwMode="auto">
            <a:xfrm>
              <a:off x="3475010" y="4029093"/>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43" name="TextBox 39"/>
            <p:cNvSpPr txBox="1">
              <a:spLocks noChangeArrowheads="1"/>
            </p:cNvSpPr>
            <p:nvPr/>
          </p:nvSpPr>
          <p:spPr bwMode="auto">
            <a:xfrm>
              <a:off x="3733800" y="4059283"/>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44" name="菱形 43"/>
            <p:cNvSpPr/>
            <p:nvPr/>
          </p:nvSpPr>
          <p:spPr bwMode="auto">
            <a:xfrm>
              <a:off x="3176558" y="3957654"/>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45" name="Group 2"/>
          <p:cNvGrpSpPr>
            <a:grpSpLocks/>
          </p:cNvGrpSpPr>
          <p:nvPr/>
        </p:nvGrpSpPr>
        <p:grpSpPr bwMode="auto">
          <a:xfrm>
            <a:off x="3176588" y="2565499"/>
            <a:ext cx="5205412" cy="571500"/>
            <a:chOff x="3176558" y="2386018"/>
            <a:chExt cx="5205442" cy="571504"/>
          </a:xfrm>
          <a:solidFill>
            <a:schemeClr val="bg2">
              <a:lumMod val="20000"/>
              <a:lumOff val="80000"/>
            </a:schemeClr>
          </a:solidFill>
        </p:grpSpPr>
        <p:sp>
          <p:nvSpPr>
            <p:cNvPr id="46" name="矩形 45"/>
            <p:cNvSpPr/>
            <p:nvPr/>
          </p:nvSpPr>
          <p:spPr bwMode="auto">
            <a:xfrm>
              <a:off x="3498822" y="245745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47" name="菱形 46"/>
            <p:cNvSpPr/>
            <p:nvPr/>
          </p:nvSpPr>
          <p:spPr bwMode="auto">
            <a:xfrm>
              <a:off x="3176558" y="2386018"/>
              <a:ext cx="571504" cy="571504"/>
            </a:xfrm>
            <a:prstGeom prst="diamond">
              <a:avLst/>
            </a:prstGeom>
            <a:solidFill>
              <a:schemeClr val="accent1">
                <a:lumMod val="9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48" name="TextBox 36"/>
            <p:cNvSpPr txBox="1">
              <a:spLocks noChangeArrowheads="1"/>
            </p:cNvSpPr>
            <p:nvPr/>
          </p:nvSpPr>
          <p:spPr bwMode="auto">
            <a:xfrm>
              <a:off x="3733800" y="2487657"/>
              <a:ext cx="4366590" cy="3693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grpSp>
        <p:nvGrpSpPr>
          <p:cNvPr id="49" name="Group 3"/>
          <p:cNvGrpSpPr>
            <a:grpSpLocks/>
          </p:cNvGrpSpPr>
          <p:nvPr/>
        </p:nvGrpSpPr>
        <p:grpSpPr bwMode="auto">
          <a:xfrm>
            <a:off x="3176588" y="3335435"/>
            <a:ext cx="5205412" cy="571500"/>
            <a:chOff x="3176558" y="3171836"/>
            <a:chExt cx="5205442" cy="571504"/>
          </a:xfrm>
          <a:solidFill>
            <a:schemeClr val="bg2">
              <a:lumMod val="20000"/>
              <a:lumOff val="80000"/>
            </a:schemeClr>
          </a:solidFill>
        </p:grpSpPr>
        <p:sp>
          <p:nvSpPr>
            <p:cNvPr id="50" name="矩形 49"/>
            <p:cNvSpPr/>
            <p:nvPr/>
          </p:nvSpPr>
          <p:spPr bwMode="auto">
            <a:xfrm>
              <a:off x="3498822" y="3243276"/>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1" name="菱形 50"/>
            <p:cNvSpPr/>
            <p:nvPr/>
          </p:nvSpPr>
          <p:spPr bwMode="auto">
            <a:xfrm>
              <a:off x="3176558" y="3171836"/>
              <a:ext cx="571504" cy="571504"/>
            </a:xfrm>
            <a:prstGeom prst="diamond">
              <a:avLst/>
            </a:prstGeom>
            <a:solidFill>
              <a:schemeClr val="accent1">
                <a:lumMod val="9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52" name="TextBox 37"/>
            <p:cNvSpPr txBox="1">
              <a:spLocks noChangeArrowheads="1"/>
            </p:cNvSpPr>
            <p:nvPr/>
          </p:nvSpPr>
          <p:spPr bwMode="auto">
            <a:xfrm>
              <a:off x="3733800" y="3298871"/>
              <a:ext cx="4622799"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a:solidFill>
                    <a:srgbClr val="000000"/>
                  </a:solidFill>
                  <a:latin typeface="黑体" pitchFamily="49" charset="-122"/>
                  <a:ea typeface="黑体" pitchFamily="49" charset="-122"/>
                </a:rPr>
                <a:t>头痛决策支持系统开发与评估</a:t>
              </a:r>
            </a:p>
          </p:txBody>
        </p:sp>
      </p:grpSp>
      <p:sp>
        <p:nvSpPr>
          <p:cNvPr id="53" name="Rectangle 1"/>
          <p:cNvSpPr>
            <a:spLocks noChangeArrowheads="1"/>
          </p:cNvSpPr>
          <p:nvPr/>
        </p:nvSpPr>
        <p:spPr bwMode="auto">
          <a:xfrm>
            <a:off x="3694113" y="1897161"/>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54" name="Group 5"/>
          <p:cNvGrpSpPr>
            <a:grpSpLocks/>
          </p:cNvGrpSpPr>
          <p:nvPr/>
        </p:nvGrpSpPr>
        <p:grpSpPr bwMode="auto">
          <a:xfrm>
            <a:off x="3176588" y="4873724"/>
            <a:ext cx="5205412" cy="571500"/>
            <a:chOff x="3176558" y="4724400"/>
            <a:chExt cx="5205442" cy="571504"/>
          </a:xfrm>
        </p:grpSpPr>
        <p:sp>
          <p:nvSpPr>
            <p:cNvPr id="55"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6"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总结与展望</a:t>
              </a:r>
              <a:endParaRPr kumimoji="1" lang="en-US" altLang="zh-CN" b="1" dirty="0">
                <a:solidFill>
                  <a:srgbClr val="000000"/>
                </a:solidFill>
                <a:latin typeface="黑体" pitchFamily="49" charset="-122"/>
                <a:ea typeface="黑体" pitchFamily="49" charset="-122"/>
              </a:endParaRPr>
            </a:p>
          </p:txBody>
        </p:sp>
        <p:sp>
          <p:nvSpPr>
            <p:cNvPr id="57"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sp>
        <p:nvSpPr>
          <p:cNvPr id="58" name="菱形 57"/>
          <p:cNvSpPr/>
          <p:nvPr/>
        </p:nvSpPr>
        <p:spPr bwMode="auto">
          <a:xfrm>
            <a:off x="3176558" y="177182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0249204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888432"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系统需求</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0483625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33</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179512" y="1340768"/>
            <a:ext cx="324036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系统推理方法</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9665451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457200" y="1340767"/>
            <a:ext cx="374441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系统开发工作</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6056517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02433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系统功能实现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40683916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36</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系统评估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4" name="表格 3"/>
          <p:cNvGraphicFramePr>
            <a:graphicFrameLocks noGrp="1"/>
          </p:cNvGraphicFramePr>
          <p:nvPr>
            <p:extLst>
              <p:ext uri="{D42A27DB-BD31-4B8C-83A1-F6EECF244321}">
                <p14:modId xmlns:p14="http://schemas.microsoft.com/office/powerpoint/2010/main" val="706852562"/>
              </p:ext>
            </p:extLst>
          </p:nvPr>
        </p:nvGraphicFramePr>
        <p:xfrm>
          <a:off x="2339752" y="3356992"/>
          <a:ext cx="5289550" cy="2013664"/>
        </p:xfrm>
        <a:graphic>
          <a:graphicData uri="http://schemas.openxmlformats.org/drawingml/2006/table">
            <a:tbl>
              <a:tblPr firstRow="1" firstCol="1" bandRow="1"/>
              <a:tblGrid>
                <a:gridCol w="5289550"/>
              </a:tblGrid>
              <a:tr h="1410414">
                <a:tc>
                  <a:txBody>
                    <a:bodyPr/>
                    <a:lstStyle/>
                    <a:p>
                      <a:pPr algn="ctr">
                        <a:spcBef>
                          <a:spcPts val="600"/>
                        </a:spcBef>
                        <a:spcAft>
                          <a:spcPts val="600"/>
                        </a:spcAft>
                      </a:pPr>
                      <a:r>
                        <a:rPr lang="en-US" sz="1050" kern="0">
                          <a:effectLst/>
                          <a:latin typeface="Arial"/>
                          <a:ea typeface="宋体"/>
                          <a:cs typeface="Times New Roman"/>
                        </a:rPr>
                        <a:t>81.38</a:t>
                      </a:r>
                      <a:endParaRPr lang="zh-CN" sz="1050" kern="100">
                        <a:effectLst/>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010">
                <a:tc>
                  <a:txBody>
                    <a:bodyPr/>
                    <a:lstStyle/>
                    <a:p>
                      <a:pPr algn="ctr">
                        <a:spcBef>
                          <a:spcPts val="600"/>
                        </a:spcBef>
                        <a:spcAft>
                          <a:spcPts val="600"/>
                        </a:spcAft>
                      </a:pPr>
                      <a:r>
                        <a:rPr lang="en-US" sz="1050" kern="0">
                          <a:effectLst/>
                          <a:latin typeface="Arial"/>
                          <a:ea typeface="宋体"/>
                          <a:cs typeface="Times New Roman"/>
                        </a:rPr>
                        <a:t>81.40</a:t>
                      </a:r>
                      <a:endParaRPr lang="zh-CN" sz="1050" kern="100">
                        <a:effectLst/>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240">
                <a:tc>
                  <a:txBody>
                    <a:bodyPr/>
                    <a:lstStyle/>
                    <a:p>
                      <a:pPr algn="ctr">
                        <a:spcBef>
                          <a:spcPts val="600"/>
                        </a:spcBef>
                        <a:spcAft>
                          <a:spcPts val="600"/>
                        </a:spcAft>
                      </a:pPr>
                      <a:r>
                        <a:rPr lang="en-US" sz="1050" kern="0" dirty="0">
                          <a:effectLst/>
                          <a:latin typeface="Arial"/>
                          <a:ea typeface="宋体"/>
                          <a:cs typeface="Times New Roman"/>
                        </a:rPr>
                        <a:t>91.40</a:t>
                      </a:r>
                      <a:endParaRPr lang="zh-CN" sz="1050" kern="100" dirty="0">
                        <a:effectLst/>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1489108" y="2348880"/>
            <a:ext cx="1941812" cy="923330"/>
          </a:xfrm>
          <a:prstGeom prst="rect">
            <a:avLst/>
          </a:prstGeom>
          <a:noFill/>
        </p:spPr>
        <p:txBody>
          <a:bodyPr wrap="square" rtlCol="0">
            <a:spAutoFit/>
          </a:bodyPr>
          <a:lstStyle/>
          <a:p>
            <a:r>
              <a:rPr lang="zh-CN" altLang="en-US" dirty="0" smtClean="0"/>
              <a:t>准确性   </a:t>
            </a:r>
            <a:endParaRPr lang="en-US" altLang="zh-CN" dirty="0"/>
          </a:p>
          <a:p>
            <a:r>
              <a:rPr lang="en-US" altLang="zh-CN" dirty="0" smtClean="0"/>
              <a:t>Sensitive</a:t>
            </a:r>
          </a:p>
          <a:p>
            <a:r>
              <a:rPr lang="en-US" altLang="zh-CN" dirty="0"/>
              <a:t>Specificity</a:t>
            </a:r>
            <a:endParaRPr lang="zh-CN" altLang="en-US" dirty="0"/>
          </a:p>
        </p:txBody>
      </p:sp>
    </p:spTree>
    <p:extLst>
      <p:ext uri="{BB962C8B-B14F-4D97-AF65-F5344CB8AC3E}">
        <p14:creationId xmlns:p14="http://schemas.microsoft.com/office/powerpoint/2010/main" val="18729229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37</a:t>
            </a:fld>
            <a:endParaRPr lang="en-US" altLang="zh-CN" smtClean="0">
              <a:solidFill>
                <a:srgbClr val="000000"/>
              </a:solidFill>
              <a:latin typeface="Arial" charset="0"/>
            </a:endParaRPr>
          </a:p>
        </p:txBody>
      </p:sp>
      <p:sp>
        <p:nvSpPr>
          <p:cNvPr id="40" name="矩形 39"/>
          <p:cNvSpPr/>
          <p:nvPr/>
        </p:nvSpPr>
        <p:spPr bwMode="auto">
          <a:xfrm>
            <a:off x="3498850" y="1866999"/>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grpSp>
        <p:nvGrpSpPr>
          <p:cNvPr id="41" name="Group 4"/>
          <p:cNvGrpSpPr>
            <a:grpSpLocks/>
          </p:cNvGrpSpPr>
          <p:nvPr/>
        </p:nvGrpSpPr>
        <p:grpSpPr bwMode="auto">
          <a:xfrm>
            <a:off x="3176588" y="4103786"/>
            <a:ext cx="5205412" cy="571500"/>
            <a:chOff x="3176558" y="3957654"/>
            <a:chExt cx="5205442" cy="571504"/>
          </a:xfrm>
          <a:solidFill>
            <a:schemeClr val="bg2">
              <a:lumMod val="20000"/>
              <a:lumOff val="80000"/>
            </a:schemeClr>
          </a:solidFill>
        </p:grpSpPr>
        <p:sp>
          <p:nvSpPr>
            <p:cNvPr id="42" name="矩形 41"/>
            <p:cNvSpPr/>
            <p:nvPr/>
          </p:nvSpPr>
          <p:spPr bwMode="auto">
            <a:xfrm>
              <a:off x="3475010" y="4029093"/>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43" name="TextBox 39"/>
            <p:cNvSpPr txBox="1">
              <a:spLocks noChangeArrowheads="1"/>
            </p:cNvSpPr>
            <p:nvPr/>
          </p:nvSpPr>
          <p:spPr bwMode="auto">
            <a:xfrm>
              <a:off x="3733800" y="4059283"/>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44" name="菱形 43"/>
            <p:cNvSpPr/>
            <p:nvPr/>
          </p:nvSpPr>
          <p:spPr bwMode="auto">
            <a:xfrm>
              <a:off x="3176558" y="3957654"/>
              <a:ext cx="571504" cy="571504"/>
            </a:xfrm>
            <a:prstGeom prst="diamond">
              <a:avLst/>
            </a:prstGeom>
            <a:solidFill>
              <a:schemeClr val="accent1">
                <a:lumMod val="90000"/>
              </a:schemeClr>
            </a:solidFill>
            <a:ln>
              <a:solidFill>
                <a:schemeClr val="accent1">
                  <a:lumMod val="90000"/>
                </a:schemeClr>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45" name="Group 2"/>
          <p:cNvGrpSpPr>
            <a:grpSpLocks/>
          </p:cNvGrpSpPr>
          <p:nvPr/>
        </p:nvGrpSpPr>
        <p:grpSpPr bwMode="auto">
          <a:xfrm>
            <a:off x="3176588" y="2565499"/>
            <a:ext cx="5205412" cy="571500"/>
            <a:chOff x="3176558" y="2386018"/>
            <a:chExt cx="5205442" cy="571504"/>
          </a:xfrm>
          <a:solidFill>
            <a:schemeClr val="bg2">
              <a:lumMod val="20000"/>
              <a:lumOff val="80000"/>
            </a:schemeClr>
          </a:solidFill>
        </p:grpSpPr>
        <p:sp>
          <p:nvSpPr>
            <p:cNvPr id="46" name="矩形 45"/>
            <p:cNvSpPr/>
            <p:nvPr/>
          </p:nvSpPr>
          <p:spPr bwMode="auto">
            <a:xfrm>
              <a:off x="3498822" y="245745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47" name="菱形 46"/>
            <p:cNvSpPr/>
            <p:nvPr/>
          </p:nvSpPr>
          <p:spPr bwMode="auto">
            <a:xfrm>
              <a:off x="3176558" y="2386018"/>
              <a:ext cx="571504" cy="571504"/>
            </a:xfrm>
            <a:prstGeom prst="diamond">
              <a:avLst/>
            </a:prstGeom>
            <a:solidFill>
              <a:schemeClr val="accent1">
                <a:lumMod val="9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48" name="TextBox 36"/>
            <p:cNvSpPr txBox="1">
              <a:spLocks noChangeArrowheads="1"/>
            </p:cNvSpPr>
            <p:nvPr/>
          </p:nvSpPr>
          <p:spPr bwMode="auto">
            <a:xfrm>
              <a:off x="3733800" y="2487657"/>
              <a:ext cx="4366590" cy="3693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grpSp>
        <p:nvGrpSpPr>
          <p:cNvPr id="49" name="Group 3"/>
          <p:cNvGrpSpPr>
            <a:grpSpLocks/>
          </p:cNvGrpSpPr>
          <p:nvPr/>
        </p:nvGrpSpPr>
        <p:grpSpPr bwMode="auto">
          <a:xfrm>
            <a:off x="3176588" y="3335435"/>
            <a:ext cx="5205412" cy="571500"/>
            <a:chOff x="3176558" y="3171836"/>
            <a:chExt cx="5205442" cy="571504"/>
          </a:xfrm>
          <a:solidFill>
            <a:schemeClr val="bg2">
              <a:lumMod val="20000"/>
              <a:lumOff val="80000"/>
            </a:schemeClr>
          </a:solidFill>
        </p:grpSpPr>
        <p:sp>
          <p:nvSpPr>
            <p:cNvPr id="50" name="矩形 49"/>
            <p:cNvSpPr/>
            <p:nvPr/>
          </p:nvSpPr>
          <p:spPr bwMode="auto">
            <a:xfrm>
              <a:off x="3498822" y="3243276"/>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1" name="菱形 50"/>
            <p:cNvSpPr/>
            <p:nvPr/>
          </p:nvSpPr>
          <p:spPr bwMode="auto">
            <a:xfrm>
              <a:off x="3176558" y="3171836"/>
              <a:ext cx="571504" cy="571504"/>
            </a:xfrm>
            <a:prstGeom prst="diamond">
              <a:avLst/>
            </a:prstGeom>
            <a:solidFill>
              <a:schemeClr val="accent1">
                <a:lumMod val="9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52" name="TextBox 37"/>
            <p:cNvSpPr txBox="1">
              <a:spLocks noChangeArrowheads="1"/>
            </p:cNvSpPr>
            <p:nvPr/>
          </p:nvSpPr>
          <p:spPr bwMode="auto">
            <a:xfrm>
              <a:off x="3733800" y="3298871"/>
              <a:ext cx="4622799"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a:solidFill>
                    <a:srgbClr val="000000"/>
                  </a:solidFill>
                  <a:latin typeface="黑体" pitchFamily="49" charset="-122"/>
                  <a:ea typeface="黑体" pitchFamily="49" charset="-122"/>
                </a:rPr>
                <a:t>头痛决策支持系统开发与评估</a:t>
              </a:r>
            </a:p>
          </p:txBody>
        </p:sp>
      </p:grpSp>
      <p:sp>
        <p:nvSpPr>
          <p:cNvPr id="53" name="Rectangle 1"/>
          <p:cNvSpPr>
            <a:spLocks noChangeArrowheads="1"/>
          </p:cNvSpPr>
          <p:nvPr/>
        </p:nvSpPr>
        <p:spPr bwMode="auto">
          <a:xfrm>
            <a:off x="3694113" y="1897161"/>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54" name="Group 5"/>
          <p:cNvGrpSpPr>
            <a:grpSpLocks/>
          </p:cNvGrpSpPr>
          <p:nvPr/>
        </p:nvGrpSpPr>
        <p:grpSpPr bwMode="auto">
          <a:xfrm>
            <a:off x="3176588" y="4873724"/>
            <a:ext cx="5205412" cy="571500"/>
            <a:chOff x="3176558" y="4724400"/>
            <a:chExt cx="5205442" cy="571504"/>
          </a:xfrm>
          <a:solidFill>
            <a:schemeClr val="accent1">
              <a:lumMod val="90000"/>
            </a:schemeClr>
          </a:solidFill>
        </p:grpSpPr>
        <p:sp>
          <p:nvSpPr>
            <p:cNvPr id="55" name="矩形 32"/>
            <p:cNvSpPr/>
            <p:nvPr/>
          </p:nvSpPr>
          <p:spPr bwMode="auto">
            <a:xfrm>
              <a:off x="3475010" y="4795837"/>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56" name="TextBox 39"/>
            <p:cNvSpPr txBox="1">
              <a:spLocks noChangeArrowheads="1"/>
            </p:cNvSpPr>
            <p:nvPr/>
          </p:nvSpPr>
          <p:spPr bwMode="auto">
            <a:xfrm>
              <a:off x="3733800" y="4826029"/>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总结与展望</a:t>
              </a:r>
              <a:endParaRPr kumimoji="1" lang="en-US" altLang="zh-CN" b="1" dirty="0">
                <a:solidFill>
                  <a:srgbClr val="000000"/>
                </a:solidFill>
                <a:latin typeface="黑体" pitchFamily="49" charset="-122"/>
                <a:ea typeface="黑体" pitchFamily="49" charset="-122"/>
              </a:endParaRPr>
            </a:p>
          </p:txBody>
        </p:sp>
        <p:sp>
          <p:nvSpPr>
            <p:cNvPr id="57" name="菱形 31"/>
            <p:cNvSpPr/>
            <p:nvPr/>
          </p:nvSpPr>
          <p:spPr bwMode="auto">
            <a:xfrm>
              <a:off x="3176558" y="4724400"/>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sp>
        <p:nvSpPr>
          <p:cNvPr id="58" name="菱形 57"/>
          <p:cNvSpPr/>
          <p:nvPr/>
        </p:nvSpPr>
        <p:spPr bwMode="auto">
          <a:xfrm>
            <a:off x="3176558" y="177182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938218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38</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总结与展望</a:t>
            </a:r>
            <a:endParaRPr lang="zh-CN" altLang="en-US" sz="2800" b="1" dirty="0">
              <a:solidFill>
                <a:srgbClr val="FFFFFF"/>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3632934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D:\毕设\pictrute\imagesCAOCUNY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4613" y="4046146"/>
            <a:ext cx="1041616" cy="608609"/>
          </a:xfrm>
          <a:prstGeom prst="rect">
            <a:avLst/>
          </a:prstGeom>
          <a:noFill/>
          <a:extLst>
            <a:ext uri="{909E8E84-426E-40DD-AFC4-6F175D3DCCD1}">
              <a14:hiddenFill xmlns:a14="http://schemas.microsoft.com/office/drawing/2010/main">
                <a:solidFill>
                  <a:srgbClr val="FFFFFF"/>
                </a:solidFill>
              </a14:hiddenFill>
            </a:ext>
          </a:extLst>
        </p:spPr>
      </p:pic>
      <p:sp>
        <p:nvSpPr>
          <p:cNvPr id="57346" name="灯片编号占位符 1"/>
          <p:cNvSpPr>
            <a:spLocks noGrp="1"/>
          </p:cNvSpPr>
          <p:nvPr>
            <p:ph type="sldNum" sz="quarter" idx="12"/>
          </p:nvPr>
        </p:nvSpPr>
        <p:spPr>
          <a:xfrm>
            <a:off x="6783783" y="623731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5" name="TextBox 4"/>
          <p:cNvSpPr txBox="1"/>
          <p:nvPr/>
        </p:nvSpPr>
        <p:spPr>
          <a:xfrm>
            <a:off x="457200" y="1173135"/>
            <a:ext cx="3430747"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社区医疗面临的问题</a:t>
            </a:r>
          </a:p>
        </p:txBody>
      </p:sp>
      <p:sp>
        <p:nvSpPr>
          <p:cNvPr id="18" name="TextBox 17"/>
          <p:cNvSpPr txBox="1"/>
          <p:nvPr/>
        </p:nvSpPr>
        <p:spPr>
          <a:xfrm>
            <a:off x="3887947" y="2891360"/>
            <a:ext cx="1121738" cy="523220"/>
          </a:xfrm>
          <a:prstGeom prst="rect">
            <a:avLst/>
          </a:prstGeom>
          <a:noFill/>
        </p:spPr>
        <p:txBody>
          <a:bodyPr wrap="square" rtlCol="0">
            <a:spAutoFit/>
          </a:bodyPr>
          <a:lstStyle/>
          <a:p>
            <a:r>
              <a:rPr lang="zh-CN" altLang="en-US" sz="1400" dirty="0" smtClean="0"/>
              <a:t>社区医疗诊疗水平低</a:t>
            </a:r>
            <a:endParaRPr lang="zh-CN" altLang="en-US" sz="1400" dirty="0"/>
          </a:p>
        </p:txBody>
      </p:sp>
      <p:sp>
        <p:nvSpPr>
          <p:cNvPr id="11" name="椭圆 10"/>
          <p:cNvSpPr/>
          <p:nvPr/>
        </p:nvSpPr>
        <p:spPr bwMode="auto">
          <a:xfrm>
            <a:off x="1587801" y="3393564"/>
            <a:ext cx="1249368" cy="435129"/>
          </a:xfrm>
          <a:prstGeom prst="ellipse">
            <a:avLst/>
          </a:prstGeom>
          <a:solidFill>
            <a:schemeClr val="bg1">
              <a:lumMod val="9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12" name="圆角矩形 11"/>
          <p:cNvSpPr/>
          <p:nvPr/>
        </p:nvSpPr>
        <p:spPr bwMode="auto">
          <a:xfrm>
            <a:off x="1043608" y="1988840"/>
            <a:ext cx="2199969" cy="2700811"/>
          </a:xfrm>
          <a:prstGeom prst="roundRect">
            <a:avLst/>
          </a:prstGeom>
          <a:no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3" name="椭圆 12"/>
          <p:cNvSpPr/>
          <p:nvPr/>
        </p:nvSpPr>
        <p:spPr bwMode="auto">
          <a:xfrm>
            <a:off x="5775649" y="3027046"/>
            <a:ext cx="1033600" cy="397937"/>
          </a:xfrm>
          <a:prstGeom prst="ellipse">
            <a:avLst/>
          </a:prstGeom>
          <a:solidFill>
            <a:schemeClr val="bg1">
              <a:lumMod val="9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pic>
        <p:nvPicPr>
          <p:cNvPr id="14" name="Picture 6" descr="C:\Users\Vico\Desktop\20120927022313699_easyicon_cn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3171" y="2939366"/>
            <a:ext cx="403666" cy="4036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Vico\Desktop\Hospita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7489" y="2097420"/>
            <a:ext cx="707932" cy="7079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C:\Users\Vico\Desktop\20120927022313699_easyicon_cn_256.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68861" y="2807561"/>
            <a:ext cx="447176" cy="44717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Users\Vico\Desktop\20120927022313699_easyicon_cn_256.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13120" y="2931581"/>
            <a:ext cx="452569" cy="4525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Users\Vico\Desktop\20120927022313699_easyicon_cn_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12485" y="3102761"/>
            <a:ext cx="462936" cy="46293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C:\Users\Vico\Desktop\20120927022313699_easyicon_cn_256.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60691" y="3218185"/>
            <a:ext cx="413596" cy="41359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Users\Vico\Desktop\20120927022313699_easyicon_cn_256.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21660" y="3253432"/>
            <a:ext cx="522293" cy="52229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Vico\Desktop\Hospital.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740740" y="2089067"/>
            <a:ext cx="610416" cy="610416"/>
          </a:xfrm>
          <a:prstGeom prst="rect">
            <a:avLst/>
          </a:prstGeom>
          <a:noFill/>
          <a:extLst>
            <a:ext uri="{909E8E84-426E-40DD-AFC4-6F175D3DCCD1}">
              <a14:hiddenFill xmlns:a14="http://schemas.microsoft.com/office/drawing/2010/main">
                <a:solidFill>
                  <a:srgbClr val="FFFFFF"/>
                </a:solidFill>
              </a14:hiddenFill>
            </a:ext>
          </a:extLst>
        </p:spPr>
      </p:pic>
      <p:sp>
        <p:nvSpPr>
          <p:cNvPr id="26" name="圆角矩形 25"/>
          <p:cNvSpPr/>
          <p:nvPr/>
        </p:nvSpPr>
        <p:spPr bwMode="auto">
          <a:xfrm>
            <a:off x="5662103" y="2003362"/>
            <a:ext cx="2222265" cy="2715639"/>
          </a:xfrm>
          <a:prstGeom prst="roundRect">
            <a:avLst/>
          </a:prstGeom>
          <a:no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7" name="TextBox 26"/>
          <p:cNvSpPr txBox="1"/>
          <p:nvPr/>
        </p:nvSpPr>
        <p:spPr>
          <a:xfrm>
            <a:off x="6365747" y="4842417"/>
            <a:ext cx="1162939" cy="369332"/>
          </a:xfrm>
          <a:prstGeom prst="rect">
            <a:avLst/>
          </a:prstGeom>
          <a:noFill/>
        </p:spPr>
        <p:txBody>
          <a:bodyPr wrap="square" rtlCol="0">
            <a:spAutoFit/>
          </a:bodyPr>
          <a:lstStyle/>
          <a:p>
            <a:r>
              <a:rPr lang="zh-CN" altLang="en-US" dirty="0" smtClean="0"/>
              <a:t>医疗现状</a:t>
            </a:r>
            <a:endParaRPr lang="zh-CN" altLang="en-US" dirty="0"/>
          </a:p>
        </p:txBody>
      </p:sp>
      <p:pic>
        <p:nvPicPr>
          <p:cNvPr id="29"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59690" y="4003745"/>
            <a:ext cx="1042318" cy="605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左箭头 29"/>
          <p:cNvSpPr/>
          <p:nvPr/>
        </p:nvSpPr>
        <p:spPr bwMode="auto">
          <a:xfrm rot="3171638">
            <a:off x="6427228" y="3741141"/>
            <a:ext cx="275518" cy="122730"/>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1" name="左箭头 30"/>
          <p:cNvSpPr/>
          <p:nvPr/>
        </p:nvSpPr>
        <p:spPr bwMode="auto">
          <a:xfrm rot="8712266">
            <a:off x="6909789" y="3423029"/>
            <a:ext cx="464459" cy="317002"/>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2" name="左箭头 31"/>
          <p:cNvSpPr/>
          <p:nvPr/>
        </p:nvSpPr>
        <p:spPr bwMode="auto">
          <a:xfrm rot="5094898">
            <a:off x="2020911" y="3858206"/>
            <a:ext cx="323791" cy="375880"/>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3" name="左箭头 32"/>
          <p:cNvSpPr/>
          <p:nvPr/>
        </p:nvSpPr>
        <p:spPr bwMode="auto">
          <a:xfrm rot="3171638">
            <a:off x="1802655" y="3091739"/>
            <a:ext cx="250763" cy="116829"/>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35" name="Picture 7" descr="D:\毕设\pictrute\imagesCA1M51YD.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187273" y="2856339"/>
            <a:ext cx="341413" cy="34141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0" descr="D:\毕设\pictrute\person.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09727" y="3468368"/>
            <a:ext cx="182612" cy="36522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D:\毕设\pictrute\person.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53490" y="3410501"/>
            <a:ext cx="182612" cy="36522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0" descr="D:\毕设\pictrute\person.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4974" y="2609481"/>
            <a:ext cx="182612" cy="36522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0" descr="D:\毕设\pictrute\person.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81460" y="2645066"/>
            <a:ext cx="182612" cy="36522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D:\毕设\pictrute\person.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78518" y="2981948"/>
            <a:ext cx="182612" cy="36522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07367" y="4832844"/>
            <a:ext cx="1810236" cy="369332"/>
          </a:xfrm>
          <a:prstGeom prst="rect">
            <a:avLst/>
          </a:prstGeom>
          <a:noFill/>
        </p:spPr>
        <p:txBody>
          <a:bodyPr wrap="square" rtlCol="0">
            <a:spAutoFit/>
          </a:bodyPr>
          <a:lstStyle/>
          <a:p>
            <a:r>
              <a:rPr lang="zh-CN" altLang="en-US" dirty="0" smtClean="0"/>
              <a:t>理想医疗模式</a:t>
            </a:r>
            <a:endParaRPr lang="zh-CN" altLang="en-US" dirty="0"/>
          </a:p>
        </p:txBody>
      </p:sp>
      <p:sp>
        <p:nvSpPr>
          <p:cNvPr id="41" name="圆角矩形 40"/>
          <p:cNvSpPr/>
          <p:nvPr/>
        </p:nvSpPr>
        <p:spPr bwMode="auto">
          <a:xfrm>
            <a:off x="3645879" y="2532570"/>
            <a:ext cx="1512168" cy="1235165"/>
          </a:xfrm>
          <a:prstGeom prst="roundRect">
            <a:avLst/>
          </a:prstGeom>
          <a:no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6" name="TextBox 5"/>
          <p:cNvSpPr txBox="1"/>
          <p:nvPr/>
        </p:nvSpPr>
        <p:spPr>
          <a:xfrm>
            <a:off x="5643549" y="5310898"/>
            <a:ext cx="2875821" cy="584775"/>
          </a:xfrm>
          <a:prstGeom prst="rect">
            <a:avLst/>
          </a:prstGeom>
          <a:noFill/>
        </p:spPr>
        <p:txBody>
          <a:bodyPr wrap="square" rtlCol="0">
            <a:spAutoFit/>
          </a:bodyPr>
          <a:lstStyle/>
          <a:p>
            <a:r>
              <a:rPr lang="zh-CN" altLang="en-US" sz="1600" dirty="0"/>
              <a:t>大</a:t>
            </a:r>
            <a:r>
              <a:rPr lang="zh-CN" altLang="en-US" sz="1600" dirty="0" smtClean="0"/>
              <a:t>医院医疗负担过重，超负荷</a:t>
            </a:r>
            <a:r>
              <a:rPr lang="zh-CN" altLang="en-US" sz="1600" dirty="0" smtClean="0"/>
              <a:t>运作</a:t>
            </a:r>
            <a:r>
              <a:rPr lang="en-US" altLang="zh-CN" sz="1600" dirty="0"/>
              <a:t>,</a:t>
            </a:r>
            <a:r>
              <a:rPr lang="zh-CN" altLang="en-US" sz="1600" dirty="0" smtClean="0"/>
              <a:t>社区</a:t>
            </a:r>
            <a:r>
              <a:rPr lang="zh-CN" altLang="en-US" sz="1600" dirty="0" smtClean="0"/>
              <a:t>医疗资源闲置浪费</a:t>
            </a:r>
            <a:endParaRPr lang="zh-CN" altLang="en-US" sz="1600" dirty="0"/>
          </a:p>
        </p:txBody>
      </p:sp>
      <p:sp>
        <p:nvSpPr>
          <p:cNvPr id="57347" name="TextBox 57346"/>
          <p:cNvSpPr txBox="1"/>
          <p:nvPr/>
        </p:nvSpPr>
        <p:spPr>
          <a:xfrm>
            <a:off x="1043608" y="5310898"/>
            <a:ext cx="2602271" cy="923330"/>
          </a:xfrm>
          <a:prstGeom prst="rect">
            <a:avLst/>
          </a:prstGeom>
          <a:noFill/>
        </p:spPr>
        <p:txBody>
          <a:bodyPr wrap="square" rtlCol="0">
            <a:spAutoFit/>
          </a:bodyPr>
          <a:lstStyle/>
          <a:p>
            <a:r>
              <a:rPr lang="zh-CN" altLang="en-US" dirty="0" smtClean="0"/>
              <a:t>社区承担常见疾病</a:t>
            </a:r>
            <a:r>
              <a:rPr lang="zh-CN" altLang="en-US" dirty="0" smtClean="0"/>
              <a:t>的</a:t>
            </a:r>
            <a:r>
              <a:rPr lang="zh-CN" altLang="en-US" dirty="0" smtClean="0"/>
              <a:t>诊疗，中心医院专注于疑难杂症</a:t>
            </a:r>
            <a:endParaRPr lang="zh-CN" altLang="en-US" dirty="0"/>
          </a:p>
        </p:txBody>
      </p:sp>
    </p:spTree>
    <p:extLst>
      <p:ext uri="{BB962C8B-B14F-4D97-AF65-F5344CB8AC3E}">
        <p14:creationId xmlns:p14="http://schemas.microsoft.com/office/powerpoint/2010/main" val="3213629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5</a:t>
            </a:fld>
            <a:endParaRPr lang="en-US" altLang="zh-CN" dirty="0"/>
          </a:p>
        </p:txBody>
      </p:sp>
      <p:sp>
        <p:nvSpPr>
          <p:cNvPr id="4" name="TextBox 3"/>
          <p:cNvSpPr txBox="1"/>
          <p:nvPr/>
        </p:nvSpPr>
        <p:spPr>
          <a:xfrm>
            <a:off x="611560" y="1253073"/>
            <a:ext cx="3595856" cy="769441"/>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pPr algn="l"/>
            <a:r>
              <a:rPr lang="zh-CN" altLang="en-US" dirty="0"/>
              <a:t>临床</a:t>
            </a:r>
            <a:r>
              <a:rPr lang="zh-CN" altLang="en-US" dirty="0" smtClean="0"/>
              <a:t>决策支持系统</a:t>
            </a:r>
            <a:endParaRPr lang="en-US" altLang="zh-CN" dirty="0" smtClean="0"/>
          </a:p>
          <a:p>
            <a:pPr algn="l"/>
            <a:r>
              <a:rPr lang="en-US" altLang="zh-CN" sz="1600" dirty="0"/>
              <a:t>(</a:t>
            </a:r>
            <a:r>
              <a:rPr lang="en-US" altLang="zh-CN" sz="1600" dirty="0" smtClean="0"/>
              <a:t>Clinical Decision Support System</a:t>
            </a:r>
            <a:r>
              <a:rPr lang="en-US" altLang="zh-CN" sz="1600" dirty="0"/>
              <a:t>)</a:t>
            </a:r>
            <a:endParaRPr lang="en-US" altLang="zh-CN" sz="1800" dirty="0" smtClean="0"/>
          </a:p>
        </p:txBody>
      </p:sp>
      <p:sp>
        <p:nvSpPr>
          <p:cNvPr id="5"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11" name="椭圆 10"/>
          <p:cNvSpPr/>
          <p:nvPr/>
        </p:nvSpPr>
        <p:spPr bwMode="auto">
          <a:xfrm>
            <a:off x="727305" y="4309726"/>
            <a:ext cx="4680520" cy="1872208"/>
          </a:xfrm>
          <a:prstGeom prst="ellipse">
            <a:avLst/>
          </a:prstGeom>
          <a:noFill/>
          <a:ln w="9525" cap="flat" cmpd="sng" algn="ctr">
            <a:solidFill>
              <a:schemeClr val="bg2">
                <a:lumMod val="20000"/>
                <a:lumOff val="80000"/>
              </a:scheme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336" y="4706742"/>
            <a:ext cx="1255713"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5881166" y="4876498"/>
            <a:ext cx="1715170" cy="1169551"/>
          </a:xfrm>
          <a:prstGeom prst="rect">
            <a:avLst/>
          </a:prstGeom>
          <a:noFill/>
        </p:spPr>
        <p:txBody>
          <a:bodyPr wrap="square" rtlCol="0">
            <a:spAutoFit/>
          </a:bodyPr>
          <a:lstStyle/>
          <a:p>
            <a:r>
              <a:rPr lang="zh-CN" altLang="en-US" sz="1400" dirty="0" smtClean="0"/>
              <a:t>大量研究结果表明，临床决策支持系统可以提高</a:t>
            </a:r>
            <a:r>
              <a:rPr lang="zh-CN" altLang="en-US" sz="1400" dirty="0"/>
              <a:t>医疗</a:t>
            </a:r>
            <a:r>
              <a:rPr lang="zh-CN" altLang="en-US" sz="1400" dirty="0" smtClean="0"/>
              <a:t>水平、减少</a:t>
            </a:r>
            <a:r>
              <a:rPr lang="zh-CN" altLang="en-US" sz="1400" dirty="0"/>
              <a:t>医疗差错、降低医疗费用</a:t>
            </a:r>
          </a:p>
        </p:txBody>
      </p:sp>
      <p:graphicFrame>
        <p:nvGraphicFramePr>
          <p:cNvPr id="12" name="对象 11"/>
          <p:cNvGraphicFramePr>
            <a:graphicFrameLocks noChangeAspect="1"/>
          </p:cNvGraphicFramePr>
          <p:nvPr>
            <p:extLst>
              <p:ext uri="{D42A27DB-BD31-4B8C-83A1-F6EECF244321}">
                <p14:modId xmlns:p14="http://schemas.microsoft.com/office/powerpoint/2010/main" val="208337881"/>
              </p:ext>
            </p:extLst>
          </p:nvPr>
        </p:nvGraphicFramePr>
        <p:xfrm>
          <a:off x="5652120" y="1573314"/>
          <a:ext cx="2860104" cy="2116972"/>
        </p:xfrm>
        <a:graphic>
          <a:graphicData uri="http://schemas.openxmlformats.org/presentationml/2006/ole">
            <mc:AlternateContent xmlns:mc="http://schemas.openxmlformats.org/markup-compatibility/2006">
              <mc:Choice xmlns:v="urn:schemas-microsoft-com:vml" Requires="v">
                <p:oleObj spid="_x0000_s3113" name="Visio" r:id="rId5" imgW="4426700" imgH="3282947" progId="Visio.Drawing.11">
                  <p:embed/>
                </p:oleObj>
              </mc:Choice>
              <mc:Fallback>
                <p:oleObj name="Visio" r:id="rId5" imgW="4426700" imgH="3282947" progId="Visio.Drawing.11">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2120" y="1573314"/>
                        <a:ext cx="2860104" cy="2116972"/>
                      </a:xfrm>
                      <a:prstGeom prst="rect">
                        <a:avLst/>
                      </a:prstGeom>
                      <a:noFill/>
                      <a:ln>
                        <a:noFill/>
                      </a:ln>
                    </p:spPr>
                  </p:pic>
                </p:oleObj>
              </mc:Fallback>
            </mc:AlternateContent>
          </a:graphicData>
        </a:graphic>
      </p:graphicFrame>
      <p:sp>
        <p:nvSpPr>
          <p:cNvPr id="14" name="矩形 13"/>
          <p:cNvSpPr/>
          <p:nvPr/>
        </p:nvSpPr>
        <p:spPr>
          <a:xfrm>
            <a:off x="727305" y="2204864"/>
            <a:ext cx="4761816" cy="923330"/>
          </a:xfrm>
          <a:prstGeom prst="rect">
            <a:avLst/>
          </a:prstGeom>
        </p:spPr>
        <p:txBody>
          <a:bodyPr wrap="square">
            <a:spAutoFit/>
          </a:bodyPr>
          <a:lstStyle/>
          <a:p>
            <a:r>
              <a:rPr lang="en-US" altLang="zh-CN" dirty="0" smtClean="0"/>
              <a:t>CDSS</a:t>
            </a:r>
            <a:r>
              <a:rPr lang="zh-CN" altLang="en-US" dirty="0" smtClean="0"/>
              <a:t>是运用</a:t>
            </a:r>
            <a:r>
              <a:rPr lang="zh-CN" altLang="en-US" dirty="0"/>
              <a:t>专家系统的设计原理与方法，模拟医学专家诊断、治疗疾病的思维过程</a:t>
            </a:r>
            <a:r>
              <a:rPr lang="zh-CN" altLang="en-US" dirty="0" smtClean="0"/>
              <a:t>编制的</a:t>
            </a:r>
            <a:r>
              <a:rPr lang="zh-CN" altLang="en-US" dirty="0"/>
              <a:t>计算机程序</a:t>
            </a:r>
            <a:r>
              <a:rPr lang="zh-CN" altLang="en-US" dirty="0" smtClean="0"/>
              <a:t>。</a:t>
            </a:r>
            <a:endParaRPr lang="en-US" altLang="zh-CN" dirty="0" smtClean="0"/>
          </a:p>
        </p:txBody>
      </p:sp>
      <p:sp>
        <p:nvSpPr>
          <p:cNvPr id="18" name="矩形 17"/>
          <p:cNvSpPr/>
          <p:nvPr/>
        </p:nvSpPr>
        <p:spPr>
          <a:xfrm>
            <a:off x="671038" y="5121870"/>
            <a:ext cx="851515" cy="369332"/>
          </a:xfrm>
          <a:prstGeom prst="rect">
            <a:avLst/>
          </a:prstGeom>
          <a:effectLst>
            <a:outerShdw blurRad="50800" dist="38100" dir="16200000" rotWithShape="0">
              <a:prstClr val="black">
                <a:alpha val="40000"/>
              </a:prstClr>
            </a:outerShdw>
          </a:effectLst>
        </p:spPr>
        <p:txBody>
          <a:bodyPr wrap="none">
            <a:spAutoFit/>
          </a:bodyPr>
          <a:lstStyle/>
          <a:p>
            <a:r>
              <a:rPr lang="en-US" altLang="zh-CN" dirty="0" smtClean="0">
                <a:solidFill>
                  <a:schemeClr val="accent1">
                    <a:lumMod val="50000"/>
                  </a:schemeClr>
                </a:solidFill>
              </a:rPr>
              <a:t>D</a:t>
            </a:r>
            <a:r>
              <a:rPr lang="en-US" altLang="zh-CN" dirty="0">
                <a:solidFill>
                  <a:schemeClr val="accent1">
                    <a:lumMod val="50000"/>
                  </a:schemeClr>
                </a:solidFill>
              </a:rPr>
              <a:t>EMS</a:t>
            </a:r>
            <a:endParaRPr lang="zh-CN" altLang="en-US" dirty="0">
              <a:solidFill>
                <a:schemeClr val="accent1">
                  <a:lumMod val="50000"/>
                </a:schemeClr>
              </a:solidFill>
            </a:endParaRPr>
          </a:p>
        </p:txBody>
      </p:sp>
      <p:sp>
        <p:nvSpPr>
          <p:cNvPr id="16" name="矩形 15"/>
          <p:cNvSpPr/>
          <p:nvPr/>
        </p:nvSpPr>
        <p:spPr>
          <a:xfrm>
            <a:off x="727437" y="3076823"/>
            <a:ext cx="5045341" cy="1200329"/>
          </a:xfrm>
          <a:prstGeom prst="rect">
            <a:avLst/>
          </a:prstGeom>
        </p:spPr>
        <p:txBody>
          <a:bodyPr wrap="square">
            <a:spAutoFit/>
          </a:bodyPr>
          <a:lstStyle/>
          <a:p>
            <a:r>
              <a:rPr lang="en-US" altLang="zh-CN" dirty="0" smtClean="0"/>
              <a:t>1.</a:t>
            </a:r>
            <a:r>
              <a:rPr lang="zh-CN" altLang="en-US" dirty="0" smtClean="0"/>
              <a:t>帮助</a:t>
            </a:r>
            <a:r>
              <a:rPr lang="zh-CN" altLang="en-US" dirty="0"/>
              <a:t>医生解决复杂的医学问题，作为医生诊断、治疗</a:t>
            </a:r>
            <a:r>
              <a:rPr lang="zh-CN" altLang="en-US" dirty="0" smtClean="0"/>
              <a:t>以及预防</a:t>
            </a:r>
            <a:r>
              <a:rPr lang="zh-CN" altLang="en-US" dirty="0"/>
              <a:t>的辅助</a:t>
            </a:r>
            <a:r>
              <a:rPr lang="zh-CN" altLang="en-US" dirty="0" smtClean="0"/>
              <a:t>工具</a:t>
            </a:r>
            <a:endParaRPr lang="en-US" altLang="zh-CN" dirty="0" smtClean="0"/>
          </a:p>
          <a:p>
            <a:r>
              <a:rPr lang="en-US" altLang="zh-CN" dirty="0" smtClean="0"/>
              <a:t>2.</a:t>
            </a:r>
            <a:r>
              <a:rPr lang="zh-CN" altLang="en-US" dirty="0" smtClean="0"/>
              <a:t>帮助</a:t>
            </a:r>
            <a:r>
              <a:rPr lang="zh-CN" altLang="en-US" dirty="0"/>
              <a:t>医学专家宝贵理论和丰富临床经验的保存、</a:t>
            </a:r>
            <a:r>
              <a:rPr lang="zh-CN" altLang="en-US" dirty="0" smtClean="0"/>
              <a:t>整理和</a:t>
            </a:r>
            <a:r>
              <a:rPr lang="zh-CN" altLang="en-US" dirty="0"/>
              <a:t>传播</a:t>
            </a:r>
          </a:p>
        </p:txBody>
      </p:sp>
      <p:sp>
        <p:nvSpPr>
          <p:cNvPr id="3" name="矩形 2"/>
          <p:cNvSpPr/>
          <p:nvPr/>
        </p:nvSpPr>
        <p:spPr>
          <a:xfrm>
            <a:off x="1004796" y="5633101"/>
            <a:ext cx="2061783" cy="369332"/>
          </a:xfrm>
          <a:prstGeom prst="rect">
            <a:avLst/>
          </a:prstGeom>
          <a:effectLst>
            <a:outerShdw blurRad="50800" dist="38100" dir="16200000" rotWithShape="0">
              <a:prstClr val="black">
                <a:alpha val="40000"/>
              </a:prstClr>
            </a:outerShdw>
          </a:effectLst>
        </p:spPr>
        <p:txBody>
          <a:bodyPr wrap="none">
            <a:spAutoFit/>
          </a:bodyPr>
          <a:lstStyle/>
          <a:p>
            <a:r>
              <a:rPr lang="en-US" altLang="zh-CN" sz="1600" dirty="0">
                <a:solidFill>
                  <a:schemeClr val="accent1">
                    <a:lumMod val="50000"/>
                  </a:schemeClr>
                </a:solidFill>
              </a:rPr>
              <a:t>Archimedes</a:t>
            </a:r>
            <a:r>
              <a:rPr lang="en-US" altLang="zh-CN" dirty="0">
                <a:solidFill>
                  <a:schemeClr val="accent1">
                    <a:lumMod val="50000"/>
                  </a:schemeClr>
                </a:solidFill>
              </a:rPr>
              <a:t> </a:t>
            </a:r>
            <a:r>
              <a:rPr lang="en-US" altLang="zh-CN" dirty="0" err="1">
                <a:solidFill>
                  <a:schemeClr val="accent1">
                    <a:lumMod val="50000"/>
                  </a:schemeClr>
                </a:solidFill>
              </a:rPr>
              <a:t>IndiGO</a:t>
            </a:r>
            <a:endParaRPr lang="zh-CN" altLang="en-US" dirty="0">
              <a:solidFill>
                <a:schemeClr val="accent1">
                  <a:lumMod val="50000"/>
                </a:schemeClr>
              </a:solidFill>
            </a:endParaRPr>
          </a:p>
        </p:txBody>
      </p:sp>
      <p:sp>
        <p:nvSpPr>
          <p:cNvPr id="6" name="矩形 5"/>
          <p:cNvSpPr/>
          <p:nvPr/>
        </p:nvSpPr>
        <p:spPr>
          <a:xfrm>
            <a:off x="1399434" y="5121870"/>
            <a:ext cx="1726755" cy="461665"/>
          </a:xfrm>
          <a:prstGeom prst="rect">
            <a:avLst/>
          </a:prstGeom>
          <a:effectLst>
            <a:outerShdw blurRad="50800" dist="38100" dir="16200000" rotWithShape="0">
              <a:prstClr val="black">
                <a:alpha val="40000"/>
              </a:prstClr>
            </a:outerShdw>
          </a:effectLst>
        </p:spPr>
        <p:txBody>
          <a:bodyPr wrap="none">
            <a:spAutoFit/>
          </a:bodyPr>
          <a:lstStyle/>
          <a:p>
            <a:r>
              <a:rPr lang="en-US" altLang="zh-CN" sz="2400" dirty="0" err="1">
                <a:solidFill>
                  <a:schemeClr val="accent1">
                    <a:lumMod val="50000"/>
                  </a:schemeClr>
                </a:solidFill>
              </a:rPr>
              <a:t>Auminence</a:t>
            </a:r>
            <a:endParaRPr lang="zh-CN" altLang="en-US" sz="2400" dirty="0">
              <a:solidFill>
                <a:schemeClr val="accent1">
                  <a:lumMod val="50000"/>
                </a:schemeClr>
              </a:solidFill>
            </a:endParaRPr>
          </a:p>
        </p:txBody>
      </p:sp>
      <p:sp>
        <p:nvSpPr>
          <p:cNvPr id="15" name="矩形 14"/>
          <p:cNvSpPr/>
          <p:nvPr/>
        </p:nvSpPr>
        <p:spPr>
          <a:xfrm>
            <a:off x="2505797" y="5414377"/>
            <a:ext cx="954107" cy="369332"/>
          </a:xfrm>
          <a:prstGeom prst="rect">
            <a:avLst/>
          </a:prstGeom>
          <a:effectLst>
            <a:outerShdw blurRad="50800" dist="38100" dir="16200000" rotWithShape="0">
              <a:prstClr val="black">
                <a:alpha val="40000"/>
              </a:prstClr>
            </a:outerShdw>
          </a:effectLst>
        </p:spPr>
        <p:txBody>
          <a:bodyPr wrap="none">
            <a:spAutoFit/>
          </a:bodyPr>
          <a:lstStyle/>
          <a:p>
            <a:r>
              <a:rPr lang="en-US" altLang="zh-CN" dirty="0" err="1">
                <a:solidFill>
                  <a:schemeClr val="accent1">
                    <a:lumMod val="50000"/>
                  </a:schemeClr>
                </a:solidFill>
              </a:rPr>
              <a:t>Dxplain</a:t>
            </a:r>
            <a:endParaRPr lang="zh-CN" altLang="en-US" dirty="0">
              <a:solidFill>
                <a:schemeClr val="accent1">
                  <a:lumMod val="50000"/>
                </a:schemeClr>
              </a:solidFill>
            </a:endParaRPr>
          </a:p>
        </p:txBody>
      </p:sp>
      <p:sp>
        <p:nvSpPr>
          <p:cNvPr id="17" name="矩形 16"/>
          <p:cNvSpPr/>
          <p:nvPr/>
        </p:nvSpPr>
        <p:spPr>
          <a:xfrm>
            <a:off x="4104462" y="5177961"/>
            <a:ext cx="800219" cy="369332"/>
          </a:xfrm>
          <a:prstGeom prst="rect">
            <a:avLst/>
          </a:prstGeom>
          <a:effectLst>
            <a:outerShdw blurRad="50800" dist="38100" dir="16200000" rotWithShape="0">
              <a:prstClr val="black">
                <a:alpha val="40000"/>
              </a:prstClr>
            </a:outerShdw>
          </a:effectLst>
        </p:spPr>
        <p:txBody>
          <a:bodyPr wrap="none">
            <a:spAutoFit/>
          </a:bodyPr>
          <a:lstStyle/>
          <a:p>
            <a:r>
              <a:rPr lang="en-US" altLang="zh-CN" dirty="0">
                <a:solidFill>
                  <a:schemeClr val="accent1">
                    <a:lumMod val="50000"/>
                  </a:schemeClr>
                </a:solidFill>
              </a:rPr>
              <a:t>Isabel</a:t>
            </a:r>
            <a:endParaRPr lang="zh-CN" altLang="en-US" dirty="0">
              <a:solidFill>
                <a:schemeClr val="accent1">
                  <a:lumMod val="50000"/>
                </a:schemeClr>
              </a:solidFill>
            </a:endParaRPr>
          </a:p>
        </p:txBody>
      </p:sp>
      <p:sp>
        <p:nvSpPr>
          <p:cNvPr id="19" name="矩形 18"/>
          <p:cNvSpPr/>
          <p:nvPr/>
        </p:nvSpPr>
        <p:spPr>
          <a:xfrm>
            <a:off x="2811287" y="4810559"/>
            <a:ext cx="1441420" cy="369332"/>
          </a:xfrm>
          <a:prstGeom prst="rect">
            <a:avLst/>
          </a:prstGeom>
          <a:effectLst>
            <a:outerShdw blurRad="50800" dist="38100" dir="16200000" rotWithShape="0">
              <a:prstClr val="black">
                <a:alpha val="40000"/>
              </a:prstClr>
            </a:outerShdw>
          </a:effectLst>
        </p:spPr>
        <p:txBody>
          <a:bodyPr wrap="none">
            <a:spAutoFit/>
          </a:bodyPr>
          <a:lstStyle/>
          <a:p>
            <a:r>
              <a:rPr lang="en-US" altLang="zh-CN" dirty="0">
                <a:solidFill>
                  <a:schemeClr val="accent1">
                    <a:lumMod val="50000"/>
                  </a:schemeClr>
                </a:solidFill>
              </a:rPr>
              <a:t>Micromedex</a:t>
            </a:r>
            <a:endParaRPr lang="zh-CN" altLang="en-US" dirty="0">
              <a:solidFill>
                <a:schemeClr val="accent1">
                  <a:lumMod val="50000"/>
                </a:schemeClr>
              </a:solidFill>
            </a:endParaRPr>
          </a:p>
        </p:txBody>
      </p:sp>
      <p:sp>
        <p:nvSpPr>
          <p:cNvPr id="26" name="矩形 25"/>
          <p:cNvSpPr/>
          <p:nvPr/>
        </p:nvSpPr>
        <p:spPr>
          <a:xfrm>
            <a:off x="1177507" y="4764701"/>
            <a:ext cx="1569660" cy="369332"/>
          </a:xfrm>
          <a:prstGeom prst="rect">
            <a:avLst/>
          </a:prstGeom>
          <a:effectLst>
            <a:outerShdw blurRad="50800" dist="38100" dir="16200000" rotWithShape="0">
              <a:prstClr val="black">
                <a:alpha val="40000"/>
              </a:prstClr>
            </a:outerShdw>
          </a:effectLst>
        </p:spPr>
        <p:txBody>
          <a:bodyPr wrap="none">
            <a:spAutoFit/>
          </a:bodyPr>
          <a:lstStyle/>
          <a:p>
            <a:r>
              <a:rPr lang="zh-CN" altLang="en-US" dirty="0">
                <a:solidFill>
                  <a:schemeClr val="accent1">
                    <a:lumMod val="50000"/>
                  </a:schemeClr>
                </a:solidFill>
              </a:rPr>
              <a:t>利兹腹痛系统</a:t>
            </a:r>
          </a:p>
        </p:txBody>
      </p:sp>
      <p:sp>
        <p:nvSpPr>
          <p:cNvPr id="27" name="矩形 26"/>
          <p:cNvSpPr/>
          <p:nvPr/>
        </p:nvSpPr>
        <p:spPr>
          <a:xfrm>
            <a:off x="1628912" y="4356362"/>
            <a:ext cx="2236510" cy="338554"/>
          </a:xfrm>
          <a:prstGeom prst="rect">
            <a:avLst/>
          </a:prstGeom>
          <a:effectLst>
            <a:outerShdw blurRad="50800" dist="38100" dir="16200000" rotWithShape="0">
              <a:prstClr val="black">
                <a:alpha val="40000"/>
              </a:prstClr>
            </a:outerShdw>
          </a:effectLst>
        </p:spPr>
        <p:txBody>
          <a:bodyPr wrap="none">
            <a:spAutoFit/>
          </a:bodyPr>
          <a:lstStyle/>
          <a:p>
            <a:r>
              <a:rPr lang="zh-CN" altLang="en-US" sz="1600" dirty="0" smtClean="0">
                <a:solidFill>
                  <a:schemeClr val="accent1">
                    <a:lumMod val="50000"/>
                  </a:schemeClr>
                </a:solidFill>
              </a:rPr>
              <a:t>神经外科决策支持系统</a:t>
            </a:r>
            <a:endParaRPr lang="zh-CN" altLang="en-US" sz="1600" dirty="0">
              <a:solidFill>
                <a:schemeClr val="accent1">
                  <a:lumMod val="50000"/>
                </a:schemeClr>
              </a:solidFill>
            </a:endParaRPr>
          </a:p>
        </p:txBody>
      </p:sp>
      <p:sp>
        <p:nvSpPr>
          <p:cNvPr id="28" name="矩形 27"/>
          <p:cNvSpPr/>
          <p:nvPr/>
        </p:nvSpPr>
        <p:spPr>
          <a:xfrm>
            <a:off x="3250107" y="5691701"/>
            <a:ext cx="2031325" cy="338554"/>
          </a:xfrm>
          <a:prstGeom prst="rect">
            <a:avLst/>
          </a:prstGeom>
          <a:effectLst>
            <a:outerShdw blurRad="50800" dist="38100" dir="16200000" rotWithShape="0">
              <a:prstClr val="black">
                <a:alpha val="40000"/>
              </a:prstClr>
            </a:outerShdw>
          </a:effectLst>
        </p:spPr>
        <p:txBody>
          <a:bodyPr wrap="none">
            <a:spAutoFit/>
          </a:bodyPr>
          <a:lstStyle/>
          <a:p>
            <a:r>
              <a:rPr lang="zh-CN" altLang="en-US" sz="1600" dirty="0" smtClean="0">
                <a:solidFill>
                  <a:schemeClr val="accent1">
                    <a:lumMod val="50000"/>
                  </a:schemeClr>
                </a:solidFill>
              </a:rPr>
              <a:t>心脏病决策支持系统</a:t>
            </a:r>
            <a:endParaRPr lang="zh-CN" altLang="en-US" dirty="0">
              <a:solidFill>
                <a:schemeClr val="accent1">
                  <a:lumMod val="50000"/>
                </a:schemeClr>
              </a:solidFill>
            </a:endParaRPr>
          </a:p>
        </p:txBody>
      </p:sp>
      <p:sp>
        <p:nvSpPr>
          <p:cNvPr id="29" name="矩形 28"/>
          <p:cNvSpPr/>
          <p:nvPr/>
        </p:nvSpPr>
        <p:spPr>
          <a:xfrm>
            <a:off x="3081578" y="5082982"/>
            <a:ext cx="989373" cy="461665"/>
          </a:xfrm>
          <a:prstGeom prst="rect">
            <a:avLst/>
          </a:prstGeom>
          <a:effectLst>
            <a:outerShdw blurRad="50800" dist="38100" dir="16200000" rotWithShape="0">
              <a:prstClr val="black">
                <a:alpha val="40000"/>
              </a:prstClr>
            </a:outerShdw>
          </a:effectLst>
        </p:spPr>
        <p:txBody>
          <a:bodyPr wrap="none">
            <a:spAutoFit/>
          </a:bodyPr>
          <a:lstStyle/>
          <a:p>
            <a:r>
              <a:rPr lang="en-US" altLang="zh-CN" sz="2400" dirty="0" err="1" smtClean="0">
                <a:solidFill>
                  <a:schemeClr val="accent1">
                    <a:lumMod val="50000"/>
                  </a:schemeClr>
                </a:solidFill>
              </a:rPr>
              <a:t>Mycin</a:t>
            </a:r>
            <a:endParaRPr lang="zh-CN" altLang="en-US" sz="2400" dirty="0">
              <a:solidFill>
                <a:schemeClr val="accent1">
                  <a:lumMod val="50000"/>
                </a:schemeClr>
              </a:solidFill>
            </a:endParaRPr>
          </a:p>
        </p:txBody>
      </p:sp>
      <p:sp>
        <p:nvSpPr>
          <p:cNvPr id="30" name="矩形 29"/>
          <p:cNvSpPr/>
          <p:nvPr/>
        </p:nvSpPr>
        <p:spPr>
          <a:xfrm>
            <a:off x="3914630" y="4488389"/>
            <a:ext cx="915635" cy="338554"/>
          </a:xfrm>
          <a:prstGeom prst="rect">
            <a:avLst/>
          </a:prstGeom>
          <a:effectLst>
            <a:outerShdw blurRad="50800" dist="38100" dir="16200000" rotWithShape="0">
              <a:prstClr val="black">
                <a:alpha val="40000"/>
              </a:prstClr>
            </a:outerShdw>
          </a:effectLst>
        </p:spPr>
        <p:txBody>
          <a:bodyPr wrap="none">
            <a:spAutoFit/>
          </a:bodyPr>
          <a:lstStyle/>
          <a:p>
            <a:r>
              <a:rPr lang="en-US" altLang="zh-CN" sz="1600" dirty="0" smtClean="0">
                <a:solidFill>
                  <a:schemeClr val="accent1">
                    <a:lumMod val="50000"/>
                  </a:schemeClr>
                </a:solidFill>
              </a:rPr>
              <a:t>Internist</a:t>
            </a:r>
            <a:endParaRPr lang="zh-CN" altLang="en-US" dirty="0">
              <a:solidFill>
                <a:schemeClr val="accent1">
                  <a:lumMod val="50000"/>
                </a:schemeClr>
              </a:solidFill>
            </a:endParaRPr>
          </a:p>
        </p:txBody>
      </p:sp>
    </p:spTree>
    <p:extLst>
      <p:ext uri="{BB962C8B-B14F-4D97-AF65-F5344CB8AC3E}">
        <p14:creationId xmlns:p14="http://schemas.microsoft.com/office/powerpoint/2010/main" val="158127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下箭头 7"/>
          <p:cNvSpPr/>
          <p:nvPr/>
        </p:nvSpPr>
        <p:spPr bwMode="auto">
          <a:xfrm>
            <a:off x="755576" y="3222317"/>
            <a:ext cx="576064" cy="1147490"/>
          </a:xfrm>
          <a:prstGeom prst="downArrow">
            <a:avLst/>
          </a:prstGeom>
          <a:solidFill>
            <a:schemeClr val="accent3">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xfrm>
            <a:off x="6561193" y="623731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6</a:t>
            </a:fld>
            <a:endParaRPr lang="en-US" altLang="zh-CN" dirty="0"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9" name="矩形 28"/>
          <p:cNvSpPr/>
          <p:nvPr/>
        </p:nvSpPr>
        <p:spPr>
          <a:xfrm>
            <a:off x="539552" y="1329860"/>
            <a:ext cx="2348720" cy="523220"/>
          </a:xfrm>
          <a:prstGeom prst="rect">
            <a:avLst/>
          </a:prstGeom>
          <a:noFill/>
        </p:spPr>
        <p:txBody>
          <a:bodyPr wrap="none" lIns="91440" tIns="45720" rIns="91440" bIns="45720">
            <a:spAutoFit/>
          </a:bodyPr>
          <a:lstStyle/>
          <a:p>
            <a:pPr algn="ctr"/>
            <a:r>
              <a:rPr lang="zh-CN" altLang="en-US" sz="2800" b="1" dirty="0" smtClean="0">
                <a:ln w="1905"/>
                <a:solidFill>
                  <a:srgbClr val="0070C0"/>
                </a:solidFill>
                <a:effectLst>
                  <a:innerShdw blurRad="69850" dist="43180" dir="5400000">
                    <a:srgbClr val="000000">
                      <a:alpha val="65000"/>
                    </a:srgbClr>
                  </a:innerShdw>
                </a:effectLst>
              </a:rPr>
              <a:t>社区需求分析</a:t>
            </a:r>
            <a:endParaRPr lang="zh-CN" altLang="en-US" sz="2800" b="1" dirty="0">
              <a:ln w="1905"/>
              <a:solidFill>
                <a:srgbClr val="0070C0"/>
              </a:solidFill>
              <a:effectLst>
                <a:innerShdw blurRad="69850" dist="43180" dir="5400000">
                  <a:srgbClr val="000000">
                    <a:alpha val="65000"/>
                  </a:srgbClr>
                </a:innerShdw>
              </a:effectLst>
            </a:endParaRPr>
          </a:p>
        </p:txBody>
      </p:sp>
      <p:sp>
        <p:nvSpPr>
          <p:cNvPr id="43" name="TextBox 42"/>
          <p:cNvSpPr txBox="1"/>
          <p:nvPr/>
        </p:nvSpPr>
        <p:spPr>
          <a:xfrm>
            <a:off x="4439723" y="4419109"/>
            <a:ext cx="1214906" cy="954107"/>
          </a:xfrm>
          <a:prstGeom prst="rect">
            <a:avLst/>
          </a:prstGeom>
          <a:noFill/>
        </p:spPr>
        <p:txBody>
          <a:bodyPr wrap="square" rtlCol="0">
            <a:spAutoFit/>
          </a:bodyPr>
          <a:lstStyle/>
          <a:p>
            <a:r>
              <a:rPr lang="zh-CN" altLang="en-US" sz="1400" dirty="0" smtClean="0"/>
              <a:t>通过应用</a:t>
            </a:r>
            <a:r>
              <a:rPr lang="zh-CN" altLang="en-US" sz="1400" dirty="0"/>
              <a:t>和</a:t>
            </a:r>
            <a:r>
              <a:rPr lang="zh-CN" altLang="en-US" sz="1400" dirty="0" smtClean="0"/>
              <a:t>学习医学资源提升诊疗水平</a:t>
            </a:r>
            <a:endParaRPr lang="zh-CN" altLang="en-US" sz="1400" dirty="0"/>
          </a:p>
        </p:txBody>
      </p:sp>
      <p:sp>
        <p:nvSpPr>
          <p:cNvPr id="44" name="TextBox 43"/>
          <p:cNvSpPr txBox="1"/>
          <p:nvPr/>
        </p:nvSpPr>
        <p:spPr>
          <a:xfrm>
            <a:off x="1666039" y="4097004"/>
            <a:ext cx="1034130" cy="338554"/>
          </a:xfrm>
          <a:prstGeom prst="rect">
            <a:avLst/>
          </a:prstGeom>
          <a:noFill/>
        </p:spPr>
        <p:txBody>
          <a:bodyPr wrap="square" rtlCol="0">
            <a:spAutoFit/>
          </a:bodyPr>
          <a:lstStyle/>
          <a:p>
            <a:r>
              <a:rPr lang="zh-CN" altLang="en-US" sz="1600" dirty="0" smtClean="0"/>
              <a:t>领域专家</a:t>
            </a:r>
            <a:endParaRPr lang="en-US" altLang="zh-CN" sz="1600" dirty="0"/>
          </a:p>
        </p:txBody>
      </p:sp>
      <p:pic>
        <p:nvPicPr>
          <p:cNvPr id="47" name="Picture 2" descr="C:\Users\Vico\Desktop\us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8132" y="2946780"/>
            <a:ext cx="902965" cy="10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Freeform 3"/>
          <p:cNvSpPr>
            <a:spLocks/>
          </p:cNvSpPr>
          <p:nvPr/>
        </p:nvSpPr>
        <p:spPr bwMode="gray">
          <a:xfrm rot="4845318" flipV="1">
            <a:off x="3137441" y="2147447"/>
            <a:ext cx="554028" cy="1795691"/>
          </a:xfrm>
          <a:custGeom>
            <a:avLst/>
            <a:gdLst>
              <a:gd name="T0" fmla="*/ 415215134 w 501"/>
              <a:gd name="T1" fmla="*/ 1248269996 h 1198"/>
              <a:gd name="T2" fmla="*/ 330514655 w 501"/>
              <a:gd name="T3" fmla="*/ 1155566102 h 1198"/>
              <a:gd name="T4" fmla="*/ 258703233 w 501"/>
              <a:gd name="T5" fmla="*/ 1059628073 h 1198"/>
              <a:gd name="T6" fmla="*/ 199781828 w 501"/>
              <a:gd name="T7" fmla="*/ 965846480 h 1198"/>
              <a:gd name="T8" fmla="*/ 153749480 w 501"/>
              <a:gd name="T9" fmla="*/ 877454419 h 1198"/>
              <a:gd name="T10" fmla="*/ 118763937 w 501"/>
              <a:gd name="T11" fmla="*/ 800919120 h 1198"/>
              <a:gd name="T12" fmla="*/ 96668410 w 501"/>
              <a:gd name="T13" fmla="*/ 742709892 h 1198"/>
              <a:gd name="T14" fmla="*/ 84700479 w 501"/>
              <a:gd name="T15" fmla="*/ 704981092 h 1198"/>
              <a:gd name="T16" fmla="*/ 51556229 w 501"/>
              <a:gd name="T17" fmla="*/ 558379802 h 1198"/>
              <a:gd name="T18" fmla="*/ 35905711 w 501"/>
              <a:gd name="T19" fmla="*/ 426869409 h 1198"/>
              <a:gd name="T20" fmla="*/ 33143290 w 501"/>
              <a:gd name="T21" fmla="*/ 316918182 h 1198"/>
              <a:gd name="T22" fmla="*/ 37747005 w 501"/>
              <a:gd name="T23" fmla="*/ 228526120 h 1198"/>
              <a:gd name="T24" fmla="*/ 47873642 w 501"/>
              <a:gd name="T25" fmla="*/ 162770924 h 1198"/>
              <a:gd name="T26" fmla="*/ 56159944 w 501"/>
              <a:gd name="T27" fmla="*/ 122886727 h 1198"/>
              <a:gd name="T28" fmla="*/ 60762699 w 501"/>
              <a:gd name="T29" fmla="*/ 108873528 h 1198"/>
              <a:gd name="T30" fmla="*/ 221877355 w 501"/>
              <a:gd name="T31" fmla="*/ 0 h 1198"/>
              <a:gd name="T32" fmla="*/ 211750718 w 501"/>
              <a:gd name="T33" fmla="*/ 215590621 h 1198"/>
              <a:gd name="T34" fmla="*/ 208068130 w 501"/>
              <a:gd name="T35" fmla="*/ 224214287 h 1198"/>
              <a:gd name="T36" fmla="*/ 198861661 w 501"/>
              <a:gd name="T37" fmla="*/ 249007588 h 1198"/>
              <a:gd name="T38" fmla="*/ 186892771 w 501"/>
              <a:gd name="T39" fmla="*/ 293203618 h 1198"/>
              <a:gd name="T40" fmla="*/ 176765175 w 501"/>
              <a:gd name="T41" fmla="*/ 357880078 h 1198"/>
              <a:gd name="T42" fmla="*/ 172162419 w 501"/>
              <a:gd name="T43" fmla="*/ 445194440 h 1198"/>
              <a:gd name="T44" fmla="*/ 175845007 w 501"/>
              <a:gd name="T45" fmla="*/ 556224404 h 1198"/>
              <a:gd name="T46" fmla="*/ 192416652 w 501"/>
              <a:gd name="T47" fmla="*/ 687734797 h 1198"/>
              <a:gd name="T48" fmla="*/ 220036061 w 501"/>
              <a:gd name="T49" fmla="*/ 809542787 h 1198"/>
              <a:gd name="T50" fmla="*/ 255941772 w 501"/>
              <a:gd name="T51" fmla="*/ 920572751 h 1198"/>
              <a:gd name="T52" fmla="*/ 297371365 w 501"/>
              <a:gd name="T53" fmla="*/ 1019743876 h 1198"/>
              <a:gd name="T54" fmla="*/ 339721124 w 501"/>
              <a:gd name="T55" fmla="*/ 1104902841 h 1198"/>
              <a:gd name="T56" fmla="*/ 381150717 w 501"/>
              <a:gd name="T57" fmla="*/ 1176047569 h 1198"/>
              <a:gd name="T58" fmla="*/ 417056428 w 501"/>
              <a:gd name="T59" fmla="*/ 1231022664 h 1198"/>
              <a:gd name="T60" fmla="*/ 444675837 w 501"/>
              <a:gd name="T61" fmla="*/ 1269829162 h 1198"/>
              <a:gd name="T62" fmla="*/ 460326355 w 501"/>
              <a:gd name="T63" fmla="*/ 1289232931 h 119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1" h="1198">
                <a:moveTo>
                  <a:pt x="501" y="1198"/>
                </a:moveTo>
                <a:lnTo>
                  <a:pt x="451" y="1158"/>
                </a:lnTo>
                <a:lnTo>
                  <a:pt x="403" y="1115"/>
                </a:lnTo>
                <a:lnTo>
                  <a:pt x="359" y="1072"/>
                </a:lnTo>
                <a:lnTo>
                  <a:pt x="318" y="1027"/>
                </a:lnTo>
                <a:lnTo>
                  <a:pt x="281" y="983"/>
                </a:lnTo>
                <a:lnTo>
                  <a:pt x="248" y="938"/>
                </a:lnTo>
                <a:lnTo>
                  <a:pt x="217" y="896"/>
                </a:lnTo>
                <a:lnTo>
                  <a:pt x="190" y="853"/>
                </a:lnTo>
                <a:lnTo>
                  <a:pt x="167" y="814"/>
                </a:lnTo>
                <a:lnTo>
                  <a:pt x="147" y="777"/>
                </a:lnTo>
                <a:lnTo>
                  <a:pt x="129" y="743"/>
                </a:lnTo>
                <a:lnTo>
                  <a:pt x="115" y="714"/>
                </a:lnTo>
                <a:lnTo>
                  <a:pt x="105" y="689"/>
                </a:lnTo>
                <a:lnTo>
                  <a:pt x="97" y="669"/>
                </a:lnTo>
                <a:lnTo>
                  <a:pt x="92" y="654"/>
                </a:lnTo>
                <a:lnTo>
                  <a:pt x="71" y="583"/>
                </a:lnTo>
                <a:lnTo>
                  <a:pt x="56" y="518"/>
                </a:lnTo>
                <a:lnTo>
                  <a:pt x="45" y="454"/>
                </a:lnTo>
                <a:lnTo>
                  <a:pt x="39" y="396"/>
                </a:lnTo>
                <a:lnTo>
                  <a:pt x="36" y="343"/>
                </a:lnTo>
                <a:lnTo>
                  <a:pt x="36" y="294"/>
                </a:lnTo>
                <a:lnTo>
                  <a:pt x="37" y="251"/>
                </a:lnTo>
                <a:lnTo>
                  <a:pt x="41" y="212"/>
                </a:lnTo>
                <a:lnTo>
                  <a:pt x="46" y="180"/>
                </a:lnTo>
                <a:lnTo>
                  <a:pt x="52" y="151"/>
                </a:lnTo>
                <a:lnTo>
                  <a:pt x="57" y="129"/>
                </a:lnTo>
                <a:lnTo>
                  <a:pt x="61" y="114"/>
                </a:lnTo>
                <a:lnTo>
                  <a:pt x="65" y="105"/>
                </a:lnTo>
                <a:lnTo>
                  <a:pt x="66" y="101"/>
                </a:lnTo>
                <a:lnTo>
                  <a:pt x="0" y="63"/>
                </a:lnTo>
                <a:lnTo>
                  <a:pt x="241" y="0"/>
                </a:lnTo>
                <a:lnTo>
                  <a:pt x="306" y="245"/>
                </a:lnTo>
                <a:lnTo>
                  <a:pt x="230" y="200"/>
                </a:lnTo>
                <a:lnTo>
                  <a:pt x="229" y="203"/>
                </a:lnTo>
                <a:lnTo>
                  <a:pt x="226" y="208"/>
                </a:lnTo>
                <a:lnTo>
                  <a:pt x="221" y="217"/>
                </a:lnTo>
                <a:lnTo>
                  <a:pt x="216" y="231"/>
                </a:lnTo>
                <a:lnTo>
                  <a:pt x="209" y="249"/>
                </a:lnTo>
                <a:lnTo>
                  <a:pt x="203" y="272"/>
                </a:lnTo>
                <a:lnTo>
                  <a:pt x="196" y="300"/>
                </a:lnTo>
                <a:lnTo>
                  <a:pt x="192" y="332"/>
                </a:lnTo>
                <a:lnTo>
                  <a:pt x="189" y="369"/>
                </a:lnTo>
                <a:lnTo>
                  <a:pt x="187" y="413"/>
                </a:lnTo>
                <a:lnTo>
                  <a:pt x="187" y="462"/>
                </a:lnTo>
                <a:lnTo>
                  <a:pt x="191" y="516"/>
                </a:lnTo>
                <a:lnTo>
                  <a:pt x="199" y="578"/>
                </a:lnTo>
                <a:lnTo>
                  <a:pt x="209" y="638"/>
                </a:lnTo>
                <a:lnTo>
                  <a:pt x="222" y="696"/>
                </a:lnTo>
                <a:lnTo>
                  <a:pt x="239" y="751"/>
                </a:lnTo>
                <a:lnTo>
                  <a:pt x="257" y="804"/>
                </a:lnTo>
                <a:lnTo>
                  <a:pt x="278" y="854"/>
                </a:lnTo>
                <a:lnTo>
                  <a:pt x="300" y="901"/>
                </a:lnTo>
                <a:lnTo>
                  <a:pt x="323" y="946"/>
                </a:lnTo>
                <a:lnTo>
                  <a:pt x="346" y="987"/>
                </a:lnTo>
                <a:lnTo>
                  <a:pt x="369" y="1025"/>
                </a:lnTo>
                <a:lnTo>
                  <a:pt x="392" y="1060"/>
                </a:lnTo>
                <a:lnTo>
                  <a:pt x="414" y="1091"/>
                </a:lnTo>
                <a:lnTo>
                  <a:pt x="434" y="1119"/>
                </a:lnTo>
                <a:lnTo>
                  <a:pt x="453" y="1142"/>
                </a:lnTo>
                <a:lnTo>
                  <a:pt x="469" y="1161"/>
                </a:lnTo>
                <a:lnTo>
                  <a:pt x="483" y="1178"/>
                </a:lnTo>
                <a:lnTo>
                  <a:pt x="493" y="1189"/>
                </a:lnTo>
                <a:lnTo>
                  <a:pt x="500" y="1196"/>
                </a:lnTo>
                <a:lnTo>
                  <a:pt x="501" y="1198"/>
                </a:lnTo>
                <a:close/>
              </a:path>
            </a:pathLst>
          </a:custGeom>
          <a:gradFill rotWithShape="1">
            <a:gsLst>
              <a:gs pos="0">
                <a:srgbClr val="53E1B8">
                  <a:alpha val="70000"/>
                </a:srgbClr>
              </a:gs>
              <a:gs pos="100000">
                <a:srgbClr val="008080"/>
              </a:gs>
            </a:gsLst>
            <a:lin ang="5400000" scaled="1"/>
          </a:gradFill>
          <a:ln>
            <a:noFill/>
          </a:ln>
          <a:effectLst>
            <a:outerShdw dist="107763" dir="2700000" algn="ctr" rotWithShape="0">
              <a:srgbClr val="000000">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pic>
        <p:nvPicPr>
          <p:cNvPr id="52" name="Picture 2" descr="C:\Users\Vico\Pictures\1102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6622" y="3032716"/>
            <a:ext cx="998538"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53"/>
          <p:cNvSpPr txBox="1"/>
          <p:nvPr/>
        </p:nvSpPr>
        <p:spPr>
          <a:xfrm>
            <a:off x="4489301" y="4031253"/>
            <a:ext cx="1115751" cy="338554"/>
          </a:xfrm>
          <a:prstGeom prst="rect">
            <a:avLst/>
          </a:prstGeom>
          <a:noFill/>
        </p:spPr>
        <p:txBody>
          <a:bodyPr wrap="square" rtlCol="0">
            <a:spAutoFit/>
          </a:bodyPr>
          <a:lstStyle/>
          <a:p>
            <a:r>
              <a:rPr lang="zh-CN" altLang="en-US" sz="1600" dirty="0" smtClean="0"/>
              <a:t>社区医生</a:t>
            </a:r>
            <a:endParaRPr lang="zh-CN" altLang="en-US" sz="1600" dirty="0"/>
          </a:p>
        </p:txBody>
      </p:sp>
      <p:sp>
        <p:nvSpPr>
          <p:cNvPr id="62" name="Freeform 3"/>
          <p:cNvSpPr>
            <a:spLocks/>
          </p:cNvSpPr>
          <p:nvPr/>
        </p:nvSpPr>
        <p:spPr bwMode="gray">
          <a:xfrm rot="4752713" flipV="1">
            <a:off x="6189069" y="2244689"/>
            <a:ext cx="554028" cy="1647480"/>
          </a:xfrm>
          <a:custGeom>
            <a:avLst/>
            <a:gdLst>
              <a:gd name="T0" fmla="*/ 415215134 w 501"/>
              <a:gd name="T1" fmla="*/ 1248269996 h 1198"/>
              <a:gd name="T2" fmla="*/ 330514655 w 501"/>
              <a:gd name="T3" fmla="*/ 1155566102 h 1198"/>
              <a:gd name="T4" fmla="*/ 258703233 w 501"/>
              <a:gd name="T5" fmla="*/ 1059628073 h 1198"/>
              <a:gd name="T6" fmla="*/ 199781828 w 501"/>
              <a:gd name="T7" fmla="*/ 965846480 h 1198"/>
              <a:gd name="T8" fmla="*/ 153749480 w 501"/>
              <a:gd name="T9" fmla="*/ 877454419 h 1198"/>
              <a:gd name="T10" fmla="*/ 118763937 w 501"/>
              <a:gd name="T11" fmla="*/ 800919120 h 1198"/>
              <a:gd name="T12" fmla="*/ 96668410 w 501"/>
              <a:gd name="T13" fmla="*/ 742709892 h 1198"/>
              <a:gd name="T14" fmla="*/ 84700479 w 501"/>
              <a:gd name="T15" fmla="*/ 704981092 h 1198"/>
              <a:gd name="T16" fmla="*/ 51556229 w 501"/>
              <a:gd name="T17" fmla="*/ 558379802 h 1198"/>
              <a:gd name="T18" fmla="*/ 35905711 w 501"/>
              <a:gd name="T19" fmla="*/ 426869409 h 1198"/>
              <a:gd name="T20" fmla="*/ 33143290 w 501"/>
              <a:gd name="T21" fmla="*/ 316918182 h 1198"/>
              <a:gd name="T22" fmla="*/ 37747005 w 501"/>
              <a:gd name="T23" fmla="*/ 228526120 h 1198"/>
              <a:gd name="T24" fmla="*/ 47873642 w 501"/>
              <a:gd name="T25" fmla="*/ 162770924 h 1198"/>
              <a:gd name="T26" fmla="*/ 56159944 w 501"/>
              <a:gd name="T27" fmla="*/ 122886727 h 1198"/>
              <a:gd name="T28" fmla="*/ 60762699 w 501"/>
              <a:gd name="T29" fmla="*/ 108873528 h 1198"/>
              <a:gd name="T30" fmla="*/ 221877355 w 501"/>
              <a:gd name="T31" fmla="*/ 0 h 1198"/>
              <a:gd name="T32" fmla="*/ 211750718 w 501"/>
              <a:gd name="T33" fmla="*/ 215590621 h 1198"/>
              <a:gd name="T34" fmla="*/ 208068130 w 501"/>
              <a:gd name="T35" fmla="*/ 224214287 h 1198"/>
              <a:gd name="T36" fmla="*/ 198861661 w 501"/>
              <a:gd name="T37" fmla="*/ 249007588 h 1198"/>
              <a:gd name="T38" fmla="*/ 186892771 w 501"/>
              <a:gd name="T39" fmla="*/ 293203618 h 1198"/>
              <a:gd name="T40" fmla="*/ 176765175 w 501"/>
              <a:gd name="T41" fmla="*/ 357880078 h 1198"/>
              <a:gd name="T42" fmla="*/ 172162419 w 501"/>
              <a:gd name="T43" fmla="*/ 445194440 h 1198"/>
              <a:gd name="T44" fmla="*/ 175845007 w 501"/>
              <a:gd name="T45" fmla="*/ 556224404 h 1198"/>
              <a:gd name="T46" fmla="*/ 192416652 w 501"/>
              <a:gd name="T47" fmla="*/ 687734797 h 1198"/>
              <a:gd name="T48" fmla="*/ 220036061 w 501"/>
              <a:gd name="T49" fmla="*/ 809542787 h 1198"/>
              <a:gd name="T50" fmla="*/ 255941772 w 501"/>
              <a:gd name="T51" fmla="*/ 920572751 h 1198"/>
              <a:gd name="T52" fmla="*/ 297371365 w 501"/>
              <a:gd name="T53" fmla="*/ 1019743876 h 1198"/>
              <a:gd name="T54" fmla="*/ 339721124 w 501"/>
              <a:gd name="T55" fmla="*/ 1104902841 h 1198"/>
              <a:gd name="T56" fmla="*/ 381150717 w 501"/>
              <a:gd name="T57" fmla="*/ 1176047569 h 1198"/>
              <a:gd name="T58" fmla="*/ 417056428 w 501"/>
              <a:gd name="T59" fmla="*/ 1231022664 h 1198"/>
              <a:gd name="T60" fmla="*/ 444675837 w 501"/>
              <a:gd name="T61" fmla="*/ 1269829162 h 1198"/>
              <a:gd name="T62" fmla="*/ 460326355 w 501"/>
              <a:gd name="T63" fmla="*/ 1289232931 h 119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1" h="1198">
                <a:moveTo>
                  <a:pt x="501" y="1198"/>
                </a:moveTo>
                <a:lnTo>
                  <a:pt x="451" y="1158"/>
                </a:lnTo>
                <a:lnTo>
                  <a:pt x="403" y="1115"/>
                </a:lnTo>
                <a:lnTo>
                  <a:pt x="359" y="1072"/>
                </a:lnTo>
                <a:lnTo>
                  <a:pt x="318" y="1027"/>
                </a:lnTo>
                <a:lnTo>
                  <a:pt x="281" y="983"/>
                </a:lnTo>
                <a:lnTo>
                  <a:pt x="248" y="938"/>
                </a:lnTo>
                <a:lnTo>
                  <a:pt x="217" y="896"/>
                </a:lnTo>
                <a:lnTo>
                  <a:pt x="190" y="853"/>
                </a:lnTo>
                <a:lnTo>
                  <a:pt x="167" y="814"/>
                </a:lnTo>
                <a:lnTo>
                  <a:pt x="147" y="777"/>
                </a:lnTo>
                <a:lnTo>
                  <a:pt x="129" y="743"/>
                </a:lnTo>
                <a:lnTo>
                  <a:pt x="115" y="714"/>
                </a:lnTo>
                <a:lnTo>
                  <a:pt x="105" y="689"/>
                </a:lnTo>
                <a:lnTo>
                  <a:pt x="97" y="669"/>
                </a:lnTo>
                <a:lnTo>
                  <a:pt x="92" y="654"/>
                </a:lnTo>
                <a:lnTo>
                  <a:pt x="71" y="583"/>
                </a:lnTo>
                <a:lnTo>
                  <a:pt x="56" y="518"/>
                </a:lnTo>
                <a:lnTo>
                  <a:pt x="45" y="454"/>
                </a:lnTo>
                <a:lnTo>
                  <a:pt x="39" y="396"/>
                </a:lnTo>
                <a:lnTo>
                  <a:pt x="36" y="343"/>
                </a:lnTo>
                <a:lnTo>
                  <a:pt x="36" y="294"/>
                </a:lnTo>
                <a:lnTo>
                  <a:pt x="37" y="251"/>
                </a:lnTo>
                <a:lnTo>
                  <a:pt x="41" y="212"/>
                </a:lnTo>
                <a:lnTo>
                  <a:pt x="46" y="180"/>
                </a:lnTo>
                <a:lnTo>
                  <a:pt x="52" y="151"/>
                </a:lnTo>
                <a:lnTo>
                  <a:pt x="57" y="129"/>
                </a:lnTo>
                <a:lnTo>
                  <a:pt x="61" y="114"/>
                </a:lnTo>
                <a:lnTo>
                  <a:pt x="65" y="105"/>
                </a:lnTo>
                <a:lnTo>
                  <a:pt x="66" y="101"/>
                </a:lnTo>
                <a:lnTo>
                  <a:pt x="0" y="63"/>
                </a:lnTo>
                <a:lnTo>
                  <a:pt x="241" y="0"/>
                </a:lnTo>
                <a:lnTo>
                  <a:pt x="306" y="245"/>
                </a:lnTo>
                <a:lnTo>
                  <a:pt x="230" y="200"/>
                </a:lnTo>
                <a:lnTo>
                  <a:pt x="229" y="203"/>
                </a:lnTo>
                <a:lnTo>
                  <a:pt x="226" y="208"/>
                </a:lnTo>
                <a:lnTo>
                  <a:pt x="221" y="217"/>
                </a:lnTo>
                <a:lnTo>
                  <a:pt x="216" y="231"/>
                </a:lnTo>
                <a:lnTo>
                  <a:pt x="209" y="249"/>
                </a:lnTo>
                <a:lnTo>
                  <a:pt x="203" y="272"/>
                </a:lnTo>
                <a:lnTo>
                  <a:pt x="196" y="300"/>
                </a:lnTo>
                <a:lnTo>
                  <a:pt x="192" y="332"/>
                </a:lnTo>
                <a:lnTo>
                  <a:pt x="189" y="369"/>
                </a:lnTo>
                <a:lnTo>
                  <a:pt x="187" y="413"/>
                </a:lnTo>
                <a:lnTo>
                  <a:pt x="187" y="462"/>
                </a:lnTo>
                <a:lnTo>
                  <a:pt x="191" y="516"/>
                </a:lnTo>
                <a:lnTo>
                  <a:pt x="199" y="578"/>
                </a:lnTo>
                <a:lnTo>
                  <a:pt x="209" y="638"/>
                </a:lnTo>
                <a:lnTo>
                  <a:pt x="222" y="696"/>
                </a:lnTo>
                <a:lnTo>
                  <a:pt x="239" y="751"/>
                </a:lnTo>
                <a:lnTo>
                  <a:pt x="257" y="804"/>
                </a:lnTo>
                <a:lnTo>
                  <a:pt x="278" y="854"/>
                </a:lnTo>
                <a:lnTo>
                  <a:pt x="300" y="901"/>
                </a:lnTo>
                <a:lnTo>
                  <a:pt x="323" y="946"/>
                </a:lnTo>
                <a:lnTo>
                  <a:pt x="346" y="987"/>
                </a:lnTo>
                <a:lnTo>
                  <a:pt x="369" y="1025"/>
                </a:lnTo>
                <a:lnTo>
                  <a:pt x="392" y="1060"/>
                </a:lnTo>
                <a:lnTo>
                  <a:pt x="414" y="1091"/>
                </a:lnTo>
                <a:lnTo>
                  <a:pt x="434" y="1119"/>
                </a:lnTo>
                <a:lnTo>
                  <a:pt x="453" y="1142"/>
                </a:lnTo>
                <a:lnTo>
                  <a:pt x="469" y="1161"/>
                </a:lnTo>
                <a:lnTo>
                  <a:pt x="483" y="1178"/>
                </a:lnTo>
                <a:lnTo>
                  <a:pt x="493" y="1189"/>
                </a:lnTo>
                <a:lnTo>
                  <a:pt x="500" y="1196"/>
                </a:lnTo>
                <a:lnTo>
                  <a:pt x="501" y="1198"/>
                </a:lnTo>
                <a:close/>
              </a:path>
            </a:pathLst>
          </a:custGeom>
          <a:gradFill rotWithShape="1">
            <a:gsLst>
              <a:gs pos="0">
                <a:srgbClr val="53E1B8">
                  <a:alpha val="70000"/>
                </a:srgbClr>
              </a:gs>
              <a:gs pos="100000">
                <a:srgbClr val="008080"/>
              </a:gs>
            </a:gsLst>
            <a:lin ang="5400000" scaled="1"/>
          </a:gradFill>
          <a:ln>
            <a:noFill/>
          </a:ln>
          <a:effectLst>
            <a:outerShdw dist="107763" dir="2700000" algn="ctr" rotWithShape="0">
              <a:srgbClr val="000000">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pic>
        <p:nvPicPr>
          <p:cNvPr id="63" name="Picture 4" descr="C:\Users\FGJ\Pictures\doct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3624" y="3152068"/>
            <a:ext cx="944660" cy="94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339187" y="4369807"/>
            <a:ext cx="1475423" cy="307777"/>
          </a:xfrm>
          <a:prstGeom prst="rect">
            <a:avLst/>
          </a:prstGeom>
          <a:noFill/>
        </p:spPr>
        <p:txBody>
          <a:bodyPr wrap="square" rtlCol="0">
            <a:spAutoFit/>
          </a:bodyPr>
          <a:lstStyle/>
          <a:p>
            <a:r>
              <a:rPr lang="zh-CN" altLang="en-US" sz="1400" dirty="0" smtClean="0"/>
              <a:t>知识的传播应用</a:t>
            </a:r>
            <a:endParaRPr lang="zh-CN" altLang="en-US" sz="1400" dirty="0"/>
          </a:p>
        </p:txBody>
      </p:sp>
      <p:sp>
        <p:nvSpPr>
          <p:cNvPr id="14" name="TextBox 13"/>
          <p:cNvSpPr txBox="1"/>
          <p:nvPr/>
        </p:nvSpPr>
        <p:spPr>
          <a:xfrm>
            <a:off x="7448132" y="4226131"/>
            <a:ext cx="1142722" cy="954107"/>
          </a:xfrm>
          <a:prstGeom prst="rect">
            <a:avLst/>
          </a:prstGeom>
          <a:noFill/>
        </p:spPr>
        <p:txBody>
          <a:bodyPr wrap="square" rtlCol="0">
            <a:spAutoFit/>
          </a:bodyPr>
          <a:lstStyle/>
          <a:p>
            <a:r>
              <a:rPr lang="zh-CN" altLang="en-US" sz="1400" dirty="0" smtClean="0"/>
              <a:t>满足常见病诊疗需求的高质量的医疗服务</a:t>
            </a:r>
            <a:endParaRPr lang="zh-CN" altLang="en-US" sz="1400" dirty="0"/>
          </a:p>
        </p:txBody>
      </p:sp>
      <p:sp>
        <p:nvSpPr>
          <p:cNvPr id="15" name="TextBox 14"/>
          <p:cNvSpPr txBox="1"/>
          <p:nvPr/>
        </p:nvSpPr>
        <p:spPr>
          <a:xfrm>
            <a:off x="326672" y="2914540"/>
            <a:ext cx="1747084" cy="307777"/>
          </a:xfrm>
          <a:prstGeom prst="rect">
            <a:avLst/>
          </a:prstGeom>
          <a:noFill/>
        </p:spPr>
        <p:txBody>
          <a:bodyPr wrap="square" rtlCol="0">
            <a:spAutoFit/>
          </a:bodyPr>
          <a:lstStyle/>
          <a:p>
            <a:r>
              <a:rPr lang="zh-CN" altLang="en-US" sz="1400" dirty="0" smtClean="0"/>
              <a:t>临床数据获取利用</a:t>
            </a:r>
            <a:endParaRPr lang="zh-CN" altLang="en-US" sz="1400" dirty="0"/>
          </a:p>
        </p:txBody>
      </p:sp>
      <p:sp>
        <p:nvSpPr>
          <p:cNvPr id="22" name="Freeform 5"/>
          <p:cNvSpPr>
            <a:spLocks/>
          </p:cNvSpPr>
          <p:nvPr/>
        </p:nvSpPr>
        <p:spPr bwMode="gray">
          <a:xfrm rot="9488641" flipV="1">
            <a:off x="2853187" y="3909758"/>
            <a:ext cx="1181157" cy="729873"/>
          </a:xfrm>
          <a:custGeom>
            <a:avLst/>
            <a:gdLst>
              <a:gd name="T0" fmla="*/ 0 w 952"/>
              <a:gd name="T1" fmla="*/ 526266145 h 947"/>
              <a:gd name="T2" fmla="*/ 345884087 w 952"/>
              <a:gd name="T3" fmla="*/ 411407017 h 947"/>
              <a:gd name="T4" fmla="*/ 344072774 w 952"/>
              <a:gd name="T5" fmla="*/ 467792407 h 947"/>
              <a:gd name="T6" fmla="*/ 351316681 w 952"/>
              <a:gd name="T7" fmla="*/ 467792407 h 947"/>
              <a:gd name="T8" fmla="*/ 371237087 w 952"/>
              <a:gd name="T9" fmla="*/ 467792407 h 947"/>
              <a:gd name="T10" fmla="*/ 407455274 w 952"/>
              <a:gd name="T11" fmla="*/ 467096569 h 947"/>
              <a:gd name="T12" fmla="*/ 452727335 w 952"/>
              <a:gd name="T13" fmla="*/ 464311549 h 947"/>
              <a:gd name="T14" fmla="*/ 508865928 w 952"/>
              <a:gd name="T15" fmla="*/ 460831526 h 947"/>
              <a:gd name="T16" fmla="*/ 572247082 w 952"/>
              <a:gd name="T17" fmla="*/ 454566483 h 947"/>
              <a:gd name="T18" fmla="*/ 644683455 w 952"/>
              <a:gd name="T19" fmla="*/ 446213092 h 947"/>
              <a:gd name="T20" fmla="*/ 722553768 w 952"/>
              <a:gd name="T21" fmla="*/ 435771353 h 947"/>
              <a:gd name="T22" fmla="*/ 804044015 w 952"/>
              <a:gd name="T23" fmla="*/ 421152084 h 947"/>
              <a:gd name="T24" fmla="*/ 890968202 w 952"/>
              <a:gd name="T25" fmla="*/ 402356954 h 947"/>
              <a:gd name="T26" fmla="*/ 977891043 w 952"/>
              <a:gd name="T27" fmla="*/ 380777638 h 947"/>
              <a:gd name="T28" fmla="*/ 1063003916 w 952"/>
              <a:gd name="T29" fmla="*/ 353629117 h 947"/>
              <a:gd name="T30" fmla="*/ 1149928103 w 952"/>
              <a:gd name="T31" fmla="*/ 322303066 h 947"/>
              <a:gd name="T32" fmla="*/ 1247717476 w 952"/>
              <a:gd name="T33" fmla="*/ 281928620 h 947"/>
              <a:gd name="T34" fmla="*/ 1334640317 w 952"/>
              <a:gd name="T35" fmla="*/ 243641688 h 947"/>
              <a:gd name="T36" fmla="*/ 1412509284 w 952"/>
              <a:gd name="T37" fmla="*/ 207443937 h 947"/>
              <a:gd name="T38" fmla="*/ 1477703096 w 952"/>
              <a:gd name="T39" fmla="*/ 173333701 h 947"/>
              <a:gd name="T40" fmla="*/ 1533840344 w 952"/>
              <a:gd name="T41" fmla="*/ 142008484 h 947"/>
              <a:gd name="T42" fmla="*/ 1580925063 w 952"/>
              <a:gd name="T43" fmla="*/ 114163290 h 947"/>
              <a:gd name="T44" fmla="*/ 1620764530 w 952"/>
              <a:gd name="T45" fmla="*/ 87711441 h 947"/>
              <a:gd name="T46" fmla="*/ 1653361437 w 952"/>
              <a:gd name="T47" fmla="*/ 65435454 h 947"/>
              <a:gd name="T48" fmla="*/ 1676903124 w 952"/>
              <a:gd name="T49" fmla="*/ 45943651 h 947"/>
              <a:gd name="T50" fmla="*/ 1695012217 w 952"/>
              <a:gd name="T51" fmla="*/ 29236869 h 947"/>
              <a:gd name="T52" fmla="*/ 1709498684 w 952"/>
              <a:gd name="T53" fmla="*/ 16706782 h 947"/>
              <a:gd name="T54" fmla="*/ 1718553904 w 952"/>
              <a:gd name="T55" fmla="*/ 8353391 h 947"/>
              <a:gd name="T56" fmla="*/ 1723986497 w 952"/>
              <a:gd name="T57" fmla="*/ 1392510 h 947"/>
              <a:gd name="T58" fmla="*/ 1723986497 w 952"/>
              <a:gd name="T59" fmla="*/ 0 h 947"/>
              <a:gd name="T60" fmla="*/ 1723986497 w 952"/>
              <a:gd name="T61" fmla="*/ 2784186 h 947"/>
              <a:gd name="T62" fmla="*/ 1720365217 w 952"/>
              <a:gd name="T63" fmla="*/ 11834249 h 947"/>
              <a:gd name="T64" fmla="*/ 1716742591 w 952"/>
              <a:gd name="T65" fmla="*/ 25060173 h 947"/>
              <a:gd name="T66" fmla="*/ 1705877404 w 952"/>
              <a:gd name="T67" fmla="*/ 43159466 h 947"/>
              <a:gd name="T68" fmla="*/ 1695012217 w 952"/>
              <a:gd name="T69" fmla="*/ 64738781 h 947"/>
              <a:gd name="T70" fmla="*/ 1678713091 w 952"/>
              <a:gd name="T71" fmla="*/ 90495627 h 947"/>
              <a:gd name="T72" fmla="*/ 1655171404 w 952"/>
              <a:gd name="T73" fmla="*/ 119732496 h 947"/>
              <a:gd name="T74" fmla="*/ 1628008437 w 952"/>
              <a:gd name="T75" fmla="*/ 151057713 h 947"/>
              <a:gd name="T76" fmla="*/ 1595411531 w 952"/>
              <a:gd name="T77" fmla="*/ 183775440 h 947"/>
              <a:gd name="T78" fmla="*/ 1551949437 w 952"/>
              <a:gd name="T79" fmla="*/ 219277352 h 947"/>
              <a:gd name="T80" fmla="*/ 1503056096 w 952"/>
              <a:gd name="T81" fmla="*/ 256171774 h 947"/>
              <a:gd name="T82" fmla="*/ 1445106190 w 952"/>
              <a:gd name="T83" fmla="*/ 293066197 h 947"/>
              <a:gd name="T84" fmla="*/ 1379913723 w 952"/>
              <a:gd name="T85" fmla="*/ 330657291 h 947"/>
              <a:gd name="T86" fmla="*/ 1302044756 w 952"/>
              <a:gd name="T87" fmla="*/ 368247551 h 947"/>
              <a:gd name="T88" fmla="*/ 1215120570 w 952"/>
              <a:gd name="T89" fmla="*/ 405141974 h 947"/>
              <a:gd name="T90" fmla="*/ 1110087290 w 952"/>
              <a:gd name="T91" fmla="*/ 443428072 h 947"/>
              <a:gd name="T92" fmla="*/ 1005055356 w 952"/>
              <a:gd name="T93" fmla="*/ 476841636 h 947"/>
              <a:gd name="T94" fmla="*/ 905454669 w 952"/>
              <a:gd name="T95" fmla="*/ 505382667 h 947"/>
              <a:gd name="T96" fmla="*/ 809476609 w 952"/>
              <a:gd name="T97" fmla="*/ 529747003 h 947"/>
              <a:gd name="T98" fmla="*/ 717119829 w 952"/>
              <a:gd name="T99" fmla="*/ 549934643 h 947"/>
              <a:gd name="T100" fmla="*/ 633818268 w 952"/>
              <a:gd name="T101" fmla="*/ 565945588 h 947"/>
              <a:gd name="T102" fmla="*/ 555949301 w 952"/>
              <a:gd name="T103" fmla="*/ 578475674 h 947"/>
              <a:gd name="T104" fmla="*/ 488945521 w 952"/>
              <a:gd name="T105" fmla="*/ 588221575 h 947"/>
              <a:gd name="T106" fmla="*/ 430996961 w 952"/>
              <a:gd name="T107" fmla="*/ 595182457 h 947"/>
              <a:gd name="T108" fmla="*/ 383913587 w 952"/>
              <a:gd name="T109" fmla="*/ 600054990 h 947"/>
              <a:gd name="T110" fmla="*/ 347695400 w 952"/>
              <a:gd name="T111" fmla="*/ 602840010 h 947"/>
              <a:gd name="T112" fmla="*/ 327774994 w 952"/>
              <a:gd name="T113" fmla="*/ 604231686 h 947"/>
              <a:gd name="T114" fmla="*/ 318719774 w 952"/>
              <a:gd name="T115" fmla="*/ 604231686 h 947"/>
              <a:gd name="T116" fmla="*/ 302421994 w 952"/>
              <a:gd name="T117" fmla="*/ 659225400 h 947"/>
              <a:gd name="T118" fmla="*/ 0 w 952"/>
              <a:gd name="T119" fmla="*/ 526266145 h 94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52" h="947">
                <a:moveTo>
                  <a:pt x="0" y="756"/>
                </a:moveTo>
                <a:lnTo>
                  <a:pt x="191" y="591"/>
                </a:lnTo>
                <a:lnTo>
                  <a:pt x="190" y="672"/>
                </a:lnTo>
                <a:lnTo>
                  <a:pt x="194" y="672"/>
                </a:lnTo>
                <a:lnTo>
                  <a:pt x="205" y="672"/>
                </a:lnTo>
                <a:lnTo>
                  <a:pt x="225" y="671"/>
                </a:lnTo>
                <a:lnTo>
                  <a:pt x="250" y="667"/>
                </a:lnTo>
                <a:lnTo>
                  <a:pt x="281" y="662"/>
                </a:lnTo>
                <a:lnTo>
                  <a:pt x="316" y="653"/>
                </a:lnTo>
                <a:lnTo>
                  <a:pt x="356" y="641"/>
                </a:lnTo>
                <a:lnTo>
                  <a:pt x="399" y="626"/>
                </a:lnTo>
                <a:lnTo>
                  <a:pt x="444" y="605"/>
                </a:lnTo>
                <a:lnTo>
                  <a:pt x="492" y="578"/>
                </a:lnTo>
                <a:lnTo>
                  <a:pt x="540" y="547"/>
                </a:lnTo>
                <a:lnTo>
                  <a:pt x="587" y="508"/>
                </a:lnTo>
                <a:lnTo>
                  <a:pt x="635" y="463"/>
                </a:lnTo>
                <a:lnTo>
                  <a:pt x="689" y="405"/>
                </a:lnTo>
                <a:lnTo>
                  <a:pt x="737" y="350"/>
                </a:lnTo>
                <a:lnTo>
                  <a:pt x="780" y="298"/>
                </a:lnTo>
                <a:lnTo>
                  <a:pt x="816" y="249"/>
                </a:lnTo>
                <a:lnTo>
                  <a:pt x="847" y="204"/>
                </a:lnTo>
                <a:lnTo>
                  <a:pt x="873" y="164"/>
                </a:lnTo>
                <a:lnTo>
                  <a:pt x="895" y="126"/>
                </a:lnTo>
                <a:lnTo>
                  <a:pt x="913" y="94"/>
                </a:lnTo>
                <a:lnTo>
                  <a:pt x="926" y="66"/>
                </a:lnTo>
                <a:lnTo>
                  <a:pt x="936" y="42"/>
                </a:lnTo>
                <a:lnTo>
                  <a:pt x="944" y="24"/>
                </a:lnTo>
                <a:lnTo>
                  <a:pt x="949" y="12"/>
                </a:lnTo>
                <a:lnTo>
                  <a:pt x="952" y="2"/>
                </a:lnTo>
                <a:lnTo>
                  <a:pt x="952" y="0"/>
                </a:lnTo>
                <a:lnTo>
                  <a:pt x="952" y="4"/>
                </a:lnTo>
                <a:lnTo>
                  <a:pt x="950" y="17"/>
                </a:lnTo>
                <a:lnTo>
                  <a:pt x="948" y="36"/>
                </a:lnTo>
                <a:lnTo>
                  <a:pt x="942" y="62"/>
                </a:lnTo>
                <a:lnTo>
                  <a:pt x="936" y="93"/>
                </a:lnTo>
                <a:lnTo>
                  <a:pt x="927" y="130"/>
                </a:lnTo>
                <a:lnTo>
                  <a:pt x="914" y="172"/>
                </a:lnTo>
                <a:lnTo>
                  <a:pt x="899" y="217"/>
                </a:lnTo>
                <a:lnTo>
                  <a:pt x="881" y="264"/>
                </a:lnTo>
                <a:lnTo>
                  <a:pt x="857" y="315"/>
                </a:lnTo>
                <a:lnTo>
                  <a:pt x="830" y="368"/>
                </a:lnTo>
                <a:lnTo>
                  <a:pt x="798" y="421"/>
                </a:lnTo>
                <a:lnTo>
                  <a:pt x="762" y="475"/>
                </a:lnTo>
                <a:lnTo>
                  <a:pt x="719" y="529"/>
                </a:lnTo>
                <a:lnTo>
                  <a:pt x="671" y="582"/>
                </a:lnTo>
                <a:lnTo>
                  <a:pt x="613" y="637"/>
                </a:lnTo>
                <a:lnTo>
                  <a:pt x="555" y="685"/>
                </a:lnTo>
                <a:lnTo>
                  <a:pt x="500" y="726"/>
                </a:lnTo>
                <a:lnTo>
                  <a:pt x="447" y="761"/>
                </a:lnTo>
                <a:lnTo>
                  <a:pt x="396" y="790"/>
                </a:lnTo>
                <a:lnTo>
                  <a:pt x="350" y="813"/>
                </a:lnTo>
                <a:lnTo>
                  <a:pt x="307" y="831"/>
                </a:lnTo>
                <a:lnTo>
                  <a:pt x="270" y="845"/>
                </a:lnTo>
                <a:lnTo>
                  <a:pt x="238" y="855"/>
                </a:lnTo>
                <a:lnTo>
                  <a:pt x="212" y="862"/>
                </a:lnTo>
                <a:lnTo>
                  <a:pt x="192" y="866"/>
                </a:lnTo>
                <a:lnTo>
                  <a:pt x="181" y="868"/>
                </a:lnTo>
                <a:lnTo>
                  <a:pt x="176" y="868"/>
                </a:lnTo>
                <a:lnTo>
                  <a:pt x="167" y="947"/>
                </a:lnTo>
                <a:lnTo>
                  <a:pt x="0" y="756"/>
                </a:lnTo>
                <a:close/>
              </a:path>
            </a:pathLst>
          </a:custGeom>
          <a:gradFill rotWithShape="1">
            <a:gsLst>
              <a:gs pos="0">
                <a:srgbClr val="66CCFF">
                  <a:alpha val="70000"/>
                </a:srgbClr>
              </a:gs>
              <a:gs pos="100000">
                <a:srgbClr val="3366FF"/>
              </a:gs>
            </a:gsLst>
            <a:lin ang="0" scaled="1"/>
          </a:gradFill>
          <a:ln>
            <a:noFill/>
          </a:ln>
          <a:effectLst>
            <a:outerShdw dist="107763" dir="2700000" algn="ctr" rotWithShape="0">
              <a:srgbClr val="000000">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3" name="Freeform 5"/>
          <p:cNvSpPr>
            <a:spLocks/>
          </p:cNvSpPr>
          <p:nvPr/>
        </p:nvSpPr>
        <p:spPr bwMode="gray">
          <a:xfrm rot="9488641" flipV="1">
            <a:off x="5875508" y="3779685"/>
            <a:ext cx="1181157" cy="729873"/>
          </a:xfrm>
          <a:custGeom>
            <a:avLst/>
            <a:gdLst>
              <a:gd name="T0" fmla="*/ 0 w 952"/>
              <a:gd name="T1" fmla="*/ 526266145 h 947"/>
              <a:gd name="T2" fmla="*/ 345884087 w 952"/>
              <a:gd name="T3" fmla="*/ 411407017 h 947"/>
              <a:gd name="T4" fmla="*/ 344072774 w 952"/>
              <a:gd name="T5" fmla="*/ 467792407 h 947"/>
              <a:gd name="T6" fmla="*/ 351316681 w 952"/>
              <a:gd name="T7" fmla="*/ 467792407 h 947"/>
              <a:gd name="T8" fmla="*/ 371237087 w 952"/>
              <a:gd name="T9" fmla="*/ 467792407 h 947"/>
              <a:gd name="T10" fmla="*/ 407455274 w 952"/>
              <a:gd name="T11" fmla="*/ 467096569 h 947"/>
              <a:gd name="T12" fmla="*/ 452727335 w 952"/>
              <a:gd name="T13" fmla="*/ 464311549 h 947"/>
              <a:gd name="T14" fmla="*/ 508865928 w 952"/>
              <a:gd name="T15" fmla="*/ 460831526 h 947"/>
              <a:gd name="T16" fmla="*/ 572247082 w 952"/>
              <a:gd name="T17" fmla="*/ 454566483 h 947"/>
              <a:gd name="T18" fmla="*/ 644683455 w 952"/>
              <a:gd name="T19" fmla="*/ 446213092 h 947"/>
              <a:gd name="T20" fmla="*/ 722553768 w 952"/>
              <a:gd name="T21" fmla="*/ 435771353 h 947"/>
              <a:gd name="T22" fmla="*/ 804044015 w 952"/>
              <a:gd name="T23" fmla="*/ 421152084 h 947"/>
              <a:gd name="T24" fmla="*/ 890968202 w 952"/>
              <a:gd name="T25" fmla="*/ 402356954 h 947"/>
              <a:gd name="T26" fmla="*/ 977891043 w 952"/>
              <a:gd name="T27" fmla="*/ 380777638 h 947"/>
              <a:gd name="T28" fmla="*/ 1063003916 w 952"/>
              <a:gd name="T29" fmla="*/ 353629117 h 947"/>
              <a:gd name="T30" fmla="*/ 1149928103 w 952"/>
              <a:gd name="T31" fmla="*/ 322303066 h 947"/>
              <a:gd name="T32" fmla="*/ 1247717476 w 952"/>
              <a:gd name="T33" fmla="*/ 281928620 h 947"/>
              <a:gd name="T34" fmla="*/ 1334640317 w 952"/>
              <a:gd name="T35" fmla="*/ 243641688 h 947"/>
              <a:gd name="T36" fmla="*/ 1412509284 w 952"/>
              <a:gd name="T37" fmla="*/ 207443937 h 947"/>
              <a:gd name="T38" fmla="*/ 1477703096 w 952"/>
              <a:gd name="T39" fmla="*/ 173333701 h 947"/>
              <a:gd name="T40" fmla="*/ 1533840344 w 952"/>
              <a:gd name="T41" fmla="*/ 142008484 h 947"/>
              <a:gd name="T42" fmla="*/ 1580925063 w 952"/>
              <a:gd name="T43" fmla="*/ 114163290 h 947"/>
              <a:gd name="T44" fmla="*/ 1620764530 w 952"/>
              <a:gd name="T45" fmla="*/ 87711441 h 947"/>
              <a:gd name="T46" fmla="*/ 1653361437 w 952"/>
              <a:gd name="T47" fmla="*/ 65435454 h 947"/>
              <a:gd name="T48" fmla="*/ 1676903124 w 952"/>
              <a:gd name="T49" fmla="*/ 45943651 h 947"/>
              <a:gd name="T50" fmla="*/ 1695012217 w 952"/>
              <a:gd name="T51" fmla="*/ 29236869 h 947"/>
              <a:gd name="T52" fmla="*/ 1709498684 w 952"/>
              <a:gd name="T53" fmla="*/ 16706782 h 947"/>
              <a:gd name="T54" fmla="*/ 1718553904 w 952"/>
              <a:gd name="T55" fmla="*/ 8353391 h 947"/>
              <a:gd name="T56" fmla="*/ 1723986497 w 952"/>
              <a:gd name="T57" fmla="*/ 1392510 h 947"/>
              <a:gd name="T58" fmla="*/ 1723986497 w 952"/>
              <a:gd name="T59" fmla="*/ 0 h 947"/>
              <a:gd name="T60" fmla="*/ 1723986497 w 952"/>
              <a:gd name="T61" fmla="*/ 2784186 h 947"/>
              <a:gd name="T62" fmla="*/ 1720365217 w 952"/>
              <a:gd name="T63" fmla="*/ 11834249 h 947"/>
              <a:gd name="T64" fmla="*/ 1716742591 w 952"/>
              <a:gd name="T65" fmla="*/ 25060173 h 947"/>
              <a:gd name="T66" fmla="*/ 1705877404 w 952"/>
              <a:gd name="T67" fmla="*/ 43159466 h 947"/>
              <a:gd name="T68" fmla="*/ 1695012217 w 952"/>
              <a:gd name="T69" fmla="*/ 64738781 h 947"/>
              <a:gd name="T70" fmla="*/ 1678713091 w 952"/>
              <a:gd name="T71" fmla="*/ 90495627 h 947"/>
              <a:gd name="T72" fmla="*/ 1655171404 w 952"/>
              <a:gd name="T73" fmla="*/ 119732496 h 947"/>
              <a:gd name="T74" fmla="*/ 1628008437 w 952"/>
              <a:gd name="T75" fmla="*/ 151057713 h 947"/>
              <a:gd name="T76" fmla="*/ 1595411531 w 952"/>
              <a:gd name="T77" fmla="*/ 183775440 h 947"/>
              <a:gd name="T78" fmla="*/ 1551949437 w 952"/>
              <a:gd name="T79" fmla="*/ 219277352 h 947"/>
              <a:gd name="T80" fmla="*/ 1503056096 w 952"/>
              <a:gd name="T81" fmla="*/ 256171774 h 947"/>
              <a:gd name="T82" fmla="*/ 1445106190 w 952"/>
              <a:gd name="T83" fmla="*/ 293066197 h 947"/>
              <a:gd name="T84" fmla="*/ 1379913723 w 952"/>
              <a:gd name="T85" fmla="*/ 330657291 h 947"/>
              <a:gd name="T86" fmla="*/ 1302044756 w 952"/>
              <a:gd name="T87" fmla="*/ 368247551 h 947"/>
              <a:gd name="T88" fmla="*/ 1215120570 w 952"/>
              <a:gd name="T89" fmla="*/ 405141974 h 947"/>
              <a:gd name="T90" fmla="*/ 1110087290 w 952"/>
              <a:gd name="T91" fmla="*/ 443428072 h 947"/>
              <a:gd name="T92" fmla="*/ 1005055356 w 952"/>
              <a:gd name="T93" fmla="*/ 476841636 h 947"/>
              <a:gd name="T94" fmla="*/ 905454669 w 952"/>
              <a:gd name="T95" fmla="*/ 505382667 h 947"/>
              <a:gd name="T96" fmla="*/ 809476609 w 952"/>
              <a:gd name="T97" fmla="*/ 529747003 h 947"/>
              <a:gd name="T98" fmla="*/ 717119829 w 952"/>
              <a:gd name="T99" fmla="*/ 549934643 h 947"/>
              <a:gd name="T100" fmla="*/ 633818268 w 952"/>
              <a:gd name="T101" fmla="*/ 565945588 h 947"/>
              <a:gd name="T102" fmla="*/ 555949301 w 952"/>
              <a:gd name="T103" fmla="*/ 578475674 h 947"/>
              <a:gd name="T104" fmla="*/ 488945521 w 952"/>
              <a:gd name="T105" fmla="*/ 588221575 h 947"/>
              <a:gd name="T106" fmla="*/ 430996961 w 952"/>
              <a:gd name="T107" fmla="*/ 595182457 h 947"/>
              <a:gd name="T108" fmla="*/ 383913587 w 952"/>
              <a:gd name="T109" fmla="*/ 600054990 h 947"/>
              <a:gd name="T110" fmla="*/ 347695400 w 952"/>
              <a:gd name="T111" fmla="*/ 602840010 h 947"/>
              <a:gd name="T112" fmla="*/ 327774994 w 952"/>
              <a:gd name="T113" fmla="*/ 604231686 h 947"/>
              <a:gd name="T114" fmla="*/ 318719774 w 952"/>
              <a:gd name="T115" fmla="*/ 604231686 h 947"/>
              <a:gd name="T116" fmla="*/ 302421994 w 952"/>
              <a:gd name="T117" fmla="*/ 659225400 h 947"/>
              <a:gd name="T118" fmla="*/ 0 w 952"/>
              <a:gd name="T119" fmla="*/ 526266145 h 94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52" h="947">
                <a:moveTo>
                  <a:pt x="0" y="756"/>
                </a:moveTo>
                <a:lnTo>
                  <a:pt x="191" y="591"/>
                </a:lnTo>
                <a:lnTo>
                  <a:pt x="190" y="672"/>
                </a:lnTo>
                <a:lnTo>
                  <a:pt x="194" y="672"/>
                </a:lnTo>
                <a:lnTo>
                  <a:pt x="205" y="672"/>
                </a:lnTo>
                <a:lnTo>
                  <a:pt x="225" y="671"/>
                </a:lnTo>
                <a:lnTo>
                  <a:pt x="250" y="667"/>
                </a:lnTo>
                <a:lnTo>
                  <a:pt x="281" y="662"/>
                </a:lnTo>
                <a:lnTo>
                  <a:pt x="316" y="653"/>
                </a:lnTo>
                <a:lnTo>
                  <a:pt x="356" y="641"/>
                </a:lnTo>
                <a:lnTo>
                  <a:pt x="399" y="626"/>
                </a:lnTo>
                <a:lnTo>
                  <a:pt x="444" y="605"/>
                </a:lnTo>
                <a:lnTo>
                  <a:pt x="492" y="578"/>
                </a:lnTo>
                <a:lnTo>
                  <a:pt x="540" y="547"/>
                </a:lnTo>
                <a:lnTo>
                  <a:pt x="587" y="508"/>
                </a:lnTo>
                <a:lnTo>
                  <a:pt x="635" y="463"/>
                </a:lnTo>
                <a:lnTo>
                  <a:pt x="689" y="405"/>
                </a:lnTo>
                <a:lnTo>
                  <a:pt x="737" y="350"/>
                </a:lnTo>
                <a:lnTo>
                  <a:pt x="780" y="298"/>
                </a:lnTo>
                <a:lnTo>
                  <a:pt x="816" y="249"/>
                </a:lnTo>
                <a:lnTo>
                  <a:pt x="847" y="204"/>
                </a:lnTo>
                <a:lnTo>
                  <a:pt x="873" y="164"/>
                </a:lnTo>
                <a:lnTo>
                  <a:pt x="895" y="126"/>
                </a:lnTo>
                <a:lnTo>
                  <a:pt x="913" y="94"/>
                </a:lnTo>
                <a:lnTo>
                  <a:pt x="926" y="66"/>
                </a:lnTo>
                <a:lnTo>
                  <a:pt x="936" y="42"/>
                </a:lnTo>
                <a:lnTo>
                  <a:pt x="944" y="24"/>
                </a:lnTo>
                <a:lnTo>
                  <a:pt x="949" y="12"/>
                </a:lnTo>
                <a:lnTo>
                  <a:pt x="952" y="2"/>
                </a:lnTo>
                <a:lnTo>
                  <a:pt x="952" y="0"/>
                </a:lnTo>
                <a:lnTo>
                  <a:pt x="952" y="4"/>
                </a:lnTo>
                <a:lnTo>
                  <a:pt x="950" y="17"/>
                </a:lnTo>
                <a:lnTo>
                  <a:pt x="948" y="36"/>
                </a:lnTo>
                <a:lnTo>
                  <a:pt x="942" y="62"/>
                </a:lnTo>
                <a:lnTo>
                  <a:pt x="936" y="93"/>
                </a:lnTo>
                <a:lnTo>
                  <a:pt x="927" y="130"/>
                </a:lnTo>
                <a:lnTo>
                  <a:pt x="914" y="172"/>
                </a:lnTo>
                <a:lnTo>
                  <a:pt x="899" y="217"/>
                </a:lnTo>
                <a:lnTo>
                  <a:pt x="881" y="264"/>
                </a:lnTo>
                <a:lnTo>
                  <a:pt x="857" y="315"/>
                </a:lnTo>
                <a:lnTo>
                  <a:pt x="830" y="368"/>
                </a:lnTo>
                <a:lnTo>
                  <a:pt x="798" y="421"/>
                </a:lnTo>
                <a:lnTo>
                  <a:pt x="762" y="475"/>
                </a:lnTo>
                <a:lnTo>
                  <a:pt x="719" y="529"/>
                </a:lnTo>
                <a:lnTo>
                  <a:pt x="671" y="582"/>
                </a:lnTo>
                <a:lnTo>
                  <a:pt x="613" y="637"/>
                </a:lnTo>
                <a:lnTo>
                  <a:pt x="555" y="685"/>
                </a:lnTo>
                <a:lnTo>
                  <a:pt x="500" y="726"/>
                </a:lnTo>
                <a:lnTo>
                  <a:pt x="447" y="761"/>
                </a:lnTo>
                <a:lnTo>
                  <a:pt x="396" y="790"/>
                </a:lnTo>
                <a:lnTo>
                  <a:pt x="350" y="813"/>
                </a:lnTo>
                <a:lnTo>
                  <a:pt x="307" y="831"/>
                </a:lnTo>
                <a:lnTo>
                  <a:pt x="270" y="845"/>
                </a:lnTo>
                <a:lnTo>
                  <a:pt x="238" y="855"/>
                </a:lnTo>
                <a:lnTo>
                  <a:pt x="212" y="862"/>
                </a:lnTo>
                <a:lnTo>
                  <a:pt x="192" y="866"/>
                </a:lnTo>
                <a:lnTo>
                  <a:pt x="181" y="868"/>
                </a:lnTo>
                <a:lnTo>
                  <a:pt x="176" y="868"/>
                </a:lnTo>
                <a:lnTo>
                  <a:pt x="167" y="947"/>
                </a:lnTo>
                <a:lnTo>
                  <a:pt x="0" y="756"/>
                </a:lnTo>
                <a:close/>
              </a:path>
            </a:pathLst>
          </a:custGeom>
          <a:gradFill rotWithShape="1">
            <a:gsLst>
              <a:gs pos="0">
                <a:srgbClr val="66CCFF">
                  <a:alpha val="70000"/>
                </a:srgbClr>
              </a:gs>
              <a:gs pos="100000">
                <a:srgbClr val="3366FF"/>
              </a:gs>
            </a:gsLst>
            <a:lin ang="0" scaled="1"/>
          </a:gradFill>
          <a:ln>
            <a:noFill/>
          </a:ln>
          <a:effectLst>
            <a:outerShdw dist="107763" dir="2700000" algn="ctr" rotWithShape="0">
              <a:srgbClr val="000000">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 name="TextBox 1"/>
          <p:cNvSpPr txBox="1"/>
          <p:nvPr/>
        </p:nvSpPr>
        <p:spPr>
          <a:xfrm>
            <a:off x="7606334" y="3988791"/>
            <a:ext cx="758949" cy="338554"/>
          </a:xfrm>
          <a:prstGeom prst="rect">
            <a:avLst/>
          </a:prstGeom>
          <a:noFill/>
        </p:spPr>
        <p:txBody>
          <a:bodyPr wrap="square" rtlCol="0">
            <a:spAutoFit/>
          </a:bodyPr>
          <a:lstStyle/>
          <a:p>
            <a:r>
              <a:rPr lang="zh-CN" altLang="en-US" sz="1600" dirty="0" smtClean="0"/>
              <a:t>患者</a:t>
            </a:r>
            <a:endParaRPr lang="zh-CN" altLang="en-US" sz="1600" dirty="0"/>
          </a:p>
        </p:txBody>
      </p:sp>
      <p:sp>
        <p:nvSpPr>
          <p:cNvPr id="7" name="TextBox 6"/>
          <p:cNvSpPr txBox="1"/>
          <p:nvPr/>
        </p:nvSpPr>
        <p:spPr>
          <a:xfrm>
            <a:off x="608178" y="3586058"/>
            <a:ext cx="1184072" cy="307777"/>
          </a:xfrm>
          <a:prstGeom prst="rect">
            <a:avLst/>
          </a:prstGeom>
          <a:noFill/>
        </p:spPr>
        <p:txBody>
          <a:bodyPr wrap="square" rtlCol="0">
            <a:spAutoFit/>
          </a:bodyPr>
          <a:lstStyle/>
          <a:p>
            <a:r>
              <a:rPr lang="zh-CN" altLang="en-US" sz="1400" dirty="0" smtClean="0"/>
              <a:t>知识更新</a:t>
            </a:r>
            <a:endParaRPr lang="zh-CN" altLang="en-US" sz="1400" dirty="0"/>
          </a:p>
        </p:txBody>
      </p:sp>
    </p:spTree>
    <p:extLst>
      <p:ext uri="{BB962C8B-B14F-4D97-AF65-F5344CB8AC3E}">
        <p14:creationId xmlns:p14="http://schemas.microsoft.com/office/powerpoint/2010/main" val="290513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wipe(down)">
                                      <p:cBhvr>
                                        <p:cTn id="1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bwMode="auto">
          <a:xfrm rot="8306664">
            <a:off x="5015805" y="2336524"/>
            <a:ext cx="389836" cy="1002772"/>
          </a:xfrm>
          <a:prstGeom prst="upArrow">
            <a:avLst/>
          </a:prstGeom>
          <a:solidFill>
            <a:schemeClr val="accent1">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57346" name="灯片编号占位符 1"/>
          <p:cNvSpPr>
            <a:spLocks noGrp="1"/>
          </p:cNvSpPr>
          <p:nvPr>
            <p:ph type="sldNum" sz="quarter" idx="12"/>
          </p:nvPr>
        </p:nvSpPr>
        <p:spPr>
          <a:xfrm>
            <a:off x="6561193" y="623731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7</a:t>
            </a:fld>
            <a:endParaRPr lang="en-US" altLang="zh-CN" dirty="0"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9" name="矩形 28"/>
          <p:cNvSpPr/>
          <p:nvPr/>
        </p:nvSpPr>
        <p:spPr>
          <a:xfrm>
            <a:off x="436432" y="1409243"/>
            <a:ext cx="1627369" cy="523220"/>
          </a:xfrm>
          <a:prstGeom prst="rect">
            <a:avLst/>
          </a:prstGeom>
          <a:noFill/>
        </p:spPr>
        <p:txBody>
          <a:bodyPr wrap="none" lIns="91440" tIns="45720" rIns="91440" bIns="45720">
            <a:spAutoFit/>
          </a:bodyPr>
          <a:lstStyle/>
          <a:p>
            <a:pPr algn="ctr"/>
            <a:r>
              <a:rPr lang="zh-CN" altLang="en-US" sz="2800" b="1" dirty="0" smtClean="0">
                <a:ln w="1905"/>
                <a:solidFill>
                  <a:srgbClr val="0070C0"/>
                </a:solidFill>
                <a:effectLst>
                  <a:innerShdw blurRad="69850" dist="43180" dir="5400000">
                    <a:srgbClr val="000000">
                      <a:alpha val="65000"/>
                    </a:srgbClr>
                  </a:innerShdw>
                </a:effectLst>
              </a:rPr>
              <a:t>服务模式</a:t>
            </a:r>
            <a:endParaRPr lang="zh-CN" altLang="en-US" sz="2800" b="1" dirty="0">
              <a:ln w="1905"/>
              <a:solidFill>
                <a:srgbClr val="0070C0"/>
              </a:solidFill>
              <a:effectLst>
                <a:innerShdw blurRad="69850" dist="43180" dir="5400000">
                  <a:srgbClr val="000000">
                    <a:alpha val="65000"/>
                  </a:srgbClr>
                </a:innerShdw>
              </a:effectLst>
            </a:endParaRPr>
          </a:p>
        </p:txBody>
      </p:sp>
      <p:pic>
        <p:nvPicPr>
          <p:cNvPr id="33" name="Picture 2" descr="C:\Users\FGJ\Pictures\imagesCAULZML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182" y="3203311"/>
            <a:ext cx="907482" cy="90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38"/>
          <p:cNvSpPr txBox="1"/>
          <p:nvPr/>
        </p:nvSpPr>
        <p:spPr>
          <a:xfrm>
            <a:off x="5316100" y="4576496"/>
            <a:ext cx="952164"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ysClr val="windowText" lastClr="000000"/>
                </a:solidFill>
                <a:effectLst/>
                <a:uLnTx/>
                <a:uFillTx/>
              </a:rPr>
              <a:t>诊疗服务</a:t>
            </a:r>
            <a:endParaRPr kumimoji="0" lang="zh-CN" altLang="en-US" sz="1400" b="0" i="0" u="none" strike="noStrike" kern="0" cap="none" spc="0" normalizeH="0" baseline="0" noProof="0" dirty="0">
              <a:ln>
                <a:noFill/>
              </a:ln>
              <a:solidFill>
                <a:sysClr val="windowText" lastClr="000000"/>
              </a:solidFill>
              <a:effectLst/>
              <a:uLnTx/>
              <a:uFillTx/>
            </a:endParaRPr>
          </a:p>
        </p:txBody>
      </p:sp>
      <p:sp>
        <p:nvSpPr>
          <p:cNvPr id="45" name="TextBox 44"/>
          <p:cNvSpPr txBox="1"/>
          <p:nvPr/>
        </p:nvSpPr>
        <p:spPr>
          <a:xfrm>
            <a:off x="2225079" y="4777690"/>
            <a:ext cx="95904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ysClr val="windowText" lastClr="000000"/>
                </a:solidFill>
                <a:effectLst/>
                <a:uLnTx/>
                <a:uFillTx/>
              </a:rPr>
              <a:t>临床数据</a:t>
            </a:r>
            <a:endParaRPr kumimoji="0" lang="zh-CN" altLang="en-US" sz="1400" b="0" i="0" u="none" strike="noStrike" kern="0" cap="none" spc="0" normalizeH="0" baseline="0" noProof="0" dirty="0">
              <a:ln>
                <a:noFill/>
              </a:ln>
              <a:solidFill>
                <a:sysClr val="windowText" lastClr="000000"/>
              </a:solidFill>
              <a:effectLst/>
              <a:uLnTx/>
              <a:uFillTx/>
            </a:endParaRPr>
          </a:p>
        </p:txBody>
      </p:sp>
      <p:sp>
        <p:nvSpPr>
          <p:cNvPr id="46" name="TextBox 45"/>
          <p:cNvSpPr txBox="1"/>
          <p:nvPr/>
        </p:nvSpPr>
        <p:spPr>
          <a:xfrm>
            <a:off x="1310182" y="3945802"/>
            <a:ext cx="126263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rPr>
              <a:t>知识更新</a:t>
            </a:r>
            <a:endParaRPr kumimoji="0" lang="zh-CN" altLang="en-US" sz="1800" b="0" i="0" u="none" strike="noStrike" kern="0" cap="none" spc="0" normalizeH="0" baseline="0" noProof="0" dirty="0">
              <a:ln>
                <a:noFill/>
              </a:ln>
              <a:solidFill>
                <a:sysClr val="windowText" lastClr="000000"/>
              </a:solidFill>
              <a:effectLst/>
              <a:uLnTx/>
              <a:uFillTx/>
            </a:endParaRPr>
          </a:p>
        </p:txBody>
      </p:sp>
      <p:pic>
        <p:nvPicPr>
          <p:cNvPr id="57" name="Picture 4" descr="C:\Users\FGJ\Pictures\doct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533" y="3171682"/>
            <a:ext cx="931209" cy="93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3" descr="C:\Users\FGJ\Pictures\imagesCAGSP7QG.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72789">
            <a:off x="6827957" y="3151230"/>
            <a:ext cx="1125453" cy="972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891980" y="3404615"/>
            <a:ext cx="996622" cy="523220"/>
          </a:xfrm>
          <a:prstGeom prst="rect">
            <a:avLst/>
          </a:prstGeom>
          <a:noFill/>
        </p:spPr>
        <p:txBody>
          <a:bodyPr wrap="square" rtlCol="0">
            <a:spAutoFit/>
          </a:bodyPr>
          <a:lstStyle/>
          <a:p>
            <a:r>
              <a:rPr lang="zh-CN" altLang="en-US" sz="1400" dirty="0" smtClean="0"/>
              <a:t>疾病诊断决策</a:t>
            </a:r>
            <a:r>
              <a:rPr lang="zh-CN" altLang="en-US" sz="1400" dirty="0" smtClean="0"/>
              <a:t>支持</a:t>
            </a:r>
            <a:endParaRPr lang="zh-CN" altLang="en-US" sz="1400" dirty="0"/>
          </a:p>
        </p:txBody>
      </p:sp>
      <p:sp>
        <p:nvSpPr>
          <p:cNvPr id="64" name="右箭头 63"/>
          <p:cNvSpPr/>
          <p:nvPr/>
        </p:nvSpPr>
        <p:spPr bwMode="auto">
          <a:xfrm rot="18940538">
            <a:off x="2251110" y="2539446"/>
            <a:ext cx="1108792" cy="323166"/>
          </a:xfrm>
          <a:prstGeom prst="rightArrow">
            <a:avLst/>
          </a:prstGeom>
          <a:solidFill>
            <a:schemeClr val="accent1">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9" name="TextBox 8"/>
          <p:cNvSpPr txBox="1"/>
          <p:nvPr/>
        </p:nvSpPr>
        <p:spPr>
          <a:xfrm>
            <a:off x="1276491" y="3064680"/>
            <a:ext cx="1207036" cy="369332"/>
          </a:xfrm>
          <a:prstGeom prst="rect">
            <a:avLst/>
          </a:prstGeom>
          <a:noFill/>
        </p:spPr>
        <p:txBody>
          <a:bodyPr wrap="square" rtlCol="0">
            <a:spAutoFit/>
          </a:bodyPr>
          <a:lstStyle/>
          <a:p>
            <a:r>
              <a:rPr lang="zh-CN" altLang="en-US" dirty="0" smtClean="0"/>
              <a:t>知识</a:t>
            </a:r>
            <a:r>
              <a:rPr lang="zh-CN" altLang="en-US" dirty="0"/>
              <a:t>表达</a:t>
            </a:r>
            <a:endParaRPr lang="zh-CN" altLang="en-US" sz="1600" dirty="0"/>
          </a:p>
        </p:txBody>
      </p:sp>
      <p:sp>
        <p:nvSpPr>
          <p:cNvPr id="3" name="TextBox 2"/>
          <p:cNvSpPr txBox="1"/>
          <p:nvPr/>
        </p:nvSpPr>
        <p:spPr>
          <a:xfrm>
            <a:off x="4331907" y="1468222"/>
            <a:ext cx="1914016" cy="338554"/>
          </a:xfrm>
          <a:prstGeom prst="rect">
            <a:avLst/>
          </a:prstGeom>
          <a:noFill/>
        </p:spPr>
        <p:txBody>
          <a:bodyPr wrap="square" rtlCol="0">
            <a:spAutoFit/>
          </a:bodyPr>
          <a:lstStyle/>
          <a:p>
            <a:r>
              <a:rPr lang="zh-CN" altLang="en-US" sz="1600" dirty="0" smtClean="0"/>
              <a:t>医疗信息研究人员</a:t>
            </a:r>
            <a:endParaRPr lang="zh-CN" altLang="en-US" sz="1600" dirty="0"/>
          </a:p>
        </p:txBody>
      </p:sp>
      <p:sp>
        <p:nvSpPr>
          <p:cNvPr id="7" name="TextBox 6"/>
          <p:cNvSpPr txBox="1"/>
          <p:nvPr/>
        </p:nvSpPr>
        <p:spPr>
          <a:xfrm>
            <a:off x="3452256" y="2129895"/>
            <a:ext cx="921582" cy="523220"/>
          </a:xfrm>
          <a:prstGeom prst="rect">
            <a:avLst/>
          </a:prstGeom>
          <a:noFill/>
        </p:spPr>
        <p:txBody>
          <a:bodyPr wrap="square" rtlCol="0">
            <a:spAutoFit/>
          </a:bodyPr>
          <a:lstStyle/>
          <a:p>
            <a:r>
              <a:rPr lang="zh-CN" altLang="en-US" sz="1400" dirty="0" smtClean="0"/>
              <a:t>决策支持系统构建</a:t>
            </a:r>
            <a:endParaRPr lang="zh-CN" altLang="en-US" sz="1400" dirty="0"/>
          </a:p>
        </p:txBody>
      </p:sp>
      <p:pic>
        <p:nvPicPr>
          <p:cNvPr id="27" name="Picture 2" descr="C:\Users\Vico\Desktop\us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2303" y="4563796"/>
            <a:ext cx="642916" cy="73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上箭头 27"/>
          <p:cNvSpPr/>
          <p:nvPr/>
        </p:nvSpPr>
        <p:spPr bwMode="auto">
          <a:xfrm rot="18838590">
            <a:off x="3030933" y="3993750"/>
            <a:ext cx="389836" cy="1288495"/>
          </a:xfrm>
          <a:prstGeom prst="upArrow">
            <a:avLst/>
          </a:prstGeom>
          <a:solidFill>
            <a:schemeClr val="accent1">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32" name="上箭头 31"/>
          <p:cNvSpPr/>
          <p:nvPr/>
        </p:nvSpPr>
        <p:spPr bwMode="auto">
          <a:xfrm rot="12693684">
            <a:off x="4938393" y="4164478"/>
            <a:ext cx="389836" cy="897787"/>
          </a:xfrm>
          <a:prstGeom prst="upArrow">
            <a:avLst/>
          </a:prstGeom>
          <a:solidFill>
            <a:schemeClr val="accent1">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pic>
        <p:nvPicPr>
          <p:cNvPr id="2050" name="Picture 2" descr="D:\毕设\pictrute\imagesCARPWBJO.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6979" y="1105887"/>
            <a:ext cx="1016858" cy="10168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821681" y="2377947"/>
            <a:ext cx="912311" cy="307777"/>
          </a:xfrm>
          <a:prstGeom prst="rect">
            <a:avLst/>
          </a:prstGeom>
          <a:noFill/>
        </p:spPr>
        <p:txBody>
          <a:bodyPr wrap="square" rtlCol="0">
            <a:spAutoFit/>
          </a:bodyPr>
          <a:lstStyle/>
          <a:p>
            <a:r>
              <a:rPr lang="zh-CN" altLang="en-US" sz="1400" dirty="0" smtClean="0"/>
              <a:t>医学知识</a:t>
            </a:r>
            <a:endParaRPr lang="zh-CN" altLang="en-US" sz="1400" dirty="0"/>
          </a:p>
        </p:txBody>
      </p:sp>
      <p:sp>
        <p:nvSpPr>
          <p:cNvPr id="36" name="矩形 35"/>
          <p:cNvSpPr/>
          <p:nvPr/>
        </p:nvSpPr>
        <p:spPr>
          <a:xfrm>
            <a:off x="2191927" y="5561381"/>
            <a:ext cx="5281357" cy="954107"/>
          </a:xfrm>
          <a:prstGeom prst="rect">
            <a:avLst/>
          </a:prstGeom>
        </p:spPr>
        <p:txBody>
          <a:bodyPr wrap="square">
            <a:spAutoFit/>
          </a:bodyPr>
          <a:lstStyle/>
          <a:p>
            <a:r>
              <a:rPr lang="zh-CN" altLang="en-US" sz="1400" dirty="0" smtClean="0"/>
              <a:t>实现临床决策支持系统的价值的三大支柱</a:t>
            </a:r>
            <a:endParaRPr lang="en-US" altLang="zh-CN" sz="1400" dirty="0" smtClean="0"/>
          </a:p>
          <a:p>
            <a:r>
              <a:rPr lang="en-US" altLang="zh-CN" sz="1400" dirty="0" smtClean="0"/>
              <a:t>1.Best </a:t>
            </a:r>
            <a:r>
              <a:rPr lang="en-US" altLang="zh-CN" sz="1400" dirty="0"/>
              <a:t>Knowledge Available when needed</a:t>
            </a:r>
          </a:p>
          <a:p>
            <a:r>
              <a:rPr lang="en-US" altLang="zh-CN" sz="1400" dirty="0"/>
              <a:t>2.High Adoption and Effective use </a:t>
            </a:r>
          </a:p>
          <a:p>
            <a:r>
              <a:rPr lang="en-US" altLang="zh-CN" sz="1400" dirty="0"/>
              <a:t>3.Continuous Improvement of knowledge and CDS</a:t>
            </a:r>
            <a:endParaRPr lang="zh-CN" altLang="en-US" sz="1400" dirty="0"/>
          </a:p>
        </p:txBody>
      </p:sp>
      <p:sp>
        <p:nvSpPr>
          <p:cNvPr id="4" name="圆角矩形 3"/>
          <p:cNvSpPr/>
          <p:nvPr/>
        </p:nvSpPr>
        <p:spPr bwMode="auto">
          <a:xfrm>
            <a:off x="1279536" y="2910150"/>
            <a:ext cx="1025904" cy="586322"/>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4" name="圆角矩形 23"/>
          <p:cNvSpPr/>
          <p:nvPr/>
        </p:nvSpPr>
        <p:spPr bwMode="auto">
          <a:xfrm>
            <a:off x="1313883" y="3917246"/>
            <a:ext cx="1125516" cy="586322"/>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5" name="圆角矩形 24"/>
          <p:cNvSpPr/>
          <p:nvPr/>
        </p:nvSpPr>
        <p:spPr bwMode="auto">
          <a:xfrm>
            <a:off x="3428685" y="2068945"/>
            <a:ext cx="1025904" cy="586322"/>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0" name="圆角矩形 29"/>
          <p:cNvSpPr/>
          <p:nvPr/>
        </p:nvSpPr>
        <p:spPr bwMode="auto">
          <a:xfrm>
            <a:off x="4810406" y="3367773"/>
            <a:ext cx="1025904" cy="586322"/>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1" name="TextBox 5"/>
          <p:cNvSpPr txBox="1"/>
          <p:nvPr/>
        </p:nvSpPr>
        <p:spPr>
          <a:xfrm>
            <a:off x="5323358" y="2515144"/>
            <a:ext cx="912311" cy="307777"/>
          </a:xfrm>
          <a:prstGeom prst="rect">
            <a:avLst/>
          </a:prstGeom>
          <a:noFill/>
        </p:spPr>
        <p:txBody>
          <a:bodyPr wrap="square" rtlCol="0">
            <a:spAutoFit/>
          </a:bodyPr>
          <a:lstStyle/>
          <a:p>
            <a:r>
              <a:rPr lang="zh-CN" altLang="en-US" sz="1400" dirty="0" smtClean="0"/>
              <a:t>医学知识</a:t>
            </a:r>
            <a:endParaRPr lang="zh-CN" altLang="en-US" sz="1400" dirty="0"/>
          </a:p>
        </p:txBody>
      </p:sp>
    </p:spTree>
    <p:extLst>
      <p:ext uri="{BB962C8B-B14F-4D97-AF65-F5344CB8AC3E}">
        <p14:creationId xmlns:p14="http://schemas.microsoft.com/office/powerpoint/2010/main" val="3895352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8</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TextBox 1"/>
          <p:cNvSpPr txBox="1"/>
          <p:nvPr/>
        </p:nvSpPr>
        <p:spPr>
          <a:xfrm>
            <a:off x="611559" y="1164792"/>
            <a:ext cx="1627369"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关键问题</a:t>
            </a:r>
            <a:endParaRPr lang="zh-CN" altLang="en-US" dirty="0"/>
          </a:p>
        </p:txBody>
      </p:sp>
      <p:sp>
        <p:nvSpPr>
          <p:cNvPr id="4" name="TextBox 3"/>
          <p:cNvSpPr txBox="1"/>
          <p:nvPr/>
        </p:nvSpPr>
        <p:spPr>
          <a:xfrm>
            <a:off x="904520" y="5208150"/>
            <a:ext cx="5651690" cy="1200329"/>
          </a:xfrm>
          <a:prstGeom prst="rect">
            <a:avLst/>
          </a:prstGeom>
          <a:noFill/>
        </p:spPr>
        <p:txBody>
          <a:bodyPr wrap="square" rtlCol="0">
            <a:spAutoFit/>
          </a:bodyPr>
          <a:lstStyle/>
          <a:p>
            <a:r>
              <a:rPr lang="en-US" altLang="zh-CN" dirty="0" smtClean="0"/>
              <a:t>1.</a:t>
            </a:r>
            <a:r>
              <a:rPr lang="zh-CN" altLang="en-US" dirty="0" smtClean="0"/>
              <a:t>系统的服务对象范围</a:t>
            </a:r>
            <a:r>
              <a:rPr lang="zh-CN" altLang="en-US" dirty="0" smtClean="0"/>
              <a:t>广且分散各地：</a:t>
            </a:r>
            <a:r>
              <a:rPr lang="zh-CN" altLang="en-US" dirty="0" smtClean="0"/>
              <a:t>全国各社区的医疗机构、大医疗中心、医疗信息化研究人员</a:t>
            </a:r>
            <a:endParaRPr lang="en-US" altLang="zh-CN" dirty="0" smtClean="0"/>
          </a:p>
          <a:p>
            <a:r>
              <a:rPr lang="en-US" altLang="zh-CN" dirty="0" smtClean="0"/>
              <a:t>2.</a:t>
            </a:r>
            <a:r>
              <a:rPr lang="zh-CN" altLang="en-US" dirty="0" smtClean="0"/>
              <a:t>系统的服务内容多样性 </a:t>
            </a:r>
            <a:r>
              <a:rPr lang="zh-CN" altLang="en-US" dirty="0" smtClean="0"/>
              <a:t>：涵盖常见病的决策支持</a:t>
            </a:r>
            <a:endParaRPr lang="en-US" altLang="zh-CN" dirty="0" smtClean="0"/>
          </a:p>
          <a:p>
            <a:endParaRPr lang="zh-CN" altLang="en-US" dirty="0"/>
          </a:p>
        </p:txBody>
      </p:sp>
      <p:pic>
        <p:nvPicPr>
          <p:cNvPr id="1026" name="Picture 2" descr="D:\毕设\pictrute\imagesCAONE16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898" y="2448901"/>
            <a:ext cx="1759133" cy="113155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7146326" y="5286184"/>
            <a:ext cx="1458122" cy="276999"/>
          </a:xfrm>
          <a:prstGeom prst="rect">
            <a:avLst/>
          </a:prstGeom>
          <a:noFill/>
        </p:spPr>
        <p:txBody>
          <a:bodyPr wrap="square" rtlCol="0">
            <a:spAutoFit/>
          </a:bodyPr>
          <a:lstStyle/>
          <a:p>
            <a:r>
              <a:rPr lang="zh-CN" altLang="en-US" sz="1200" dirty="0" smtClean="0"/>
              <a:t>医疗信息研究人员</a:t>
            </a:r>
            <a:endParaRPr lang="zh-CN" altLang="en-US" sz="1200" dirty="0"/>
          </a:p>
        </p:txBody>
      </p:sp>
      <p:cxnSp>
        <p:nvCxnSpPr>
          <p:cNvPr id="23" name="曲线连接符 22"/>
          <p:cNvCxnSpPr/>
          <p:nvPr/>
        </p:nvCxnSpPr>
        <p:spPr bwMode="auto">
          <a:xfrm rot="10800000">
            <a:off x="5119901" y="4509120"/>
            <a:ext cx="1905437" cy="605534"/>
          </a:xfrm>
          <a:prstGeom prst="curvedConnector3">
            <a:avLst/>
          </a:prstGeom>
          <a:solidFill>
            <a:schemeClr val="accent1"/>
          </a:solidFill>
          <a:ln w="19050" cap="flat" cmpd="sng" algn="ctr">
            <a:solidFill>
              <a:schemeClr val="tx1"/>
            </a:solidFill>
            <a:prstDash val="solid"/>
            <a:round/>
            <a:headEnd type="none" w="med" len="med"/>
            <a:tailEnd type="triangle" w="med" len="med"/>
          </a:ln>
          <a:effectLst/>
        </p:spPr>
      </p:cxnSp>
      <p:sp>
        <p:nvSpPr>
          <p:cNvPr id="28" name="圆角矩形 27"/>
          <p:cNvSpPr/>
          <p:nvPr/>
        </p:nvSpPr>
        <p:spPr bwMode="auto">
          <a:xfrm>
            <a:off x="2493295" y="3802196"/>
            <a:ext cx="1020181" cy="49527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cxnSp>
        <p:nvCxnSpPr>
          <p:cNvPr id="31" name="直接箭头连接符 30"/>
          <p:cNvCxnSpPr>
            <a:stCxn id="28" idx="0"/>
          </p:cNvCxnSpPr>
          <p:nvPr/>
        </p:nvCxnSpPr>
        <p:spPr bwMode="auto">
          <a:xfrm flipV="1">
            <a:off x="3003386" y="3380612"/>
            <a:ext cx="907259" cy="421584"/>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4" name="曲线连接符 43"/>
          <p:cNvCxnSpPr/>
          <p:nvPr/>
        </p:nvCxnSpPr>
        <p:spPr bwMode="auto">
          <a:xfrm>
            <a:off x="4719677" y="3021087"/>
            <a:ext cx="3364570" cy="774700"/>
          </a:xfrm>
          <a:prstGeom prst="curvedConnector4">
            <a:avLst>
              <a:gd name="adj1" fmla="val 44244"/>
              <a:gd name="adj2" fmla="val 129508"/>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6" name="曲线连接符 45"/>
          <p:cNvCxnSpPr>
            <a:endCxn id="51" idx="2"/>
          </p:cNvCxnSpPr>
          <p:nvPr/>
        </p:nvCxnSpPr>
        <p:spPr bwMode="auto">
          <a:xfrm flipV="1">
            <a:off x="4623952" y="2075362"/>
            <a:ext cx="2165360" cy="542483"/>
          </a:xfrm>
          <a:prstGeom prst="curvedConnector2">
            <a:avLst/>
          </a:prstGeom>
          <a:solidFill>
            <a:schemeClr val="accent1"/>
          </a:solidFill>
          <a:ln w="19050" cap="flat" cmpd="sng" algn="ctr">
            <a:solidFill>
              <a:schemeClr val="tx1"/>
            </a:solidFill>
            <a:prstDash val="solid"/>
            <a:round/>
            <a:headEnd type="none" w="med" len="med"/>
            <a:tailEnd type="triangle" w="med" len="med"/>
          </a:ln>
          <a:effectLst/>
        </p:spPr>
      </p:cxnSp>
      <p:pic>
        <p:nvPicPr>
          <p:cNvPr id="4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1172" y="3386607"/>
            <a:ext cx="7747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1962" y="1300662"/>
            <a:ext cx="7747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54" name="TextBox 57353"/>
          <p:cNvSpPr txBox="1"/>
          <p:nvPr/>
        </p:nvSpPr>
        <p:spPr>
          <a:xfrm>
            <a:off x="1425244" y="4200472"/>
            <a:ext cx="684076" cy="246221"/>
          </a:xfrm>
          <a:prstGeom prst="rect">
            <a:avLst/>
          </a:prstGeom>
          <a:noFill/>
        </p:spPr>
        <p:txBody>
          <a:bodyPr wrap="square" rtlCol="0">
            <a:spAutoFit/>
          </a:bodyPr>
          <a:lstStyle/>
          <a:p>
            <a:r>
              <a:rPr lang="zh-CN" altLang="en-US" sz="1000" dirty="0" smtClean="0"/>
              <a:t>管理员</a:t>
            </a:r>
            <a:endParaRPr lang="zh-CN" altLang="en-US" sz="1000" dirty="0"/>
          </a:p>
        </p:txBody>
      </p:sp>
      <p:sp>
        <p:nvSpPr>
          <p:cNvPr id="57355" name="TextBox 57354"/>
          <p:cNvSpPr txBox="1"/>
          <p:nvPr/>
        </p:nvSpPr>
        <p:spPr>
          <a:xfrm>
            <a:off x="1453400" y="3238919"/>
            <a:ext cx="1751514" cy="307777"/>
          </a:xfrm>
          <a:prstGeom prst="rect">
            <a:avLst/>
          </a:prstGeom>
          <a:noFill/>
        </p:spPr>
        <p:txBody>
          <a:bodyPr wrap="square" rtlCol="0">
            <a:spAutoFit/>
          </a:bodyPr>
          <a:lstStyle/>
          <a:p>
            <a:r>
              <a:rPr lang="zh-CN" altLang="en-US" sz="1400" dirty="0" smtClean="0"/>
              <a:t>监控和管理资源</a:t>
            </a:r>
            <a:endParaRPr lang="zh-CN" altLang="en-US" sz="1400" dirty="0"/>
          </a:p>
        </p:txBody>
      </p:sp>
      <p:sp>
        <p:nvSpPr>
          <p:cNvPr id="57357" name="圆角矩形 57356"/>
          <p:cNvSpPr/>
          <p:nvPr/>
        </p:nvSpPr>
        <p:spPr bwMode="auto">
          <a:xfrm>
            <a:off x="1259632" y="2237366"/>
            <a:ext cx="4932547" cy="2793532"/>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1030" name="Picture 6" descr="D:\毕设\pictrute\imagesCAV8U5FU.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5244" y="3573450"/>
            <a:ext cx="576064" cy="576064"/>
          </a:xfrm>
          <a:prstGeom prst="rect">
            <a:avLst/>
          </a:prstGeom>
          <a:noFill/>
          <a:extLst>
            <a:ext uri="{909E8E84-426E-40DD-AFC4-6F175D3DCCD1}">
              <a14:hiddenFill xmlns:a14="http://schemas.microsoft.com/office/drawing/2010/main">
                <a:solidFill>
                  <a:srgbClr val="FFFFFF"/>
                </a:solidFill>
              </a14:hiddenFill>
            </a:ext>
          </a:extLst>
        </p:spPr>
      </p:pic>
      <p:cxnSp>
        <p:nvCxnSpPr>
          <p:cNvPr id="57359" name="直接箭头连接符 57358"/>
          <p:cNvCxnSpPr>
            <a:stCxn id="1030" idx="3"/>
          </p:cNvCxnSpPr>
          <p:nvPr/>
        </p:nvCxnSpPr>
        <p:spPr bwMode="auto">
          <a:xfrm flipV="1">
            <a:off x="2001308" y="3252924"/>
            <a:ext cx="1346556" cy="608558"/>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5759" y="4323582"/>
            <a:ext cx="921052" cy="941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7" name="曲线连接符 76"/>
          <p:cNvCxnSpPr>
            <a:endCxn id="80" idx="2"/>
          </p:cNvCxnSpPr>
          <p:nvPr/>
        </p:nvCxnSpPr>
        <p:spPr bwMode="auto">
          <a:xfrm flipV="1">
            <a:off x="4857453" y="2717095"/>
            <a:ext cx="2595314" cy="198504"/>
          </a:xfrm>
          <a:prstGeom prst="curvedConnector2">
            <a:avLst/>
          </a:prstGeom>
          <a:solidFill>
            <a:schemeClr val="accent1"/>
          </a:solidFill>
          <a:ln w="19050" cap="flat" cmpd="sng" algn="ctr">
            <a:solidFill>
              <a:schemeClr val="tx1"/>
            </a:solidFill>
            <a:prstDash val="solid"/>
            <a:round/>
            <a:headEnd type="none" w="med" len="med"/>
            <a:tailEnd type="triangle" w="med" len="med"/>
          </a:ln>
          <a:effectLst/>
        </p:spPr>
      </p:cxnSp>
      <p:pic>
        <p:nvPicPr>
          <p:cNvPr id="8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5417" y="1942395"/>
            <a:ext cx="7747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椭圆 31"/>
          <p:cNvSpPr/>
          <p:nvPr/>
        </p:nvSpPr>
        <p:spPr bwMode="auto">
          <a:xfrm>
            <a:off x="7699017" y="2924944"/>
            <a:ext cx="45719" cy="89734"/>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3" name="椭圆 82"/>
          <p:cNvSpPr/>
          <p:nvPr/>
        </p:nvSpPr>
        <p:spPr bwMode="auto">
          <a:xfrm>
            <a:off x="7615343" y="2717095"/>
            <a:ext cx="45719" cy="89734"/>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4" name="椭圆 83"/>
          <p:cNvSpPr/>
          <p:nvPr/>
        </p:nvSpPr>
        <p:spPr bwMode="auto">
          <a:xfrm>
            <a:off x="7794398" y="3163190"/>
            <a:ext cx="45719" cy="89734"/>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 name="文本框 2"/>
          <p:cNvSpPr txBox="1"/>
          <p:nvPr/>
        </p:nvSpPr>
        <p:spPr>
          <a:xfrm>
            <a:off x="1689326" y="6174891"/>
            <a:ext cx="5971736" cy="369332"/>
          </a:xfrm>
          <a:prstGeom prst="rect">
            <a:avLst/>
          </a:prstGeom>
          <a:noFill/>
        </p:spPr>
        <p:txBody>
          <a:bodyPr wrap="square" rtlCol="0">
            <a:spAutoFit/>
          </a:bodyPr>
          <a:lstStyle/>
          <a:p>
            <a:r>
              <a:rPr lang="zh-CN" altLang="en-US" dirty="0" smtClean="0"/>
              <a:t>设计具备开放性、可扩展性的系统结构</a:t>
            </a:r>
            <a:endParaRPr lang="zh-CN" altLang="en-US" dirty="0"/>
          </a:p>
        </p:txBody>
      </p:sp>
      <p:sp>
        <p:nvSpPr>
          <p:cNvPr id="5" name="文本框 4"/>
          <p:cNvSpPr txBox="1"/>
          <p:nvPr/>
        </p:nvSpPr>
        <p:spPr>
          <a:xfrm>
            <a:off x="6212218" y="4255858"/>
            <a:ext cx="963541" cy="923330"/>
          </a:xfrm>
          <a:prstGeom prst="rect">
            <a:avLst/>
          </a:prstGeom>
          <a:noFill/>
        </p:spPr>
        <p:txBody>
          <a:bodyPr wrap="square" rtlCol="0">
            <a:spAutoFit/>
          </a:bodyPr>
          <a:lstStyle/>
          <a:p>
            <a:r>
              <a:rPr lang="zh-CN" altLang="en-US" dirty="0" smtClean="0"/>
              <a:t>构建决策支持系统</a:t>
            </a:r>
            <a:endParaRPr lang="zh-CN" altLang="en-US" dirty="0"/>
          </a:p>
        </p:txBody>
      </p:sp>
      <p:sp>
        <p:nvSpPr>
          <p:cNvPr id="6" name="文本框 5"/>
          <p:cNvSpPr txBox="1"/>
          <p:nvPr/>
        </p:nvSpPr>
        <p:spPr>
          <a:xfrm>
            <a:off x="2566574" y="3864491"/>
            <a:ext cx="856622" cy="369332"/>
          </a:xfrm>
          <a:prstGeom prst="rect">
            <a:avLst/>
          </a:prstGeom>
          <a:noFill/>
        </p:spPr>
        <p:txBody>
          <a:bodyPr wrap="square" rtlCol="0">
            <a:spAutoFit/>
          </a:bodyPr>
          <a:lstStyle/>
          <a:p>
            <a:r>
              <a:rPr lang="zh-CN" altLang="en-US" dirty="0" smtClean="0"/>
              <a:t>系统</a:t>
            </a:r>
            <a:r>
              <a:rPr lang="en-US" altLang="zh-CN" dirty="0" smtClean="0"/>
              <a:t>A</a:t>
            </a:r>
            <a:endParaRPr lang="zh-CN" altLang="en-US" dirty="0"/>
          </a:p>
        </p:txBody>
      </p:sp>
      <p:sp>
        <p:nvSpPr>
          <p:cNvPr id="7" name="圆角矩形 6"/>
          <p:cNvSpPr/>
          <p:nvPr/>
        </p:nvSpPr>
        <p:spPr bwMode="auto">
          <a:xfrm>
            <a:off x="2274932" y="4255858"/>
            <a:ext cx="3016234" cy="56334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 name="文本框 7"/>
          <p:cNvSpPr txBox="1"/>
          <p:nvPr/>
        </p:nvSpPr>
        <p:spPr>
          <a:xfrm>
            <a:off x="2355299" y="4343383"/>
            <a:ext cx="2167468" cy="369332"/>
          </a:xfrm>
          <a:prstGeom prst="rect">
            <a:avLst/>
          </a:prstGeom>
          <a:noFill/>
        </p:spPr>
        <p:txBody>
          <a:bodyPr wrap="square" rtlCol="0">
            <a:spAutoFit/>
          </a:bodyPr>
          <a:lstStyle/>
          <a:p>
            <a:r>
              <a:rPr lang="zh-CN" altLang="en-US" dirty="0"/>
              <a:t> </a:t>
            </a:r>
            <a:r>
              <a:rPr lang="zh-CN" altLang="en-US" dirty="0" smtClean="0"/>
              <a:t>           </a:t>
            </a:r>
            <a:r>
              <a:rPr lang="zh-CN" altLang="en-US" dirty="0"/>
              <a:t>系统</a:t>
            </a:r>
            <a:r>
              <a:rPr lang="zh-CN" altLang="en-US" dirty="0" smtClean="0"/>
              <a:t>框架</a:t>
            </a:r>
            <a:endParaRPr lang="zh-CN" altLang="en-US" dirty="0"/>
          </a:p>
        </p:txBody>
      </p:sp>
      <p:sp>
        <p:nvSpPr>
          <p:cNvPr id="34" name="圆角矩形 33"/>
          <p:cNvSpPr/>
          <p:nvPr/>
        </p:nvSpPr>
        <p:spPr bwMode="auto">
          <a:xfrm>
            <a:off x="3561346" y="3773957"/>
            <a:ext cx="1020181" cy="49527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5" name="文本框 34"/>
          <p:cNvSpPr txBox="1"/>
          <p:nvPr/>
        </p:nvSpPr>
        <p:spPr>
          <a:xfrm>
            <a:off x="3635031" y="3864491"/>
            <a:ext cx="856622" cy="369332"/>
          </a:xfrm>
          <a:prstGeom prst="rect">
            <a:avLst/>
          </a:prstGeom>
          <a:noFill/>
        </p:spPr>
        <p:txBody>
          <a:bodyPr wrap="square" rtlCol="0">
            <a:spAutoFit/>
          </a:bodyPr>
          <a:lstStyle/>
          <a:p>
            <a:r>
              <a:rPr lang="zh-CN" altLang="en-US" dirty="0" smtClean="0"/>
              <a:t>系统</a:t>
            </a:r>
            <a:r>
              <a:rPr lang="en-US" altLang="zh-CN" dirty="0" smtClean="0"/>
              <a:t>B</a:t>
            </a:r>
            <a:endParaRPr lang="zh-CN" altLang="en-US" dirty="0"/>
          </a:p>
        </p:txBody>
      </p:sp>
      <p:cxnSp>
        <p:nvCxnSpPr>
          <p:cNvPr id="36" name="直接箭头连接符 35"/>
          <p:cNvCxnSpPr>
            <a:stCxn id="34" idx="0"/>
          </p:cNvCxnSpPr>
          <p:nvPr/>
        </p:nvCxnSpPr>
        <p:spPr bwMode="auto">
          <a:xfrm flipV="1">
            <a:off x="4071437" y="3471902"/>
            <a:ext cx="186688" cy="302055"/>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Tree>
    <p:extLst>
      <p:ext uri="{BB962C8B-B14F-4D97-AF65-F5344CB8AC3E}">
        <p14:creationId xmlns:p14="http://schemas.microsoft.com/office/powerpoint/2010/main" val="860522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9</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研究目标和内容</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616144" y="2348880"/>
            <a:ext cx="7632848" cy="2585323"/>
          </a:xfrm>
          <a:prstGeom prst="rect">
            <a:avLst/>
          </a:prstGeom>
        </p:spPr>
        <p:txBody>
          <a:bodyPr wrap="square">
            <a:spAutoFit/>
          </a:bodyPr>
          <a:lstStyle/>
          <a:p>
            <a:pPr marL="285750" lvl="0" indent="-285750" algn="just">
              <a:lnSpc>
                <a:spcPct val="150000"/>
              </a:lnSpc>
              <a:spcAft>
                <a:spcPts val="0"/>
              </a:spcAft>
              <a:buFont typeface="Wingdings" pitchFamily="2" charset="2"/>
              <a:buChar char="Ø"/>
            </a:pPr>
            <a:r>
              <a:rPr lang="zh-CN" altLang="zh-CN" kern="100" dirty="0">
                <a:latin typeface="Calibri"/>
                <a:cs typeface="Times New Roman"/>
              </a:rPr>
              <a:t>调研社区医疗的现况</a:t>
            </a:r>
            <a:r>
              <a:rPr lang="zh-CN" altLang="zh-CN" kern="100" dirty="0" smtClean="0">
                <a:latin typeface="Calibri"/>
                <a:cs typeface="Times New Roman"/>
              </a:rPr>
              <a:t>，</a:t>
            </a:r>
            <a:r>
              <a:rPr lang="zh-CN" altLang="en-US" kern="100" dirty="0" smtClean="0">
                <a:latin typeface="Calibri"/>
                <a:cs typeface="Times New Roman"/>
              </a:rPr>
              <a:t>为解决社区医疗问题</a:t>
            </a:r>
            <a:r>
              <a:rPr lang="zh-CN" altLang="en-US" kern="100" dirty="0">
                <a:latin typeface="Calibri"/>
                <a:cs typeface="Times New Roman"/>
              </a:rPr>
              <a:t>，提出满足</a:t>
            </a:r>
            <a:r>
              <a:rPr lang="zh-CN" altLang="en-US" kern="100" dirty="0" smtClean="0">
                <a:latin typeface="Calibri"/>
                <a:cs typeface="Times New Roman"/>
              </a:rPr>
              <a:t>社区医疗需求的临床决策支持系统的服务模式，基于此模式分析得到建立社区决策支持平台的关键问题</a:t>
            </a:r>
            <a:endParaRPr lang="en-US" altLang="zh-CN" kern="100" dirty="0" smtClean="0">
              <a:latin typeface="Calibri"/>
              <a:cs typeface="Times New Roman"/>
            </a:endParaRPr>
          </a:p>
          <a:p>
            <a:pPr marL="285750" lvl="0" indent="-285750" algn="just">
              <a:lnSpc>
                <a:spcPct val="150000"/>
              </a:lnSpc>
              <a:spcAft>
                <a:spcPts val="0"/>
              </a:spcAft>
              <a:buFont typeface="Wingdings" pitchFamily="2" charset="2"/>
              <a:buChar char="Ø"/>
            </a:pPr>
            <a:r>
              <a:rPr lang="zh-CN" altLang="en-US" kern="100" dirty="0" smtClean="0">
                <a:latin typeface="Calibri"/>
                <a:cs typeface="Times New Roman"/>
              </a:rPr>
              <a:t>针对以上关键问题，设计</a:t>
            </a:r>
            <a:r>
              <a:rPr lang="zh-CN" altLang="en-US" kern="100" dirty="0">
                <a:latin typeface="Calibri"/>
                <a:cs typeface="Times New Roman"/>
              </a:rPr>
              <a:t>面向社区的临床决策系统的</a:t>
            </a:r>
            <a:r>
              <a:rPr lang="zh-CN" altLang="en-US" kern="100" dirty="0" smtClean="0">
                <a:latin typeface="Calibri"/>
                <a:cs typeface="Times New Roman"/>
              </a:rPr>
              <a:t>总体架构</a:t>
            </a:r>
            <a:endParaRPr lang="en-US" altLang="zh-CN" kern="100" dirty="0" smtClean="0">
              <a:latin typeface="Calibri"/>
              <a:cs typeface="Times New Roman"/>
            </a:endParaRPr>
          </a:p>
          <a:p>
            <a:pPr marL="285750" lvl="0" indent="-285750" algn="just">
              <a:lnSpc>
                <a:spcPct val="150000"/>
              </a:lnSpc>
              <a:spcAft>
                <a:spcPts val="0"/>
              </a:spcAft>
              <a:buFont typeface="Wingdings" pitchFamily="2" charset="2"/>
              <a:buChar char="Ø"/>
            </a:pPr>
            <a:r>
              <a:rPr lang="zh-CN" altLang="en-US" kern="100" dirty="0" smtClean="0">
                <a:latin typeface="Calibri"/>
                <a:cs typeface="Times New Roman"/>
              </a:rPr>
              <a:t>针对头痛，设计并实现原发性头痛的临床诊断决策支持系统</a:t>
            </a:r>
            <a:endParaRPr lang="en-US" altLang="zh-CN" kern="100" dirty="0" smtClean="0">
              <a:latin typeface="Calibri"/>
              <a:cs typeface="Times New Roman"/>
            </a:endParaRPr>
          </a:p>
          <a:p>
            <a:pPr marL="285750" lvl="0" indent="-285750" algn="just">
              <a:lnSpc>
                <a:spcPct val="150000"/>
              </a:lnSpc>
              <a:spcAft>
                <a:spcPts val="0"/>
              </a:spcAft>
              <a:buFont typeface="Wingdings" pitchFamily="2" charset="2"/>
              <a:buChar char="Ø"/>
            </a:pPr>
            <a:r>
              <a:rPr lang="zh-CN" altLang="zh-CN" dirty="0" smtClean="0">
                <a:latin typeface="Calibri"/>
                <a:cs typeface="Times New Roman"/>
              </a:rPr>
              <a:t>老年痴呆</a:t>
            </a:r>
            <a:r>
              <a:rPr lang="zh-CN" altLang="zh-CN" dirty="0">
                <a:latin typeface="Calibri"/>
                <a:cs typeface="Times New Roman"/>
              </a:rPr>
              <a:t>症疾病，设计并实现面向</a:t>
            </a:r>
            <a:r>
              <a:rPr lang="zh-CN" altLang="zh-CN" dirty="0" smtClean="0">
                <a:latin typeface="Calibri"/>
                <a:cs typeface="Times New Roman"/>
              </a:rPr>
              <a:t>社区</a:t>
            </a:r>
            <a:r>
              <a:rPr lang="zh-CN" altLang="en-US" dirty="0" smtClean="0">
                <a:latin typeface="Calibri"/>
                <a:cs typeface="Times New Roman"/>
              </a:rPr>
              <a:t>疾病诊断</a:t>
            </a:r>
            <a:r>
              <a:rPr lang="zh-CN" altLang="zh-CN" dirty="0" smtClean="0">
                <a:latin typeface="Calibri"/>
                <a:cs typeface="Times New Roman"/>
              </a:rPr>
              <a:t>决策支持系统</a:t>
            </a:r>
            <a:endParaRPr lang="en-US" altLang="zh-CN" dirty="0" smtClean="0">
              <a:latin typeface="Calibri"/>
              <a:cs typeface="Times New Roman"/>
            </a:endParaRPr>
          </a:p>
        </p:txBody>
      </p:sp>
      <p:sp>
        <p:nvSpPr>
          <p:cNvPr id="3" name="TextBox 2"/>
          <p:cNvSpPr txBox="1"/>
          <p:nvPr/>
        </p:nvSpPr>
        <p:spPr>
          <a:xfrm>
            <a:off x="464488" y="1268760"/>
            <a:ext cx="1627369"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研究内容</a:t>
            </a:r>
          </a:p>
        </p:txBody>
      </p:sp>
    </p:spTree>
    <p:extLst>
      <p:ext uri="{BB962C8B-B14F-4D97-AF65-F5344CB8AC3E}">
        <p14:creationId xmlns:p14="http://schemas.microsoft.com/office/powerpoint/2010/main" val="1716623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10006</TotalTime>
  <Words>2467</Words>
  <Application>Microsoft Office PowerPoint</Application>
  <PresentationFormat>全屏显示(4:3)</PresentationFormat>
  <Paragraphs>486</Paragraphs>
  <Slides>38</Slides>
  <Notes>16</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38</vt:i4>
      </vt:variant>
    </vt:vector>
  </HeadingPairs>
  <TitlesOfParts>
    <vt:vector size="51" baseType="lpstr">
      <vt:lpstr>仿宋_GB2312</vt:lpstr>
      <vt:lpstr>黑体</vt:lpstr>
      <vt:lpstr>华文细黑</vt:lpstr>
      <vt:lpstr>宋体</vt:lpstr>
      <vt:lpstr>微软雅黑</vt:lpstr>
      <vt:lpstr>Arial</vt:lpstr>
      <vt:lpstr>Calibri</vt:lpstr>
      <vt:lpstr>Franklin Gothic Medium</vt:lpstr>
      <vt:lpstr>Times New Roman</vt:lpstr>
      <vt:lpstr>Wingdings</vt:lpstr>
      <vt:lpstr>Office 主题​​</vt:lpstr>
      <vt:lpstr>默认设计模板</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FGJ</dc:creator>
  <cp:lastModifiedBy>HuangZhen</cp:lastModifiedBy>
  <cp:revision>357</cp:revision>
  <dcterms:created xsi:type="dcterms:W3CDTF">2013-12-18T05:22:15Z</dcterms:created>
  <dcterms:modified xsi:type="dcterms:W3CDTF">2013-12-27T18:24:05Z</dcterms:modified>
</cp:coreProperties>
</file>