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58" r:id="rId4"/>
    <p:sldId id="257" r:id="rId5"/>
    <p:sldId id="261" r:id="rId6"/>
    <p:sldId id="328" r:id="rId7"/>
    <p:sldId id="327" r:id="rId8"/>
    <p:sldId id="329" r:id="rId9"/>
    <p:sldId id="263" r:id="rId10"/>
    <p:sldId id="265" r:id="rId11"/>
    <p:sldId id="274" r:id="rId12"/>
    <p:sldId id="314" r:id="rId13"/>
    <p:sldId id="264" r:id="rId14"/>
    <p:sldId id="262" r:id="rId15"/>
    <p:sldId id="312" r:id="rId16"/>
    <p:sldId id="301" r:id="rId17"/>
    <p:sldId id="279" r:id="rId18"/>
    <p:sldId id="324" r:id="rId19"/>
    <p:sldId id="325" r:id="rId20"/>
    <p:sldId id="317" r:id="rId21"/>
    <p:sldId id="313" r:id="rId22"/>
    <p:sldId id="298" r:id="rId23"/>
    <p:sldId id="307" r:id="rId24"/>
    <p:sldId id="276" r:id="rId25"/>
    <p:sldId id="271" r:id="rId26"/>
    <p:sldId id="293" r:id="rId27"/>
    <p:sldId id="286" r:id="rId28"/>
    <p:sldId id="281" r:id="rId29"/>
    <p:sldId id="284" r:id="rId30"/>
    <p:sldId id="320" r:id="rId31"/>
    <p:sldId id="321" r:id="rId32"/>
    <p:sldId id="277" r:id="rId33"/>
    <p:sldId id="282" r:id="rId34"/>
    <p:sldId id="285" r:id="rId35"/>
    <p:sldId id="294" r:id="rId36"/>
    <p:sldId id="283" r:id="rId37"/>
    <p:sldId id="297" r:id="rId38"/>
    <p:sldId id="319" r:id="rId39"/>
    <p:sldId id="25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2F0F4"/>
    <a:srgbClr val="C2E6B8"/>
    <a:srgbClr val="D9E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93" d="100"/>
          <a:sy n="93" d="100"/>
        </p:scale>
        <p:origin x="-9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708E7-68CC-4F97-875A-F224EAC92E07}" type="doc">
      <dgm:prSet loTypeId="urn:microsoft.com/office/officeart/2005/8/layout/hProcess9" loCatId="process" qsTypeId="urn:microsoft.com/office/officeart/2005/8/quickstyle/simple1" qsCatId="simple" csTypeId="urn:microsoft.com/office/officeart/2005/8/colors/colorful4" csCatId="colorful" phldr="1"/>
      <dgm:spPr/>
    </dgm:pt>
    <dgm:pt modelId="{7AE7198D-12D3-4686-8D8C-5F829E0DBC24}">
      <dgm:prSet phldrT="[文本]"/>
      <dgm:spPr>
        <a:xfrm>
          <a:off x="0" y="1219199"/>
          <a:ext cx="1828800" cy="1625600"/>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EB87C391-3D6C-4EB6-823E-E11A0E4E6C49}" type="parTrans" cxnId="{903319D1-5C69-4E3F-97BB-BAB54D53C27C}">
      <dgm:prSet/>
      <dgm:spPr/>
      <dgm:t>
        <a:bodyPr/>
        <a:lstStyle/>
        <a:p>
          <a:endParaRPr lang="zh-CN" altLang="en-US"/>
        </a:p>
      </dgm:t>
    </dgm:pt>
    <dgm:pt modelId="{D63A11FF-378E-4BF8-902F-31EF5C80620D}" type="sibTrans" cxnId="{903319D1-5C69-4E3F-97BB-BAB54D53C27C}">
      <dgm:prSet/>
      <dgm:spPr/>
      <dgm:t>
        <a:bodyPr/>
        <a:lstStyle/>
        <a:p>
          <a:endParaRPr lang="zh-CN" altLang="en-US"/>
        </a:p>
      </dgm:t>
    </dgm:pt>
    <dgm:pt modelId="{D6F38E54-F037-4342-B030-4E05020B5F1F}">
      <dgm:prSet phldrT="[文本]"/>
      <dgm:spPr>
        <a:xfrm>
          <a:off x="2133599" y="1219199"/>
          <a:ext cx="1828800" cy="1625600"/>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B6B9F223-64A4-4608-9B6F-E83346EA11C8}" type="parTrans" cxnId="{8B30D3DE-10ED-40B7-B6AC-44E4415CD43E}">
      <dgm:prSet/>
      <dgm:spPr/>
      <dgm:t>
        <a:bodyPr/>
        <a:lstStyle/>
        <a:p>
          <a:endParaRPr lang="zh-CN" altLang="en-US"/>
        </a:p>
      </dgm:t>
    </dgm:pt>
    <dgm:pt modelId="{2EE56E42-C02E-4A2D-A9AA-CD4364B968EC}" type="sibTrans" cxnId="{8B30D3DE-10ED-40B7-B6AC-44E4415CD43E}">
      <dgm:prSet/>
      <dgm:spPr/>
      <dgm:t>
        <a:bodyPr/>
        <a:lstStyle/>
        <a:p>
          <a:endParaRPr lang="zh-CN" altLang="en-US"/>
        </a:p>
      </dgm:t>
    </dgm:pt>
    <dgm:pt modelId="{0EDB0841-5364-4A01-86B0-08F2164032B6}">
      <dgm:prSet phldrT="[文本]"/>
      <dgm:spPr>
        <a:xfrm>
          <a:off x="4267200" y="1219199"/>
          <a:ext cx="1828800" cy="1625600"/>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45DFDD56-6483-4FBF-AEF8-5DAA84A17F67}" type="parTrans" cxnId="{A83C9B65-F5DD-454C-A40B-5B9A9B406F84}">
      <dgm:prSet/>
      <dgm:spPr/>
      <dgm:t>
        <a:bodyPr/>
        <a:lstStyle/>
        <a:p>
          <a:endParaRPr lang="zh-CN" altLang="en-US"/>
        </a:p>
      </dgm:t>
    </dgm:pt>
    <dgm:pt modelId="{28E088BD-7A2B-4617-B45F-176893D07596}" type="sibTrans" cxnId="{A83C9B65-F5DD-454C-A40B-5B9A9B406F84}">
      <dgm:prSet/>
      <dgm:spPr/>
      <dgm:t>
        <a:bodyPr/>
        <a:lstStyle/>
        <a:p>
          <a:endParaRPr lang="zh-CN" altLang="en-US"/>
        </a:p>
      </dgm:t>
    </dgm:pt>
    <dgm:pt modelId="{A7A3E541-EC89-4C19-986F-380989F95AAD}" type="pres">
      <dgm:prSet presAssocID="{4A2708E7-68CC-4F97-875A-F224EAC92E07}" presName="CompostProcess" presStyleCnt="0">
        <dgm:presLayoutVars>
          <dgm:dir/>
          <dgm:resizeHandles val="exact"/>
        </dgm:presLayoutVars>
      </dgm:prSet>
      <dgm:spPr/>
    </dgm:pt>
    <dgm:pt modelId="{9FF1B752-78E5-4353-B550-04E276A60E8C}" type="pres">
      <dgm:prSet presAssocID="{4A2708E7-68CC-4F97-875A-F224EAC92E07}" presName="arrow" presStyleLbl="bgShp" presStyleIdx="0" presStyleCnt="1" custLinFactNeighborX="5476" custLinFactNeighborY="-24806"/>
      <dgm:spPr>
        <a:xfrm>
          <a:off x="457199" y="0"/>
          <a:ext cx="5181600" cy="4063999"/>
        </a:xfrm>
        <a:prstGeom prst="rightArrow">
          <a:avLst/>
        </a:prstGeom>
        <a:solidFill>
          <a:srgbClr val="8064A2">
            <a:tint val="40000"/>
            <a:hueOff val="0"/>
            <a:satOff val="0"/>
            <a:lumOff val="0"/>
            <a:alphaOff val="0"/>
          </a:srgbClr>
        </a:solidFill>
        <a:ln>
          <a:noFill/>
        </a:ln>
        <a:effectLst/>
      </dgm:spPr>
      <dgm:t>
        <a:bodyPr/>
        <a:lstStyle/>
        <a:p>
          <a:endParaRPr lang="zh-CN" altLang="en-US"/>
        </a:p>
      </dgm:t>
    </dgm:pt>
    <dgm:pt modelId="{A6C4B2DD-251F-416A-9126-C35CF776C2E4}" type="pres">
      <dgm:prSet presAssocID="{4A2708E7-68CC-4F97-875A-F224EAC92E07}" presName="linearProcess" presStyleCnt="0"/>
      <dgm:spPr/>
    </dgm:pt>
    <dgm:pt modelId="{207D15A2-AF95-44EF-AA73-8DFD3E93D4D0}" type="pres">
      <dgm:prSet presAssocID="{7AE7198D-12D3-4686-8D8C-5F829E0DBC24}" presName="textNode" presStyleLbl="node1" presStyleIdx="0" presStyleCnt="3">
        <dgm:presLayoutVars>
          <dgm:bulletEnabled val="1"/>
        </dgm:presLayoutVars>
      </dgm:prSet>
      <dgm:spPr/>
      <dgm:t>
        <a:bodyPr/>
        <a:lstStyle/>
        <a:p>
          <a:endParaRPr lang="zh-CN" altLang="en-US"/>
        </a:p>
      </dgm:t>
    </dgm:pt>
    <dgm:pt modelId="{75087EF4-5FAD-4A8F-8181-677D4A44AEB4}" type="pres">
      <dgm:prSet presAssocID="{D63A11FF-378E-4BF8-902F-31EF5C80620D}" presName="sibTrans" presStyleCnt="0"/>
      <dgm:spPr/>
    </dgm:pt>
    <dgm:pt modelId="{E3249015-0E52-4E9C-97E2-C31755DA7C84}" type="pres">
      <dgm:prSet presAssocID="{D6F38E54-F037-4342-B030-4E05020B5F1F}" presName="textNode" presStyleLbl="node1" presStyleIdx="1" presStyleCnt="3">
        <dgm:presLayoutVars>
          <dgm:bulletEnabled val="1"/>
        </dgm:presLayoutVars>
      </dgm:prSet>
      <dgm:spPr/>
      <dgm:t>
        <a:bodyPr/>
        <a:lstStyle/>
        <a:p>
          <a:endParaRPr lang="zh-CN" altLang="en-US"/>
        </a:p>
      </dgm:t>
    </dgm:pt>
    <dgm:pt modelId="{98426B35-6CEC-4DAC-9C23-367E3FDF4445}" type="pres">
      <dgm:prSet presAssocID="{2EE56E42-C02E-4A2D-A9AA-CD4364B968EC}" presName="sibTrans" presStyleCnt="0"/>
      <dgm:spPr/>
    </dgm:pt>
    <dgm:pt modelId="{B96F21A7-FF77-4091-8524-2D0FE362DC7E}" type="pres">
      <dgm:prSet presAssocID="{0EDB0841-5364-4A01-86B0-08F2164032B6}" presName="textNode" presStyleLbl="node1" presStyleIdx="2" presStyleCnt="3">
        <dgm:presLayoutVars>
          <dgm:bulletEnabled val="1"/>
        </dgm:presLayoutVars>
      </dgm:prSet>
      <dgm:spPr/>
      <dgm:t>
        <a:bodyPr/>
        <a:lstStyle/>
        <a:p>
          <a:endParaRPr lang="zh-CN" altLang="en-US"/>
        </a:p>
      </dgm:t>
    </dgm:pt>
  </dgm:ptLst>
  <dgm:cxnLst>
    <dgm:cxn modelId="{7690A9C1-69FC-482F-8D37-214105099769}" type="presOf" srcId="{7AE7198D-12D3-4686-8D8C-5F829E0DBC24}" destId="{207D15A2-AF95-44EF-AA73-8DFD3E93D4D0}" srcOrd="0" destOrd="0" presId="urn:microsoft.com/office/officeart/2005/8/layout/hProcess9"/>
    <dgm:cxn modelId="{903319D1-5C69-4E3F-97BB-BAB54D53C27C}" srcId="{4A2708E7-68CC-4F97-875A-F224EAC92E07}" destId="{7AE7198D-12D3-4686-8D8C-5F829E0DBC24}" srcOrd="0" destOrd="0" parTransId="{EB87C391-3D6C-4EB6-823E-E11A0E4E6C49}" sibTransId="{D63A11FF-378E-4BF8-902F-31EF5C80620D}"/>
    <dgm:cxn modelId="{A83C9B65-F5DD-454C-A40B-5B9A9B406F84}" srcId="{4A2708E7-68CC-4F97-875A-F224EAC92E07}" destId="{0EDB0841-5364-4A01-86B0-08F2164032B6}" srcOrd="2" destOrd="0" parTransId="{45DFDD56-6483-4FBF-AEF8-5DAA84A17F67}" sibTransId="{28E088BD-7A2B-4617-B45F-176893D07596}"/>
    <dgm:cxn modelId="{FB7046AC-F53B-42FD-8E27-164FD3921C2C}" type="presOf" srcId="{4A2708E7-68CC-4F97-875A-F224EAC92E07}" destId="{A7A3E541-EC89-4C19-986F-380989F95AAD}" srcOrd="0" destOrd="0" presId="urn:microsoft.com/office/officeart/2005/8/layout/hProcess9"/>
    <dgm:cxn modelId="{8B30D3DE-10ED-40B7-B6AC-44E4415CD43E}" srcId="{4A2708E7-68CC-4F97-875A-F224EAC92E07}" destId="{D6F38E54-F037-4342-B030-4E05020B5F1F}" srcOrd="1" destOrd="0" parTransId="{B6B9F223-64A4-4608-9B6F-E83346EA11C8}" sibTransId="{2EE56E42-C02E-4A2D-A9AA-CD4364B968EC}"/>
    <dgm:cxn modelId="{B338AB25-77D4-4E4B-98F6-CEE0C4115002}" type="presOf" srcId="{D6F38E54-F037-4342-B030-4E05020B5F1F}" destId="{E3249015-0E52-4E9C-97E2-C31755DA7C84}" srcOrd="0" destOrd="0" presId="urn:microsoft.com/office/officeart/2005/8/layout/hProcess9"/>
    <dgm:cxn modelId="{FC861D07-4B1F-45DC-A779-6E1CA70DFD30}" type="presOf" srcId="{0EDB0841-5364-4A01-86B0-08F2164032B6}" destId="{B96F21A7-FF77-4091-8524-2D0FE362DC7E}" srcOrd="0" destOrd="0" presId="urn:microsoft.com/office/officeart/2005/8/layout/hProcess9"/>
    <dgm:cxn modelId="{14E1733C-C80A-457F-8FDE-9089AC00B9B9}" type="presParOf" srcId="{A7A3E541-EC89-4C19-986F-380989F95AAD}" destId="{9FF1B752-78E5-4353-B550-04E276A60E8C}" srcOrd="0" destOrd="0" presId="urn:microsoft.com/office/officeart/2005/8/layout/hProcess9"/>
    <dgm:cxn modelId="{CC48E7A5-5892-4198-AD71-5132BCC4046C}" type="presParOf" srcId="{A7A3E541-EC89-4C19-986F-380989F95AAD}" destId="{A6C4B2DD-251F-416A-9126-C35CF776C2E4}" srcOrd="1" destOrd="0" presId="urn:microsoft.com/office/officeart/2005/8/layout/hProcess9"/>
    <dgm:cxn modelId="{297A2A2F-49DA-4416-9E07-AF131E3DB5E4}" type="presParOf" srcId="{A6C4B2DD-251F-416A-9126-C35CF776C2E4}" destId="{207D15A2-AF95-44EF-AA73-8DFD3E93D4D0}" srcOrd="0" destOrd="0" presId="urn:microsoft.com/office/officeart/2005/8/layout/hProcess9"/>
    <dgm:cxn modelId="{A25E2B22-D583-45F1-AAF0-40AFF6A78D32}" type="presParOf" srcId="{A6C4B2DD-251F-416A-9126-C35CF776C2E4}" destId="{75087EF4-5FAD-4A8F-8181-677D4A44AEB4}" srcOrd="1" destOrd="0" presId="urn:microsoft.com/office/officeart/2005/8/layout/hProcess9"/>
    <dgm:cxn modelId="{8C86ABE5-32BB-4FF5-93E7-2FFAC4D7CF85}" type="presParOf" srcId="{A6C4B2DD-251F-416A-9126-C35CF776C2E4}" destId="{E3249015-0E52-4E9C-97E2-C31755DA7C84}" srcOrd="2" destOrd="0" presId="urn:microsoft.com/office/officeart/2005/8/layout/hProcess9"/>
    <dgm:cxn modelId="{BC897DBD-6822-4C20-B534-1408A3AC59F6}" type="presParOf" srcId="{A6C4B2DD-251F-416A-9126-C35CF776C2E4}" destId="{98426B35-6CEC-4DAC-9C23-367E3FDF4445}" srcOrd="3" destOrd="0" presId="urn:microsoft.com/office/officeart/2005/8/layout/hProcess9"/>
    <dgm:cxn modelId="{99FBAF1F-6815-4C7C-ADCC-96D8135D4700}" type="presParOf" srcId="{A6C4B2DD-251F-416A-9126-C35CF776C2E4}" destId="{B96F21A7-FF77-4091-8524-2D0FE362DC7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1B752-78E5-4353-B550-04E276A60E8C}">
      <dsp:nvSpPr>
        <dsp:cNvPr id="0" name=""/>
        <dsp:cNvSpPr/>
      </dsp:nvSpPr>
      <dsp:spPr>
        <a:xfrm>
          <a:off x="603907" y="0"/>
          <a:ext cx="4223269" cy="3496646"/>
        </a:xfrm>
        <a:prstGeom prst="rightArrow">
          <a:avLst/>
        </a:prstGeom>
        <a:solidFill>
          <a:srgbClr val="8064A2">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207D15A2-AF95-44EF-AA73-8DFD3E93D4D0}">
      <dsp:nvSpPr>
        <dsp:cNvPr id="0" name=""/>
        <dsp:cNvSpPr/>
      </dsp:nvSpPr>
      <dsp:spPr>
        <a:xfrm>
          <a:off x="0" y="1048993"/>
          <a:ext cx="1490565" cy="1398658"/>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68277" y="1117270"/>
        <a:ext cx="1354011" cy="1262104"/>
      </dsp:txXfrm>
    </dsp:sp>
    <dsp:sp modelId="{E3249015-0E52-4E9C-97E2-C31755DA7C84}">
      <dsp:nvSpPr>
        <dsp:cNvPr id="0" name=""/>
        <dsp:cNvSpPr/>
      </dsp:nvSpPr>
      <dsp:spPr>
        <a:xfrm>
          <a:off x="1738993" y="1048993"/>
          <a:ext cx="1490565" cy="1398658"/>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1807270" y="1117270"/>
        <a:ext cx="1354011" cy="1262104"/>
      </dsp:txXfrm>
    </dsp:sp>
    <dsp:sp modelId="{B96F21A7-FF77-4091-8524-2D0FE362DC7E}">
      <dsp:nvSpPr>
        <dsp:cNvPr id="0" name=""/>
        <dsp:cNvSpPr/>
      </dsp:nvSpPr>
      <dsp:spPr>
        <a:xfrm>
          <a:off x="3477986" y="1048993"/>
          <a:ext cx="1490565" cy="1398658"/>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3546263" y="1117270"/>
        <a:ext cx="1354011" cy="12621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extLst>
      <p:ext uri="{BB962C8B-B14F-4D97-AF65-F5344CB8AC3E}">
        <p14:creationId xmlns:p14="http://schemas.microsoft.com/office/powerpoint/2010/main" val="41014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13</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19</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使用上面的</a:t>
            </a:r>
            <a:r>
              <a:rPr lang="en-US" altLang="zh-CN" dirty="0" smtClean="0"/>
              <a:t>XML</a:t>
            </a:r>
            <a:r>
              <a:rPr lang="zh-CN" altLang="en-US" dirty="0" smtClean="0"/>
              <a:t>和</a:t>
            </a:r>
            <a:r>
              <a:rPr lang="en-US" altLang="zh-CN" dirty="0" smtClean="0"/>
              <a:t>JSON</a:t>
            </a:r>
            <a:r>
              <a:rPr lang="zh-CN" altLang="en-US" dirty="0" smtClean="0"/>
              <a:t>文件分别运行解析测试</a:t>
            </a:r>
            <a:r>
              <a:rPr lang="en-US" altLang="zh-CN" dirty="0" smtClean="0"/>
              <a:t>10,000,000</a:t>
            </a:r>
            <a:r>
              <a:rPr lang="zh-CN" altLang="en-US" dirty="0" smtClean="0"/>
              <a:t>次。结果并不令人惊讶，解析和转换</a:t>
            </a:r>
            <a:r>
              <a:rPr lang="en-US" altLang="zh-CN" dirty="0" smtClean="0"/>
              <a:t>JSON</a:t>
            </a:r>
            <a:r>
              <a:rPr lang="zh-CN" altLang="en-US" dirty="0" smtClean="0"/>
              <a:t>成一个</a:t>
            </a:r>
            <a:r>
              <a:rPr lang="en-US" altLang="zh-CN" dirty="0" smtClean="0"/>
              <a:t>Java</a:t>
            </a:r>
            <a:r>
              <a:rPr lang="zh-CN" altLang="en-US" dirty="0" smtClean="0"/>
              <a:t>对象的速度比</a:t>
            </a:r>
            <a:r>
              <a:rPr lang="en-US" altLang="zh-CN" dirty="0" smtClean="0"/>
              <a:t>XML</a:t>
            </a:r>
            <a:r>
              <a:rPr lang="zh-CN" altLang="en-US" dirty="0" smtClean="0"/>
              <a:t>快</a:t>
            </a:r>
            <a:r>
              <a:rPr lang="en-US" altLang="zh-CN" dirty="0" smtClean="0"/>
              <a:t>30</a:t>
            </a:r>
            <a:r>
              <a:rPr lang="zh-CN" altLang="en-US" dirty="0" smtClean="0"/>
              <a:t>％左右。</a:t>
            </a:r>
          </a:p>
          <a:p>
            <a:r>
              <a:rPr lang="en-US" altLang="zh-CN" dirty="0" smtClean="0"/>
              <a:t>JSON</a:t>
            </a:r>
            <a:r>
              <a:rPr lang="zh-CN" altLang="en-US" dirty="0" smtClean="0"/>
              <a:t>平均运行时间：</a:t>
            </a:r>
            <a:r>
              <a:rPr lang="en-US" altLang="zh-CN" dirty="0" smtClean="0"/>
              <a:t>3.647208974029518E-5</a:t>
            </a:r>
          </a:p>
          <a:p>
            <a:r>
              <a:rPr lang="en-US" altLang="zh-CN" dirty="0" smtClean="0"/>
              <a:t>XML</a:t>
            </a:r>
            <a:r>
              <a:rPr lang="zh-CN" altLang="en-US" dirty="0" smtClean="0"/>
              <a:t>平均运行时间：</a:t>
            </a:r>
            <a:r>
              <a:rPr lang="en-US" altLang="zh-CN" dirty="0" smtClean="0"/>
              <a:t>5.011537916910817E-5</a:t>
            </a:r>
          </a:p>
          <a:p>
            <a:r>
              <a:rPr lang="zh-CN" altLang="en-US" dirty="0" smtClean="0"/>
              <a:t>我得到的结论是：</a:t>
            </a:r>
          </a:p>
          <a:p>
            <a:r>
              <a:rPr lang="zh-CN" altLang="en-US" dirty="0" smtClean="0"/>
              <a:t>    相对</a:t>
            </a:r>
            <a:r>
              <a:rPr lang="en-US" altLang="zh-CN" dirty="0" smtClean="0"/>
              <a:t>XML</a:t>
            </a:r>
            <a:r>
              <a:rPr lang="zh-CN" altLang="en-US" dirty="0" smtClean="0"/>
              <a:t>，</a:t>
            </a:r>
            <a:r>
              <a:rPr lang="en-US" altLang="zh-CN" dirty="0" smtClean="0"/>
              <a:t>JSON</a:t>
            </a:r>
            <a:r>
              <a:rPr lang="zh-CN" altLang="en-US" dirty="0" smtClean="0"/>
              <a:t>的解析速度提高了</a:t>
            </a:r>
            <a:r>
              <a:rPr lang="en-US" altLang="zh-CN" dirty="0" smtClean="0"/>
              <a:t>30</a:t>
            </a:r>
            <a:r>
              <a:rPr lang="zh-CN" altLang="en-US" dirty="0" smtClean="0"/>
              <a:t>％</a:t>
            </a:r>
            <a:r>
              <a:rPr lang="en-US" altLang="zh-CN" dirty="0" smtClean="0"/>
              <a:t>,</a:t>
            </a:r>
            <a:r>
              <a:rPr lang="zh-CN" altLang="en-US" dirty="0" smtClean="0"/>
              <a:t>占用空间少</a:t>
            </a:r>
            <a:r>
              <a:rPr lang="en-US" altLang="zh-CN" dirty="0" smtClean="0"/>
              <a:t>30</a:t>
            </a:r>
            <a:r>
              <a:rPr lang="zh-CN" altLang="en-US" dirty="0" smtClean="0"/>
              <a:t>％。这些结果似乎和多数开发社区对两种格式的看法一样。换用</a:t>
            </a:r>
            <a:r>
              <a:rPr lang="en-US" altLang="zh-CN" dirty="0" smtClean="0"/>
              <a:t>JSON</a:t>
            </a:r>
            <a:r>
              <a:rPr lang="zh-CN" altLang="en-US" dirty="0" smtClean="0"/>
              <a:t>处理数据在性能上可以有不小的提升，而且还会减少空间的占用。</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20</a:t>
            </a:fld>
            <a:endParaRPr lang="zh-CN" altLang="en-US"/>
          </a:p>
        </p:txBody>
      </p:sp>
    </p:spTree>
    <p:extLst>
      <p:ext uri="{BB962C8B-B14F-4D97-AF65-F5344CB8AC3E}">
        <p14:creationId xmlns:p14="http://schemas.microsoft.com/office/powerpoint/2010/main" val="21723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23</a:t>
            </a:fld>
            <a:endParaRPr lang="en-US" altLang="zh-CN" smtClean="0">
              <a:solidFill>
                <a:srgbClr val="000000"/>
              </a:solidFill>
              <a:latin typeface="Arial" charset="0"/>
            </a:endParaRPr>
          </a:p>
        </p:txBody>
      </p:sp>
    </p:spTree>
    <p:extLst>
      <p:ext uri="{BB962C8B-B14F-4D97-AF65-F5344CB8AC3E}">
        <p14:creationId xmlns:p14="http://schemas.microsoft.com/office/powerpoint/2010/main" val="317817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31</a:t>
            </a:fld>
            <a:endParaRPr lang="en-US" altLang="zh-CN" smtClean="0">
              <a:solidFill>
                <a:srgbClr val="000000"/>
              </a:solidFill>
              <a:latin typeface="Arial" charset="0"/>
            </a:endParaRPr>
          </a:p>
        </p:txBody>
      </p:sp>
    </p:spTree>
    <p:extLst>
      <p:ext uri="{BB962C8B-B14F-4D97-AF65-F5344CB8AC3E}">
        <p14:creationId xmlns:p14="http://schemas.microsoft.com/office/powerpoint/2010/main" val="6113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37</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13956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a:t>
            </a:r>
            <a:r>
              <a:rPr lang="en-US" altLang="zh-CN" dirty="0" smtClean="0"/>
              <a:t>2005</a:t>
            </a:r>
            <a:r>
              <a:rPr lang="zh-CN" altLang="en-US" dirty="0" smtClean="0"/>
              <a:t>年发表于</a:t>
            </a:r>
            <a:r>
              <a:rPr lang="en-US" altLang="zh-CN" dirty="0" smtClean="0"/>
              <a:t>JAMA</a:t>
            </a:r>
            <a:r>
              <a:rPr lang="zh-CN" altLang="en-US" dirty="0" smtClean="0"/>
              <a:t>的系统性回顾中显示，</a:t>
            </a:r>
            <a:r>
              <a:rPr lang="en-US" altLang="zh-CN" dirty="0" smtClean="0"/>
              <a:t>97</a:t>
            </a:r>
            <a:r>
              <a:rPr lang="zh-CN" altLang="en-US" dirty="0" smtClean="0"/>
              <a:t>项经过严格挑选的随机研究中</a:t>
            </a:r>
            <a:r>
              <a:rPr lang="en-US" altLang="zh-CN" dirty="0" smtClean="0"/>
              <a:t>62</a:t>
            </a:r>
            <a:r>
              <a:rPr lang="zh-CN" altLang="en-US" dirty="0" smtClean="0"/>
              <a:t>份（</a:t>
            </a:r>
            <a:r>
              <a:rPr lang="en-US" altLang="zh-CN" dirty="0" smtClean="0"/>
              <a:t>64%</a:t>
            </a:r>
            <a:r>
              <a:rPr lang="zh-CN" altLang="en-US" dirty="0" smtClean="0"/>
              <a:t>）发现临床决策支持系统可提高医生的工作质量</a:t>
            </a:r>
            <a:r>
              <a:rPr lang="en-US" altLang="zh-CN" dirty="0" smtClean="0"/>
              <a:t>[8]</a:t>
            </a:r>
            <a:r>
              <a:rPr lang="zh-CN" altLang="en-US" dirty="0" smtClean="0"/>
              <a:t>，这个结果与</a:t>
            </a:r>
            <a:r>
              <a:rPr lang="en-US" altLang="zh-CN" dirty="0" smtClean="0"/>
              <a:t>1998</a:t>
            </a:r>
            <a:r>
              <a:rPr lang="zh-CN" altLang="en-US" dirty="0" smtClean="0"/>
              <a:t>年同样发表于</a:t>
            </a:r>
            <a:r>
              <a:rPr lang="en-US" altLang="zh-CN" dirty="0" smtClean="0"/>
              <a:t>JAMA</a:t>
            </a:r>
            <a:r>
              <a:rPr lang="zh-CN" altLang="en-US" dirty="0" smtClean="0"/>
              <a:t>的</a:t>
            </a:r>
            <a:r>
              <a:rPr lang="en-US" altLang="zh-CN" dirty="0" smtClean="0"/>
              <a:t>66%</a:t>
            </a:r>
            <a:r>
              <a:rPr lang="zh-CN" altLang="en-US" dirty="0" smtClean="0"/>
              <a:t>（</a:t>
            </a:r>
            <a:r>
              <a:rPr lang="en-US" altLang="zh-CN" dirty="0" smtClean="0"/>
              <a:t>43/65</a:t>
            </a:r>
            <a:r>
              <a:rPr lang="zh-CN" altLang="en-US" dirty="0" smtClean="0"/>
              <a:t>）的结果相类似</a:t>
            </a:r>
            <a:r>
              <a:rPr lang="en-US" altLang="zh-CN" dirty="0" smtClean="0"/>
              <a:t>[7]</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263631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endParaRPr lang="en-US" altLang="zh-CN" dirty="0" smtClean="0"/>
          </a:p>
          <a:p>
            <a:r>
              <a:rPr lang="zh-CN" altLang="en-US" dirty="0" smtClean="0"/>
              <a:t>充分利用各地的医疗专家的知识和诊疗经验，在先进技术手段的支持下帮助并提高城乡基层医护人员的诊疗水平，做到“知识与技术下基层”，使一些常见病、多发病在城乡社区医院做到规范化诊疗</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Roadmap for National Action on Clinical Decision Support</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设备部署 服务模式 使用方式 升级更新 </a:t>
            </a:r>
          </a:p>
          <a:p>
            <a:r>
              <a:rPr lang="en-US" altLang="zh-CN" dirty="0" err="1" smtClean="0"/>
              <a:t>SaaS</a:t>
            </a:r>
            <a:r>
              <a:rPr lang="en-US" altLang="zh-CN" dirty="0" smtClean="0"/>
              <a:t> </a:t>
            </a:r>
            <a:r>
              <a:rPr lang="zh-CN" altLang="en-US" dirty="0" smtClean="0"/>
              <a:t>模式 定期为定购的服务支付费用 只需要使用最简单的 </a:t>
            </a:r>
            <a:r>
              <a:rPr lang="en-US" altLang="zh-CN" dirty="0" smtClean="0"/>
              <a:t>PC </a:t>
            </a:r>
            <a:r>
              <a:rPr lang="zh-CN" altLang="en-US" dirty="0" smtClean="0"/>
              <a:t>设备 由厂商提供专业维护和服务 任何可接入 </a:t>
            </a:r>
            <a:r>
              <a:rPr lang="en-US" altLang="zh-CN" dirty="0" smtClean="0"/>
              <a:t>Internet </a:t>
            </a:r>
            <a:r>
              <a:rPr lang="zh-CN" altLang="en-US" dirty="0" smtClean="0"/>
              <a:t>的地方与时间使用 通过互联网随时更新软件使用的版本针对社区疾病的临床决策支持系统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41385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73879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9.xml"/><Relationship Id="rId16" Type="http://schemas.openxmlformats.org/officeDocument/2006/relationships/image" Target="../media/image43.png"/><Relationship Id="rId1" Type="http://schemas.openxmlformats.org/officeDocument/2006/relationships/slideLayout" Target="../slideLayouts/slideLayout18.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upload.wikimedia.org/wikipedia/commons/b/b5/Cloud_computing.svg" TargetMode="External"/><Relationship Id="rId2" Type="http://schemas.openxmlformats.org/officeDocument/2006/relationships/image" Target="../media/image45.jpeg"/><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58.jpeg"/><Relationship Id="rId3" Type="http://schemas.openxmlformats.org/officeDocument/2006/relationships/image" Target="../media/image53.jpeg"/><Relationship Id="rId7"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image" Target="../media/image54.jpeg"/><Relationship Id="rId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61.jpeg"/></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8.xml"/><Relationship Id="rId5" Type="http://schemas.openxmlformats.org/officeDocument/2006/relationships/image" Target="../media/image65.jpe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8.xml"/><Relationship Id="rId5" Type="http://schemas.openxmlformats.org/officeDocument/2006/relationships/image" Target="../media/image70.png"/><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8.xml"/><Relationship Id="rId4" Type="http://schemas.openxmlformats.org/officeDocument/2006/relationships/image" Target="../media/image7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1.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4.xml"/><Relationship Id="rId7" Type="http://schemas.openxmlformats.org/officeDocument/2006/relationships/image" Target="../media/image20.png"/><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hyperlink" Target="http://en.wikipedia.org/wiki/Leeds_Acute_Abdominal_Pain_system" TargetMode="External"/><Relationship Id="rId5" Type="http://schemas.openxmlformats.org/officeDocument/2006/relationships/hyperlink" Target="http://en.wikipedia.org/wiki/Internist-I" TargetMode="External"/><Relationship Id="rId4" Type="http://schemas.openxmlformats.org/officeDocument/2006/relationships/hyperlink" Target="//en.wikipedia.org/wiki/Mycin" TargetMode="External"/><Relationship Id="rId9"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5.jpe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31" name="矩形 30"/>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37" name="Group 4"/>
          <p:cNvGrpSpPr>
            <a:grpSpLocks/>
          </p:cNvGrpSpPr>
          <p:nvPr/>
        </p:nvGrpSpPr>
        <p:grpSpPr bwMode="auto">
          <a:xfrm>
            <a:off x="3176588" y="4103786"/>
            <a:ext cx="5205412" cy="571500"/>
            <a:chOff x="3176558" y="3957654"/>
            <a:chExt cx="5205442" cy="571504"/>
          </a:xfrm>
        </p:grpSpPr>
        <p:sp>
          <p:nvSpPr>
            <p:cNvPr id="38" name="矩形 37"/>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39"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0" name="菱形 39"/>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1" name="Group 2"/>
          <p:cNvGrpSpPr>
            <a:grpSpLocks/>
          </p:cNvGrpSpPr>
          <p:nvPr/>
        </p:nvGrpSpPr>
        <p:grpSpPr bwMode="auto">
          <a:xfrm>
            <a:off x="3176588" y="2565499"/>
            <a:ext cx="5205412" cy="571500"/>
            <a:chOff x="3176558" y="2386018"/>
            <a:chExt cx="5205442" cy="571504"/>
          </a:xfrm>
          <a:solidFill>
            <a:schemeClr val="accent1"/>
          </a:solidFill>
        </p:grpSpPr>
        <p:sp>
          <p:nvSpPr>
            <p:cNvPr id="42" name="矩形 41"/>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3" name="菱形 42"/>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4"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5" name="Group 3"/>
          <p:cNvGrpSpPr>
            <a:grpSpLocks/>
          </p:cNvGrpSpPr>
          <p:nvPr/>
        </p:nvGrpSpPr>
        <p:grpSpPr bwMode="auto">
          <a:xfrm>
            <a:off x="3176588" y="3335435"/>
            <a:ext cx="5281612" cy="571500"/>
            <a:chOff x="3176558" y="3171836"/>
            <a:chExt cx="5281642" cy="571504"/>
          </a:xfrm>
        </p:grpSpPr>
        <p:sp>
          <p:nvSpPr>
            <p:cNvPr id="46" name="矩形 45"/>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7" name="菱形 46"/>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48"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49"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0" name="Group 5"/>
          <p:cNvGrpSpPr>
            <a:grpSpLocks/>
          </p:cNvGrpSpPr>
          <p:nvPr/>
        </p:nvGrpSpPr>
        <p:grpSpPr bwMode="auto">
          <a:xfrm>
            <a:off x="3176588" y="4873724"/>
            <a:ext cx="5205412" cy="571500"/>
            <a:chOff x="3176558" y="4724400"/>
            <a:chExt cx="5205442" cy="571504"/>
          </a:xfrm>
        </p:grpSpPr>
        <p:sp>
          <p:nvSpPr>
            <p:cNvPr id="51"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2"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3"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4" name="菱形 53"/>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11</a:t>
            </a:fld>
            <a:endParaRPr lang="en-US" altLang="zh-CN" dirty="0"/>
          </a:p>
        </p:txBody>
      </p:sp>
      <p:sp>
        <p:nvSpPr>
          <p:cNvPr id="3" name="圆角矩形 2"/>
          <p:cNvSpPr/>
          <p:nvPr/>
        </p:nvSpPr>
        <p:spPr bwMode="auto">
          <a:xfrm>
            <a:off x="3525965" y="2588521"/>
            <a:ext cx="3312369" cy="2182266"/>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1893689" y="3733340"/>
            <a:ext cx="670916" cy="426173"/>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2937988" y="3098535"/>
            <a:ext cx="411117" cy="1713644"/>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6" name="矩形 5"/>
          <p:cNvSpPr/>
          <p:nvPr/>
        </p:nvSpPr>
        <p:spPr bwMode="auto">
          <a:xfrm>
            <a:off x="3828203" y="2680322"/>
            <a:ext cx="1104628" cy="602418"/>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7" name="矩形 6"/>
          <p:cNvSpPr/>
          <p:nvPr/>
        </p:nvSpPr>
        <p:spPr bwMode="auto">
          <a:xfrm>
            <a:off x="3891752" y="3955357"/>
            <a:ext cx="1104628" cy="602418"/>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8" name="流程图: 磁盘 7"/>
          <p:cNvSpPr/>
          <p:nvPr/>
        </p:nvSpPr>
        <p:spPr bwMode="auto">
          <a:xfrm>
            <a:off x="5636335" y="4119866"/>
            <a:ext cx="714054" cy="570817"/>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9" name="左右箭头 8"/>
          <p:cNvSpPr/>
          <p:nvPr/>
        </p:nvSpPr>
        <p:spPr bwMode="auto">
          <a:xfrm>
            <a:off x="2516768" y="3856191"/>
            <a:ext cx="421220" cy="199872"/>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3349105" y="2981531"/>
            <a:ext cx="479098" cy="97382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3349105" y="3955357"/>
            <a:ext cx="542647" cy="30120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p:nvPr/>
        </p:nvCxnSpPr>
        <p:spPr bwMode="auto">
          <a:xfrm flipV="1">
            <a:off x="5182150" y="3514671"/>
            <a:ext cx="441103" cy="310115"/>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4380517" y="3282740"/>
            <a:ext cx="63549" cy="67261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4996380" y="4256566"/>
            <a:ext cx="639955" cy="1487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2104554" y="3733340"/>
            <a:ext cx="460051" cy="461665"/>
          </a:xfrm>
          <a:prstGeom prst="rect">
            <a:avLst/>
          </a:prstGeom>
          <a:noFill/>
        </p:spPr>
        <p:txBody>
          <a:bodyPr wrap="square" rtlCol="0">
            <a:spAutoFit/>
          </a:bodyPr>
          <a:lstStyle/>
          <a:p>
            <a:r>
              <a:rPr lang="zh-CN" altLang="en-US" sz="1200" dirty="0" smtClean="0"/>
              <a:t>用户</a:t>
            </a:r>
            <a:endParaRPr lang="zh-CN" altLang="en-US" sz="1200" dirty="0"/>
          </a:p>
        </p:txBody>
      </p:sp>
      <p:sp>
        <p:nvSpPr>
          <p:cNvPr id="16" name="TextBox 15"/>
          <p:cNvSpPr txBox="1"/>
          <p:nvPr/>
        </p:nvSpPr>
        <p:spPr>
          <a:xfrm>
            <a:off x="3027069" y="3161480"/>
            <a:ext cx="322036" cy="1384995"/>
          </a:xfrm>
          <a:prstGeom prst="rect">
            <a:avLst/>
          </a:prstGeom>
          <a:noFill/>
        </p:spPr>
        <p:txBody>
          <a:bodyPr wrap="square" rtlCol="0">
            <a:spAutoFit/>
          </a:bodyPr>
          <a:lstStyle/>
          <a:p>
            <a:r>
              <a:rPr lang="zh-CN" altLang="en-US" sz="1200" dirty="0" smtClean="0"/>
              <a:t>人</a:t>
            </a:r>
            <a:endParaRPr lang="en-US" altLang="zh-CN" sz="1200" dirty="0" smtClean="0"/>
          </a:p>
          <a:p>
            <a:endParaRPr lang="en-US" altLang="zh-CN" sz="1200" dirty="0"/>
          </a:p>
          <a:p>
            <a:r>
              <a:rPr lang="zh-CN" altLang="en-US" sz="1200" dirty="0" smtClean="0"/>
              <a:t>机</a:t>
            </a:r>
            <a:endParaRPr lang="en-US" altLang="zh-CN" sz="1200" dirty="0" smtClean="0"/>
          </a:p>
          <a:p>
            <a:endParaRPr lang="en-US" altLang="zh-CN" sz="1200" dirty="0"/>
          </a:p>
          <a:p>
            <a:r>
              <a:rPr lang="zh-CN" altLang="en-US" sz="1200" dirty="0" smtClean="0"/>
              <a:t>交</a:t>
            </a:r>
            <a:endParaRPr lang="en-US" altLang="zh-CN" sz="1200" dirty="0" smtClean="0"/>
          </a:p>
          <a:p>
            <a:endParaRPr lang="en-US" altLang="zh-CN" sz="1200" dirty="0"/>
          </a:p>
          <a:p>
            <a:r>
              <a:rPr lang="zh-CN" altLang="en-US" sz="1200" dirty="0" smtClean="0"/>
              <a:t>互</a:t>
            </a:r>
            <a:endParaRPr lang="zh-CN" altLang="en-US" sz="1200" dirty="0"/>
          </a:p>
        </p:txBody>
      </p:sp>
      <p:sp>
        <p:nvSpPr>
          <p:cNvPr id="17" name="TextBox 16"/>
          <p:cNvSpPr txBox="1"/>
          <p:nvPr/>
        </p:nvSpPr>
        <p:spPr>
          <a:xfrm>
            <a:off x="4035478" y="2790978"/>
            <a:ext cx="690077" cy="461665"/>
          </a:xfrm>
          <a:prstGeom prst="rect">
            <a:avLst/>
          </a:prstGeom>
          <a:noFill/>
        </p:spPr>
        <p:txBody>
          <a:bodyPr wrap="square" rtlCol="0">
            <a:spAutoFit/>
          </a:bodyPr>
          <a:lstStyle/>
          <a:p>
            <a:pPr algn="ctr"/>
            <a:r>
              <a:rPr lang="zh-CN" altLang="en-US" sz="1200" dirty="0" smtClean="0"/>
              <a:t>解 释 器</a:t>
            </a:r>
            <a:endParaRPr lang="zh-CN" altLang="en-US" sz="1200" dirty="0"/>
          </a:p>
        </p:txBody>
      </p:sp>
      <p:sp>
        <p:nvSpPr>
          <p:cNvPr id="18" name="TextBox 17"/>
          <p:cNvSpPr txBox="1"/>
          <p:nvPr/>
        </p:nvSpPr>
        <p:spPr>
          <a:xfrm>
            <a:off x="3951987" y="4079808"/>
            <a:ext cx="920608" cy="461665"/>
          </a:xfrm>
          <a:prstGeom prst="rect">
            <a:avLst/>
          </a:prstGeom>
          <a:noFill/>
        </p:spPr>
        <p:txBody>
          <a:bodyPr wrap="square" rtlCol="0">
            <a:spAutoFit/>
          </a:bodyPr>
          <a:lstStyle/>
          <a:p>
            <a:pPr algn="ctr"/>
            <a:r>
              <a:rPr lang="zh-CN" altLang="en-US" sz="1200" dirty="0" smtClean="0"/>
              <a:t>推 理 引 擎</a:t>
            </a:r>
            <a:endParaRPr lang="zh-CN" altLang="en-US" sz="1200" dirty="0"/>
          </a:p>
        </p:txBody>
      </p:sp>
      <p:sp>
        <p:nvSpPr>
          <p:cNvPr id="19" name="TextBox 18"/>
          <p:cNvSpPr txBox="1"/>
          <p:nvPr/>
        </p:nvSpPr>
        <p:spPr>
          <a:xfrm>
            <a:off x="5990421" y="4873928"/>
            <a:ext cx="649606" cy="276999"/>
          </a:xfrm>
          <a:prstGeom prst="rect">
            <a:avLst/>
          </a:prstGeom>
          <a:noFill/>
        </p:spPr>
        <p:txBody>
          <a:bodyPr wrap="square" rtlCol="0">
            <a:spAutoFit/>
          </a:bodyPr>
          <a:lstStyle/>
          <a:p>
            <a:r>
              <a:rPr lang="zh-CN" altLang="en-US" sz="1200" dirty="0" smtClean="0"/>
              <a:t>知识库</a:t>
            </a:r>
            <a:endParaRPr lang="zh-CN" altLang="en-US" sz="1200" dirty="0"/>
          </a:p>
        </p:txBody>
      </p:sp>
      <p:sp>
        <p:nvSpPr>
          <p:cNvPr id="20" name="流程图: 磁盘 19"/>
          <p:cNvSpPr/>
          <p:nvPr/>
        </p:nvSpPr>
        <p:spPr bwMode="auto">
          <a:xfrm>
            <a:off x="5878500" y="2943854"/>
            <a:ext cx="714054" cy="570817"/>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21" name="TextBox 20"/>
          <p:cNvSpPr txBox="1"/>
          <p:nvPr/>
        </p:nvSpPr>
        <p:spPr>
          <a:xfrm>
            <a:off x="5917174" y="3161480"/>
            <a:ext cx="754525" cy="461665"/>
          </a:xfrm>
          <a:prstGeom prst="rect">
            <a:avLst/>
          </a:prstGeom>
          <a:noFill/>
        </p:spPr>
        <p:txBody>
          <a:bodyPr wrap="square" rtlCol="0">
            <a:spAutoFit/>
          </a:bodyPr>
          <a:lstStyle/>
          <a:p>
            <a:r>
              <a:rPr lang="zh-CN" altLang="en-US" sz="1200" dirty="0" smtClean="0"/>
              <a:t>工作存储</a:t>
            </a:r>
            <a:endParaRPr lang="zh-CN" altLang="en-US" sz="1200" dirty="0"/>
          </a:p>
        </p:txBody>
      </p:sp>
      <p:sp>
        <p:nvSpPr>
          <p:cNvPr id="22" name="TextBox 21"/>
          <p:cNvSpPr txBox="1"/>
          <p:nvPr/>
        </p:nvSpPr>
        <p:spPr>
          <a:xfrm>
            <a:off x="457200" y="1340768"/>
            <a:ext cx="3754760" cy="369332"/>
          </a:xfrm>
          <a:prstGeom prst="rect">
            <a:avLst/>
          </a:prstGeom>
          <a:noFill/>
        </p:spPr>
        <p:txBody>
          <a:bodyPr wrap="square" rtlCol="0">
            <a:spAutoFit/>
          </a:bodyPr>
          <a:lstStyle/>
          <a:p>
            <a:r>
              <a:rPr lang="zh-CN" altLang="en-US" dirty="0" smtClean="0"/>
              <a:t>系统框架设计</a:t>
            </a:r>
            <a:endParaRPr lang="zh-CN" altLang="en-US" dirty="0"/>
          </a:p>
        </p:txBody>
      </p:sp>
      <p:sp>
        <p:nvSpPr>
          <p:cNvPr id="24" name="文本框 23"/>
          <p:cNvSpPr txBox="1"/>
          <p:nvPr/>
        </p:nvSpPr>
        <p:spPr>
          <a:xfrm>
            <a:off x="2334580" y="5850409"/>
            <a:ext cx="4015809" cy="369332"/>
          </a:xfrm>
          <a:prstGeom prst="rect">
            <a:avLst/>
          </a:prstGeom>
          <a:noFill/>
        </p:spPr>
        <p:txBody>
          <a:bodyPr wrap="square" rtlCol="0">
            <a:spAutoFit/>
          </a:bodyPr>
          <a:lstStyle/>
          <a:p>
            <a:r>
              <a:rPr lang="zh-CN" altLang="en-US" dirty="0" smtClean="0"/>
              <a:t>不能满足社区决策支持系统的需求</a:t>
            </a:r>
            <a:endParaRPr lang="zh-CN" altLang="en-US" dirty="0"/>
          </a:p>
        </p:txBody>
      </p:sp>
    </p:spTree>
    <p:extLst>
      <p:ext uri="{BB962C8B-B14F-4D97-AF65-F5344CB8AC3E}">
        <p14:creationId xmlns:p14="http://schemas.microsoft.com/office/powerpoint/2010/main" val="223560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系统框架设计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395744" y="108709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扩展后的系统架构</a:t>
            </a:r>
            <a:endParaRPr lang="zh-CN" altLang="en-US" dirty="0"/>
          </a:p>
        </p:txBody>
      </p:sp>
      <p:sp>
        <p:nvSpPr>
          <p:cNvPr id="9" name="云形 8"/>
          <p:cNvSpPr/>
          <p:nvPr/>
        </p:nvSpPr>
        <p:spPr bwMode="auto">
          <a:xfrm>
            <a:off x="559589" y="1268760"/>
            <a:ext cx="7283152" cy="5325165"/>
          </a:xfrm>
          <a:prstGeom prst="cloud">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322744" y="4168292"/>
            <a:ext cx="2289738" cy="88007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906" y="4299822"/>
            <a:ext cx="506245" cy="43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822" y="4302438"/>
            <a:ext cx="403927" cy="36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684" y="4302438"/>
            <a:ext cx="474570" cy="39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bwMode="auto">
          <a:xfrm>
            <a:off x="1683850" y="4036386"/>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圆角矩形 12"/>
          <p:cNvSpPr/>
          <p:nvPr/>
        </p:nvSpPr>
        <p:spPr bwMode="auto">
          <a:xfrm>
            <a:off x="4325508" y="1556566"/>
            <a:ext cx="2421696" cy="91192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上箭头 13"/>
          <p:cNvSpPr/>
          <p:nvPr/>
        </p:nvSpPr>
        <p:spPr bwMode="auto">
          <a:xfrm>
            <a:off x="1331639" y="3592377"/>
            <a:ext cx="2196659" cy="567558"/>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矩形 32"/>
          <p:cNvSpPr/>
          <p:nvPr/>
        </p:nvSpPr>
        <p:spPr bwMode="auto">
          <a:xfrm>
            <a:off x="2739635" y="4044743"/>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8211" name="Picture 19" descr="D:\毕设\pictrute\puzz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402" y="593155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p:cNvPicPr>
            <a:picLocks noChangeAspect="1" noChangeArrowheads="1"/>
          </p:cNvPicPr>
          <p:nvPr/>
        </p:nvPicPr>
        <p:blipFill>
          <a:blip r:embed="rId7">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70777" y="5520157"/>
            <a:ext cx="402934" cy="33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4" name="Picture 22" descr="D:\毕设\pictrute\configur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87620" y="1623537"/>
            <a:ext cx="623407" cy="62340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40698" y="2191495"/>
            <a:ext cx="1554736" cy="276999"/>
          </a:xfrm>
          <a:prstGeom prst="rect">
            <a:avLst/>
          </a:prstGeom>
          <a:noFill/>
        </p:spPr>
        <p:txBody>
          <a:bodyPr wrap="square" rtlCol="0">
            <a:spAutoFit/>
          </a:bodyPr>
          <a:lstStyle/>
          <a:p>
            <a:r>
              <a:rPr lang="zh-CN" altLang="en-US" sz="1200" dirty="0" smtClean="0"/>
              <a:t>数据录入展示组件</a:t>
            </a:r>
            <a:endParaRPr lang="zh-CN" altLang="en-US" sz="1200" dirty="0"/>
          </a:p>
        </p:txBody>
      </p:sp>
      <p:sp>
        <p:nvSpPr>
          <p:cNvPr id="16" name="TextBox 15"/>
          <p:cNvSpPr txBox="1"/>
          <p:nvPr/>
        </p:nvSpPr>
        <p:spPr>
          <a:xfrm>
            <a:off x="5536356" y="1640900"/>
            <a:ext cx="1170198" cy="276999"/>
          </a:xfrm>
          <a:prstGeom prst="rect">
            <a:avLst/>
          </a:prstGeom>
          <a:noFill/>
        </p:spPr>
        <p:txBody>
          <a:bodyPr wrap="square" rtlCol="0">
            <a:spAutoFit/>
          </a:bodyPr>
          <a:lstStyle/>
          <a:p>
            <a:r>
              <a:rPr lang="zh-CN" altLang="en-US" sz="1200" dirty="0"/>
              <a:t>界面</a:t>
            </a:r>
            <a:r>
              <a:rPr lang="zh-CN" altLang="en-US" sz="1200" dirty="0" smtClean="0"/>
              <a:t>配置文件</a:t>
            </a:r>
            <a:endParaRPr lang="zh-CN" altLang="en-US" sz="1200" dirty="0"/>
          </a:p>
        </p:txBody>
      </p:sp>
      <p:pic>
        <p:nvPicPr>
          <p:cNvPr id="8215" name="Picture 23" descr="D:\毕设\pictrute\documents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3133" y="1514107"/>
            <a:ext cx="567958" cy="56795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D:\毕设\pictrute\document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1219" y="1832683"/>
            <a:ext cx="543420" cy="543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821473" y="4721327"/>
            <a:ext cx="1598822" cy="338554"/>
          </a:xfrm>
          <a:prstGeom prst="rect">
            <a:avLst/>
          </a:prstGeom>
          <a:noFill/>
        </p:spPr>
        <p:txBody>
          <a:bodyPr wrap="square" rtlCol="0">
            <a:spAutoFit/>
          </a:bodyPr>
          <a:lstStyle/>
          <a:p>
            <a:r>
              <a:rPr lang="zh-CN" altLang="en-US" sz="1600" dirty="0" smtClean="0"/>
              <a:t>推理引擎库</a:t>
            </a:r>
            <a:endParaRPr lang="zh-CN" altLang="en-US" sz="1600" dirty="0"/>
          </a:p>
        </p:txBody>
      </p:sp>
      <p:sp>
        <p:nvSpPr>
          <p:cNvPr id="20" name="圆角矩形 19"/>
          <p:cNvSpPr/>
          <p:nvPr/>
        </p:nvSpPr>
        <p:spPr bwMode="auto">
          <a:xfrm>
            <a:off x="1778768" y="5064992"/>
            <a:ext cx="1326895" cy="86782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49" name="Picture 14" descr="D:\毕设\pictrute\puzzle-blu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2467613" y="5132294"/>
            <a:ext cx="617307" cy="61730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5" descr="D:\毕设\pictrute\puzzle-green (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2061149" y="5059881"/>
            <a:ext cx="762131" cy="76213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6" descr="D:\毕设\pictrute\puzzle-red.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1778768" y="5271980"/>
            <a:ext cx="484688" cy="4846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179365" y="5682734"/>
            <a:ext cx="926298" cy="338554"/>
          </a:xfrm>
          <a:prstGeom prst="rect">
            <a:avLst/>
          </a:prstGeom>
          <a:noFill/>
        </p:spPr>
        <p:txBody>
          <a:bodyPr wrap="square" rtlCol="0">
            <a:spAutoFit/>
          </a:bodyPr>
          <a:lstStyle/>
          <a:p>
            <a:r>
              <a:rPr lang="zh-CN" altLang="en-US" sz="1600" dirty="0" smtClean="0"/>
              <a:t>知识库</a:t>
            </a:r>
            <a:endParaRPr lang="zh-CN" altLang="en-US" sz="1600" dirty="0"/>
          </a:p>
        </p:txBody>
      </p:sp>
      <p:pic>
        <p:nvPicPr>
          <p:cNvPr id="53" name="Picture 21" descr="D:\毕设\pictrute\orange_arrow_up.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3757175">
            <a:off x="832084" y="4650851"/>
            <a:ext cx="615073" cy="98785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5" descr="D:\毕设\pictrute\symbol_dow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721311" y="5582075"/>
            <a:ext cx="304800" cy="34484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D:\毕设\pictrute\blue_arrow_up.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2640960">
            <a:off x="1478889" y="5661746"/>
            <a:ext cx="540922" cy="86975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5" descr="D:\毕设\pictrute\symbol_dow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1339737" y="6196313"/>
            <a:ext cx="304800" cy="344840"/>
          </a:xfrm>
          <a:prstGeom prst="rect">
            <a:avLst/>
          </a:prstGeom>
          <a:noFill/>
          <a:extLst>
            <a:ext uri="{909E8E84-426E-40DD-AFC4-6F175D3DCCD1}">
              <a14:hiddenFill xmlns:a14="http://schemas.microsoft.com/office/drawing/2010/main">
                <a:solidFill>
                  <a:srgbClr val="FFFFFF"/>
                </a:solidFill>
              </a14:hiddenFill>
            </a:ext>
          </a:extLst>
        </p:spPr>
      </p:pic>
      <p:sp>
        <p:nvSpPr>
          <p:cNvPr id="76" name="上箭头 75"/>
          <p:cNvSpPr/>
          <p:nvPr/>
        </p:nvSpPr>
        <p:spPr bwMode="auto">
          <a:xfrm>
            <a:off x="3729937" y="3592635"/>
            <a:ext cx="2196659" cy="793677"/>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7" name="流程图: 磁盘 76"/>
          <p:cNvSpPr/>
          <p:nvPr/>
        </p:nvSpPr>
        <p:spPr bwMode="auto">
          <a:xfrm>
            <a:off x="4400928" y="4187498"/>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8" name="椭圆 77"/>
          <p:cNvSpPr/>
          <p:nvPr/>
        </p:nvSpPr>
        <p:spPr bwMode="auto">
          <a:xfrm>
            <a:off x="3747473" y="4135030"/>
            <a:ext cx="2226066" cy="132584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0" name="流程图: 磁盘 79"/>
          <p:cNvSpPr/>
          <p:nvPr/>
        </p:nvSpPr>
        <p:spPr bwMode="auto">
          <a:xfrm>
            <a:off x="3897513" y="4448197"/>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1" name="流程图: 磁盘 80"/>
          <p:cNvSpPr/>
          <p:nvPr/>
        </p:nvSpPr>
        <p:spPr bwMode="auto">
          <a:xfrm>
            <a:off x="5687126" y="4685913"/>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2" name="加号 81"/>
          <p:cNvSpPr/>
          <p:nvPr/>
        </p:nvSpPr>
        <p:spPr bwMode="auto">
          <a:xfrm>
            <a:off x="5932909" y="4940855"/>
            <a:ext cx="295275" cy="325866"/>
          </a:xfrm>
          <a:prstGeom prst="mathPlus">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圆角矩形 26"/>
          <p:cNvSpPr/>
          <p:nvPr/>
        </p:nvSpPr>
        <p:spPr bwMode="auto">
          <a:xfrm>
            <a:off x="1619071" y="3013217"/>
            <a:ext cx="4663858" cy="57916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5" name="流程图: 磁盘 84"/>
          <p:cNvSpPr/>
          <p:nvPr/>
        </p:nvSpPr>
        <p:spPr bwMode="auto">
          <a:xfrm>
            <a:off x="4611183" y="4436276"/>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TextBox 27"/>
          <p:cNvSpPr txBox="1"/>
          <p:nvPr/>
        </p:nvSpPr>
        <p:spPr>
          <a:xfrm>
            <a:off x="4248307" y="4980365"/>
            <a:ext cx="1224398" cy="369332"/>
          </a:xfrm>
          <a:prstGeom prst="rect">
            <a:avLst/>
          </a:prstGeom>
          <a:noFill/>
        </p:spPr>
        <p:txBody>
          <a:bodyPr wrap="square" rtlCol="0">
            <a:spAutoFit/>
          </a:bodyPr>
          <a:lstStyle/>
          <a:p>
            <a:r>
              <a:rPr lang="zh-CN" altLang="en-US" dirty="0" smtClean="0"/>
              <a:t>数据存储</a:t>
            </a:r>
            <a:endParaRPr lang="zh-CN" altLang="en-US" dirty="0"/>
          </a:p>
        </p:txBody>
      </p:sp>
      <p:sp>
        <p:nvSpPr>
          <p:cNvPr id="100" name="流程图: 磁盘 99"/>
          <p:cNvSpPr/>
          <p:nvPr/>
        </p:nvSpPr>
        <p:spPr bwMode="auto">
          <a:xfrm>
            <a:off x="5255781" y="4445116"/>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57355" name="直接连接符 57354"/>
          <p:cNvCxnSpPr/>
          <p:nvPr/>
        </p:nvCxnSpPr>
        <p:spPr bwMode="auto">
          <a:xfrm>
            <a:off x="4274399" y="4273665"/>
            <a:ext cx="1071690"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cxnSp>
        <p:nvCxnSpPr>
          <p:cNvPr id="57357" name="直接连接符 57356"/>
          <p:cNvCxnSpPr>
            <a:endCxn id="80" idx="1"/>
          </p:cNvCxnSpPr>
          <p:nvPr/>
        </p:nvCxnSpPr>
        <p:spPr bwMode="auto">
          <a:xfrm flipH="1">
            <a:off x="4102171" y="4271751"/>
            <a:ext cx="172228" cy="176446"/>
          </a:xfrm>
          <a:prstGeom prst="line">
            <a:avLst/>
          </a:prstGeom>
          <a:solidFill>
            <a:schemeClr val="accent1"/>
          </a:solidFill>
          <a:ln w="28575" cap="flat" cmpd="sng" algn="ctr">
            <a:solidFill>
              <a:schemeClr val="bg2"/>
            </a:solidFill>
            <a:prstDash val="solid"/>
            <a:round/>
            <a:headEnd type="none" w="med" len="med"/>
            <a:tailEnd type="none" w="med" len="med"/>
          </a:ln>
          <a:effectLst/>
        </p:spPr>
      </p:cxnSp>
      <p:cxnSp>
        <p:nvCxnSpPr>
          <p:cNvPr id="57360" name="直接连接符 57359"/>
          <p:cNvCxnSpPr>
            <a:endCxn id="85" idx="1"/>
          </p:cNvCxnSpPr>
          <p:nvPr/>
        </p:nvCxnSpPr>
        <p:spPr bwMode="auto">
          <a:xfrm>
            <a:off x="4810244" y="4278280"/>
            <a:ext cx="5597" cy="157996"/>
          </a:xfrm>
          <a:prstGeom prst="line">
            <a:avLst/>
          </a:prstGeom>
          <a:solidFill>
            <a:schemeClr val="accent1"/>
          </a:solidFill>
          <a:ln w="38100" cap="flat" cmpd="sng" algn="ctr">
            <a:solidFill>
              <a:schemeClr val="bg2"/>
            </a:solidFill>
            <a:prstDash val="solid"/>
            <a:round/>
            <a:headEnd type="none" w="med" len="med"/>
            <a:tailEnd type="none" w="med" len="med"/>
          </a:ln>
          <a:effectLst/>
        </p:spPr>
      </p:cxnSp>
      <p:cxnSp>
        <p:nvCxnSpPr>
          <p:cNvPr id="57362" name="直接连接符 57361"/>
          <p:cNvCxnSpPr/>
          <p:nvPr/>
        </p:nvCxnSpPr>
        <p:spPr bwMode="auto">
          <a:xfrm>
            <a:off x="5346089" y="4271751"/>
            <a:ext cx="114350" cy="142509"/>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57368" name="TextBox 57367"/>
          <p:cNvSpPr txBox="1"/>
          <p:nvPr/>
        </p:nvSpPr>
        <p:spPr>
          <a:xfrm>
            <a:off x="4274399" y="4430444"/>
            <a:ext cx="298757" cy="369332"/>
          </a:xfrm>
          <a:prstGeom prst="rect">
            <a:avLst/>
          </a:prstGeom>
          <a:noFill/>
        </p:spPr>
        <p:txBody>
          <a:bodyPr wrap="square" rtlCol="0">
            <a:spAutoFit/>
          </a:bodyPr>
          <a:lstStyle/>
          <a:p>
            <a:r>
              <a:rPr lang="en-US" altLang="zh-CN" dirty="0" smtClean="0"/>
              <a:t>…</a:t>
            </a:r>
            <a:endParaRPr lang="zh-CN" altLang="en-US" dirty="0"/>
          </a:p>
        </p:txBody>
      </p:sp>
      <p:sp>
        <p:nvSpPr>
          <p:cNvPr id="118" name="TextBox 117"/>
          <p:cNvSpPr txBox="1"/>
          <p:nvPr/>
        </p:nvSpPr>
        <p:spPr>
          <a:xfrm>
            <a:off x="4957024" y="4459705"/>
            <a:ext cx="298757" cy="369332"/>
          </a:xfrm>
          <a:prstGeom prst="rect">
            <a:avLst/>
          </a:prstGeom>
          <a:noFill/>
        </p:spPr>
        <p:txBody>
          <a:bodyPr wrap="square" rtlCol="0">
            <a:spAutoFit/>
          </a:bodyPr>
          <a:lstStyle/>
          <a:p>
            <a:r>
              <a:rPr lang="en-US" altLang="zh-CN" dirty="0" smtClean="0"/>
              <a:t>…</a:t>
            </a:r>
            <a:endParaRPr lang="zh-CN" altLang="en-US" dirty="0"/>
          </a:p>
        </p:txBody>
      </p:sp>
      <p:sp>
        <p:nvSpPr>
          <p:cNvPr id="57369" name="TextBox 57368"/>
          <p:cNvSpPr txBox="1"/>
          <p:nvPr/>
        </p:nvSpPr>
        <p:spPr>
          <a:xfrm>
            <a:off x="4274577" y="3792842"/>
            <a:ext cx="1224398" cy="276999"/>
          </a:xfrm>
          <a:prstGeom prst="rect">
            <a:avLst/>
          </a:prstGeom>
          <a:noFill/>
        </p:spPr>
        <p:txBody>
          <a:bodyPr wrap="square" rtlCol="0">
            <a:spAutoFit/>
          </a:bodyPr>
          <a:lstStyle/>
          <a:p>
            <a:r>
              <a:rPr lang="zh-CN" altLang="en-US" sz="1200" dirty="0" smtClean="0"/>
              <a:t>数据操作接口</a:t>
            </a:r>
            <a:endParaRPr lang="zh-CN" altLang="en-US" sz="1200" dirty="0"/>
          </a:p>
        </p:txBody>
      </p:sp>
      <p:sp>
        <p:nvSpPr>
          <p:cNvPr id="120" name="TextBox 119"/>
          <p:cNvSpPr txBox="1"/>
          <p:nvPr/>
        </p:nvSpPr>
        <p:spPr>
          <a:xfrm>
            <a:off x="1889121" y="3770923"/>
            <a:ext cx="1224398" cy="276999"/>
          </a:xfrm>
          <a:prstGeom prst="rect">
            <a:avLst/>
          </a:prstGeom>
          <a:noFill/>
        </p:spPr>
        <p:txBody>
          <a:bodyPr wrap="square" rtlCol="0">
            <a:spAutoFit/>
          </a:bodyPr>
          <a:lstStyle/>
          <a:p>
            <a:r>
              <a:rPr lang="zh-CN" altLang="en-US" sz="1200" dirty="0" smtClean="0"/>
              <a:t>推理引擎接口</a:t>
            </a:r>
            <a:endParaRPr lang="zh-CN" altLang="en-US" sz="1200" dirty="0"/>
          </a:p>
        </p:txBody>
      </p:sp>
      <p:pic>
        <p:nvPicPr>
          <p:cNvPr id="121" name="Picture 21" descr="D:\毕设\pictrute\orange_arrow_up.png"/>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432149">
            <a:off x="6725219" y="1619296"/>
            <a:ext cx="615073" cy="98785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2" name="Picture 23" descr="D:\毕设\pictrute\documents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71922" y="1623537"/>
            <a:ext cx="567958" cy="567958"/>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2246029" y="3856640"/>
            <a:ext cx="298757" cy="369332"/>
          </a:xfrm>
          <a:prstGeom prst="rect">
            <a:avLst/>
          </a:prstGeom>
          <a:noFill/>
        </p:spPr>
        <p:txBody>
          <a:bodyPr wrap="square" rtlCol="0">
            <a:spAutoFit/>
          </a:bodyPr>
          <a:lstStyle/>
          <a:p>
            <a:r>
              <a:rPr lang="en-US" altLang="zh-CN" dirty="0" smtClean="0"/>
              <a:t>…</a:t>
            </a:r>
            <a:endParaRPr lang="zh-CN" altLang="en-US" dirty="0"/>
          </a:p>
        </p:txBody>
      </p:sp>
      <p:sp>
        <p:nvSpPr>
          <p:cNvPr id="125" name="上箭头 124"/>
          <p:cNvSpPr/>
          <p:nvPr/>
        </p:nvSpPr>
        <p:spPr bwMode="auto">
          <a:xfrm rot="10800000">
            <a:off x="4366727" y="2468493"/>
            <a:ext cx="2432204" cy="544721"/>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7" name="矩形 126"/>
          <p:cNvSpPr/>
          <p:nvPr/>
        </p:nvSpPr>
        <p:spPr bwMode="auto">
          <a:xfrm>
            <a:off x="4833083" y="2468493"/>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8" name="矩形 127"/>
          <p:cNvSpPr/>
          <p:nvPr/>
        </p:nvSpPr>
        <p:spPr bwMode="auto">
          <a:xfrm>
            <a:off x="5864861" y="2468492"/>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9" name="TextBox 128"/>
          <p:cNvSpPr txBox="1"/>
          <p:nvPr/>
        </p:nvSpPr>
        <p:spPr>
          <a:xfrm>
            <a:off x="5406320" y="2329994"/>
            <a:ext cx="298757" cy="369332"/>
          </a:xfrm>
          <a:prstGeom prst="rect">
            <a:avLst/>
          </a:prstGeom>
          <a:noFill/>
        </p:spPr>
        <p:txBody>
          <a:bodyPr wrap="square" rtlCol="0">
            <a:spAutoFit/>
          </a:bodyPr>
          <a:lstStyle/>
          <a:p>
            <a:r>
              <a:rPr lang="en-US" altLang="zh-CN" dirty="0" smtClean="0"/>
              <a:t>…</a:t>
            </a:r>
            <a:endParaRPr lang="zh-CN" altLang="en-US" dirty="0"/>
          </a:p>
        </p:txBody>
      </p:sp>
      <p:sp>
        <p:nvSpPr>
          <p:cNvPr id="130" name="TextBox 129"/>
          <p:cNvSpPr txBox="1"/>
          <p:nvPr/>
        </p:nvSpPr>
        <p:spPr>
          <a:xfrm>
            <a:off x="4993371" y="2639451"/>
            <a:ext cx="1224398" cy="276999"/>
          </a:xfrm>
          <a:prstGeom prst="rect">
            <a:avLst/>
          </a:prstGeom>
          <a:noFill/>
        </p:spPr>
        <p:txBody>
          <a:bodyPr wrap="square" rtlCol="0">
            <a:spAutoFit/>
          </a:bodyPr>
          <a:lstStyle/>
          <a:p>
            <a:r>
              <a:rPr lang="zh-CN" altLang="en-US" sz="1200" dirty="0" smtClean="0"/>
              <a:t>数据交互接口</a:t>
            </a:r>
            <a:endParaRPr lang="zh-CN" altLang="en-US" sz="1200" dirty="0"/>
          </a:p>
        </p:txBody>
      </p:sp>
      <p:sp>
        <p:nvSpPr>
          <p:cNvPr id="131" name="圆角矩形 130"/>
          <p:cNvSpPr/>
          <p:nvPr/>
        </p:nvSpPr>
        <p:spPr bwMode="auto">
          <a:xfrm>
            <a:off x="1833854" y="3117496"/>
            <a:ext cx="1694443" cy="36004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71" name="TextBox 57370"/>
          <p:cNvSpPr txBox="1"/>
          <p:nvPr/>
        </p:nvSpPr>
        <p:spPr>
          <a:xfrm>
            <a:off x="1821473" y="3148908"/>
            <a:ext cx="1885006" cy="307777"/>
          </a:xfrm>
          <a:prstGeom prst="rect">
            <a:avLst/>
          </a:prstGeom>
          <a:noFill/>
        </p:spPr>
        <p:txBody>
          <a:bodyPr wrap="square" rtlCol="0">
            <a:spAutoFit/>
          </a:bodyPr>
          <a:lstStyle/>
          <a:p>
            <a:r>
              <a:rPr lang="zh-CN" altLang="en-US" sz="1400" dirty="0" smtClean="0"/>
              <a:t>疾病</a:t>
            </a:r>
            <a:r>
              <a:rPr lang="en-US" altLang="zh-CN" sz="1400" dirty="0" smtClean="0"/>
              <a:t>A</a:t>
            </a:r>
            <a:r>
              <a:rPr lang="zh-CN" altLang="en-US" sz="1400" dirty="0" smtClean="0"/>
              <a:t>诊断决策支持</a:t>
            </a:r>
            <a:endParaRPr lang="zh-CN" altLang="en-US" sz="1400" dirty="0"/>
          </a:p>
        </p:txBody>
      </p:sp>
      <p:sp>
        <p:nvSpPr>
          <p:cNvPr id="135" name="圆角矩形 134"/>
          <p:cNvSpPr/>
          <p:nvPr/>
        </p:nvSpPr>
        <p:spPr bwMode="auto">
          <a:xfrm>
            <a:off x="4274399" y="3132926"/>
            <a:ext cx="1795732" cy="36004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6" name="TextBox 135"/>
          <p:cNvSpPr txBox="1"/>
          <p:nvPr/>
        </p:nvSpPr>
        <p:spPr>
          <a:xfrm>
            <a:off x="4293081" y="3169759"/>
            <a:ext cx="1908157" cy="307777"/>
          </a:xfrm>
          <a:prstGeom prst="rect">
            <a:avLst/>
          </a:prstGeom>
          <a:noFill/>
        </p:spPr>
        <p:txBody>
          <a:bodyPr wrap="square" rtlCol="0">
            <a:spAutoFit/>
          </a:bodyPr>
          <a:lstStyle/>
          <a:p>
            <a:r>
              <a:rPr lang="zh-CN" altLang="en-US" sz="1400" dirty="0" smtClean="0"/>
              <a:t>疾病</a:t>
            </a:r>
            <a:r>
              <a:rPr lang="en-US" altLang="zh-CN" sz="1400" dirty="0" smtClean="0"/>
              <a:t>B</a:t>
            </a:r>
            <a:r>
              <a:rPr lang="zh-CN" altLang="en-US" sz="1400" dirty="0" smtClean="0"/>
              <a:t>诊断决策支持</a:t>
            </a:r>
            <a:endParaRPr lang="zh-CN" altLang="en-US" sz="1400" dirty="0"/>
          </a:p>
        </p:txBody>
      </p:sp>
      <p:sp>
        <p:nvSpPr>
          <p:cNvPr id="139" name="TextBox 138"/>
          <p:cNvSpPr txBox="1"/>
          <p:nvPr/>
        </p:nvSpPr>
        <p:spPr>
          <a:xfrm>
            <a:off x="3683336" y="2995020"/>
            <a:ext cx="298757" cy="461665"/>
          </a:xfrm>
          <a:prstGeom prst="rect">
            <a:avLst/>
          </a:prstGeom>
          <a:noFill/>
        </p:spPr>
        <p:txBody>
          <a:bodyPr wrap="square" rtlCol="0">
            <a:spAutoFit/>
          </a:bodyPr>
          <a:lstStyle/>
          <a:p>
            <a:r>
              <a:rPr lang="en-US" altLang="zh-CN" sz="2400" b="1" dirty="0" smtClean="0"/>
              <a:t>…</a:t>
            </a:r>
            <a:endParaRPr lang="zh-CN" altLang="en-US" sz="2400" b="1"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67530" y="1421209"/>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11" name="TextBox 10"/>
          <p:cNvSpPr txBox="1"/>
          <p:nvPr/>
        </p:nvSpPr>
        <p:spPr>
          <a:xfrm>
            <a:off x="5661491" y="2188207"/>
            <a:ext cx="1179283" cy="369332"/>
          </a:xfrm>
          <a:prstGeom prst="rect">
            <a:avLst/>
          </a:prstGeom>
          <a:noFill/>
        </p:spPr>
        <p:txBody>
          <a:bodyPr wrap="square" rtlCol="0">
            <a:spAutoFit/>
          </a:bodyPr>
          <a:lstStyle/>
          <a:p>
            <a:r>
              <a:rPr lang="zh-CN" altLang="en-US" dirty="0" smtClean="0"/>
              <a:t>云计算</a:t>
            </a:r>
            <a:endParaRPr lang="zh-CN" altLang="en-US" dirty="0"/>
          </a:p>
        </p:txBody>
      </p:sp>
      <p:sp>
        <p:nvSpPr>
          <p:cNvPr id="8" name="矩形 7"/>
          <p:cNvSpPr/>
          <p:nvPr/>
        </p:nvSpPr>
        <p:spPr>
          <a:xfrm>
            <a:off x="871992" y="4005064"/>
            <a:ext cx="3168352" cy="923330"/>
          </a:xfrm>
          <a:prstGeom prst="rect">
            <a:avLst/>
          </a:prstGeom>
        </p:spPr>
        <p:txBody>
          <a:bodyPr wrap="square">
            <a:spAutoFit/>
          </a:bodyPr>
          <a:lstStyle/>
          <a:p>
            <a:r>
              <a:rPr lang="zh-CN" altLang="en-US" dirty="0" smtClean="0"/>
              <a:t>随着疾病种类的增加和参与社区医疗的数目增多，需要</a:t>
            </a:r>
            <a:r>
              <a:rPr lang="zh-CN" altLang="en-US" dirty="0" smtClean="0"/>
              <a:t>存储容量</a:t>
            </a:r>
            <a:r>
              <a:rPr lang="zh-CN" altLang="en-US" dirty="0"/>
              <a:t>和计算</a:t>
            </a:r>
            <a:r>
              <a:rPr lang="zh-CN" altLang="en-US" dirty="0" smtClean="0"/>
              <a:t>资源具有扩展</a:t>
            </a:r>
            <a:endParaRPr lang="zh-CN" altLang="en-US" dirty="0"/>
          </a:p>
        </p:txBody>
      </p:sp>
      <p:sp>
        <p:nvSpPr>
          <p:cNvPr id="2" name="矩形 1"/>
          <p:cNvSpPr/>
          <p:nvPr/>
        </p:nvSpPr>
        <p:spPr>
          <a:xfrm>
            <a:off x="4867480" y="2708920"/>
            <a:ext cx="3851920" cy="1200329"/>
          </a:xfrm>
          <a:prstGeom prst="rect">
            <a:avLst/>
          </a:prstGeom>
        </p:spPr>
        <p:txBody>
          <a:bodyPr wrap="square">
            <a:spAutoFit/>
          </a:bodyPr>
          <a:lstStyle/>
          <a:p>
            <a:r>
              <a:rPr lang="zh-CN" altLang="en-US" dirty="0">
                <a:solidFill>
                  <a:srgbClr val="000000"/>
                </a:solidFill>
              </a:rPr>
              <a:t>是一种</a:t>
            </a:r>
            <a:r>
              <a:rPr lang="zh-CN" altLang="en-US" dirty="0" smtClean="0">
                <a:solidFill>
                  <a:srgbClr val="000000"/>
                </a:solidFill>
              </a:rPr>
              <a:t>基于互联网的</a:t>
            </a:r>
            <a:r>
              <a:rPr lang="zh-CN" altLang="en-US" dirty="0">
                <a:solidFill>
                  <a:srgbClr val="000000"/>
                </a:solidFill>
              </a:rPr>
              <a:t>计算方式，通过这种方式，共享的软硬件资源和信息可以按需求提供给计算机和其他</a:t>
            </a:r>
            <a:r>
              <a:rPr lang="zh-CN" altLang="en-US" dirty="0" smtClean="0">
                <a:solidFill>
                  <a:srgbClr val="000000"/>
                </a:solidFill>
              </a:rPr>
              <a:t>设备</a:t>
            </a:r>
            <a:endParaRPr lang="en-US" altLang="zh-CN" dirty="0" smtClean="0">
              <a:solidFill>
                <a:srgbClr val="000000"/>
              </a:solidFill>
            </a:endParaRPr>
          </a:p>
          <a:p>
            <a:endParaRPr lang="zh-CN" altLang="en-US" dirty="0"/>
          </a:p>
        </p:txBody>
      </p:sp>
      <p:sp>
        <p:nvSpPr>
          <p:cNvPr id="4" name="矩形 3"/>
          <p:cNvSpPr/>
          <p:nvPr/>
        </p:nvSpPr>
        <p:spPr>
          <a:xfrm>
            <a:off x="4867480" y="3909249"/>
            <a:ext cx="3819320" cy="1477328"/>
          </a:xfrm>
          <a:prstGeom prst="rect">
            <a:avLst/>
          </a:prstGeom>
        </p:spPr>
        <p:txBody>
          <a:bodyPr wrap="square">
            <a:spAutoFit/>
          </a:bodyPr>
          <a:lstStyle/>
          <a:p>
            <a:r>
              <a:rPr lang="zh-CN" altLang="en-US" dirty="0" smtClean="0"/>
              <a:t>特征：</a:t>
            </a:r>
            <a:endParaRPr lang="en-US" altLang="zh-CN" dirty="0" smtClean="0"/>
          </a:p>
          <a:p>
            <a:r>
              <a:rPr lang="en-US" altLang="zh-CN" dirty="0" smtClean="0"/>
              <a:t>1.</a:t>
            </a:r>
            <a:r>
              <a:rPr lang="zh-CN" altLang="en-US" dirty="0" smtClean="0"/>
              <a:t>随时随地</a:t>
            </a:r>
            <a:r>
              <a:rPr lang="zh-CN" altLang="en-US" dirty="0"/>
              <a:t>用任何网络设备</a:t>
            </a:r>
            <a:r>
              <a:rPr lang="zh-CN" altLang="en-US" dirty="0" smtClean="0"/>
              <a:t>访问</a:t>
            </a:r>
            <a:endParaRPr lang="zh-CN" altLang="en-US" dirty="0"/>
          </a:p>
          <a:p>
            <a:r>
              <a:rPr lang="en-US" altLang="zh-CN" dirty="0" smtClean="0"/>
              <a:t>2.</a:t>
            </a:r>
            <a:r>
              <a:rPr lang="zh-CN" altLang="en-US" dirty="0" smtClean="0"/>
              <a:t>资源池共享且服务可被监控与量测</a:t>
            </a:r>
            <a:r>
              <a:rPr lang="en-US" altLang="zh-CN" dirty="0" smtClean="0"/>
              <a:t>3</a:t>
            </a:r>
            <a:r>
              <a:rPr lang="en-US" altLang="zh-CN" dirty="0"/>
              <a:t>.</a:t>
            </a:r>
            <a:r>
              <a:rPr lang="zh-CN" altLang="en-US" dirty="0"/>
              <a:t>降低了用户对于</a:t>
            </a:r>
            <a:r>
              <a:rPr lang="en-US" altLang="zh-CN" dirty="0"/>
              <a:t>IT</a:t>
            </a:r>
            <a:r>
              <a:rPr lang="zh-CN" altLang="en-US" dirty="0"/>
              <a:t>专业知识的依赖</a:t>
            </a:r>
          </a:p>
          <a:p>
            <a:endParaRPr lang="zh-CN" altLang="en-US" dirty="0"/>
          </a:p>
        </p:txBody>
      </p:sp>
      <p:sp>
        <p:nvSpPr>
          <p:cNvPr id="7" name="TextBox 6"/>
          <p:cNvSpPr txBox="1"/>
          <p:nvPr/>
        </p:nvSpPr>
        <p:spPr>
          <a:xfrm>
            <a:off x="844281" y="3068960"/>
            <a:ext cx="3711021" cy="646331"/>
          </a:xfrm>
          <a:prstGeom prst="rect">
            <a:avLst/>
          </a:prstGeom>
          <a:noFill/>
        </p:spPr>
        <p:txBody>
          <a:bodyPr wrap="square" rtlCol="0">
            <a:spAutoFit/>
          </a:bodyPr>
          <a:lstStyle/>
          <a:p>
            <a:r>
              <a:rPr lang="zh-CN" altLang="en-US" dirty="0" smtClean="0"/>
              <a:t>社区医疗机构广域分布，系统需要提供不限地域的访问服务</a:t>
            </a:r>
            <a:endParaRPr lang="zh-CN" altLang="en-US" dirty="0"/>
          </a:p>
        </p:txBody>
      </p:sp>
      <p:sp>
        <p:nvSpPr>
          <p:cNvPr id="9" name="TextBox 8"/>
          <p:cNvSpPr txBox="1"/>
          <p:nvPr/>
        </p:nvSpPr>
        <p:spPr>
          <a:xfrm>
            <a:off x="871992" y="5157191"/>
            <a:ext cx="3240360" cy="646331"/>
          </a:xfrm>
          <a:prstGeom prst="rect">
            <a:avLst/>
          </a:prstGeom>
          <a:noFill/>
        </p:spPr>
        <p:txBody>
          <a:bodyPr wrap="square" rtlCol="0">
            <a:spAutoFit/>
          </a:bodyPr>
          <a:lstStyle/>
          <a:p>
            <a:r>
              <a:rPr lang="zh-CN" altLang="en-US" dirty="0" smtClean="0"/>
              <a:t>社区</a:t>
            </a:r>
            <a:r>
              <a:rPr lang="en-US" altLang="zh-CN" dirty="0" smtClean="0"/>
              <a:t>IT</a:t>
            </a:r>
            <a:r>
              <a:rPr lang="zh-CN" altLang="en-US" dirty="0" smtClean="0"/>
              <a:t>专业人员稀少，需要屏蔽</a:t>
            </a:r>
            <a:r>
              <a:rPr lang="en-US" altLang="zh-CN" dirty="0" smtClean="0"/>
              <a:t>IT</a:t>
            </a:r>
            <a:r>
              <a:rPr lang="zh-CN" altLang="en-US" dirty="0" smtClean="0"/>
              <a:t>系统部署维护的细节</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14</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6" name="TextBox 5"/>
          <p:cNvSpPr txBox="1"/>
          <p:nvPr/>
        </p:nvSpPr>
        <p:spPr>
          <a:xfrm>
            <a:off x="899592" y="1517722"/>
            <a:ext cx="270939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云</a:t>
            </a:r>
            <a:r>
              <a:rPr lang="zh-CN" altLang="en-US" dirty="0" smtClean="0"/>
              <a:t>计算平台应用</a:t>
            </a:r>
            <a:endParaRPr lang="zh-CN" altLang="en-US" dirty="0"/>
          </a:p>
        </p:txBody>
      </p:sp>
      <p:pic>
        <p:nvPicPr>
          <p:cNvPr id="9217" name="Picture 1" descr="C:\Users\FGJ\AppData\Roaming\Tencent\Users\794460205\QQ\WinTemp\RichOle\SS44T{{QSEJ1AKF0_~LX~1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276872"/>
            <a:ext cx="2732991" cy="17331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loud computing.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84755"/>
            <a:ext cx="2774518" cy="214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62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83589" y="1822553"/>
            <a:ext cx="2620479" cy="2254519"/>
            <a:chOff x="899592" y="1772816"/>
            <a:chExt cx="6991350" cy="1994841"/>
          </a:xfrm>
          <a:effectLst/>
        </p:grpSpPr>
        <p:sp>
          <p:nvSpPr>
            <p:cNvPr id="16"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17"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18"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endParaRPr lang="en-US" altLang="zh-CN" sz="1100" dirty="0">
                <a:solidFill>
                  <a:srgbClr val="FFFFFF"/>
                </a:solidFill>
                <a:ea typeface="宋体" pitchFamily="2" charset="-122"/>
              </a:endParaRPr>
            </a:p>
          </p:txBody>
        </p:sp>
      </p:gr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34153" y="1194393"/>
            <a:ext cx="162737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34" name="Text Box 8"/>
          <p:cNvSpPr txBox="1">
            <a:spLocks noChangeArrowheads="1"/>
          </p:cNvSpPr>
          <p:nvPr/>
        </p:nvSpPr>
        <p:spPr bwMode="gray">
          <a:xfrm>
            <a:off x="805274" y="1996019"/>
            <a:ext cx="2119828" cy="400110"/>
          </a:xfrm>
          <a:prstGeom prst="rect">
            <a:avLst/>
          </a:prstGeom>
          <a:noFill/>
          <a:ln>
            <a:noFill/>
          </a:ln>
          <a:effectLs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0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0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9" name="TextBox 38"/>
          <p:cNvSpPr txBox="1"/>
          <p:nvPr/>
        </p:nvSpPr>
        <p:spPr>
          <a:xfrm>
            <a:off x="748229" y="2396129"/>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sp>
        <p:nvSpPr>
          <p:cNvPr id="13" name="TextBox 12"/>
          <p:cNvSpPr txBox="1"/>
          <p:nvPr/>
        </p:nvSpPr>
        <p:spPr>
          <a:xfrm>
            <a:off x="322640" y="4653136"/>
            <a:ext cx="4474840" cy="1200329"/>
          </a:xfrm>
          <a:prstGeom prst="rect">
            <a:avLst/>
          </a:prstGeom>
          <a:noFill/>
        </p:spPr>
        <p:txBody>
          <a:bodyPr wrap="square" rtlCol="0">
            <a:spAutoFit/>
          </a:bodyPr>
          <a:lstStyle/>
          <a:p>
            <a:r>
              <a:rPr lang="zh-CN" altLang="en-US" dirty="0" smtClean="0"/>
              <a:t>关系数据库</a:t>
            </a:r>
            <a:endParaRPr lang="en-US" altLang="zh-CN" dirty="0" smtClean="0"/>
          </a:p>
          <a:p>
            <a:endParaRPr lang="en-US" altLang="zh-CN" dirty="0"/>
          </a:p>
          <a:p>
            <a:r>
              <a:rPr lang="en-US" altLang="zh-CN" dirty="0" smtClean="0"/>
              <a:t>1.</a:t>
            </a:r>
            <a:r>
              <a:rPr lang="zh-CN" altLang="en-US" dirty="0" smtClean="0"/>
              <a:t>数据</a:t>
            </a:r>
            <a:r>
              <a:rPr lang="zh-CN" altLang="en-US" dirty="0" smtClean="0"/>
              <a:t>模式固定</a:t>
            </a:r>
            <a:r>
              <a:rPr lang="en-US" altLang="zh-CN" dirty="0" smtClean="0"/>
              <a:t>-----</a:t>
            </a:r>
            <a:r>
              <a:rPr lang="zh-CN" altLang="en-US" dirty="0" smtClean="0"/>
              <a:t>字段空缺，空间浪费</a:t>
            </a:r>
            <a:endParaRPr lang="en-US" altLang="zh-CN" dirty="0" smtClean="0"/>
          </a:p>
          <a:p>
            <a:r>
              <a:rPr lang="en-US" altLang="zh-CN" dirty="0" smtClean="0"/>
              <a:t>2.</a:t>
            </a:r>
            <a:r>
              <a:rPr lang="zh-CN" altLang="en-US" dirty="0" smtClean="0"/>
              <a:t>强事务性增加分片难度</a:t>
            </a:r>
            <a:r>
              <a:rPr lang="en-US" altLang="zh-CN" dirty="0" smtClean="0"/>
              <a:t>----</a:t>
            </a:r>
            <a:r>
              <a:rPr lang="zh-CN" altLang="en-US" dirty="0" smtClean="0"/>
              <a:t>水平扩展困难</a:t>
            </a:r>
            <a:endParaRPr lang="en-US" altLang="zh-CN" dirty="0" smtClean="0"/>
          </a:p>
        </p:txBody>
      </p:sp>
      <p:sp>
        <p:nvSpPr>
          <p:cNvPr id="2" name="矩形 1"/>
          <p:cNvSpPr/>
          <p:nvPr/>
        </p:nvSpPr>
        <p:spPr>
          <a:xfrm>
            <a:off x="4788024" y="4653135"/>
            <a:ext cx="4248472" cy="1200329"/>
          </a:xfrm>
          <a:prstGeom prst="rect">
            <a:avLst/>
          </a:prstGeom>
        </p:spPr>
        <p:txBody>
          <a:bodyPr wrap="square">
            <a:spAutoFit/>
          </a:bodyPr>
          <a:lstStyle/>
          <a:p>
            <a:r>
              <a:rPr lang="en-US" altLang="zh-CN" dirty="0" smtClean="0"/>
              <a:t>NoSQL</a:t>
            </a:r>
          </a:p>
          <a:p>
            <a:endParaRPr lang="en-US" altLang="zh-CN" dirty="0" smtClean="0"/>
          </a:p>
          <a:p>
            <a:r>
              <a:rPr lang="en-US" altLang="zh-CN" dirty="0" smtClean="0"/>
              <a:t>1.</a:t>
            </a:r>
            <a:r>
              <a:rPr lang="zh-CN" altLang="en-US" dirty="0"/>
              <a:t>模式</a:t>
            </a:r>
            <a:r>
              <a:rPr lang="zh-CN" altLang="en-US" dirty="0" smtClean="0"/>
              <a:t>自由</a:t>
            </a:r>
            <a:r>
              <a:rPr lang="en-US" altLang="zh-CN" dirty="0" smtClean="0"/>
              <a:t>----</a:t>
            </a:r>
            <a:r>
              <a:rPr lang="zh-CN" altLang="en-US" dirty="0" smtClean="0"/>
              <a:t>适合复杂数据结构</a:t>
            </a:r>
            <a:endParaRPr lang="en-US" altLang="zh-CN" dirty="0" smtClean="0"/>
          </a:p>
          <a:p>
            <a:r>
              <a:rPr lang="en-US" altLang="zh-CN" dirty="0" smtClean="0"/>
              <a:t>2.</a:t>
            </a:r>
            <a:r>
              <a:rPr lang="zh-CN" altLang="en-US" dirty="0" smtClean="0"/>
              <a:t>分布式结构设计</a:t>
            </a:r>
            <a:r>
              <a:rPr lang="en-US" altLang="zh-CN" dirty="0" smtClean="0"/>
              <a:t>----</a:t>
            </a:r>
            <a:r>
              <a:rPr lang="zh-CN" altLang="en-US" dirty="0" smtClean="0"/>
              <a:t>良好</a:t>
            </a:r>
            <a:r>
              <a:rPr lang="zh-CN" altLang="en-US" dirty="0"/>
              <a:t>的水平</a:t>
            </a:r>
            <a:r>
              <a:rPr lang="zh-CN" altLang="en-US" dirty="0" smtClean="0"/>
              <a:t>扩展</a:t>
            </a:r>
            <a:r>
              <a:rPr lang="zh-CN" altLang="en-US" dirty="0"/>
              <a:t>性</a:t>
            </a:r>
            <a:endParaRPr lang="zh-CN" altLang="en-US" dirty="0"/>
          </a:p>
        </p:txBody>
      </p:sp>
      <p:grpSp>
        <p:nvGrpSpPr>
          <p:cNvPr id="19" name="组合 18"/>
          <p:cNvGrpSpPr/>
          <p:nvPr/>
        </p:nvGrpSpPr>
        <p:grpSpPr>
          <a:xfrm>
            <a:off x="3275856" y="1822553"/>
            <a:ext cx="2626061" cy="2167613"/>
            <a:chOff x="918642" y="3781667"/>
            <a:chExt cx="6951902" cy="2167613"/>
          </a:xfrm>
          <a:effectLst/>
        </p:grpSpPr>
        <p:sp>
          <p:nvSpPr>
            <p:cNvPr id="22" name="Rectangle 9"/>
            <p:cNvSpPr>
              <a:spLocks noChangeArrowheads="1"/>
            </p:cNvSpPr>
            <p:nvPr/>
          </p:nvSpPr>
          <p:spPr bwMode="gray">
            <a:xfrm>
              <a:off x="1104817" y="3975235"/>
              <a:ext cx="6629398" cy="1816477"/>
            </a:xfrm>
            <a:prstGeom prst="rect">
              <a:avLst/>
            </a:prstGeom>
            <a:solidFill>
              <a:srgbClr val="009999"/>
            </a:solidFill>
            <a:ln w="9525">
              <a:noFill/>
              <a:miter lim="800000"/>
              <a:headEnd/>
              <a:tailEnd/>
            </a:ln>
            <a:effectLst/>
          </p:spPr>
          <p:txBody>
            <a:bodyPr anchor="ctr"/>
            <a:lstStyle/>
            <a:p>
              <a:pPr algn="ctr" eaLnBrk="0" hangingPunct="0">
                <a:lnSpc>
                  <a:spcPts val="2800"/>
                </a:lnSpc>
              </a:pPr>
              <a:endParaRPr lang="en-US" altLang="zh-CN" sz="1400" dirty="0">
                <a:solidFill>
                  <a:srgbClr val="FFFFFF"/>
                </a:solidFill>
                <a:ea typeface="宋体" pitchFamily="2" charset="-122"/>
              </a:endParaRPr>
            </a:p>
          </p:txBody>
        </p:sp>
        <p:sp>
          <p:nvSpPr>
            <p:cNvPr id="20"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1" name="Freeform 8"/>
            <p:cNvSpPr>
              <a:spLocks/>
            </p:cNvSpPr>
            <p:nvPr/>
          </p:nvSpPr>
          <p:spPr bwMode="gray">
            <a:xfrm rot="10800000">
              <a:off x="5946495" y="3781667"/>
              <a:ext cx="1924049"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grpSp>
      <p:sp>
        <p:nvSpPr>
          <p:cNvPr id="24" name="TextBox 23"/>
          <p:cNvSpPr txBox="1"/>
          <p:nvPr/>
        </p:nvSpPr>
        <p:spPr>
          <a:xfrm>
            <a:off x="3568025" y="2531995"/>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26" name="Text Box 17"/>
          <p:cNvSpPr txBox="1">
            <a:spLocks noChangeArrowheads="1"/>
          </p:cNvSpPr>
          <p:nvPr/>
        </p:nvSpPr>
        <p:spPr bwMode="gray">
          <a:xfrm>
            <a:off x="3503983" y="209613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0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0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000" b="0" kern="0" dirty="0">
              <a:solidFill>
                <a:srgbClr val="FFFFFF"/>
              </a:solidFill>
              <a:effectLst>
                <a:outerShdw blurRad="38100" dist="38100" dir="2700000" algn="tl">
                  <a:srgbClr val="000000"/>
                </a:outerShdw>
              </a:effectLst>
              <a:latin typeface="Arial" pitchFamily="34" charset="0"/>
              <a:ea typeface="宋体" pitchFamily="2" charset="-122"/>
            </a:endParaRPr>
          </a:p>
        </p:txBody>
      </p:sp>
      <p:grpSp>
        <p:nvGrpSpPr>
          <p:cNvPr id="27" name="组合 26"/>
          <p:cNvGrpSpPr/>
          <p:nvPr/>
        </p:nvGrpSpPr>
        <p:grpSpPr>
          <a:xfrm>
            <a:off x="6011578" y="1685294"/>
            <a:ext cx="2690741" cy="2254519"/>
            <a:chOff x="899592" y="1772816"/>
            <a:chExt cx="6991350" cy="1994841"/>
          </a:xfrm>
          <a:solidFill>
            <a:schemeClr val="accent6">
              <a:lumMod val="60000"/>
              <a:lumOff val="40000"/>
            </a:schemeClr>
          </a:solidFill>
          <a:effectLst/>
        </p:grpSpPr>
        <p:sp>
          <p:nvSpPr>
            <p:cNvPr id="28"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6">
                <a:lumMod val="20000"/>
                <a:lumOff val="80000"/>
              </a:schemeClr>
            </a:solidFill>
            <a:ln w="0">
              <a:noFill/>
              <a:prstDash val="solid"/>
              <a:round/>
              <a:headEnd/>
              <a:tailEnd/>
            </a:ln>
            <a:extLst/>
          </p:spPr>
          <p:txBody>
            <a:bodyPr/>
            <a:lstStyle/>
            <a:p>
              <a:pPr algn="ctr">
                <a:lnSpc>
                  <a:spcPts val="2800"/>
                </a:lnSpc>
              </a:pPr>
              <a:endParaRPr lang="zh-CN" altLang="en-US" sz="900"/>
            </a:p>
          </p:txBody>
        </p:sp>
        <p:sp>
          <p:nvSpPr>
            <p:cNvPr id="29"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6">
                <a:lumMod val="20000"/>
                <a:lumOff val="8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30" name="Rectangle 6"/>
            <p:cNvSpPr>
              <a:spLocks noChangeArrowheads="1"/>
            </p:cNvSpPr>
            <p:nvPr/>
          </p:nvSpPr>
          <p:spPr bwMode="gray">
            <a:xfrm>
              <a:off x="1078980" y="1944089"/>
              <a:ext cx="6629400" cy="1624881"/>
            </a:xfrm>
            <a:prstGeom prst="rect">
              <a:avLst/>
            </a:prstGeom>
            <a:grpFill/>
            <a:ln w="9525">
              <a:noFill/>
              <a:miter lim="800000"/>
              <a:headEnd/>
              <a:tailEnd/>
            </a:ln>
            <a:effectLst/>
          </p:spPr>
          <p:txBody>
            <a:bodyPr anchor="ctr"/>
            <a:lstStyle/>
            <a:p>
              <a:pPr algn="ctr">
                <a:lnSpc>
                  <a:spcPts val="2800"/>
                </a:lnSpc>
              </a:pPr>
              <a:endParaRPr lang="en-US" altLang="zh-CN" sz="1100" dirty="0">
                <a:solidFill>
                  <a:srgbClr val="FFFFFF"/>
                </a:solidFill>
                <a:ea typeface="宋体" pitchFamily="2" charset="-122"/>
              </a:endParaRPr>
            </a:p>
          </p:txBody>
        </p:sp>
      </p:grpSp>
      <p:sp>
        <p:nvSpPr>
          <p:cNvPr id="31" name="TextBox 30"/>
          <p:cNvSpPr txBox="1"/>
          <p:nvPr/>
        </p:nvSpPr>
        <p:spPr>
          <a:xfrm>
            <a:off x="6287837" y="2538501"/>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2" name="TextBox 31"/>
          <p:cNvSpPr txBox="1"/>
          <p:nvPr/>
        </p:nvSpPr>
        <p:spPr>
          <a:xfrm>
            <a:off x="6264622" y="20345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sz="2000" dirty="0"/>
              <a:t>数据存储量大</a:t>
            </a:r>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dirty="0"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a:solidFill>
                  <a:srgbClr val="FFFFFF"/>
                </a:solidFill>
                <a:latin typeface="Times New Roman" pitchFamily="18" charset="0"/>
                <a:ea typeface="黑体" pitchFamily="49" charset="-122"/>
                <a:cs typeface="Times New Roman" pitchFamily="18" charset="0"/>
              </a:rPr>
              <a:t>数据存储模块</a:t>
            </a:r>
          </a:p>
        </p:txBody>
      </p:sp>
      <p:graphicFrame>
        <p:nvGraphicFramePr>
          <p:cNvPr id="3" name="表格 2"/>
          <p:cNvGraphicFramePr>
            <a:graphicFrameLocks noGrp="1"/>
          </p:cNvGraphicFramePr>
          <p:nvPr>
            <p:extLst>
              <p:ext uri="{D42A27DB-BD31-4B8C-83A1-F6EECF244321}">
                <p14:modId xmlns:p14="http://schemas.microsoft.com/office/powerpoint/2010/main" val="162268646"/>
              </p:ext>
            </p:extLst>
          </p:nvPr>
        </p:nvGraphicFramePr>
        <p:xfrm>
          <a:off x="620599" y="1647964"/>
          <a:ext cx="7859216" cy="4346947"/>
        </p:xfrm>
        <a:graphic>
          <a:graphicData uri="http://schemas.openxmlformats.org/drawingml/2006/table">
            <a:tbl>
              <a:tblPr firstRow="1" bandRow="1">
                <a:tableStyleId>{5C22544A-7EE6-4342-B048-85BDC9FD1C3A}</a:tableStyleId>
              </a:tblPr>
              <a:tblGrid>
                <a:gridCol w="1964804"/>
                <a:gridCol w="1964804"/>
                <a:gridCol w="1964804"/>
                <a:gridCol w="1964804"/>
              </a:tblGrid>
              <a:tr h="354429">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r>
              <a:tr h="360009">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r>
              <a:tr h="714439">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r>
              <a:tr h="1072188">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r>
              <a:tr h="595984">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r>
              <a:tr h="851406">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r>
            </a:tbl>
          </a:graphicData>
        </a:graphic>
      </p:graphicFrame>
      <p:sp>
        <p:nvSpPr>
          <p:cNvPr id="4" name="TextBox 3"/>
          <p:cNvSpPr txBox="1"/>
          <p:nvPr/>
        </p:nvSpPr>
        <p:spPr>
          <a:xfrm>
            <a:off x="1259632" y="6093296"/>
            <a:ext cx="7016913" cy="369332"/>
          </a:xfrm>
          <a:prstGeom prst="rect">
            <a:avLst/>
          </a:prstGeom>
          <a:noFill/>
        </p:spPr>
        <p:txBody>
          <a:bodyPr wrap="square" rtlCol="0">
            <a:spAutoFit/>
          </a:bodyPr>
          <a:lstStyle/>
          <a:p>
            <a:r>
              <a:rPr lang="en-US" altLang="zh-CN" dirty="0" smtClean="0"/>
              <a:t>MongoDB</a:t>
            </a:r>
            <a:r>
              <a:rPr lang="zh-CN" altLang="en-US" dirty="0" smtClean="0"/>
              <a:t>数据接口支持性好、查询功能</a:t>
            </a:r>
            <a:r>
              <a:rPr lang="zh-CN" altLang="en-US" dirty="0" smtClean="0"/>
              <a:t>丰富，满足系统的需求</a:t>
            </a:r>
            <a:endParaRPr lang="zh-CN" altLang="en-US" dirty="0"/>
          </a:p>
        </p:txBody>
      </p:sp>
      <p:sp>
        <p:nvSpPr>
          <p:cNvPr id="7" name="TextBox 2"/>
          <p:cNvSpPr txBox="1"/>
          <p:nvPr/>
        </p:nvSpPr>
        <p:spPr>
          <a:xfrm>
            <a:off x="539552" y="1124744"/>
            <a:ext cx="307007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数据库分析与选取</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491881" y="4005064"/>
            <a:ext cx="3672408" cy="25121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dirty="0" smtClean="0">
              <a:solidFill>
                <a:srgbClr val="000000"/>
              </a:solidFill>
              <a:latin typeface="Arial" charset="0"/>
            </a:endParaRPr>
          </a:p>
        </p:txBody>
      </p:sp>
      <p:pic>
        <p:nvPicPr>
          <p:cNvPr id="4098" name="Picture 2" descr="D:\毕设\pictrute\data-model-denormaliz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917" y="2566752"/>
            <a:ext cx="2196743" cy="135134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3901" y="1193277"/>
            <a:ext cx="2141669" cy="1303094"/>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631367" y="1844824"/>
            <a:ext cx="3058219" cy="1656184"/>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661908" y="2221170"/>
            <a:ext cx="1458290" cy="103672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9" name="椭圆 8"/>
          <p:cNvSpPr/>
          <p:nvPr/>
        </p:nvSpPr>
        <p:spPr bwMode="auto">
          <a:xfrm>
            <a:off x="2249155" y="2198933"/>
            <a:ext cx="1440431" cy="10237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5" name="椭圆 4"/>
          <p:cNvSpPr/>
          <p:nvPr/>
        </p:nvSpPr>
        <p:spPr bwMode="auto">
          <a:xfrm>
            <a:off x="678603" y="2597046"/>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1391053" y="2620607"/>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2" name="椭圆 11"/>
          <p:cNvSpPr/>
          <p:nvPr/>
        </p:nvSpPr>
        <p:spPr bwMode="auto">
          <a:xfrm>
            <a:off x="2296313" y="2568387"/>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3" name="椭圆 12"/>
          <p:cNvSpPr/>
          <p:nvPr/>
        </p:nvSpPr>
        <p:spPr bwMode="auto">
          <a:xfrm>
            <a:off x="2969370" y="2592483"/>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6" name="TextBox 5"/>
          <p:cNvSpPr txBox="1"/>
          <p:nvPr/>
        </p:nvSpPr>
        <p:spPr>
          <a:xfrm>
            <a:off x="1535219" y="1936311"/>
            <a:ext cx="1682642" cy="307777"/>
          </a:xfrm>
          <a:prstGeom prst="rect">
            <a:avLst/>
          </a:prstGeom>
          <a:noFill/>
        </p:spPr>
        <p:txBody>
          <a:bodyPr wrap="square" rtlCol="0">
            <a:spAutoFit/>
          </a:bodyPr>
          <a:lstStyle/>
          <a:p>
            <a:r>
              <a:rPr lang="zh-CN" altLang="en-US" sz="1400" dirty="0" smtClean="0"/>
              <a:t>数据库 </a:t>
            </a:r>
            <a:r>
              <a:rPr lang="en-US" altLang="zh-CN" sz="1400" dirty="0" smtClean="0"/>
              <a:t>Database</a:t>
            </a:r>
            <a:endParaRPr lang="zh-CN" altLang="en-US" sz="1400" dirty="0"/>
          </a:p>
        </p:txBody>
      </p:sp>
      <p:sp>
        <p:nvSpPr>
          <p:cNvPr id="7" name="TextBox 6"/>
          <p:cNvSpPr txBox="1"/>
          <p:nvPr/>
        </p:nvSpPr>
        <p:spPr>
          <a:xfrm>
            <a:off x="748589" y="2672916"/>
            <a:ext cx="602599" cy="307777"/>
          </a:xfrm>
          <a:prstGeom prst="rect">
            <a:avLst/>
          </a:prstGeom>
          <a:noFill/>
        </p:spPr>
        <p:txBody>
          <a:bodyPr wrap="square" rtlCol="0">
            <a:spAutoFit/>
          </a:bodyPr>
          <a:lstStyle/>
          <a:p>
            <a:r>
              <a:rPr lang="zh-CN" altLang="en-US" sz="1400" dirty="0"/>
              <a:t>文档</a:t>
            </a:r>
          </a:p>
        </p:txBody>
      </p:sp>
      <p:sp>
        <p:nvSpPr>
          <p:cNvPr id="8" name="TextBox 7"/>
          <p:cNvSpPr txBox="1"/>
          <p:nvPr/>
        </p:nvSpPr>
        <p:spPr>
          <a:xfrm>
            <a:off x="761210" y="2342482"/>
            <a:ext cx="1514377"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7" name="TextBox 16"/>
          <p:cNvSpPr txBox="1"/>
          <p:nvPr/>
        </p:nvSpPr>
        <p:spPr>
          <a:xfrm>
            <a:off x="1451610" y="2664136"/>
            <a:ext cx="730570" cy="307777"/>
          </a:xfrm>
          <a:prstGeom prst="rect">
            <a:avLst/>
          </a:prstGeom>
          <a:noFill/>
        </p:spPr>
        <p:txBody>
          <a:bodyPr wrap="square" rtlCol="0">
            <a:spAutoFit/>
          </a:bodyPr>
          <a:lstStyle/>
          <a:p>
            <a:r>
              <a:rPr lang="zh-CN" altLang="en-US" sz="1400" dirty="0"/>
              <a:t>文档</a:t>
            </a:r>
          </a:p>
        </p:txBody>
      </p:sp>
      <p:sp>
        <p:nvSpPr>
          <p:cNvPr id="18" name="TextBox 17"/>
          <p:cNvSpPr txBox="1"/>
          <p:nvPr/>
        </p:nvSpPr>
        <p:spPr>
          <a:xfrm>
            <a:off x="2376540" y="2640039"/>
            <a:ext cx="688079" cy="307777"/>
          </a:xfrm>
          <a:prstGeom prst="rect">
            <a:avLst/>
          </a:prstGeom>
          <a:noFill/>
        </p:spPr>
        <p:txBody>
          <a:bodyPr wrap="square" rtlCol="0">
            <a:spAutoFit/>
          </a:bodyPr>
          <a:lstStyle/>
          <a:p>
            <a:r>
              <a:rPr lang="zh-CN" altLang="en-US" sz="1400" dirty="0"/>
              <a:t>文档</a:t>
            </a:r>
          </a:p>
        </p:txBody>
      </p:sp>
      <p:sp>
        <p:nvSpPr>
          <p:cNvPr id="19" name="TextBox 18"/>
          <p:cNvSpPr txBox="1"/>
          <p:nvPr/>
        </p:nvSpPr>
        <p:spPr>
          <a:xfrm>
            <a:off x="3053024" y="2650259"/>
            <a:ext cx="588926" cy="307777"/>
          </a:xfrm>
          <a:prstGeom prst="rect">
            <a:avLst/>
          </a:prstGeom>
          <a:noFill/>
        </p:spPr>
        <p:txBody>
          <a:bodyPr wrap="square" rtlCol="0">
            <a:spAutoFit/>
          </a:bodyPr>
          <a:lstStyle/>
          <a:p>
            <a:r>
              <a:rPr lang="zh-CN" altLang="en-US" sz="1400" dirty="0"/>
              <a:t>文档</a:t>
            </a:r>
          </a:p>
        </p:txBody>
      </p:sp>
      <p:sp>
        <p:nvSpPr>
          <p:cNvPr id="20" name="TextBox 19"/>
          <p:cNvSpPr txBox="1"/>
          <p:nvPr/>
        </p:nvSpPr>
        <p:spPr>
          <a:xfrm>
            <a:off x="2325002" y="2316035"/>
            <a:ext cx="1714175"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0" name="TextBox 9"/>
          <p:cNvSpPr txBox="1"/>
          <p:nvPr/>
        </p:nvSpPr>
        <p:spPr>
          <a:xfrm>
            <a:off x="4792018" y="3014232"/>
            <a:ext cx="887950"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4732895" y="1732193"/>
            <a:ext cx="730648" cy="369332"/>
          </a:xfrm>
          <a:prstGeom prst="rect">
            <a:avLst/>
          </a:prstGeom>
          <a:noFill/>
        </p:spPr>
        <p:txBody>
          <a:bodyPr wrap="square" rtlCol="0">
            <a:spAutoFit/>
          </a:bodyPr>
          <a:lstStyle/>
          <a:p>
            <a:r>
              <a:rPr lang="zh-CN" altLang="en-US" dirty="0" smtClean="0"/>
              <a:t>引用</a:t>
            </a:r>
            <a:endParaRPr lang="zh-CN" altLang="en-US" dirty="0"/>
          </a:p>
        </p:txBody>
      </p:sp>
      <p:sp>
        <p:nvSpPr>
          <p:cNvPr id="4" name="文本框 3"/>
          <p:cNvSpPr txBox="1"/>
          <p:nvPr/>
        </p:nvSpPr>
        <p:spPr>
          <a:xfrm>
            <a:off x="631367" y="1240202"/>
            <a:ext cx="2669320" cy="369332"/>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sz="1800" dirty="0" err="1"/>
              <a:t>MongoDB</a:t>
            </a:r>
            <a:r>
              <a:rPr lang="zh-CN" altLang="en-US" sz="1800" dirty="0"/>
              <a:t>数据</a:t>
            </a:r>
            <a:r>
              <a:rPr lang="zh-CN" altLang="en-US" sz="1800" dirty="0" smtClean="0"/>
              <a:t>存储模式</a:t>
            </a:r>
            <a:endParaRPr lang="zh-CN" altLang="en-US" sz="1800" dirty="0"/>
          </a:p>
        </p:txBody>
      </p:sp>
      <p:pic>
        <p:nvPicPr>
          <p:cNvPr id="27" name="Picture 2" descr="D:\毕设\pictrute\dat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03" y="4820365"/>
            <a:ext cx="2009979" cy="111419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箭头连接符 29"/>
          <p:cNvCxnSpPr/>
          <p:nvPr/>
        </p:nvCxnSpPr>
        <p:spPr bwMode="auto">
          <a:xfrm flipH="1" flipV="1">
            <a:off x="4523942" y="6104885"/>
            <a:ext cx="584990" cy="14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flipH="1">
            <a:off x="4525033" y="4854870"/>
            <a:ext cx="545774" cy="147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矩形 32"/>
          <p:cNvSpPr/>
          <p:nvPr/>
        </p:nvSpPr>
        <p:spPr bwMode="auto">
          <a:xfrm>
            <a:off x="5100184" y="5653392"/>
            <a:ext cx="703718" cy="7279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7350" name="TextBox 57349"/>
          <p:cNvSpPr txBox="1"/>
          <p:nvPr/>
        </p:nvSpPr>
        <p:spPr>
          <a:xfrm>
            <a:off x="678603" y="4107653"/>
            <a:ext cx="2276584" cy="369332"/>
          </a:xfrm>
          <a:prstGeom prst="rect">
            <a:avLst/>
          </a:prstGeom>
          <a:noFill/>
        </p:spPr>
        <p:txBody>
          <a:bodyPr wrap="non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zh-CN" altLang="en-US" dirty="0"/>
              <a:t>灵活的医疗数据表达</a:t>
            </a:r>
            <a:endParaRPr lang="zh-CN" altLang="en-US" dirty="0"/>
          </a:p>
        </p:txBody>
      </p:sp>
      <p:sp>
        <p:nvSpPr>
          <p:cNvPr id="35" name="标题 1"/>
          <p:cNvSpPr txBox="1">
            <a:spLocks/>
          </p:cNvSpPr>
          <p:nvPr/>
        </p:nvSpPr>
        <p:spPr bwMode="auto">
          <a:xfrm>
            <a:off x="244466" y="188640"/>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1" name="流程图: 过程 20"/>
          <p:cNvSpPr/>
          <p:nvPr/>
        </p:nvSpPr>
        <p:spPr bwMode="auto">
          <a:xfrm>
            <a:off x="3766639" y="4398969"/>
            <a:ext cx="749919" cy="1910351"/>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流程图: 过程 23"/>
          <p:cNvSpPr/>
          <p:nvPr/>
        </p:nvSpPr>
        <p:spPr bwMode="auto">
          <a:xfrm>
            <a:off x="3774023" y="4398969"/>
            <a:ext cx="749919" cy="29792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0" name="TextBox 39"/>
          <p:cNvSpPr txBox="1"/>
          <p:nvPr/>
        </p:nvSpPr>
        <p:spPr>
          <a:xfrm>
            <a:off x="3755010" y="4364541"/>
            <a:ext cx="768932" cy="276999"/>
          </a:xfrm>
          <a:prstGeom prst="rect">
            <a:avLst/>
          </a:prstGeom>
          <a:noFill/>
        </p:spPr>
        <p:txBody>
          <a:bodyPr wrap="square" rtlCol="0">
            <a:spAutoFit/>
          </a:bodyPr>
          <a:lstStyle/>
          <a:p>
            <a:r>
              <a:rPr lang="zh-CN" altLang="en-US" sz="1200" dirty="0" smtClean="0"/>
              <a:t>病人类</a:t>
            </a:r>
            <a:endParaRPr lang="zh-CN" altLang="en-US" sz="1200" dirty="0"/>
          </a:p>
        </p:txBody>
      </p:sp>
      <p:sp>
        <p:nvSpPr>
          <p:cNvPr id="25" name="流程图: 过程 24"/>
          <p:cNvSpPr/>
          <p:nvPr/>
        </p:nvSpPr>
        <p:spPr bwMode="auto">
          <a:xfrm>
            <a:off x="5062185" y="4445135"/>
            <a:ext cx="660961" cy="61394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6" name="流程图: 过程 25"/>
          <p:cNvSpPr/>
          <p:nvPr/>
        </p:nvSpPr>
        <p:spPr bwMode="auto">
          <a:xfrm>
            <a:off x="5063723" y="4441728"/>
            <a:ext cx="660961" cy="29329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3" name="TextBox 42"/>
          <p:cNvSpPr txBox="1"/>
          <p:nvPr/>
        </p:nvSpPr>
        <p:spPr>
          <a:xfrm>
            <a:off x="5049105" y="4476985"/>
            <a:ext cx="687121" cy="261610"/>
          </a:xfrm>
          <a:prstGeom prst="rect">
            <a:avLst/>
          </a:prstGeom>
          <a:noFill/>
        </p:spPr>
        <p:txBody>
          <a:bodyPr wrap="square" rtlCol="0">
            <a:spAutoFit/>
          </a:bodyPr>
          <a:lstStyle/>
          <a:p>
            <a:r>
              <a:rPr lang="zh-CN" altLang="en-US" sz="1100" dirty="0" smtClean="0"/>
              <a:t>病史类</a:t>
            </a:r>
            <a:endParaRPr lang="zh-CN" altLang="en-US" sz="1100" dirty="0"/>
          </a:p>
        </p:txBody>
      </p:sp>
      <p:sp>
        <p:nvSpPr>
          <p:cNvPr id="57348" name="流程图: 过程 57347"/>
          <p:cNvSpPr/>
          <p:nvPr/>
        </p:nvSpPr>
        <p:spPr bwMode="auto">
          <a:xfrm>
            <a:off x="5100183" y="5653392"/>
            <a:ext cx="703718" cy="363968"/>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1" name="TextBox 57350"/>
          <p:cNvSpPr txBox="1"/>
          <p:nvPr/>
        </p:nvSpPr>
        <p:spPr>
          <a:xfrm>
            <a:off x="5131685" y="5642236"/>
            <a:ext cx="806926" cy="430887"/>
          </a:xfrm>
          <a:prstGeom prst="rect">
            <a:avLst/>
          </a:prstGeom>
          <a:noFill/>
        </p:spPr>
        <p:txBody>
          <a:bodyPr wrap="square" rtlCol="0">
            <a:spAutoFit/>
          </a:bodyPr>
          <a:lstStyle/>
          <a:p>
            <a:r>
              <a:rPr lang="zh-CN" altLang="en-US" sz="1100" dirty="0" smtClean="0"/>
              <a:t>问诊</a:t>
            </a:r>
            <a:endParaRPr lang="en-US" altLang="zh-CN" sz="1100" dirty="0" smtClean="0"/>
          </a:p>
          <a:p>
            <a:r>
              <a:rPr lang="zh-CN" altLang="en-US" sz="1100" dirty="0" smtClean="0"/>
              <a:t>信息类</a:t>
            </a:r>
            <a:endParaRPr lang="zh-CN" altLang="en-US" sz="1100" dirty="0"/>
          </a:p>
        </p:txBody>
      </p:sp>
      <p:sp>
        <p:nvSpPr>
          <p:cNvPr id="57353" name="左大括号 57352"/>
          <p:cNvSpPr/>
          <p:nvPr/>
        </p:nvSpPr>
        <p:spPr bwMode="auto">
          <a:xfrm>
            <a:off x="5774613" y="4433065"/>
            <a:ext cx="259758" cy="580111"/>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0" name="左大括号 49"/>
          <p:cNvSpPr/>
          <p:nvPr/>
        </p:nvSpPr>
        <p:spPr bwMode="auto">
          <a:xfrm>
            <a:off x="5808732" y="5283920"/>
            <a:ext cx="259758" cy="114751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4" name="圆角矩形 57353"/>
          <p:cNvSpPr/>
          <p:nvPr/>
        </p:nvSpPr>
        <p:spPr bwMode="auto">
          <a:xfrm>
            <a:off x="6055546" y="4287385"/>
            <a:ext cx="805736"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5" name="TextBox 57354"/>
          <p:cNvSpPr txBox="1"/>
          <p:nvPr/>
        </p:nvSpPr>
        <p:spPr>
          <a:xfrm>
            <a:off x="6141202" y="4306636"/>
            <a:ext cx="720080" cy="276999"/>
          </a:xfrm>
          <a:prstGeom prst="rect">
            <a:avLst/>
          </a:prstGeom>
          <a:noFill/>
        </p:spPr>
        <p:txBody>
          <a:bodyPr wrap="square" rtlCol="0">
            <a:spAutoFit/>
          </a:bodyPr>
          <a:lstStyle/>
          <a:p>
            <a:r>
              <a:rPr lang="zh-CN" altLang="en-US" sz="1200" dirty="0" smtClean="0"/>
              <a:t>个人史</a:t>
            </a:r>
            <a:endParaRPr lang="zh-CN" altLang="en-US" sz="1200" dirty="0"/>
          </a:p>
        </p:txBody>
      </p:sp>
      <p:sp>
        <p:nvSpPr>
          <p:cNvPr id="54" name="圆角矩形 53"/>
          <p:cNvSpPr/>
          <p:nvPr/>
        </p:nvSpPr>
        <p:spPr bwMode="auto">
          <a:xfrm>
            <a:off x="6055546" y="4724905"/>
            <a:ext cx="805736"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5" name="TextBox 54"/>
          <p:cNvSpPr txBox="1"/>
          <p:nvPr/>
        </p:nvSpPr>
        <p:spPr>
          <a:xfrm>
            <a:off x="6119448" y="4783940"/>
            <a:ext cx="720080" cy="276999"/>
          </a:xfrm>
          <a:prstGeom prst="rect">
            <a:avLst/>
          </a:prstGeom>
          <a:noFill/>
        </p:spPr>
        <p:txBody>
          <a:bodyPr wrap="square" rtlCol="0">
            <a:spAutoFit/>
          </a:bodyPr>
          <a:lstStyle/>
          <a:p>
            <a:r>
              <a:rPr lang="zh-CN" altLang="en-US" sz="1200" dirty="0"/>
              <a:t>家族</a:t>
            </a:r>
            <a:r>
              <a:rPr lang="zh-CN" altLang="en-US" sz="1200" dirty="0" smtClean="0"/>
              <a:t>史</a:t>
            </a:r>
            <a:endParaRPr lang="zh-CN" altLang="en-US" sz="1200" dirty="0"/>
          </a:p>
        </p:txBody>
      </p:sp>
      <p:sp>
        <p:nvSpPr>
          <p:cNvPr id="57" name="圆角矩形 56"/>
          <p:cNvSpPr/>
          <p:nvPr/>
        </p:nvSpPr>
        <p:spPr bwMode="auto">
          <a:xfrm>
            <a:off x="6170042" y="5229200"/>
            <a:ext cx="618892"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8" name="TextBox 57"/>
          <p:cNvSpPr txBox="1"/>
          <p:nvPr/>
        </p:nvSpPr>
        <p:spPr>
          <a:xfrm>
            <a:off x="6211766" y="5248451"/>
            <a:ext cx="720080" cy="276999"/>
          </a:xfrm>
          <a:prstGeom prst="rect">
            <a:avLst/>
          </a:prstGeom>
          <a:noFill/>
        </p:spPr>
        <p:txBody>
          <a:bodyPr wrap="square" rtlCol="0">
            <a:spAutoFit/>
          </a:bodyPr>
          <a:lstStyle/>
          <a:p>
            <a:r>
              <a:rPr lang="zh-CN" altLang="en-US" sz="1200" dirty="0"/>
              <a:t>观察</a:t>
            </a:r>
          </a:p>
        </p:txBody>
      </p:sp>
      <p:sp>
        <p:nvSpPr>
          <p:cNvPr id="59" name="圆角矩形 58"/>
          <p:cNvSpPr/>
          <p:nvPr/>
        </p:nvSpPr>
        <p:spPr bwMode="auto">
          <a:xfrm>
            <a:off x="6141202" y="5670371"/>
            <a:ext cx="713822"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6" name="TextBox 57355"/>
          <p:cNvSpPr txBox="1"/>
          <p:nvPr/>
        </p:nvSpPr>
        <p:spPr>
          <a:xfrm>
            <a:off x="6118327" y="5696876"/>
            <a:ext cx="808055" cy="276999"/>
          </a:xfrm>
          <a:prstGeom prst="rect">
            <a:avLst/>
          </a:prstGeom>
          <a:noFill/>
        </p:spPr>
        <p:txBody>
          <a:bodyPr wrap="square" rtlCol="0">
            <a:spAutoFit/>
          </a:bodyPr>
          <a:lstStyle/>
          <a:p>
            <a:r>
              <a:rPr lang="zh-CN" altLang="en-US" sz="1200" dirty="0" smtClean="0"/>
              <a:t>诊疗结论</a:t>
            </a:r>
            <a:endParaRPr lang="zh-CN" altLang="en-US" sz="1200" dirty="0"/>
          </a:p>
        </p:txBody>
      </p:sp>
      <p:sp>
        <p:nvSpPr>
          <p:cNvPr id="57357" name="圆角矩形 57356"/>
          <p:cNvSpPr/>
          <p:nvPr/>
        </p:nvSpPr>
        <p:spPr bwMode="auto">
          <a:xfrm>
            <a:off x="6107388" y="6112297"/>
            <a:ext cx="753894" cy="35831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57358" name="TextBox 57357"/>
          <p:cNvSpPr txBox="1"/>
          <p:nvPr/>
        </p:nvSpPr>
        <p:spPr>
          <a:xfrm>
            <a:off x="6147460" y="6169828"/>
            <a:ext cx="753940" cy="261610"/>
          </a:xfrm>
          <a:prstGeom prst="rect">
            <a:avLst/>
          </a:prstGeom>
          <a:noFill/>
        </p:spPr>
        <p:txBody>
          <a:bodyPr wrap="square" rtlCol="0">
            <a:spAutoFit/>
          </a:bodyPr>
          <a:lstStyle/>
          <a:p>
            <a:r>
              <a:rPr lang="zh-CN" altLang="en-US" sz="1100" dirty="0" smtClean="0"/>
              <a:t>诊疗方案</a:t>
            </a:r>
            <a:endParaRPr lang="zh-CN" altLang="en-US" sz="1100" dirty="0"/>
          </a:p>
        </p:txBody>
      </p:sp>
      <p:sp>
        <p:nvSpPr>
          <p:cNvPr id="63" name="AutoShape 105"/>
          <p:cNvSpPr>
            <a:spLocks noChangeArrowheads="1"/>
          </p:cNvSpPr>
          <p:nvPr/>
        </p:nvSpPr>
        <p:spPr bwMode="auto">
          <a:xfrm>
            <a:off x="7317465" y="4556109"/>
            <a:ext cx="1296144" cy="1517014"/>
          </a:xfrm>
          <a:prstGeom prst="wedgeRoundRectCallout">
            <a:avLst>
              <a:gd name="adj1" fmla="val -83444"/>
              <a:gd name="adj2" fmla="val 29447"/>
              <a:gd name="adj3" fmla="val 16667"/>
            </a:avLst>
          </a:prstGeom>
          <a:solidFill>
            <a:srgbClr val="F2F0F4"/>
          </a:solidFill>
          <a:ln w="9525">
            <a:noFill/>
            <a:miter lim="800000"/>
            <a:headEnd/>
            <a:tailEnd/>
          </a:ln>
        </p:spPr>
        <p:txBody>
          <a:bodyPr wrap="none" anchor="ctr"/>
          <a:lstStyle/>
          <a:p>
            <a:pPr algn="ctr">
              <a:defRPr/>
            </a:pPr>
            <a:endParaRPr kumimoji="1" lang="zh-CN" altLang="zh-CN" baseline="-20000" dirty="0">
              <a:latin typeface="Times New Roman" pitchFamily="18" charset="0"/>
              <a:ea typeface="仿宋_GB2312" pitchFamily="49" charset="-122"/>
            </a:endParaRPr>
          </a:p>
          <a:p>
            <a:pPr algn="ctr">
              <a:defRPr/>
            </a:pPr>
            <a:endParaRPr kumimoji="1" lang="zh-CN" altLang="zh-CN" baseline="-20000" dirty="0">
              <a:latin typeface="Times New Roman" pitchFamily="18" charset="0"/>
              <a:ea typeface="仿宋_GB2312" pitchFamily="49" charset="-122"/>
            </a:endParaRPr>
          </a:p>
        </p:txBody>
      </p:sp>
      <p:sp>
        <p:nvSpPr>
          <p:cNvPr id="57359" name="TextBox 57358"/>
          <p:cNvSpPr txBox="1"/>
          <p:nvPr/>
        </p:nvSpPr>
        <p:spPr>
          <a:xfrm>
            <a:off x="7413755" y="4683755"/>
            <a:ext cx="1199854" cy="1200329"/>
          </a:xfrm>
          <a:prstGeom prst="rect">
            <a:avLst/>
          </a:prstGeom>
          <a:noFill/>
        </p:spPr>
        <p:txBody>
          <a:bodyPr wrap="square" rtlCol="0">
            <a:spAutoFit/>
          </a:bodyPr>
          <a:lstStyle/>
          <a:p>
            <a:r>
              <a:rPr lang="zh-CN" altLang="en-US" dirty="0" smtClean="0"/>
              <a:t>具体的数据结构可根据疾病需求而定</a:t>
            </a:r>
            <a:endParaRPr lang="zh-CN" altLang="en-US" dirty="0"/>
          </a:p>
        </p:txBody>
      </p:sp>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2688390" y="4940894"/>
            <a:ext cx="735069" cy="80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64" name="TextBox 57363"/>
          <p:cNvSpPr txBox="1"/>
          <p:nvPr/>
        </p:nvSpPr>
        <p:spPr>
          <a:xfrm>
            <a:off x="4523942" y="4144923"/>
            <a:ext cx="473179" cy="261610"/>
          </a:xfrm>
          <a:prstGeom prst="rect">
            <a:avLst/>
          </a:prstGeom>
          <a:noFill/>
        </p:spPr>
        <p:txBody>
          <a:bodyPr wrap="square" rtlCol="0">
            <a:spAutoFit/>
          </a:bodyPr>
          <a:lstStyle>
            <a:defPPr>
              <a:defRPr lang="zh-CN"/>
            </a:defPPr>
            <a:lvl1pPr>
              <a:defRPr sz="1100"/>
            </a:lvl1pPr>
          </a:lstStyle>
          <a:p>
            <a:r>
              <a:rPr lang="zh-CN" altLang="en-US" dirty="0"/>
              <a:t>引用</a:t>
            </a:r>
          </a:p>
        </p:txBody>
      </p:sp>
      <p:sp>
        <p:nvSpPr>
          <p:cNvPr id="57365" name="TextBox 57364"/>
          <p:cNvSpPr txBox="1"/>
          <p:nvPr/>
        </p:nvSpPr>
        <p:spPr>
          <a:xfrm>
            <a:off x="5573425" y="4102931"/>
            <a:ext cx="488620" cy="261610"/>
          </a:xfrm>
          <a:prstGeom prst="rect">
            <a:avLst/>
          </a:prstGeom>
          <a:noFill/>
        </p:spPr>
        <p:txBody>
          <a:bodyPr wrap="square" rtlCol="0">
            <a:spAutoFit/>
          </a:bodyPr>
          <a:lstStyle/>
          <a:p>
            <a:r>
              <a:rPr lang="zh-CN" altLang="en-US" sz="1100" dirty="0" smtClean="0"/>
              <a:t>嵌入</a:t>
            </a:r>
            <a:endParaRPr lang="zh-CN" altLang="en-US" sz="1100" dirty="0"/>
          </a:p>
        </p:txBody>
      </p:sp>
    </p:spTree>
    <p:extLst>
      <p:ext uri="{BB962C8B-B14F-4D97-AF65-F5344CB8AC3E}">
        <p14:creationId xmlns:p14="http://schemas.microsoft.com/office/powerpoint/2010/main" val="255455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61" y="4314716"/>
            <a:ext cx="3299342" cy="2036074"/>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5386592" y="4437112"/>
            <a:ext cx="2109888" cy="1800200"/>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dirty="0" smtClean="0">
              <a:solidFill>
                <a:srgbClr val="000000"/>
              </a:solidFill>
              <a:latin typeface="Arial" charset="0"/>
            </a:endParaRPr>
          </a:p>
        </p:txBody>
      </p:sp>
      <p:sp>
        <p:nvSpPr>
          <p:cNvPr id="57348" name="标题 1"/>
          <p:cNvSpPr txBox="1">
            <a:spLocks/>
          </p:cNvSpPr>
          <p:nvPr/>
        </p:nvSpPr>
        <p:spPr bwMode="auto">
          <a:xfrm>
            <a:off x="39951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8411" y="4525019"/>
            <a:ext cx="1949565" cy="1615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2716" y="1109484"/>
            <a:ext cx="3010436" cy="369332"/>
          </a:xfrm>
          <a:prstGeom prst="rect">
            <a:avLst/>
          </a:prstGeom>
          <a:noFill/>
        </p:spPr>
        <p:txBody>
          <a:bodyPr wrap="squar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en-US" altLang="zh-CN" dirty="0" err="1" smtClean="0"/>
              <a:t>MongoDB</a:t>
            </a:r>
            <a:r>
              <a:rPr lang="zh-CN" altLang="en-US" dirty="0" smtClean="0"/>
              <a:t>存储模块实现</a:t>
            </a:r>
            <a:endParaRPr lang="zh-CN" altLang="en-US" dirty="0"/>
          </a:p>
        </p:txBody>
      </p:sp>
      <p:sp>
        <p:nvSpPr>
          <p:cNvPr id="10" name="圆角矩形 9"/>
          <p:cNvSpPr/>
          <p:nvPr/>
        </p:nvSpPr>
        <p:spPr bwMode="auto">
          <a:xfrm>
            <a:off x="644044" y="1772816"/>
            <a:ext cx="4572217" cy="571230"/>
          </a:xfrm>
          <a:prstGeom prst="roundRect">
            <a:avLst/>
          </a:prstGeom>
          <a:solidFill>
            <a:schemeClr val="accent3">
              <a:lumMod val="8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1" name="圆角矩形 10"/>
          <p:cNvSpPr/>
          <p:nvPr/>
        </p:nvSpPr>
        <p:spPr bwMode="auto">
          <a:xfrm>
            <a:off x="646383" y="2344045"/>
            <a:ext cx="4583241" cy="534437"/>
          </a:xfrm>
          <a:prstGeom prst="roundRect">
            <a:avLst/>
          </a:prstGeom>
          <a:solidFill>
            <a:schemeClr val="accent6">
              <a:lumMod val="20000"/>
              <a:lumOff val="80000"/>
            </a:schemeClr>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2" name="圆角矩形 11"/>
          <p:cNvSpPr/>
          <p:nvPr/>
        </p:nvSpPr>
        <p:spPr bwMode="auto">
          <a:xfrm>
            <a:off x="646383" y="2865122"/>
            <a:ext cx="4572217" cy="593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3" name="矩形 12"/>
          <p:cNvSpPr/>
          <p:nvPr/>
        </p:nvSpPr>
        <p:spPr bwMode="auto">
          <a:xfrm>
            <a:off x="1427466" y="2459188"/>
            <a:ext cx="987641" cy="368632"/>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rPr>
              <a:t>Insert</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bwMode="auto">
          <a:xfrm>
            <a:off x="2507623" y="2469486"/>
            <a:ext cx="1014246"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Update</a:t>
            </a:r>
            <a:endParaRPr lang="zh-CN" altLang="en-US" sz="1200" b="1" dirty="0">
              <a:latin typeface="Arial" charset="0"/>
              <a:ea typeface="宋体" charset="-122"/>
            </a:endParaRPr>
          </a:p>
        </p:txBody>
      </p:sp>
      <p:sp>
        <p:nvSpPr>
          <p:cNvPr id="15" name="矩形 14"/>
          <p:cNvSpPr/>
          <p:nvPr/>
        </p:nvSpPr>
        <p:spPr bwMode="auto">
          <a:xfrm>
            <a:off x="3521869" y="2431252"/>
            <a:ext cx="710544" cy="309292"/>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Query</a:t>
            </a:r>
            <a:endParaRPr lang="zh-CN" altLang="en-US" sz="1200" b="1" dirty="0">
              <a:latin typeface="Arial" charset="0"/>
              <a:ea typeface="宋体" charset="-122"/>
            </a:endParaRPr>
          </a:p>
        </p:txBody>
      </p:sp>
      <p:sp>
        <p:nvSpPr>
          <p:cNvPr id="16" name="矩形 15"/>
          <p:cNvSpPr/>
          <p:nvPr/>
        </p:nvSpPr>
        <p:spPr bwMode="auto">
          <a:xfrm>
            <a:off x="1990541" y="2885981"/>
            <a:ext cx="1034164"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矩形 16"/>
          <p:cNvSpPr/>
          <p:nvPr/>
        </p:nvSpPr>
        <p:spPr bwMode="auto">
          <a:xfrm>
            <a:off x="3330853" y="2921831"/>
            <a:ext cx="1455699"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矩形 17"/>
          <p:cNvSpPr/>
          <p:nvPr/>
        </p:nvSpPr>
        <p:spPr bwMode="auto">
          <a:xfrm>
            <a:off x="4339096" y="2435470"/>
            <a:ext cx="667500" cy="316524"/>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200" b="1" dirty="0" smtClean="0">
                <a:latin typeface="Arial" charset="0"/>
                <a:ea typeface="宋体" charset="-122"/>
              </a:rPr>
              <a:t>Delete</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9" name="TextBox 18"/>
          <p:cNvSpPr txBox="1"/>
          <p:nvPr/>
        </p:nvSpPr>
        <p:spPr>
          <a:xfrm>
            <a:off x="644044" y="1919931"/>
            <a:ext cx="893402" cy="276999"/>
          </a:xfrm>
          <a:prstGeom prst="rect">
            <a:avLst/>
          </a:prstGeom>
          <a:noFill/>
        </p:spPr>
        <p:txBody>
          <a:bodyPr wrap="square" rtlCol="0">
            <a:spAutoFit/>
          </a:bodyPr>
          <a:lstStyle/>
          <a:p>
            <a:r>
              <a:rPr lang="zh-CN" altLang="en-US" sz="1200" dirty="0" smtClean="0"/>
              <a:t>应用层</a:t>
            </a:r>
            <a:endParaRPr lang="zh-CN" altLang="en-US" sz="1200" dirty="0"/>
          </a:p>
        </p:txBody>
      </p:sp>
      <p:sp>
        <p:nvSpPr>
          <p:cNvPr id="20" name="TextBox 19"/>
          <p:cNvSpPr txBox="1"/>
          <p:nvPr/>
        </p:nvSpPr>
        <p:spPr>
          <a:xfrm>
            <a:off x="793772" y="2463545"/>
            <a:ext cx="893402" cy="276999"/>
          </a:xfrm>
          <a:prstGeom prst="rect">
            <a:avLst/>
          </a:prstGeom>
          <a:noFill/>
        </p:spPr>
        <p:txBody>
          <a:bodyPr wrap="square" rtlCol="0">
            <a:spAutoFit/>
          </a:bodyPr>
          <a:lstStyle/>
          <a:p>
            <a:r>
              <a:rPr lang="zh-CN" altLang="en-US" sz="1200" dirty="0" smtClean="0"/>
              <a:t>服务层</a:t>
            </a:r>
            <a:endParaRPr lang="zh-CN" altLang="en-US" sz="1200" dirty="0"/>
          </a:p>
        </p:txBody>
      </p:sp>
      <p:sp>
        <p:nvSpPr>
          <p:cNvPr id="21" name="TextBox 20"/>
          <p:cNvSpPr txBox="1"/>
          <p:nvPr/>
        </p:nvSpPr>
        <p:spPr>
          <a:xfrm>
            <a:off x="813637" y="3074872"/>
            <a:ext cx="1034494" cy="276999"/>
          </a:xfrm>
          <a:prstGeom prst="rect">
            <a:avLst/>
          </a:prstGeom>
          <a:noFill/>
        </p:spPr>
        <p:txBody>
          <a:bodyPr wrap="square" rtlCol="0">
            <a:spAutoFit/>
          </a:bodyPr>
          <a:lstStyle/>
          <a:p>
            <a:r>
              <a:rPr lang="zh-CN" altLang="en-US" sz="1200" dirty="0" smtClean="0"/>
              <a:t>通信层</a:t>
            </a:r>
            <a:endParaRPr lang="zh-CN" altLang="en-US" sz="1200" dirty="0"/>
          </a:p>
        </p:txBody>
      </p:sp>
      <p:sp>
        <p:nvSpPr>
          <p:cNvPr id="22" name="圆角矩形 21"/>
          <p:cNvSpPr/>
          <p:nvPr/>
        </p:nvSpPr>
        <p:spPr bwMode="auto">
          <a:xfrm>
            <a:off x="644044" y="3426794"/>
            <a:ext cx="4574556" cy="593656"/>
          </a:xfrm>
          <a:prstGeom prst="roundRect">
            <a:avLst/>
          </a:prstGeom>
          <a:solidFill>
            <a:srgbClr val="3399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23" name="TextBox 22"/>
          <p:cNvSpPr txBox="1"/>
          <p:nvPr/>
        </p:nvSpPr>
        <p:spPr>
          <a:xfrm>
            <a:off x="813637" y="3585123"/>
            <a:ext cx="893402" cy="276999"/>
          </a:xfrm>
          <a:prstGeom prst="rect">
            <a:avLst/>
          </a:prstGeom>
          <a:noFill/>
        </p:spPr>
        <p:txBody>
          <a:bodyPr wrap="square" rtlCol="0">
            <a:spAutoFit/>
          </a:bodyPr>
          <a:lstStyle/>
          <a:p>
            <a:r>
              <a:rPr lang="zh-CN" altLang="en-US" sz="1200" dirty="0" smtClean="0"/>
              <a:t>存储层</a:t>
            </a:r>
            <a:endParaRPr lang="zh-CN" altLang="en-US" sz="1200" dirty="0"/>
          </a:p>
        </p:txBody>
      </p:sp>
      <p:sp>
        <p:nvSpPr>
          <p:cNvPr id="24" name="矩形 23"/>
          <p:cNvSpPr/>
          <p:nvPr/>
        </p:nvSpPr>
        <p:spPr bwMode="auto">
          <a:xfrm>
            <a:off x="1854934" y="3482023"/>
            <a:ext cx="973533"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5" name="矩形 24"/>
          <p:cNvSpPr/>
          <p:nvPr/>
        </p:nvSpPr>
        <p:spPr bwMode="auto">
          <a:xfrm>
            <a:off x="3086154" y="3477377"/>
            <a:ext cx="1221051"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6" name="TextBox 25"/>
          <p:cNvSpPr txBox="1"/>
          <p:nvPr/>
        </p:nvSpPr>
        <p:spPr>
          <a:xfrm>
            <a:off x="1921287" y="3544085"/>
            <a:ext cx="1172672" cy="253916"/>
          </a:xfrm>
          <a:prstGeom prst="rect">
            <a:avLst/>
          </a:prstGeom>
          <a:noFill/>
        </p:spPr>
        <p:txBody>
          <a:bodyPr wrap="square" rtlCol="0">
            <a:spAutoFit/>
          </a:bodyPr>
          <a:lstStyle/>
          <a:p>
            <a:r>
              <a:rPr lang="zh-CN" altLang="en-US" sz="1050" dirty="0" smtClean="0"/>
              <a:t>主从复制</a:t>
            </a:r>
            <a:endParaRPr lang="zh-CN" altLang="en-US" sz="1050" dirty="0"/>
          </a:p>
        </p:txBody>
      </p:sp>
      <p:sp>
        <p:nvSpPr>
          <p:cNvPr id="27" name="TextBox 26"/>
          <p:cNvSpPr txBox="1"/>
          <p:nvPr/>
        </p:nvSpPr>
        <p:spPr>
          <a:xfrm>
            <a:off x="3397857" y="3535895"/>
            <a:ext cx="877332" cy="276999"/>
          </a:xfrm>
          <a:prstGeom prst="rect">
            <a:avLst/>
          </a:prstGeom>
          <a:noFill/>
        </p:spPr>
        <p:txBody>
          <a:bodyPr wrap="square" rtlCol="0">
            <a:spAutoFit/>
          </a:bodyPr>
          <a:lstStyle/>
          <a:p>
            <a:r>
              <a:rPr lang="zh-CN" altLang="en-US" sz="1200" dirty="0" smtClean="0"/>
              <a:t>集群分片</a:t>
            </a:r>
            <a:endParaRPr lang="zh-CN" altLang="en-US" sz="1200" dirty="0"/>
          </a:p>
        </p:txBody>
      </p:sp>
      <p:sp>
        <p:nvSpPr>
          <p:cNvPr id="28" name="TextBox 27"/>
          <p:cNvSpPr txBox="1"/>
          <p:nvPr/>
        </p:nvSpPr>
        <p:spPr>
          <a:xfrm>
            <a:off x="1722246" y="2936372"/>
            <a:ext cx="1655929" cy="276999"/>
          </a:xfrm>
          <a:prstGeom prst="rect">
            <a:avLst/>
          </a:prstGeom>
          <a:noFill/>
        </p:spPr>
        <p:txBody>
          <a:bodyPr wrap="square" rtlCol="0">
            <a:spAutoFit/>
          </a:bodyPr>
          <a:lstStyle/>
          <a:p>
            <a:r>
              <a:rPr lang="en-US" altLang="zh-CN" sz="1200" dirty="0" smtClean="0"/>
              <a:t>MongoDB</a:t>
            </a:r>
            <a:r>
              <a:rPr lang="zh-CN" altLang="en-US" sz="1200" dirty="0" smtClean="0"/>
              <a:t>客户端</a:t>
            </a:r>
            <a:endParaRPr lang="zh-CN" altLang="en-US" sz="1200" dirty="0"/>
          </a:p>
        </p:txBody>
      </p:sp>
      <p:sp>
        <p:nvSpPr>
          <p:cNvPr id="29" name="TextBox 28"/>
          <p:cNvSpPr txBox="1"/>
          <p:nvPr/>
        </p:nvSpPr>
        <p:spPr>
          <a:xfrm>
            <a:off x="3436370" y="2972223"/>
            <a:ext cx="1968910" cy="276999"/>
          </a:xfrm>
          <a:prstGeom prst="rect">
            <a:avLst/>
          </a:prstGeom>
          <a:noFill/>
        </p:spPr>
        <p:txBody>
          <a:bodyPr wrap="square" rtlCol="0">
            <a:spAutoFit/>
          </a:bodyPr>
          <a:lstStyle/>
          <a:p>
            <a:r>
              <a:rPr lang="en-US" altLang="zh-CN" sz="1200" dirty="0" smtClean="0"/>
              <a:t>MongoDB</a:t>
            </a:r>
            <a:r>
              <a:rPr lang="zh-CN" altLang="en-US" sz="1200" dirty="0" smtClean="0"/>
              <a:t>服务器</a:t>
            </a:r>
            <a:endParaRPr lang="zh-CN" altLang="en-US" sz="1200" dirty="0"/>
          </a:p>
        </p:txBody>
      </p:sp>
      <p:sp>
        <p:nvSpPr>
          <p:cNvPr id="7" name="TextBox 6"/>
          <p:cNvSpPr txBox="1"/>
          <p:nvPr/>
        </p:nvSpPr>
        <p:spPr>
          <a:xfrm>
            <a:off x="7496480" y="5148086"/>
            <a:ext cx="1344465" cy="369332"/>
          </a:xfrm>
          <a:prstGeom prst="rect">
            <a:avLst/>
          </a:prstGeom>
          <a:noFill/>
        </p:spPr>
        <p:txBody>
          <a:bodyPr wrap="square" rtlCol="0">
            <a:spAutoFit/>
          </a:bodyPr>
          <a:lstStyle/>
          <a:p>
            <a:r>
              <a:rPr lang="zh-CN" altLang="en-US" dirty="0" smtClean="0"/>
              <a:t>主从复制</a:t>
            </a:r>
            <a:endParaRPr lang="zh-CN" altLang="en-US" dirty="0"/>
          </a:p>
        </p:txBody>
      </p:sp>
      <p:sp>
        <p:nvSpPr>
          <p:cNvPr id="8" name="TextBox 7"/>
          <p:cNvSpPr txBox="1"/>
          <p:nvPr/>
        </p:nvSpPr>
        <p:spPr>
          <a:xfrm>
            <a:off x="2483767" y="6350790"/>
            <a:ext cx="1683085" cy="369332"/>
          </a:xfrm>
          <a:prstGeom prst="rect">
            <a:avLst/>
          </a:prstGeom>
          <a:noFill/>
        </p:spPr>
        <p:txBody>
          <a:bodyPr wrap="square" rtlCol="0">
            <a:spAutoFit/>
          </a:bodyPr>
          <a:lstStyle/>
          <a:p>
            <a:r>
              <a:rPr lang="zh-CN" altLang="en-US" dirty="0" smtClean="0"/>
              <a:t>自动分片集群</a:t>
            </a:r>
            <a:endParaRPr lang="zh-CN" altLang="en-US" dirty="0"/>
          </a:p>
        </p:txBody>
      </p:sp>
    </p:spTree>
    <p:extLst>
      <p:ext uri="{BB962C8B-B14F-4D97-AF65-F5344CB8AC3E}">
        <p14:creationId xmlns:p14="http://schemas.microsoft.com/office/powerpoint/2010/main" val="3721366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4.</a:t>
            </a:r>
            <a:r>
              <a:rPr lang="zh-CN" altLang="en-US" sz="2800" b="1" dirty="0" smtClean="0">
                <a:solidFill>
                  <a:srgbClr val="FFFFFF"/>
                </a:solidFill>
                <a:latin typeface="Times New Roman" pitchFamily="18" charset="0"/>
                <a:ea typeface="黑体" pitchFamily="49" charset="-122"/>
                <a:cs typeface="Times New Roman" pitchFamily="18" charset="0"/>
              </a:rPr>
              <a:t>推理</a:t>
            </a:r>
            <a:r>
              <a:rPr lang="zh-CN" altLang="en-US" sz="2800" b="1" dirty="0" smtClean="0">
                <a:solidFill>
                  <a:srgbClr val="FFFFFF"/>
                </a:solidFill>
                <a:latin typeface="Times New Roman" pitchFamily="18" charset="0"/>
                <a:ea typeface="黑体" pitchFamily="49" charset="-122"/>
                <a:cs typeface="Times New Roman" pitchFamily="18" charset="0"/>
              </a:rPr>
              <a:t>引擎接口</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5129" name="Picture 9" descr="D:\basic tool\QQ\文档\794460205\Image\V80W4FCWR67A159ZC6(M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229" y="4156336"/>
            <a:ext cx="726763" cy="29974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378" y="4156336"/>
            <a:ext cx="633244" cy="24288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2055" y="4046440"/>
            <a:ext cx="1430749" cy="46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10301" y="1300118"/>
            <a:ext cx="1590174" cy="369332"/>
          </a:xfrm>
          <a:prstGeom prst="rect">
            <a:avLst/>
          </a:prstGeom>
          <a:noFill/>
        </p:spPr>
        <p:txBody>
          <a:bodyPr wrap="square" rtlCol="0">
            <a:spAutoFit/>
          </a:bodyPr>
          <a:lstStyle/>
          <a:p>
            <a:r>
              <a:rPr lang="zh-CN" altLang="en-US" dirty="0" smtClean="0"/>
              <a:t>推理方法多种</a:t>
            </a:r>
            <a:endParaRPr lang="zh-CN" altLang="en-US" dirty="0"/>
          </a:p>
        </p:txBody>
      </p:sp>
      <p:sp>
        <p:nvSpPr>
          <p:cNvPr id="10" name="TextBox 9"/>
          <p:cNvSpPr txBox="1"/>
          <p:nvPr/>
        </p:nvSpPr>
        <p:spPr>
          <a:xfrm>
            <a:off x="802085" y="4029892"/>
            <a:ext cx="1735063" cy="369332"/>
          </a:xfrm>
          <a:prstGeom prst="rect">
            <a:avLst/>
          </a:prstGeom>
          <a:noFill/>
        </p:spPr>
        <p:txBody>
          <a:bodyPr wrap="square" rtlCol="0">
            <a:spAutoFit/>
          </a:bodyPr>
          <a:lstStyle/>
          <a:p>
            <a:r>
              <a:rPr lang="zh-CN" altLang="en-US" dirty="0" smtClean="0"/>
              <a:t>语言平台各异</a:t>
            </a:r>
            <a:endParaRPr lang="zh-CN" altLang="en-US" dirty="0"/>
          </a:p>
        </p:txBody>
      </p:sp>
      <p:pic>
        <p:nvPicPr>
          <p:cNvPr id="12" name="Picture 1" descr="C:\Users\FGJ\AppData\Roaming\Tencent\Users\794460205\QQ\WinTemp\RichOle\V$5}{0S`L0N10G@_L{4KCH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14" y="4585878"/>
            <a:ext cx="2451606" cy="180642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196223" y="4888925"/>
            <a:ext cx="4572000" cy="1200329"/>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a:t>
            </a:r>
            <a:r>
              <a:rPr lang="zh-CN" altLang="en-US" dirty="0" smtClean="0"/>
              <a:t>语言、平台</a:t>
            </a:r>
            <a:r>
              <a:rPr lang="zh-CN" altLang="en-US" dirty="0"/>
              <a:t>，可以</a:t>
            </a:r>
            <a:r>
              <a:rPr lang="zh-CN" altLang="en-US" dirty="0" smtClean="0"/>
              <a:t>实现通过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5122" name="Picture 2" descr="D:\毕设\pictrute\安防.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686" y="2132856"/>
            <a:ext cx="1750316" cy="165181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FGJ\AppData\Roaming\Tencent\Users\794460205\QQ\WinTemp\RichOle\CK)I2UB]C2PR4R`$AR`FCD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7394" y="2302287"/>
            <a:ext cx="2335624" cy="1405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4375" y="1796874"/>
            <a:ext cx="1820455" cy="307777"/>
          </a:xfrm>
          <a:prstGeom prst="rect">
            <a:avLst/>
          </a:prstGeom>
          <a:noFill/>
        </p:spPr>
        <p:txBody>
          <a:bodyPr wrap="square" rtlCol="0">
            <a:spAutoFit/>
          </a:bodyPr>
          <a:lstStyle/>
          <a:p>
            <a:r>
              <a:rPr lang="zh-CN" altLang="en-US" sz="1400" dirty="0" smtClean="0"/>
              <a:t>人工神经网络</a:t>
            </a:r>
            <a:endParaRPr lang="zh-CN" altLang="en-US" sz="1400" dirty="0"/>
          </a:p>
        </p:txBody>
      </p:sp>
      <p:sp>
        <p:nvSpPr>
          <p:cNvPr id="3" name="TextBox 2"/>
          <p:cNvSpPr txBox="1"/>
          <p:nvPr/>
        </p:nvSpPr>
        <p:spPr>
          <a:xfrm>
            <a:off x="3418094" y="1796874"/>
            <a:ext cx="1584176" cy="369332"/>
          </a:xfrm>
          <a:prstGeom prst="rect">
            <a:avLst/>
          </a:prstGeom>
          <a:noFill/>
        </p:spPr>
        <p:txBody>
          <a:bodyPr wrap="square" rtlCol="0">
            <a:spAutoFit/>
          </a:bodyPr>
          <a:lstStyle/>
          <a:p>
            <a:r>
              <a:rPr lang="zh-CN" altLang="en-US" dirty="0" smtClean="0"/>
              <a:t>贝叶斯网络</a:t>
            </a:r>
            <a:endParaRPr lang="zh-CN" altLang="en-US" dirty="0"/>
          </a:p>
        </p:txBody>
      </p:sp>
      <p:sp>
        <p:nvSpPr>
          <p:cNvPr id="5" name="TextBox 4"/>
          <p:cNvSpPr txBox="1"/>
          <p:nvPr/>
        </p:nvSpPr>
        <p:spPr>
          <a:xfrm>
            <a:off x="6397242" y="1766096"/>
            <a:ext cx="1224136" cy="369332"/>
          </a:xfrm>
          <a:prstGeom prst="rect">
            <a:avLst/>
          </a:prstGeom>
          <a:noFill/>
        </p:spPr>
        <p:txBody>
          <a:bodyPr wrap="square" rtlCol="0">
            <a:spAutoFit/>
          </a:bodyPr>
          <a:lstStyle/>
          <a:p>
            <a:r>
              <a:rPr lang="zh-CN" altLang="en-US" dirty="0" smtClean="0"/>
              <a:t>决策树</a:t>
            </a:r>
            <a:endParaRPr lang="zh-CN" altLang="en-US" dirty="0"/>
          </a:p>
        </p:txBody>
      </p:sp>
      <p:pic>
        <p:nvPicPr>
          <p:cNvPr id="5125" name="Picture 5" descr="C:\Users\FGJ\AppData\Roaming\Tencent\Users\794460205\QQ\WinTemp\RichOle\%6}CWB4@(E(QA~N@2DX01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8528" y="2206044"/>
            <a:ext cx="1421565" cy="191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866999"/>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4103786"/>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565499"/>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3335435"/>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873724"/>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20</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5.</a:t>
            </a:r>
            <a:r>
              <a:rPr lang="zh-CN" altLang="en-US" sz="2800" b="1" dirty="0" smtClean="0">
                <a:solidFill>
                  <a:srgbClr val="FFFFFF"/>
                </a:solidFill>
                <a:latin typeface="Times New Roman" pitchFamily="18" charset="0"/>
                <a:ea typeface="黑体" pitchFamily="49" charset="-122"/>
                <a:cs typeface="Times New Roman" pitchFamily="18" charset="0"/>
              </a:rPr>
              <a:t>数据转换模块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17" name="AutoShape 14"/>
          <p:cNvSpPr>
            <a:spLocks noChangeArrowheads="1"/>
          </p:cNvSpPr>
          <p:nvPr/>
        </p:nvSpPr>
        <p:spPr bwMode="gray">
          <a:xfrm rot="5400000">
            <a:off x="2152262" y="2835100"/>
            <a:ext cx="1002937" cy="1675757"/>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18" name="TextBox 17"/>
          <p:cNvSpPr txBox="1"/>
          <p:nvPr/>
        </p:nvSpPr>
        <p:spPr>
          <a:xfrm>
            <a:off x="611560" y="1402704"/>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a:t>
            </a:r>
            <a:endParaRPr lang="zh-CN" altLang="en-US" dirty="0"/>
          </a:p>
        </p:txBody>
      </p:sp>
      <p:sp>
        <p:nvSpPr>
          <p:cNvPr id="19" name="TextBox 18"/>
          <p:cNvSpPr txBox="1"/>
          <p:nvPr/>
        </p:nvSpPr>
        <p:spPr>
          <a:xfrm>
            <a:off x="264030" y="3171508"/>
            <a:ext cx="1475656" cy="1200329"/>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a:t>
            </a:r>
            <a:endParaRPr lang="zh-CN" altLang="en-US" dirty="0"/>
          </a:p>
        </p:txBody>
      </p:sp>
      <p:grpSp>
        <p:nvGrpSpPr>
          <p:cNvPr id="20" name="组合 19"/>
          <p:cNvGrpSpPr/>
          <p:nvPr/>
        </p:nvGrpSpPr>
        <p:grpSpPr>
          <a:xfrm>
            <a:off x="3730685" y="1592916"/>
            <a:ext cx="2155857" cy="1737689"/>
            <a:chOff x="899592" y="1772816"/>
            <a:chExt cx="6991350" cy="1994841"/>
          </a:xfrm>
          <a:effectLst/>
        </p:grpSpPr>
        <p:sp>
          <p:nvSpPr>
            <p:cNvPr id="21"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2"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3"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r>
                <a:rPr lang="en-US" altLang="zh-CN" sz="1400" dirty="0">
                  <a:solidFill>
                    <a:srgbClr val="FFFFCC"/>
                  </a:solidFill>
                  <a:ea typeface="宋体" pitchFamily="2" charset="-122"/>
                </a:rPr>
                <a:t>XML</a:t>
              </a:r>
              <a:endParaRPr lang="en-US" altLang="zh-CN" sz="1400" dirty="0" smtClean="0">
                <a:solidFill>
                  <a:srgbClr val="FFFFCC"/>
                </a:solidFill>
                <a:ea typeface="宋体" pitchFamily="2" charset="-122"/>
              </a:endParaRPr>
            </a:p>
            <a:p>
              <a:pPr marL="285750" indent="-285750">
                <a:lnSpc>
                  <a:spcPts val="2800"/>
                </a:lnSpc>
                <a:buFont typeface="Wingdings" pitchFamily="2" charset="2"/>
                <a:buChar char="Ø"/>
              </a:pPr>
              <a:r>
                <a:rPr lang="zh-CN" altLang="en-US" sz="1100" dirty="0" smtClean="0">
                  <a:solidFill>
                    <a:srgbClr val="FFFFFF"/>
                  </a:solidFill>
                  <a:ea typeface="宋体" pitchFamily="2" charset="-122"/>
                </a:rPr>
                <a:t>文件庞大、传输占带宽</a:t>
              </a:r>
              <a:endParaRPr lang="en-US" altLang="zh-CN" sz="1100" dirty="0" smtClean="0">
                <a:solidFill>
                  <a:srgbClr val="FFFFFF"/>
                </a:solidFill>
                <a:ea typeface="宋体" pitchFamily="2" charset="-122"/>
              </a:endParaRPr>
            </a:p>
            <a:p>
              <a:pPr marL="285750" indent="-285750">
                <a:lnSpc>
                  <a:spcPts val="2800"/>
                </a:lnSpc>
                <a:buFont typeface="Wingdings" pitchFamily="2" charset="2"/>
                <a:buChar char="Ø"/>
              </a:pPr>
              <a:r>
                <a:rPr lang="zh-CN" altLang="en-US" sz="1100" dirty="0">
                  <a:solidFill>
                    <a:srgbClr val="FFFFFF"/>
                  </a:solidFill>
                  <a:ea typeface="宋体" pitchFamily="2" charset="-122"/>
                </a:rPr>
                <a:t>格式</a:t>
              </a:r>
              <a:r>
                <a:rPr lang="zh-CN" altLang="en-US" sz="1100" dirty="0" smtClean="0">
                  <a:solidFill>
                    <a:srgbClr val="FFFFFF"/>
                  </a:solidFill>
                  <a:ea typeface="宋体" pitchFamily="2" charset="-122"/>
                </a:rPr>
                <a:t>复杂，解析</a:t>
              </a:r>
              <a:r>
                <a:rPr lang="zh-CN" altLang="en-US" sz="1100" dirty="0">
                  <a:solidFill>
                    <a:srgbClr val="FFFFFF"/>
                  </a:solidFill>
                  <a:ea typeface="宋体" pitchFamily="2" charset="-122"/>
                </a:rPr>
                <a:t>耗时</a:t>
              </a:r>
              <a:endParaRPr lang="en-US" altLang="zh-CN" sz="1100" dirty="0">
                <a:solidFill>
                  <a:srgbClr val="FFFFFF"/>
                </a:solidFill>
                <a:ea typeface="宋体" pitchFamily="2" charset="-122"/>
              </a:endParaRPr>
            </a:p>
          </p:txBody>
        </p:sp>
      </p:grpSp>
      <p:grpSp>
        <p:nvGrpSpPr>
          <p:cNvPr id="24" name="组合 23"/>
          <p:cNvGrpSpPr/>
          <p:nvPr/>
        </p:nvGrpSpPr>
        <p:grpSpPr>
          <a:xfrm>
            <a:off x="3618952" y="3882219"/>
            <a:ext cx="2400874" cy="1674607"/>
            <a:chOff x="918642" y="3953239"/>
            <a:chExt cx="6991350" cy="1996041"/>
          </a:xfrm>
          <a:effectLst/>
        </p:grpSpPr>
        <p:sp>
          <p:nvSpPr>
            <p:cNvPr id="25"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6"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7" name="Rectangle 9"/>
            <p:cNvSpPr>
              <a:spLocks noChangeArrowheads="1"/>
            </p:cNvSpPr>
            <p:nvPr/>
          </p:nvSpPr>
          <p:spPr bwMode="gray">
            <a:xfrm>
              <a:off x="1104818" y="4130800"/>
              <a:ext cx="6629400" cy="1624881"/>
            </a:xfrm>
            <a:prstGeom prst="rect">
              <a:avLst/>
            </a:prstGeom>
            <a:solidFill>
              <a:srgbClr val="009999"/>
            </a:solidFill>
            <a:ln w="9525">
              <a:noFill/>
              <a:miter lim="800000"/>
              <a:headEnd/>
              <a:tailEnd/>
            </a:ln>
            <a:effectLst/>
          </p:spPr>
          <p:txBody>
            <a:bodyPr anchor="ctr"/>
            <a:lstStyle/>
            <a:p>
              <a:pPr eaLnBrk="0" hangingPunct="0">
                <a:lnSpc>
                  <a:spcPts val="2800"/>
                </a:lnSpc>
              </a:pPr>
              <a:r>
                <a:rPr lang="en-US" altLang="zh-CN" sz="1200" dirty="0" smtClean="0">
                  <a:solidFill>
                    <a:srgbClr val="FFFFFF"/>
                  </a:solidFill>
                  <a:ea typeface="宋体" pitchFamily="2" charset="-122"/>
                </a:rPr>
                <a:t>                     JSON</a:t>
              </a:r>
            </a:p>
            <a:p>
              <a:pPr marL="285750" indent="-285750" eaLnBrk="0" hangingPunct="0">
                <a:lnSpc>
                  <a:spcPts val="2800"/>
                </a:lnSpc>
                <a:buFont typeface="Wingdings" pitchFamily="2" charset="2"/>
                <a:buChar char="Ø"/>
              </a:pPr>
              <a:r>
                <a:rPr lang="zh-CN" altLang="en-US" sz="1200" dirty="0" smtClean="0">
                  <a:solidFill>
                    <a:srgbClr val="FFFFFF"/>
                  </a:solidFill>
                  <a:ea typeface="宋体" pitchFamily="2" charset="-122"/>
                </a:rPr>
                <a:t>格式</a:t>
              </a:r>
              <a:r>
                <a:rPr lang="zh-CN" altLang="en-US" sz="1200" dirty="0" smtClean="0">
                  <a:solidFill>
                    <a:srgbClr val="FFFFFF"/>
                  </a:solidFill>
                  <a:ea typeface="宋体" pitchFamily="2" charset="-122"/>
                </a:rPr>
                <a:t>简单</a:t>
              </a:r>
              <a:r>
                <a:rPr lang="zh-CN" altLang="en-US" sz="1200" dirty="0" smtClean="0">
                  <a:solidFill>
                    <a:srgbClr val="FFFFFF"/>
                  </a:solidFill>
                  <a:ea typeface="宋体" pitchFamily="2" charset="-122"/>
                </a:rPr>
                <a:t>，解析速度快</a:t>
              </a:r>
              <a:endParaRPr lang="en-US" altLang="zh-CN" sz="1200"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sz="1200" dirty="0" smtClean="0">
                  <a:solidFill>
                    <a:srgbClr val="FFFFFF"/>
                  </a:solidFill>
                  <a:ea typeface="宋体" pitchFamily="2" charset="-122"/>
                </a:rPr>
                <a:t>轻量级文件，</a:t>
              </a:r>
              <a:r>
                <a:rPr lang="zh-CN" altLang="en-US" sz="1200" dirty="0" smtClean="0">
                  <a:solidFill>
                    <a:srgbClr val="FFFFFF"/>
                  </a:solidFill>
                  <a:ea typeface="宋体" pitchFamily="2" charset="-122"/>
                </a:rPr>
                <a:t>占用带宽</a:t>
              </a:r>
              <a:r>
                <a:rPr lang="zh-CN" altLang="en-US" sz="1200" dirty="0" smtClean="0">
                  <a:solidFill>
                    <a:srgbClr val="FFFFFF"/>
                  </a:solidFill>
                  <a:ea typeface="宋体" pitchFamily="2" charset="-122"/>
                </a:rPr>
                <a:t>小</a:t>
              </a:r>
              <a:endParaRPr lang="en-US" altLang="zh-CN" sz="1200" dirty="0" smtClean="0">
                <a:solidFill>
                  <a:srgbClr val="FFFFFF"/>
                </a:solidFill>
                <a:ea typeface="宋体" pitchFamily="2" charset="-122"/>
              </a:endParaRPr>
            </a:p>
          </p:txBody>
        </p:sp>
      </p:grpSp>
      <p:sp>
        <p:nvSpPr>
          <p:cNvPr id="28" name="TextBox 27"/>
          <p:cNvSpPr txBox="1"/>
          <p:nvPr/>
        </p:nvSpPr>
        <p:spPr>
          <a:xfrm>
            <a:off x="1835425" y="3329706"/>
            <a:ext cx="1656184" cy="646331"/>
          </a:xfrm>
          <a:prstGeom prst="rect">
            <a:avLst/>
          </a:prstGeom>
          <a:noFill/>
        </p:spPr>
        <p:txBody>
          <a:bodyPr wrap="square" rtlCol="0">
            <a:spAutoFit/>
          </a:bodyPr>
          <a:lstStyle/>
          <a:p>
            <a:r>
              <a:rPr lang="zh-CN" altLang="en-US" dirty="0"/>
              <a:t>通用的</a:t>
            </a:r>
            <a:r>
              <a:rPr lang="zh-CN" altLang="en-US" dirty="0" smtClean="0"/>
              <a:t>数据</a:t>
            </a:r>
            <a:endParaRPr lang="en-US" altLang="zh-CN" dirty="0" smtClean="0"/>
          </a:p>
          <a:p>
            <a:r>
              <a:rPr lang="zh-CN" altLang="en-US" dirty="0" smtClean="0"/>
              <a:t>交换</a:t>
            </a:r>
            <a:r>
              <a:rPr lang="zh-CN" altLang="en-US" dirty="0"/>
              <a:t>格式</a:t>
            </a:r>
          </a:p>
        </p:txBody>
      </p:sp>
      <p:pic>
        <p:nvPicPr>
          <p:cNvPr id="7169" name="Picture 1" descr="C:\Users\FGJ\AppData\Roaming\Tencent\Users\794460205\QQ\WinTemp\RichOle\T%W`G0]@)@KY1(U$NB@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579" y="1813267"/>
            <a:ext cx="2754517" cy="134426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FGJ\AppData\Roaming\Tencent\Users\794460205\QQ\WinTemp\RichOle\GF(6`)B(~$SY`TFG`BZI}N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450" y="3976037"/>
            <a:ext cx="2731320" cy="14903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618952" y="5805264"/>
            <a:ext cx="4572000" cy="461665"/>
          </a:xfrm>
          <a:prstGeom prst="rect">
            <a:avLst/>
          </a:prstGeom>
        </p:spPr>
        <p:txBody>
          <a:bodyPr>
            <a:spAutoFit/>
          </a:bodyPr>
          <a:lstStyle/>
          <a:p>
            <a:r>
              <a:rPr lang="zh-CN" altLang="en-US" sz="1200" dirty="0"/>
              <a:t>存储为</a:t>
            </a:r>
            <a:r>
              <a:rPr lang="en-US" altLang="zh-CN" sz="1200" dirty="0"/>
              <a:t>XML</a:t>
            </a:r>
            <a:r>
              <a:rPr lang="zh-CN" altLang="en-US" sz="1200" dirty="0"/>
              <a:t>需要</a:t>
            </a:r>
            <a:r>
              <a:rPr lang="en-US" altLang="zh-CN" sz="1200" dirty="0"/>
              <a:t>502</a:t>
            </a:r>
            <a:r>
              <a:rPr lang="zh-CN" altLang="en-US" sz="1200" dirty="0"/>
              <a:t>个字符，而存储为</a:t>
            </a:r>
            <a:r>
              <a:rPr lang="en-US" altLang="zh-CN" sz="1200" dirty="0"/>
              <a:t>JSON</a:t>
            </a:r>
            <a:r>
              <a:rPr lang="zh-CN" altLang="en-US" sz="1200" dirty="0"/>
              <a:t>只需</a:t>
            </a:r>
            <a:r>
              <a:rPr lang="en-US" altLang="zh-CN" sz="1200" dirty="0"/>
              <a:t>345</a:t>
            </a:r>
            <a:r>
              <a:rPr lang="zh-CN" altLang="en-US" sz="1200" dirty="0"/>
              <a:t>字符（大约少占</a:t>
            </a:r>
            <a:r>
              <a:rPr lang="en-US" altLang="zh-CN" sz="1200" dirty="0"/>
              <a:t>30</a:t>
            </a:r>
            <a:r>
              <a:rPr lang="zh-CN" altLang="en-US" sz="1200" dirty="0"/>
              <a:t>％的</a:t>
            </a:r>
            <a:r>
              <a:rPr lang="zh-CN" altLang="en-US" sz="1200" dirty="0" smtClean="0"/>
              <a:t>空间）解析速度，</a:t>
            </a:r>
            <a:r>
              <a:rPr lang="en-US" altLang="zh-CN" sz="1200" dirty="0" smtClean="0"/>
              <a:t>JSON</a:t>
            </a:r>
            <a:r>
              <a:rPr lang="zh-CN" altLang="en-US" sz="1200" dirty="0" smtClean="0"/>
              <a:t>的速度比</a:t>
            </a:r>
            <a:r>
              <a:rPr lang="en-US" altLang="zh-CN" sz="1200" dirty="0" smtClean="0"/>
              <a:t>xml</a:t>
            </a:r>
            <a:r>
              <a:rPr lang="zh-CN" altLang="en-US" sz="1200" dirty="0" smtClean="0"/>
              <a:t>快</a:t>
            </a:r>
            <a:r>
              <a:rPr lang="en-US" altLang="zh-CN" sz="1200" dirty="0" smtClean="0"/>
              <a:t>30%</a:t>
            </a:r>
            <a:r>
              <a:rPr lang="zh-CN" altLang="en-US" sz="1200" dirty="0" smtClean="0"/>
              <a:t>左右</a:t>
            </a:r>
            <a:endParaRPr lang="zh-CN" altLang="en-US" sz="1200" dirty="0"/>
          </a:p>
        </p:txBody>
      </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7314889" y="2029569"/>
            <a:ext cx="980786" cy="150657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3.</a:t>
            </a:r>
            <a:r>
              <a:rPr lang="zh-CN" altLang="en-US" sz="2800" b="1" dirty="0" smtClean="0">
                <a:solidFill>
                  <a:srgbClr val="FFFFFF"/>
                </a:solidFill>
                <a:latin typeface="Times New Roman" pitchFamily="18" charset="0"/>
                <a:ea typeface="黑体" pitchFamily="49" charset="-122"/>
                <a:cs typeface="Times New Roman" pitchFamily="18" charset="0"/>
              </a:rPr>
              <a:t>人机接口模块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81156"/>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16" name="圆角矩形 15"/>
          <p:cNvSpPr/>
          <p:nvPr/>
        </p:nvSpPr>
        <p:spPr bwMode="auto">
          <a:xfrm>
            <a:off x="2771800" y="2066442"/>
            <a:ext cx="904787"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1992235" y="2352174"/>
            <a:ext cx="531351"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264382" y="2945871"/>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250" y="2410589"/>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4572000" y="2022621"/>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66" y="2344678"/>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5303494" y="2389048"/>
            <a:ext cx="560330" cy="923330"/>
          </a:xfrm>
          <a:prstGeom prst="rect">
            <a:avLst/>
          </a:prstGeom>
          <a:noFill/>
        </p:spPr>
        <p:txBody>
          <a:bodyPr wrap="square" rtlCol="0">
            <a:spAutoFit/>
          </a:bodyPr>
          <a:lstStyle/>
          <a:p>
            <a:r>
              <a:rPr lang="zh-CN" altLang="en-US" dirty="0" smtClean="0"/>
              <a:t>客户端</a:t>
            </a:r>
            <a:endParaRPr lang="zh-CN" altLang="en-US" dirty="0"/>
          </a:p>
        </p:txBody>
      </p:sp>
      <p:sp>
        <p:nvSpPr>
          <p:cNvPr id="20" name="TextBox 19"/>
          <p:cNvSpPr txBox="1"/>
          <p:nvPr/>
        </p:nvSpPr>
        <p:spPr>
          <a:xfrm>
            <a:off x="7644786" y="2250549"/>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6580227" y="2988180"/>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045637" y="2248204"/>
            <a:ext cx="664612" cy="646331"/>
          </a:xfrm>
          <a:prstGeom prst="rect">
            <a:avLst/>
          </a:prstGeom>
          <a:noFill/>
        </p:spPr>
        <p:txBody>
          <a:bodyPr wrap="square" rtlCol="0">
            <a:spAutoFit/>
          </a:bodyPr>
          <a:lstStyle/>
          <a:p>
            <a:r>
              <a:rPr lang="zh-CN" altLang="en-US" dirty="0" smtClean="0"/>
              <a:t>输入数据</a:t>
            </a:r>
            <a:endParaRPr lang="zh-CN" altLang="en-US" dirty="0"/>
          </a:p>
        </p:txBody>
      </p:sp>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5753" y="4354749"/>
            <a:ext cx="1763433" cy="118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1798608" y="5622426"/>
            <a:ext cx="1581885"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168" y="4527926"/>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820309" y="5622426"/>
            <a:ext cx="2043515" cy="646331"/>
          </a:xfrm>
          <a:prstGeom prst="rect">
            <a:avLst/>
          </a:prstGeom>
          <a:noFill/>
        </p:spPr>
        <p:txBody>
          <a:bodyPr wrap="square" rtlCol="0">
            <a:spAutoFit/>
          </a:bodyPr>
          <a:lstStyle/>
          <a:p>
            <a:r>
              <a:rPr lang="zh-CN" altLang="en-US" dirty="0" smtClean="0"/>
              <a:t>使用设计工具生存成界面模板文件</a:t>
            </a:r>
            <a:endParaRPr lang="zh-CN" altLang="en-US" dirty="0"/>
          </a:p>
        </p:txBody>
      </p:sp>
      <p:sp>
        <p:nvSpPr>
          <p:cNvPr id="30" name="TextBox 29"/>
          <p:cNvSpPr txBox="1"/>
          <p:nvPr/>
        </p:nvSpPr>
        <p:spPr>
          <a:xfrm>
            <a:off x="6806725" y="5547349"/>
            <a:ext cx="1656184" cy="646331"/>
          </a:xfrm>
          <a:prstGeom prst="rect">
            <a:avLst/>
          </a:prstGeom>
          <a:noFill/>
        </p:spPr>
        <p:txBody>
          <a:bodyPr wrap="square" rtlCol="0">
            <a:spAutoFit/>
          </a:bodyPr>
          <a:lstStyle/>
          <a:p>
            <a:r>
              <a:rPr lang="zh-CN" altLang="en-US" dirty="0" smtClean="0"/>
              <a:t>系统前端打开文件展示界面</a:t>
            </a:r>
            <a:endParaRPr lang="zh-CN" altLang="en-US" dirty="0"/>
          </a:p>
        </p:txBody>
      </p:sp>
      <p:pic>
        <p:nvPicPr>
          <p:cNvPr id="31" name="Picture 4" descr="D:\basic tool\QQ\文档\794460205\Image\XFA]N@570W_3WUP2V{1(YJ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6725" y="4354749"/>
            <a:ext cx="1488950" cy="1186507"/>
          </a:xfrm>
          <a:prstGeom prst="rect">
            <a:avLst/>
          </a:prstGeom>
          <a:noFill/>
          <a:extLst>
            <a:ext uri="{909E8E84-426E-40DD-AFC4-6F175D3DCCD1}">
              <a14:hiddenFill xmlns:a14="http://schemas.microsoft.com/office/drawing/2010/main">
                <a:solidFill>
                  <a:srgbClr val="FFFFFF"/>
                </a:solidFill>
              </a14:hiddenFill>
            </a:ext>
          </a:extLst>
        </p:spPr>
      </p:pic>
      <p:sp>
        <p:nvSpPr>
          <p:cNvPr id="32" name="右箭头 31"/>
          <p:cNvSpPr/>
          <p:nvPr/>
        </p:nvSpPr>
        <p:spPr bwMode="auto">
          <a:xfrm>
            <a:off x="3005806" y="4791474"/>
            <a:ext cx="719305" cy="467913"/>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右箭头 32"/>
          <p:cNvSpPr/>
          <p:nvPr/>
        </p:nvSpPr>
        <p:spPr bwMode="auto">
          <a:xfrm>
            <a:off x="5722208" y="4755331"/>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8" name="右箭头 37"/>
          <p:cNvSpPr/>
          <p:nvPr/>
        </p:nvSpPr>
        <p:spPr bwMode="auto">
          <a:xfrm rot="10800000">
            <a:off x="1959008" y="3030111"/>
            <a:ext cx="531351"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1045637" y="3072792"/>
            <a:ext cx="771383" cy="646331"/>
          </a:xfrm>
          <a:prstGeom prst="rect">
            <a:avLst/>
          </a:prstGeom>
          <a:noFill/>
        </p:spPr>
        <p:txBody>
          <a:bodyPr wrap="square" rtlCol="0">
            <a:spAutoFit/>
          </a:bodyPr>
          <a:lstStyle/>
          <a:p>
            <a:r>
              <a:rPr lang="zh-CN" altLang="en-US" dirty="0" smtClean="0"/>
              <a:t>数据展示</a:t>
            </a:r>
            <a:endParaRPr lang="zh-CN" altLang="en-US" dirty="0"/>
          </a:p>
        </p:txBody>
      </p:sp>
      <p:sp>
        <p:nvSpPr>
          <p:cNvPr id="13" name="TextBox 12"/>
          <p:cNvSpPr txBox="1"/>
          <p:nvPr/>
        </p:nvSpPr>
        <p:spPr>
          <a:xfrm>
            <a:off x="3005806" y="2532194"/>
            <a:ext cx="312066" cy="646331"/>
          </a:xfrm>
          <a:prstGeom prst="rect">
            <a:avLst/>
          </a:prstGeom>
          <a:noFill/>
        </p:spPr>
        <p:txBody>
          <a:bodyPr wrap="square" rtlCol="0">
            <a:spAutoFit/>
          </a:bodyPr>
          <a:lstStyle/>
          <a:p>
            <a:r>
              <a:rPr lang="zh-CN" altLang="en-US" dirty="0" smtClean="0"/>
              <a:t>组件</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72480" y="1479590"/>
            <a:ext cx="3091408" cy="369332"/>
          </a:xfrm>
          <a:prstGeom prst="rect">
            <a:avLst/>
          </a:prstGeom>
          <a:noFill/>
        </p:spPr>
        <p:txBody>
          <a:bodyPr wrap="square" rtlCol="0">
            <a:spAutoFit/>
          </a:bodyPr>
          <a:lstStyle/>
          <a:p>
            <a:r>
              <a:rPr lang="zh-CN" altLang="en-US" dirty="0" smtClean="0"/>
              <a:t>决策支持服务构建方案设计</a:t>
            </a:r>
            <a:endParaRPr lang="zh-CN" altLang="en-US" dirty="0"/>
          </a:p>
        </p:txBody>
      </p:sp>
      <p:sp>
        <p:nvSpPr>
          <p:cNvPr id="3" name="TextBox 2"/>
          <p:cNvSpPr txBox="1"/>
          <p:nvPr/>
        </p:nvSpPr>
        <p:spPr>
          <a:xfrm>
            <a:off x="618848" y="2619558"/>
            <a:ext cx="1800200"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4" name="TextBox 3"/>
          <p:cNvSpPr txBox="1"/>
          <p:nvPr/>
        </p:nvSpPr>
        <p:spPr>
          <a:xfrm>
            <a:off x="5038750" y="2567860"/>
            <a:ext cx="1440160" cy="369332"/>
          </a:xfrm>
          <a:prstGeom prst="rect">
            <a:avLst/>
          </a:prstGeom>
          <a:noFill/>
        </p:spPr>
        <p:txBody>
          <a:bodyPr wrap="square" rtlCol="0">
            <a:spAutoFit/>
          </a:bodyPr>
          <a:lstStyle/>
          <a:p>
            <a:r>
              <a:rPr lang="zh-CN" altLang="en-US" dirty="0" smtClean="0"/>
              <a:t>系统实现</a:t>
            </a:r>
            <a:endParaRPr lang="zh-CN" altLang="en-US" dirty="0"/>
          </a:p>
        </p:txBody>
      </p:sp>
      <p:sp>
        <p:nvSpPr>
          <p:cNvPr id="5" name="TextBox 4"/>
          <p:cNvSpPr txBox="1"/>
          <p:nvPr/>
        </p:nvSpPr>
        <p:spPr>
          <a:xfrm>
            <a:off x="7380312" y="2619231"/>
            <a:ext cx="1512168" cy="369332"/>
          </a:xfrm>
          <a:prstGeom prst="rect">
            <a:avLst/>
          </a:prstGeom>
          <a:noFill/>
        </p:spPr>
        <p:txBody>
          <a:bodyPr wrap="square" rtlCol="0">
            <a:spAutoFit/>
          </a:bodyPr>
          <a:lstStyle/>
          <a:p>
            <a:r>
              <a:rPr lang="zh-CN" altLang="en-US" dirty="0" smtClean="0"/>
              <a:t>系统应用</a:t>
            </a:r>
            <a:endParaRPr lang="zh-CN" altLang="en-US" dirty="0"/>
          </a:p>
        </p:txBody>
      </p:sp>
      <p:sp>
        <p:nvSpPr>
          <p:cNvPr id="8" name="TextBox 7"/>
          <p:cNvSpPr txBox="1"/>
          <p:nvPr/>
        </p:nvSpPr>
        <p:spPr>
          <a:xfrm>
            <a:off x="727016" y="3089700"/>
            <a:ext cx="1440160" cy="369332"/>
          </a:xfrm>
          <a:prstGeom prst="rect">
            <a:avLst/>
          </a:prstGeom>
          <a:noFill/>
        </p:spPr>
        <p:txBody>
          <a:bodyPr wrap="square" rtlCol="0">
            <a:spAutoFit/>
          </a:bodyPr>
          <a:lstStyle/>
          <a:p>
            <a:r>
              <a:rPr lang="en-US" altLang="zh-CN" dirty="0" smtClean="0"/>
              <a:t>1.</a:t>
            </a:r>
            <a:r>
              <a:rPr lang="zh-CN" altLang="en-US" dirty="0" smtClean="0"/>
              <a:t>选取病种</a:t>
            </a:r>
            <a:endParaRPr lang="zh-CN" altLang="en-US" dirty="0"/>
          </a:p>
        </p:txBody>
      </p:sp>
      <p:sp>
        <p:nvSpPr>
          <p:cNvPr id="10" name="TextBox 9"/>
          <p:cNvSpPr txBox="1"/>
          <p:nvPr/>
        </p:nvSpPr>
        <p:spPr>
          <a:xfrm>
            <a:off x="695440" y="3553598"/>
            <a:ext cx="1705312" cy="923330"/>
          </a:xfrm>
          <a:prstGeom prst="rect">
            <a:avLst/>
          </a:prstGeom>
          <a:noFill/>
        </p:spPr>
        <p:txBody>
          <a:bodyPr wrap="square" rtlCol="0">
            <a:spAutoFit/>
          </a:bodyPr>
          <a:lstStyle/>
          <a:p>
            <a:r>
              <a:rPr lang="en-US" altLang="zh-CN" dirty="0" smtClean="0"/>
              <a:t>2.</a:t>
            </a:r>
            <a:r>
              <a:rPr lang="zh-CN" altLang="en-US" dirty="0" smtClean="0"/>
              <a:t>针对疾病诊断数据需求进行建模</a:t>
            </a:r>
            <a:endParaRPr lang="zh-CN" altLang="en-US" dirty="0"/>
          </a:p>
        </p:txBody>
      </p:sp>
      <p:sp>
        <p:nvSpPr>
          <p:cNvPr id="11" name="TextBox 10"/>
          <p:cNvSpPr txBox="1"/>
          <p:nvPr/>
        </p:nvSpPr>
        <p:spPr>
          <a:xfrm>
            <a:off x="4877435" y="2824717"/>
            <a:ext cx="1743951" cy="1754326"/>
          </a:xfrm>
          <a:prstGeom prst="rect">
            <a:avLst/>
          </a:prstGeom>
          <a:noFill/>
        </p:spPr>
        <p:txBody>
          <a:bodyPr wrap="square" rtlCol="0">
            <a:spAutoFit/>
          </a:bodyPr>
          <a:lstStyle/>
          <a:p>
            <a:r>
              <a:rPr lang="en-US" altLang="zh-CN" dirty="0" smtClean="0"/>
              <a:t>1.</a:t>
            </a:r>
            <a:r>
              <a:rPr lang="zh-CN" altLang="en-US" dirty="0" smtClean="0"/>
              <a:t>诊断流程设计实现</a:t>
            </a:r>
            <a:endParaRPr lang="en-US" altLang="zh-CN" dirty="0" smtClean="0"/>
          </a:p>
          <a:p>
            <a:r>
              <a:rPr lang="en-US" altLang="zh-CN" dirty="0" smtClean="0"/>
              <a:t>2.</a:t>
            </a:r>
            <a:r>
              <a:rPr lang="zh-CN" altLang="en-US" dirty="0" smtClean="0"/>
              <a:t>数据转换模块实现</a:t>
            </a:r>
            <a:endParaRPr lang="en-US" altLang="zh-CN" dirty="0" smtClean="0"/>
          </a:p>
          <a:p>
            <a:r>
              <a:rPr lang="en-US" altLang="zh-CN" dirty="0" smtClean="0"/>
              <a:t>3.</a:t>
            </a:r>
            <a:r>
              <a:rPr lang="zh-CN" altLang="en-US" dirty="0" smtClean="0"/>
              <a:t>完成数据存储模块</a:t>
            </a:r>
            <a:endParaRPr lang="en-US" altLang="zh-CN" dirty="0" smtClean="0"/>
          </a:p>
        </p:txBody>
      </p:sp>
      <p:sp>
        <p:nvSpPr>
          <p:cNvPr id="12" name="TextBox 11"/>
          <p:cNvSpPr txBox="1"/>
          <p:nvPr/>
        </p:nvSpPr>
        <p:spPr>
          <a:xfrm>
            <a:off x="7325271" y="3055100"/>
            <a:ext cx="1442369" cy="1200329"/>
          </a:xfrm>
          <a:prstGeom prst="rect">
            <a:avLst/>
          </a:prstGeom>
          <a:noFill/>
        </p:spPr>
        <p:txBody>
          <a:bodyPr wrap="square" rtlCol="0">
            <a:spAutoFit/>
          </a:bodyPr>
          <a:lstStyle/>
          <a:p>
            <a:r>
              <a:rPr lang="en-US" altLang="zh-CN" dirty="0" smtClean="0"/>
              <a:t>1.</a:t>
            </a:r>
            <a:r>
              <a:rPr lang="zh-CN" altLang="en-US" dirty="0" smtClean="0"/>
              <a:t>云平台部署系统</a:t>
            </a:r>
            <a:endParaRPr lang="en-US" altLang="zh-CN" dirty="0" smtClean="0"/>
          </a:p>
          <a:p>
            <a:r>
              <a:rPr lang="en-US" altLang="zh-CN" dirty="0" smtClean="0"/>
              <a:t>2.</a:t>
            </a:r>
            <a:r>
              <a:rPr lang="zh-CN" altLang="en-US" dirty="0" smtClean="0"/>
              <a:t>临床评估验证</a:t>
            </a:r>
            <a:endParaRPr lang="zh-CN" altLang="en-US" dirty="0"/>
          </a:p>
        </p:txBody>
      </p:sp>
      <p:sp>
        <p:nvSpPr>
          <p:cNvPr id="13" name="TextBox 12"/>
          <p:cNvSpPr txBox="1"/>
          <p:nvPr/>
        </p:nvSpPr>
        <p:spPr>
          <a:xfrm>
            <a:off x="2879812" y="2634410"/>
            <a:ext cx="1368152" cy="369332"/>
          </a:xfrm>
          <a:prstGeom prst="rect">
            <a:avLst/>
          </a:prstGeom>
          <a:noFill/>
        </p:spPr>
        <p:txBody>
          <a:bodyPr wrap="square" rtlCol="0">
            <a:spAutoFit/>
          </a:bodyPr>
          <a:lstStyle/>
          <a:p>
            <a:r>
              <a:rPr lang="zh-CN" altLang="en-US" dirty="0" smtClean="0"/>
              <a:t>推理构建</a:t>
            </a:r>
            <a:endParaRPr lang="zh-CN" altLang="en-US" dirty="0"/>
          </a:p>
        </p:txBody>
      </p:sp>
      <p:sp>
        <p:nvSpPr>
          <p:cNvPr id="14" name="TextBox 13"/>
          <p:cNvSpPr txBox="1"/>
          <p:nvPr/>
        </p:nvSpPr>
        <p:spPr>
          <a:xfrm>
            <a:off x="2642944" y="3290500"/>
            <a:ext cx="1605020" cy="1200329"/>
          </a:xfrm>
          <a:prstGeom prst="rect">
            <a:avLst/>
          </a:prstGeom>
          <a:noFill/>
        </p:spPr>
        <p:txBody>
          <a:bodyPr wrap="square" rtlCol="0">
            <a:spAutoFit/>
          </a:bodyPr>
          <a:lstStyle/>
          <a:p>
            <a:r>
              <a:rPr lang="en-US" altLang="zh-CN" dirty="0" smtClean="0"/>
              <a:t>1.</a:t>
            </a:r>
            <a:r>
              <a:rPr lang="zh-CN" altLang="en-US" dirty="0" smtClean="0"/>
              <a:t>推理方法选择</a:t>
            </a:r>
            <a:endParaRPr lang="en-US" altLang="zh-CN" dirty="0" smtClean="0"/>
          </a:p>
          <a:p>
            <a:r>
              <a:rPr lang="en-US" altLang="zh-CN" dirty="0" smtClean="0"/>
              <a:t>2.</a:t>
            </a:r>
            <a:r>
              <a:rPr lang="zh-CN" altLang="en-US" dirty="0" smtClean="0"/>
              <a:t>知识库构建</a:t>
            </a:r>
            <a:endParaRPr lang="en-US" altLang="zh-CN" dirty="0" smtClean="0"/>
          </a:p>
          <a:p>
            <a:endParaRPr lang="zh-CN" altLang="en-US" dirty="0"/>
          </a:p>
        </p:txBody>
      </p:sp>
      <p:sp>
        <p:nvSpPr>
          <p:cNvPr id="15" name="燕尾形 14"/>
          <p:cNvSpPr/>
          <p:nvPr/>
        </p:nvSpPr>
        <p:spPr bwMode="auto">
          <a:xfrm>
            <a:off x="2239028"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燕尾形 17"/>
          <p:cNvSpPr/>
          <p:nvPr/>
        </p:nvSpPr>
        <p:spPr bwMode="auto">
          <a:xfrm>
            <a:off x="2385886"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燕尾形 18"/>
          <p:cNvSpPr/>
          <p:nvPr/>
        </p:nvSpPr>
        <p:spPr bwMode="auto">
          <a:xfrm>
            <a:off x="4335132"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燕尾形 19"/>
          <p:cNvSpPr/>
          <p:nvPr/>
        </p:nvSpPr>
        <p:spPr bwMode="auto">
          <a:xfrm>
            <a:off x="4481990"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燕尾形 20"/>
          <p:cNvSpPr/>
          <p:nvPr/>
        </p:nvSpPr>
        <p:spPr bwMode="auto">
          <a:xfrm>
            <a:off x="6621386"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燕尾形 21"/>
          <p:cNvSpPr/>
          <p:nvPr/>
        </p:nvSpPr>
        <p:spPr bwMode="auto">
          <a:xfrm>
            <a:off x="6768244"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5326274" y="5616376"/>
            <a:ext cx="1295112" cy="923330"/>
          </a:xfrm>
          <a:prstGeom prst="rect">
            <a:avLst/>
          </a:prstGeom>
          <a:noFill/>
        </p:spPr>
        <p:txBody>
          <a:bodyPr wrap="square" rtlCol="0">
            <a:spAutoFit/>
          </a:bodyPr>
          <a:lstStyle/>
          <a:p>
            <a:r>
              <a:rPr lang="zh-CN" altLang="en-US" dirty="0" smtClean="0"/>
              <a:t>知识更新</a:t>
            </a:r>
            <a:endParaRPr lang="en-US" altLang="zh-CN" dirty="0" smtClean="0"/>
          </a:p>
          <a:p>
            <a:r>
              <a:rPr lang="zh-CN" altLang="en-US" dirty="0" smtClean="0"/>
              <a:t>推理方法改进</a:t>
            </a:r>
            <a:endParaRPr lang="zh-CN" altLang="en-US" dirty="0"/>
          </a:p>
        </p:txBody>
      </p:sp>
      <p:sp>
        <p:nvSpPr>
          <p:cNvPr id="27" name="燕尾形 26"/>
          <p:cNvSpPr/>
          <p:nvPr/>
        </p:nvSpPr>
        <p:spPr bwMode="auto">
          <a:xfrm rot="9600000">
            <a:off x="7006928" y="4841217"/>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燕尾形 27"/>
          <p:cNvSpPr/>
          <p:nvPr/>
        </p:nvSpPr>
        <p:spPr bwMode="auto">
          <a:xfrm rot="9600000">
            <a:off x="7149762" y="478796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5362248" y="5228788"/>
            <a:ext cx="1439158" cy="369332"/>
          </a:xfrm>
          <a:prstGeom prst="rect">
            <a:avLst/>
          </a:prstGeom>
          <a:noFill/>
        </p:spPr>
        <p:txBody>
          <a:bodyPr wrap="square" rtlCol="0">
            <a:spAutoFit/>
          </a:bodyPr>
          <a:lstStyle/>
          <a:p>
            <a:r>
              <a:rPr lang="zh-CN" altLang="en-US" dirty="0" smtClean="0"/>
              <a:t>系统更新</a:t>
            </a:r>
            <a:endParaRPr lang="zh-CN" altLang="en-US" dirty="0"/>
          </a:p>
        </p:txBody>
      </p:sp>
      <p:sp>
        <p:nvSpPr>
          <p:cNvPr id="30" name="燕尾形 29"/>
          <p:cNvSpPr>
            <a:spLocks/>
          </p:cNvSpPr>
          <p:nvPr/>
        </p:nvSpPr>
        <p:spPr bwMode="auto">
          <a:xfrm rot="13140000">
            <a:off x="4523521" y="4898952"/>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燕尾形 30"/>
          <p:cNvSpPr>
            <a:spLocks/>
          </p:cNvSpPr>
          <p:nvPr/>
        </p:nvSpPr>
        <p:spPr bwMode="auto">
          <a:xfrm rot="13140000">
            <a:off x="4624660" y="498755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618848" y="2326906"/>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圆角矩形 33"/>
          <p:cNvSpPr/>
          <p:nvPr/>
        </p:nvSpPr>
        <p:spPr bwMode="auto">
          <a:xfrm>
            <a:off x="2672252"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900378" y="2339020"/>
            <a:ext cx="157853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圆角矩形 35"/>
          <p:cNvSpPr/>
          <p:nvPr/>
        </p:nvSpPr>
        <p:spPr bwMode="auto">
          <a:xfrm>
            <a:off x="711108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5186028" y="4971905"/>
            <a:ext cx="1575712" cy="169745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p:grpSpPr>
        <p:sp>
          <p:nvSpPr>
            <p:cNvPr id="42" name="矩形 41"/>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accent5">
              <a:lumMod val="9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等，占头痛总数</a:t>
            </a:r>
            <a:r>
              <a:rPr kumimoji="0" lang="en-US" altLang="zh-CN"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50%</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以上</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sp>
        <p:nvSpPr>
          <p:cNvPr id="7" name="TextBox 6"/>
          <p:cNvSpPr txBox="1"/>
          <p:nvPr/>
        </p:nvSpPr>
        <p:spPr>
          <a:xfrm>
            <a:off x="1187624" y="5476582"/>
            <a:ext cx="5584136" cy="369332"/>
          </a:xfrm>
          <a:prstGeom prst="rect">
            <a:avLst/>
          </a:prstGeom>
          <a:noFill/>
        </p:spPr>
        <p:txBody>
          <a:bodyPr wrap="square" rtlCol="0">
            <a:spAutoFit/>
          </a:bodyPr>
          <a:lstStyle/>
          <a:p>
            <a:r>
              <a:rPr lang="zh-CN" altLang="en-US" dirty="0" smtClean="0"/>
              <a:t>选取覆盖率广的原发性头痛作为辅助决策的目标</a:t>
            </a:r>
            <a:endParaRPr lang="zh-CN" altLang="en-US" dirty="0"/>
          </a:p>
        </p:txBody>
      </p:sp>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76464"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系统推理部分构建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35621"/>
            <a:ext cx="316835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系统更新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图示 10"/>
          <p:cNvGraphicFramePr/>
          <p:nvPr>
            <p:extLst>
              <p:ext uri="{D42A27DB-BD31-4B8C-83A1-F6EECF244321}">
                <p14:modId xmlns:p14="http://schemas.microsoft.com/office/powerpoint/2010/main" val="3952007565"/>
              </p:ext>
            </p:extLst>
          </p:nvPr>
        </p:nvGraphicFramePr>
        <p:xfrm>
          <a:off x="457200" y="2219866"/>
          <a:ext cx="4968552" cy="34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79728" y="3493946"/>
            <a:ext cx="1440160" cy="1200329"/>
          </a:xfrm>
          <a:prstGeom prst="rect">
            <a:avLst/>
          </a:prstGeom>
          <a:noFill/>
        </p:spPr>
        <p:txBody>
          <a:bodyPr wrap="square" rtlCol="0">
            <a:spAutoFit/>
          </a:bodyPr>
          <a:lstStyle/>
          <a:p>
            <a:r>
              <a:rPr lang="zh-CN" altLang="en-US" b="1" dirty="0" smtClean="0"/>
              <a:t>知识库更新</a:t>
            </a:r>
            <a:endParaRPr lang="en-US" altLang="zh-CN" b="1" dirty="0" smtClean="0"/>
          </a:p>
          <a:p>
            <a:r>
              <a:rPr lang="zh-CN" altLang="en-US" dirty="0" smtClean="0"/>
              <a:t>增加病种的诊断知识</a:t>
            </a:r>
            <a:endParaRPr lang="en-US" altLang="zh-CN" dirty="0" smtClean="0"/>
          </a:p>
          <a:p>
            <a:endParaRPr lang="zh-CN" altLang="en-US" dirty="0"/>
          </a:p>
        </p:txBody>
      </p:sp>
      <p:sp>
        <p:nvSpPr>
          <p:cNvPr id="8" name="TextBox 7"/>
          <p:cNvSpPr txBox="1"/>
          <p:nvPr/>
        </p:nvSpPr>
        <p:spPr>
          <a:xfrm>
            <a:off x="2123728" y="3506523"/>
            <a:ext cx="1584176" cy="923330"/>
          </a:xfrm>
          <a:prstGeom prst="rect">
            <a:avLst/>
          </a:prstGeom>
          <a:noFill/>
        </p:spPr>
        <p:txBody>
          <a:bodyPr wrap="square" rtlCol="0">
            <a:spAutoFit/>
          </a:bodyPr>
          <a:lstStyle/>
          <a:p>
            <a:r>
              <a:rPr lang="zh-CN" altLang="en-US" b="1" dirty="0" smtClean="0"/>
              <a:t>数据录入展示</a:t>
            </a:r>
            <a:endParaRPr lang="en-US" altLang="zh-CN" b="1" dirty="0" smtClean="0"/>
          </a:p>
          <a:p>
            <a:r>
              <a:rPr lang="zh-CN" altLang="en-US" dirty="0" smtClean="0"/>
              <a:t>更新界面组件的模板文件</a:t>
            </a:r>
            <a:endParaRPr lang="zh-CN" altLang="en-US" dirty="0"/>
          </a:p>
        </p:txBody>
      </p:sp>
      <p:sp>
        <p:nvSpPr>
          <p:cNvPr id="12" name="TextBox 11"/>
          <p:cNvSpPr txBox="1"/>
          <p:nvPr/>
        </p:nvSpPr>
        <p:spPr>
          <a:xfrm>
            <a:off x="4067944" y="3480029"/>
            <a:ext cx="1114792" cy="923330"/>
          </a:xfrm>
          <a:prstGeom prst="rect">
            <a:avLst/>
          </a:prstGeom>
          <a:noFill/>
        </p:spPr>
        <p:txBody>
          <a:bodyPr wrap="square" rtlCol="0">
            <a:spAutoFit/>
          </a:bodyPr>
          <a:lstStyle/>
          <a:p>
            <a:r>
              <a:rPr lang="zh-CN" altLang="en-US" b="1" dirty="0" smtClean="0"/>
              <a:t>系统后台</a:t>
            </a:r>
            <a:r>
              <a:rPr lang="zh-CN" altLang="en-US" dirty="0" smtClean="0"/>
              <a:t>数据转换模块实现</a:t>
            </a:r>
            <a:endParaRPr lang="zh-CN" altLang="en-US" dirty="0"/>
          </a:p>
        </p:txBody>
      </p:sp>
      <p:pic>
        <p:nvPicPr>
          <p:cNvPr id="15" name="Picture 2" descr="D:\2013HeadacheCDSS\pictur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0152" y="2842820"/>
            <a:ext cx="2529615"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55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89131"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sp>
        <p:nvSpPr>
          <p:cNvPr id="4" name="TextBox 3"/>
          <p:cNvSpPr txBox="1"/>
          <p:nvPr/>
        </p:nvSpPr>
        <p:spPr>
          <a:xfrm>
            <a:off x="1547664" y="1916832"/>
            <a:ext cx="6851187" cy="646331"/>
          </a:xfrm>
          <a:prstGeom prst="rect">
            <a:avLst/>
          </a:prstGeom>
          <a:noFill/>
        </p:spPr>
        <p:txBody>
          <a:bodyPr wrap="square" rtlCol="0">
            <a:spAutoFit/>
          </a:bodyPr>
          <a:lstStyle/>
          <a:p>
            <a:r>
              <a:rPr lang="zh-CN" altLang="en-US" dirty="0" smtClean="0"/>
              <a:t>重点人群： 妇女儿童、老年人、残疾人和脆弱人群</a:t>
            </a:r>
            <a:endParaRPr lang="en-US" altLang="zh-CN" dirty="0" smtClean="0"/>
          </a:p>
          <a:p>
            <a:r>
              <a:rPr lang="zh-CN" altLang="en-US" dirty="0" smtClean="0"/>
              <a:t>功能：预防、医疗、保健、健康教育、康复</a:t>
            </a:r>
            <a:endParaRPr lang="zh-CN" altLang="en-US" dirty="0"/>
          </a:p>
        </p:txBody>
      </p:sp>
      <p:sp>
        <p:nvSpPr>
          <p:cNvPr id="5" name="TextBox 4"/>
          <p:cNvSpPr txBox="1"/>
          <p:nvPr/>
        </p:nvSpPr>
        <p:spPr>
          <a:xfrm>
            <a:off x="1171482" y="3174360"/>
            <a:ext cx="7034106" cy="923330"/>
          </a:xfrm>
          <a:prstGeom prst="rect">
            <a:avLst/>
          </a:prstGeom>
          <a:noFill/>
        </p:spPr>
        <p:txBody>
          <a:bodyPr wrap="square" rtlCol="0">
            <a:spAutoFit/>
          </a:bodyPr>
          <a:lstStyle/>
          <a:p>
            <a:r>
              <a:rPr lang="zh-CN" altLang="en-US" dirty="0" smtClean="0"/>
              <a:t>目的：</a:t>
            </a:r>
            <a:endParaRPr lang="en-US" altLang="zh-CN" dirty="0" smtClean="0"/>
          </a:p>
          <a:p>
            <a:r>
              <a:rPr lang="zh-CN" altLang="en-US" dirty="0" smtClean="0"/>
              <a:t>解决社区主要问题、满足社区基本卫生需求</a:t>
            </a:r>
            <a:endParaRPr lang="en-US" altLang="zh-CN" dirty="0" smtClean="0"/>
          </a:p>
          <a:p>
            <a:r>
              <a:rPr lang="zh-CN" altLang="en-US" dirty="0"/>
              <a:t>首</a:t>
            </a:r>
            <a:r>
              <a:rPr lang="zh-CN" altLang="en-US" dirty="0" smtClean="0"/>
              <a:t>诊制</a:t>
            </a:r>
            <a:r>
              <a:rPr lang="en-US" altLang="zh-CN" dirty="0" smtClean="0"/>
              <a:t>----</a:t>
            </a:r>
            <a:r>
              <a:rPr lang="zh-CN" altLang="en-US" dirty="0" smtClean="0"/>
              <a:t>多发、常见疾病的诊疗服务</a:t>
            </a:r>
            <a:endParaRPr lang="zh-CN" altLang="en-US" dirty="0"/>
          </a:p>
        </p:txBody>
      </p:sp>
      <p:sp>
        <p:nvSpPr>
          <p:cNvPr id="6" name="TextBox 5"/>
          <p:cNvSpPr txBox="1"/>
          <p:nvPr/>
        </p:nvSpPr>
        <p:spPr>
          <a:xfrm>
            <a:off x="1187624" y="4524061"/>
            <a:ext cx="2628292" cy="369332"/>
          </a:xfrm>
          <a:prstGeom prst="rect">
            <a:avLst/>
          </a:prstGeom>
          <a:noFill/>
        </p:spPr>
        <p:txBody>
          <a:bodyPr wrap="square" rtlCol="0">
            <a:spAutoFit/>
          </a:bodyPr>
          <a:lstStyle/>
          <a:p>
            <a:r>
              <a:rPr lang="zh-CN" altLang="en-US" dirty="0" smtClean="0"/>
              <a:t>国家对社区医疗的投入</a:t>
            </a:r>
            <a:endParaRPr lang="zh-CN" altLang="en-US" dirty="0"/>
          </a:p>
        </p:txBody>
      </p:sp>
      <p:pic>
        <p:nvPicPr>
          <p:cNvPr id="10" name="Picture 5" descr="C:\Users\FGJ\AppData\Roaming\SogouExplorer\Download\line_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946184"/>
            <a:ext cx="1584176" cy="11559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16016" y="5154826"/>
            <a:ext cx="3847081" cy="369332"/>
          </a:xfrm>
          <a:prstGeom prst="rect">
            <a:avLst/>
          </a:prstGeom>
          <a:noFill/>
        </p:spPr>
        <p:txBody>
          <a:bodyPr wrap="square" rtlCol="0">
            <a:spAutoFit/>
          </a:bodyPr>
          <a:lstStyle/>
          <a:p>
            <a:r>
              <a:rPr lang="zh-CN" altLang="en-US" dirty="0" smtClean="0"/>
              <a:t>最终目标：覆盖全国的基础医疗服务</a:t>
            </a:r>
            <a:endParaRPr lang="zh-CN" altLang="en-US" dirty="0"/>
          </a:p>
        </p:txBody>
      </p:sp>
    </p:spTree>
    <p:extLst>
      <p:ext uri="{BB962C8B-B14F-4D97-AF65-F5344CB8AC3E}">
        <p14:creationId xmlns:p14="http://schemas.microsoft.com/office/powerpoint/2010/main" val="29743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210516069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3462963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accent1">
              <a:lumMod val="9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88843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40767"/>
            <a:ext cx="374441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系统开发工作</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706852562"/>
              </p:ext>
            </p:extLst>
          </p:nvPr>
        </p:nvGraphicFramePr>
        <p:xfrm>
          <a:off x="2339752" y="3356992"/>
          <a:ext cx="5289550" cy="2013664"/>
        </p:xfrm>
        <a:graphic>
          <a:graphicData uri="http://schemas.openxmlformats.org/drawingml/2006/table">
            <a:tbl>
              <a:tblPr firstRow="1" firstCol="1" bandRow="1"/>
              <a:tblGrid>
                <a:gridCol w="5289550"/>
              </a:tblGrid>
              <a:tr h="1410414">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489108" y="2348880"/>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bg2">
              <a:lumMod val="20000"/>
              <a:lumOff val="8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solidFill>
              <a:schemeClr val="accent1">
                <a:lumMod val="90000"/>
              </a:schemeClr>
            </a:solidFill>
            <a:ln>
              <a:solidFill>
                <a:schemeClr val="accent1">
                  <a:lumMod val="90000"/>
                </a:schemeClr>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a:solidFill>
            <a:schemeClr val="accent1">
              <a:lumMod val="90000"/>
            </a:schemeClr>
          </a:solidFill>
        </p:grpSpPr>
        <p:sp>
          <p:nvSpPr>
            <p:cNvPr id="55"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93821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毕设\pictrute\imagesCAOCUNY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613" y="4046146"/>
            <a:ext cx="1041616" cy="608609"/>
          </a:xfrm>
          <a:prstGeom prst="rect">
            <a:avLst/>
          </a:prstGeom>
          <a:noFill/>
          <a:extLst>
            <a:ext uri="{909E8E84-426E-40DD-AFC4-6F175D3DCCD1}">
              <a14:hiddenFill xmlns:a14="http://schemas.microsoft.com/office/drawing/2010/main">
                <a:solidFill>
                  <a:srgbClr val="FFFFFF"/>
                </a:solidFill>
              </a14:hiddenFill>
            </a:ext>
          </a:extLst>
        </p:spPr>
      </p:pic>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TextBox 4"/>
          <p:cNvSpPr txBox="1"/>
          <p:nvPr/>
        </p:nvSpPr>
        <p:spPr>
          <a:xfrm>
            <a:off x="457200" y="1173135"/>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社区医疗面临的问题</a:t>
            </a:r>
            <a:endParaRPr lang="zh-CN" altLang="en-US" dirty="0"/>
          </a:p>
        </p:txBody>
      </p:sp>
      <p:sp>
        <p:nvSpPr>
          <p:cNvPr id="18" name="TextBox 17"/>
          <p:cNvSpPr txBox="1"/>
          <p:nvPr/>
        </p:nvSpPr>
        <p:spPr>
          <a:xfrm>
            <a:off x="3887947" y="2891360"/>
            <a:ext cx="1121738" cy="523220"/>
          </a:xfrm>
          <a:prstGeom prst="rect">
            <a:avLst/>
          </a:prstGeom>
          <a:noFill/>
        </p:spPr>
        <p:txBody>
          <a:bodyPr wrap="square" rtlCol="0">
            <a:spAutoFit/>
          </a:bodyPr>
          <a:lstStyle/>
          <a:p>
            <a:r>
              <a:rPr lang="zh-CN" altLang="en-US" sz="1400" dirty="0" smtClean="0"/>
              <a:t>社区</a:t>
            </a:r>
            <a:r>
              <a:rPr lang="zh-CN" altLang="en-US" sz="1400" dirty="0" smtClean="0"/>
              <a:t>医疗</a:t>
            </a:r>
            <a:r>
              <a:rPr lang="zh-CN" altLang="en-US" sz="1400" dirty="0" smtClean="0"/>
              <a:t>诊疗</a:t>
            </a:r>
            <a:r>
              <a:rPr lang="zh-CN" altLang="en-US" sz="1400" dirty="0" smtClean="0"/>
              <a:t>水平低</a:t>
            </a:r>
            <a:endParaRPr lang="zh-CN" altLang="en-US" sz="1400" dirty="0"/>
          </a:p>
        </p:txBody>
      </p:sp>
      <p:sp>
        <p:nvSpPr>
          <p:cNvPr id="11" name="椭圆 10"/>
          <p:cNvSpPr/>
          <p:nvPr/>
        </p:nvSpPr>
        <p:spPr bwMode="auto">
          <a:xfrm>
            <a:off x="1587801" y="3393564"/>
            <a:ext cx="1249368" cy="435129"/>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圆角矩形 11"/>
          <p:cNvSpPr/>
          <p:nvPr/>
        </p:nvSpPr>
        <p:spPr bwMode="auto">
          <a:xfrm>
            <a:off x="1043608" y="1988840"/>
            <a:ext cx="2199969" cy="2700811"/>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椭圆 12"/>
          <p:cNvSpPr/>
          <p:nvPr/>
        </p:nvSpPr>
        <p:spPr bwMode="auto">
          <a:xfrm>
            <a:off x="5775649" y="3027046"/>
            <a:ext cx="1033600" cy="397937"/>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14"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3171" y="2939366"/>
            <a:ext cx="403666" cy="4036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Vico\Desktop\Hospi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489" y="2097420"/>
            <a:ext cx="707932" cy="7079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Vico\Desktop\20120927022313699_easyicon_c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8861" y="2807561"/>
            <a:ext cx="447176" cy="4471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Vico\Desktop\20120927022313699_easyicon_cn_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120" y="2931581"/>
            <a:ext cx="452569" cy="4525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Vico\Desktop\20120927022313699_easyicon_c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12485" y="3102761"/>
            <a:ext cx="462936" cy="4629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Vico\Desktop\20120927022313699_easyicon_cn_25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0691" y="3218185"/>
            <a:ext cx="413596" cy="41359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Vico\Desktop\20120927022313699_easyicon_c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1660" y="3253432"/>
            <a:ext cx="522293" cy="5222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Vico\Desktop\Hospita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40740" y="2089067"/>
            <a:ext cx="610416" cy="610416"/>
          </a:xfrm>
          <a:prstGeom prst="rect">
            <a:avLst/>
          </a:prstGeom>
          <a:noFill/>
          <a:extLst>
            <a:ext uri="{909E8E84-426E-40DD-AFC4-6F175D3DCCD1}">
              <a14:hiddenFill xmlns:a14="http://schemas.microsoft.com/office/drawing/2010/main">
                <a:solidFill>
                  <a:srgbClr val="FFFFFF"/>
                </a:solidFill>
              </a14:hiddenFill>
            </a:ext>
          </a:extLst>
        </p:spPr>
      </p:pic>
      <p:sp>
        <p:nvSpPr>
          <p:cNvPr id="26" name="圆角矩形 25"/>
          <p:cNvSpPr/>
          <p:nvPr/>
        </p:nvSpPr>
        <p:spPr bwMode="auto">
          <a:xfrm>
            <a:off x="5662103" y="2003362"/>
            <a:ext cx="2222265" cy="2715639"/>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6365747" y="4842417"/>
            <a:ext cx="1162939" cy="369332"/>
          </a:xfrm>
          <a:prstGeom prst="rect">
            <a:avLst/>
          </a:prstGeom>
          <a:noFill/>
        </p:spPr>
        <p:txBody>
          <a:bodyPr wrap="square" rtlCol="0">
            <a:spAutoFit/>
          </a:bodyPr>
          <a:lstStyle/>
          <a:p>
            <a:r>
              <a:rPr lang="zh-CN" altLang="en-US" dirty="0" smtClean="0"/>
              <a:t>医疗现状</a:t>
            </a:r>
            <a:endParaRPr lang="zh-CN" altLang="en-US" dirty="0"/>
          </a:p>
        </p:txBody>
      </p:sp>
      <p:pic>
        <p:nvPicPr>
          <p:cNvPr id="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9690" y="4003745"/>
            <a:ext cx="1042318" cy="60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左箭头 29"/>
          <p:cNvSpPr/>
          <p:nvPr/>
        </p:nvSpPr>
        <p:spPr bwMode="auto">
          <a:xfrm rot="3171638">
            <a:off x="6427228" y="3741141"/>
            <a:ext cx="275518" cy="12273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左箭头 30"/>
          <p:cNvSpPr/>
          <p:nvPr/>
        </p:nvSpPr>
        <p:spPr bwMode="auto">
          <a:xfrm rot="8712266">
            <a:off x="6909789" y="3423029"/>
            <a:ext cx="464459" cy="31700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左箭头 31"/>
          <p:cNvSpPr/>
          <p:nvPr/>
        </p:nvSpPr>
        <p:spPr bwMode="auto">
          <a:xfrm rot="5094898">
            <a:off x="2020911" y="3858206"/>
            <a:ext cx="323791" cy="37588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左箭头 32"/>
          <p:cNvSpPr/>
          <p:nvPr/>
        </p:nvSpPr>
        <p:spPr bwMode="auto">
          <a:xfrm rot="3171638">
            <a:off x="1802655" y="3091739"/>
            <a:ext cx="250763" cy="116829"/>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5" name="Picture 7" descr="D:\毕设\pictrute\imagesCA1M51YD.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87273" y="2856339"/>
            <a:ext cx="341413" cy="34141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9727" y="3468368"/>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3490" y="3410501"/>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4974" y="2609481"/>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1460" y="2645066"/>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8518" y="2981948"/>
            <a:ext cx="182612" cy="3652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07367" y="4832844"/>
            <a:ext cx="1810236" cy="369332"/>
          </a:xfrm>
          <a:prstGeom prst="rect">
            <a:avLst/>
          </a:prstGeom>
          <a:noFill/>
        </p:spPr>
        <p:txBody>
          <a:bodyPr wrap="square" rtlCol="0">
            <a:spAutoFit/>
          </a:bodyPr>
          <a:lstStyle/>
          <a:p>
            <a:r>
              <a:rPr lang="zh-CN" altLang="en-US" dirty="0" smtClean="0"/>
              <a:t>理想医疗模式</a:t>
            </a:r>
            <a:endParaRPr lang="zh-CN" altLang="en-US" dirty="0"/>
          </a:p>
        </p:txBody>
      </p:sp>
      <p:sp>
        <p:nvSpPr>
          <p:cNvPr id="41" name="圆角矩形 40"/>
          <p:cNvSpPr/>
          <p:nvPr/>
        </p:nvSpPr>
        <p:spPr bwMode="auto">
          <a:xfrm>
            <a:off x="3645879" y="2532570"/>
            <a:ext cx="1512168" cy="1235165"/>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6" name="TextBox 5"/>
          <p:cNvSpPr txBox="1"/>
          <p:nvPr/>
        </p:nvSpPr>
        <p:spPr>
          <a:xfrm>
            <a:off x="5643549" y="5310711"/>
            <a:ext cx="2875821" cy="523220"/>
          </a:xfrm>
          <a:prstGeom prst="rect">
            <a:avLst/>
          </a:prstGeom>
          <a:noFill/>
        </p:spPr>
        <p:txBody>
          <a:bodyPr wrap="square" rtlCol="0">
            <a:spAutoFit/>
          </a:bodyPr>
          <a:lstStyle/>
          <a:p>
            <a:r>
              <a:rPr lang="zh-CN" altLang="en-US" sz="1400" dirty="0"/>
              <a:t>大</a:t>
            </a:r>
            <a:r>
              <a:rPr lang="zh-CN" altLang="en-US" sz="1400" dirty="0" smtClean="0"/>
              <a:t>医院医疗负担过重，超负荷运作</a:t>
            </a:r>
            <a:endParaRPr lang="en-US" altLang="zh-CN" sz="1400" dirty="0" smtClean="0"/>
          </a:p>
          <a:p>
            <a:r>
              <a:rPr lang="zh-CN" altLang="en-US" sz="1400" dirty="0" smtClean="0"/>
              <a:t>社区医疗资源闲置浪费</a:t>
            </a:r>
            <a:endParaRPr lang="zh-CN" altLang="en-US" sz="1400" dirty="0"/>
          </a:p>
        </p:txBody>
      </p:sp>
      <p:sp>
        <p:nvSpPr>
          <p:cNvPr id="57347" name="TextBox 57346"/>
          <p:cNvSpPr txBox="1"/>
          <p:nvPr/>
        </p:nvSpPr>
        <p:spPr>
          <a:xfrm>
            <a:off x="1043608" y="5310898"/>
            <a:ext cx="2602271" cy="646331"/>
          </a:xfrm>
          <a:prstGeom prst="rect">
            <a:avLst/>
          </a:prstGeom>
          <a:noFill/>
        </p:spPr>
        <p:txBody>
          <a:bodyPr wrap="square" rtlCol="0">
            <a:spAutoFit/>
          </a:bodyPr>
          <a:lstStyle/>
          <a:p>
            <a:r>
              <a:rPr lang="zh-CN" altLang="en-US" dirty="0" smtClean="0"/>
              <a:t>社区承担常见疾病的诊断、治疗</a:t>
            </a:r>
            <a:endParaRPr lang="zh-CN" altLang="en-US" dirty="0"/>
          </a:p>
        </p:txBody>
      </p:sp>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5</a:t>
            </a:fld>
            <a:endParaRPr lang="en-US" altLang="zh-CN" dirty="0"/>
          </a:p>
        </p:txBody>
      </p:sp>
      <p:sp>
        <p:nvSpPr>
          <p:cNvPr id="4" name="TextBox 3"/>
          <p:cNvSpPr txBox="1"/>
          <p:nvPr/>
        </p:nvSpPr>
        <p:spPr>
          <a:xfrm>
            <a:off x="611560" y="1253073"/>
            <a:ext cx="3595856" cy="769441"/>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pPr algn="l"/>
            <a:r>
              <a:rPr lang="zh-CN" altLang="en-US" dirty="0"/>
              <a:t>临床</a:t>
            </a:r>
            <a:r>
              <a:rPr lang="zh-CN" altLang="en-US" dirty="0" smtClean="0"/>
              <a:t>决策支持系统</a:t>
            </a:r>
            <a:endParaRPr lang="en-US" altLang="zh-CN" dirty="0" smtClean="0"/>
          </a:p>
          <a:p>
            <a:pPr algn="l"/>
            <a:r>
              <a:rPr lang="en-US" altLang="zh-CN" sz="1600" dirty="0"/>
              <a:t>(</a:t>
            </a:r>
            <a:r>
              <a:rPr lang="en-US" altLang="zh-CN" sz="1600" dirty="0" smtClean="0"/>
              <a:t>Clinical Decision Support System</a:t>
            </a:r>
            <a:r>
              <a:rPr lang="en-US" altLang="zh-CN" sz="1600" dirty="0"/>
              <a:t>)</a:t>
            </a:r>
            <a:endParaRPr lang="en-US" altLang="zh-CN" sz="1800" dirty="0" smtClean="0"/>
          </a:p>
        </p:txBody>
      </p:sp>
      <p:sp>
        <p:nvSpPr>
          <p:cNvPr id="5"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7" name="矩形 6"/>
          <p:cNvSpPr/>
          <p:nvPr/>
        </p:nvSpPr>
        <p:spPr>
          <a:xfrm>
            <a:off x="938795" y="4507166"/>
            <a:ext cx="787395" cy="369332"/>
          </a:xfrm>
          <a:prstGeom prst="rect">
            <a:avLst/>
          </a:prstGeom>
        </p:spPr>
        <p:txBody>
          <a:bodyPr wrap="none">
            <a:spAutoFit/>
          </a:bodyPr>
          <a:lstStyle/>
          <a:p>
            <a:r>
              <a:rPr lang="zh-CN" altLang="zh-CN" dirty="0">
                <a:hlinkClick r:id="rId4" action="ppaction://hlinkfile" tooltip="en:Mycin"/>
              </a:rPr>
              <a:t>Mycin</a:t>
            </a:r>
            <a:endParaRPr lang="zh-CN" altLang="en-US" dirty="0"/>
          </a:p>
        </p:txBody>
      </p:sp>
      <p:sp>
        <p:nvSpPr>
          <p:cNvPr id="8" name="矩形 7"/>
          <p:cNvSpPr/>
          <p:nvPr/>
        </p:nvSpPr>
        <p:spPr>
          <a:xfrm>
            <a:off x="3707904" y="4495648"/>
            <a:ext cx="1210588" cy="369332"/>
          </a:xfrm>
          <a:prstGeom prst="rect">
            <a:avLst/>
          </a:prstGeom>
        </p:spPr>
        <p:txBody>
          <a:bodyPr wrap="none">
            <a:spAutoFit/>
          </a:bodyPr>
          <a:lstStyle/>
          <a:p>
            <a:r>
              <a:rPr lang="en-US" altLang="zh-CN" dirty="0">
                <a:hlinkClick r:id="rId5" tooltip="en:Internist-I"/>
              </a:rPr>
              <a:t>Internist-1</a:t>
            </a:r>
            <a:endParaRPr lang="zh-CN" altLang="en-US" dirty="0"/>
          </a:p>
        </p:txBody>
      </p:sp>
      <p:sp>
        <p:nvSpPr>
          <p:cNvPr id="9" name="矩形 8"/>
          <p:cNvSpPr/>
          <p:nvPr/>
        </p:nvSpPr>
        <p:spPr>
          <a:xfrm>
            <a:off x="1709464" y="4876498"/>
            <a:ext cx="1569660" cy="369332"/>
          </a:xfrm>
          <a:prstGeom prst="rect">
            <a:avLst/>
          </a:prstGeom>
        </p:spPr>
        <p:txBody>
          <a:bodyPr wrap="none">
            <a:spAutoFit/>
          </a:bodyPr>
          <a:lstStyle/>
          <a:p>
            <a:r>
              <a:rPr lang="zh-CN" altLang="en-US" u="sng" dirty="0">
                <a:hlinkClick r:id="rId6" tooltip="en:Leeds Acute Abdominal Pain system"/>
              </a:rPr>
              <a:t>利兹腹痛系统</a:t>
            </a:r>
            <a:endParaRPr lang="zh-CN" altLang="en-US" dirty="0"/>
          </a:p>
        </p:txBody>
      </p:sp>
      <p:sp>
        <p:nvSpPr>
          <p:cNvPr id="10" name="椭圆 9"/>
          <p:cNvSpPr/>
          <p:nvPr/>
        </p:nvSpPr>
        <p:spPr bwMode="auto">
          <a:xfrm>
            <a:off x="1673416" y="4839834"/>
            <a:ext cx="1734703" cy="4947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圆角矩形 10"/>
          <p:cNvSpPr/>
          <p:nvPr/>
        </p:nvSpPr>
        <p:spPr bwMode="auto">
          <a:xfrm>
            <a:off x="727305" y="4309726"/>
            <a:ext cx="4680520" cy="187220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6336" y="4706742"/>
            <a:ext cx="1255713"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881166" y="4876498"/>
            <a:ext cx="1715170" cy="1169551"/>
          </a:xfrm>
          <a:prstGeom prst="rect">
            <a:avLst/>
          </a:prstGeom>
          <a:noFill/>
        </p:spPr>
        <p:txBody>
          <a:bodyPr wrap="square" rtlCol="0">
            <a:spAutoFit/>
          </a:bodyPr>
          <a:lstStyle/>
          <a:p>
            <a:r>
              <a:rPr lang="zh-CN" altLang="en-US" sz="1400" dirty="0" smtClean="0"/>
              <a:t>大量研究结果表明，临床决策支持系统可以提高</a:t>
            </a:r>
            <a:r>
              <a:rPr lang="zh-CN" altLang="en-US" sz="1400" dirty="0"/>
              <a:t>医疗</a:t>
            </a:r>
            <a:r>
              <a:rPr lang="zh-CN" altLang="en-US" sz="1400" dirty="0" smtClean="0"/>
              <a:t>水平、减少</a:t>
            </a:r>
            <a:r>
              <a:rPr lang="zh-CN" altLang="en-US" sz="1400" dirty="0"/>
              <a:t>医疗差错、降低医疗费用</a:t>
            </a:r>
          </a:p>
        </p:txBody>
      </p:sp>
      <p:graphicFrame>
        <p:nvGraphicFramePr>
          <p:cNvPr id="12" name="对象 11"/>
          <p:cNvGraphicFramePr>
            <a:graphicFrameLocks noChangeAspect="1"/>
          </p:cNvGraphicFramePr>
          <p:nvPr>
            <p:extLst>
              <p:ext uri="{D42A27DB-BD31-4B8C-83A1-F6EECF244321}">
                <p14:modId xmlns:p14="http://schemas.microsoft.com/office/powerpoint/2010/main" val="208337881"/>
              </p:ext>
            </p:extLst>
          </p:nvPr>
        </p:nvGraphicFramePr>
        <p:xfrm>
          <a:off x="5652120" y="1573314"/>
          <a:ext cx="2860104" cy="2116972"/>
        </p:xfrm>
        <a:graphic>
          <a:graphicData uri="http://schemas.openxmlformats.org/presentationml/2006/ole">
            <mc:AlternateContent xmlns:mc="http://schemas.openxmlformats.org/markup-compatibility/2006">
              <mc:Choice xmlns:v="urn:schemas-microsoft-com:vml" Requires="v">
                <p:oleObj spid="_x0000_s3097" name="Visio" r:id="rId8" imgW="4426700" imgH="3282947" progId="Visio.Drawing.11">
                  <p:embed/>
                </p:oleObj>
              </mc:Choice>
              <mc:Fallback>
                <p:oleObj name="Visio" r:id="rId8" imgW="4426700" imgH="3282947" progId="Visio.Drawing.11">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2120" y="1573314"/>
                        <a:ext cx="2860104" cy="2116972"/>
                      </a:xfrm>
                      <a:prstGeom prst="rect">
                        <a:avLst/>
                      </a:prstGeom>
                      <a:noFill/>
                      <a:ln>
                        <a:noFill/>
                      </a:ln>
                    </p:spPr>
                  </p:pic>
                </p:oleObj>
              </mc:Fallback>
            </mc:AlternateContent>
          </a:graphicData>
        </a:graphic>
      </p:graphicFrame>
      <p:sp>
        <p:nvSpPr>
          <p:cNvPr id="14" name="矩形 13"/>
          <p:cNvSpPr/>
          <p:nvPr/>
        </p:nvSpPr>
        <p:spPr>
          <a:xfrm>
            <a:off x="727305" y="2204864"/>
            <a:ext cx="4761816" cy="923330"/>
          </a:xfrm>
          <a:prstGeom prst="rect">
            <a:avLst/>
          </a:prstGeom>
        </p:spPr>
        <p:txBody>
          <a:bodyPr wrap="square">
            <a:spAutoFit/>
          </a:bodyPr>
          <a:lstStyle/>
          <a:p>
            <a:r>
              <a:rPr lang="en-US" altLang="zh-CN" dirty="0" smtClean="0"/>
              <a:t>CDSS</a:t>
            </a:r>
            <a:r>
              <a:rPr lang="zh-CN" altLang="en-US" dirty="0" smtClean="0"/>
              <a:t>是运用</a:t>
            </a:r>
            <a:r>
              <a:rPr lang="zh-CN" altLang="en-US" dirty="0"/>
              <a:t>专家系统的设计原理与方法，模拟医学专家诊断、治疗疾病的思维过程</a:t>
            </a:r>
            <a:r>
              <a:rPr lang="zh-CN" altLang="en-US" dirty="0" smtClean="0"/>
              <a:t>编制的</a:t>
            </a:r>
            <a:r>
              <a:rPr lang="zh-CN" altLang="en-US" dirty="0"/>
              <a:t>计算机程序</a:t>
            </a:r>
            <a:r>
              <a:rPr lang="zh-CN" altLang="en-US" dirty="0" smtClean="0"/>
              <a:t>。</a:t>
            </a:r>
            <a:endParaRPr lang="en-US" altLang="zh-CN" dirty="0" smtClean="0"/>
          </a:p>
        </p:txBody>
      </p:sp>
      <p:sp>
        <p:nvSpPr>
          <p:cNvPr id="18" name="矩形 17"/>
          <p:cNvSpPr/>
          <p:nvPr/>
        </p:nvSpPr>
        <p:spPr>
          <a:xfrm>
            <a:off x="1043608" y="5389640"/>
            <a:ext cx="851515" cy="369332"/>
          </a:xfrm>
          <a:prstGeom prst="rect">
            <a:avLst/>
          </a:prstGeom>
        </p:spPr>
        <p:txBody>
          <a:bodyPr wrap="none">
            <a:spAutoFit/>
          </a:bodyPr>
          <a:lstStyle/>
          <a:p>
            <a:r>
              <a:rPr lang="en-US" altLang="zh-CN" dirty="0" smtClean="0">
                <a:solidFill>
                  <a:schemeClr val="accent1">
                    <a:lumMod val="50000"/>
                  </a:schemeClr>
                </a:solidFill>
              </a:rPr>
              <a:t>D</a:t>
            </a:r>
            <a:r>
              <a:rPr lang="en-US" altLang="zh-CN" dirty="0">
                <a:solidFill>
                  <a:schemeClr val="accent1">
                    <a:lumMod val="50000"/>
                  </a:schemeClr>
                </a:solidFill>
              </a:rPr>
              <a:t>EMS</a:t>
            </a:r>
            <a:endParaRPr lang="zh-CN" altLang="en-US" dirty="0">
              <a:solidFill>
                <a:schemeClr val="accent1">
                  <a:lumMod val="50000"/>
                </a:schemeClr>
              </a:solidFill>
            </a:endParaRPr>
          </a:p>
        </p:txBody>
      </p:sp>
      <p:sp>
        <p:nvSpPr>
          <p:cNvPr id="16" name="矩形 15"/>
          <p:cNvSpPr/>
          <p:nvPr/>
        </p:nvSpPr>
        <p:spPr>
          <a:xfrm>
            <a:off x="727437" y="3076823"/>
            <a:ext cx="5045341" cy="1200329"/>
          </a:xfrm>
          <a:prstGeom prst="rect">
            <a:avLst/>
          </a:prstGeom>
        </p:spPr>
        <p:txBody>
          <a:bodyPr wrap="square">
            <a:spAutoFit/>
          </a:bodyPr>
          <a:lstStyle/>
          <a:p>
            <a:r>
              <a:rPr lang="en-US" altLang="zh-CN" dirty="0" smtClean="0"/>
              <a:t>1.</a:t>
            </a:r>
            <a:r>
              <a:rPr lang="zh-CN" altLang="en-US" dirty="0" smtClean="0"/>
              <a:t>帮助</a:t>
            </a:r>
            <a:r>
              <a:rPr lang="zh-CN" altLang="en-US" dirty="0"/>
              <a:t>医生解决复杂的医学问题，作为医生诊断、治疗</a:t>
            </a:r>
            <a:r>
              <a:rPr lang="zh-CN" altLang="en-US" dirty="0" smtClean="0"/>
              <a:t>以及预防</a:t>
            </a:r>
            <a:r>
              <a:rPr lang="zh-CN" altLang="en-US" dirty="0"/>
              <a:t>的辅助</a:t>
            </a:r>
            <a:r>
              <a:rPr lang="zh-CN" altLang="en-US" dirty="0" smtClean="0"/>
              <a:t>工具</a:t>
            </a:r>
            <a:endParaRPr lang="en-US" altLang="zh-CN" dirty="0" smtClean="0"/>
          </a:p>
          <a:p>
            <a:r>
              <a:rPr lang="en-US" altLang="zh-CN" dirty="0" smtClean="0"/>
              <a:t>2.</a:t>
            </a:r>
            <a:r>
              <a:rPr lang="zh-CN" altLang="en-US" dirty="0" smtClean="0"/>
              <a:t>帮助</a:t>
            </a:r>
            <a:r>
              <a:rPr lang="zh-CN" altLang="en-US" dirty="0"/>
              <a:t>医学专家宝贵理论和丰富临床经验的保存、</a:t>
            </a:r>
            <a:r>
              <a:rPr lang="zh-CN" altLang="en-US" dirty="0" smtClean="0"/>
              <a:t>整理和</a:t>
            </a:r>
            <a:r>
              <a:rPr lang="zh-CN" altLang="en-US" dirty="0"/>
              <a:t>传播</a:t>
            </a:r>
          </a:p>
        </p:txBody>
      </p:sp>
    </p:spTree>
    <p:extLst>
      <p:ext uri="{BB962C8B-B14F-4D97-AF65-F5344CB8AC3E}">
        <p14:creationId xmlns:p14="http://schemas.microsoft.com/office/powerpoint/2010/main" val="158127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bwMode="auto">
          <a:xfrm>
            <a:off x="755576" y="2854622"/>
            <a:ext cx="576064" cy="1147490"/>
          </a:xfrm>
          <a:prstGeom prst="downArrow">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539552" y="1329860"/>
            <a:ext cx="2348720"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社区需求分析</a:t>
            </a:r>
            <a:endParaRPr lang="zh-CN" altLang="en-US" sz="2800" b="1" dirty="0">
              <a:ln w="1905"/>
              <a:solidFill>
                <a:srgbClr val="0070C0"/>
              </a:solidFill>
              <a:effectLst>
                <a:innerShdw blurRad="69850" dist="43180" dir="5400000">
                  <a:srgbClr val="000000">
                    <a:alpha val="65000"/>
                  </a:srgbClr>
                </a:innerShdw>
              </a:effectLst>
            </a:endParaRPr>
          </a:p>
        </p:txBody>
      </p:sp>
      <p:sp>
        <p:nvSpPr>
          <p:cNvPr id="43" name="TextBox 42"/>
          <p:cNvSpPr txBox="1"/>
          <p:nvPr/>
        </p:nvSpPr>
        <p:spPr>
          <a:xfrm>
            <a:off x="4439723" y="4051414"/>
            <a:ext cx="1214906" cy="954107"/>
          </a:xfrm>
          <a:prstGeom prst="rect">
            <a:avLst/>
          </a:prstGeom>
          <a:noFill/>
        </p:spPr>
        <p:txBody>
          <a:bodyPr wrap="square" rtlCol="0">
            <a:spAutoFit/>
          </a:bodyPr>
          <a:lstStyle/>
          <a:p>
            <a:r>
              <a:rPr lang="zh-CN" altLang="en-US" sz="1400" dirty="0" smtClean="0"/>
              <a:t>通过应用</a:t>
            </a:r>
            <a:r>
              <a:rPr lang="zh-CN" altLang="en-US" sz="1400" dirty="0"/>
              <a:t>和</a:t>
            </a:r>
            <a:r>
              <a:rPr lang="zh-CN" altLang="en-US" sz="1400" dirty="0" smtClean="0"/>
              <a:t>学习医学资源</a:t>
            </a:r>
            <a:r>
              <a:rPr lang="zh-CN" altLang="en-US" sz="1400" dirty="0" smtClean="0"/>
              <a:t>提升诊疗水平</a:t>
            </a:r>
            <a:endParaRPr lang="zh-CN" altLang="en-US" sz="1400" dirty="0"/>
          </a:p>
        </p:txBody>
      </p:sp>
      <p:sp>
        <p:nvSpPr>
          <p:cNvPr id="44" name="TextBox 43"/>
          <p:cNvSpPr txBox="1"/>
          <p:nvPr/>
        </p:nvSpPr>
        <p:spPr>
          <a:xfrm>
            <a:off x="1666039" y="3729309"/>
            <a:ext cx="1034130" cy="338554"/>
          </a:xfrm>
          <a:prstGeom prst="rect">
            <a:avLst/>
          </a:prstGeom>
          <a:noFill/>
        </p:spPr>
        <p:txBody>
          <a:bodyPr wrap="square" rtlCol="0">
            <a:spAutoFit/>
          </a:bodyPr>
          <a:lstStyle/>
          <a:p>
            <a:r>
              <a:rPr lang="zh-CN" altLang="en-US" sz="1600" dirty="0" smtClean="0"/>
              <a:t>领域</a:t>
            </a:r>
            <a:r>
              <a:rPr lang="zh-CN" altLang="en-US" sz="1600" dirty="0" smtClean="0"/>
              <a:t>专家</a:t>
            </a:r>
            <a:endParaRPr lang="en-US" altLang="zh-CN" sz="1600" dirty="0"/>
          </a:p>
        </p:txBody>
      </p:sp>
      <p:pic>
        <p:nvPicPr>
          <p:cNvPr id="47" name="Picture 2" descr="C:\Users\Vico\Desktop\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132" y="2579085"/>
            <a:ext cx="902965" cy="10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3"/>
          <p:cNvSpPr>
            <a:spLocks/>
          </p:cNvSpPr>
          <p:nvPr/>
        </p:nvSpPr>
        <p:spPr bwMode="gray">
          <a:xfrm rot="4845318" flipV="1">
            <a:off x="3137441" y="1779752"/>
            <a:ext cx="554028" cy="1795691"/>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52" name="Picture 2" descr="C:\Users\Vico\Pictures\110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622" y="2665021"/>
            <a:ext cx="998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489301" y="3663558"/>
            <a:ext cx="1115751" cy="338554"/>
          </a:xfrm>
          <a:prstGeom prst="rect">
            <a:avLst/>
          </a:prstGeom>
          <a:noFill/>
        </p:spPr>
        <p:txBody>
          <a:bodyPr wrap="square" rtlCol="0">
            <a:spAutoFit/>
          </a:bodyPr>
          <a:lstStyle/>
          <a:p>
            <a:r>
              <a:rPr lang="zh-CN" altLang="en-US" sz="1600" dirty="0" smtClean="0"/>
              <a:t>社区医生</a:t>
            </a:r>
            <a:endParaRPr lang="zh-CN" altLang="en-US" sz="1600" dirty="0"/>
          </a:p>
        </p:txBody>
      </p:sp>
      <p:sp>
        <p:nvSpPr>
          <p:cNvPr id="62" name="Freeform 3"/>
          <p:cNvSpPr>
            <a:spLocks/>
          </p:cNvSpPr>
          <p:nvPr/>
        </p:nvSpPr>
        <p:spPr bwMode="gray">
          <a:xfrm rot="4752713" flipV="1">
            <a:off x="6189069" y="1876994"/>
            <a:ext cx="554028" cy="1647480"/>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63" name="Picture 4" descr="C:\Users\FGJ\Pictures\doc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624" y="2784373"/>
            <a:ext cx="944660" cy="94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39187" y="4002112"/>
            <a:ext cx="1475423" cy="307777"/>
          </a:xfrm>
          <a:prstGeom prst="rect">
            <a:avLst/>
          </a:prstGeom>
          <a:noFill/>
        </p:spPr>
        <p:txBody>
          <a:bodyPr wrap="square" rtlCol="0">
            <a:spAutoFit/>
          </a:bodyPr>
          <a:lstStyle/>
          <a:p>
            <a:r>
              <a:rPr lang="zh-CN" altLang="en-US" sz="1400" dirty="0" smtClean="0"/>
              <a:t>知识的传播应用</a:t>
            </a:r>
            <a:endParaRPr lang="zh-CN" altLang="en-US" sz="1400" dirty="0"/>
          </a:p>
        </p:txBody>
      </p:sp>
      <p:sp>
        <p:nvSpPr>
          <p:cNvPr id="14" name="TextBox 13"/>
          <p:cNvSpPr txBox="1"/>
          <p:nvPr/>
        </p:nvSpPr>
        <p:spPr>
          <a:xfrm>
            <a:off x="7448132" y="3858436"/>
            <a:ext cx="1142722" cy="954107"/>
          </a:xfrm>
          <a:prstGeom prst="rect">
            <a:avLst/>
          </a:prstGeom>
          <a:noFill/>
        </p:spPr>
        <p:txBody>
          <a:bodyPr wrap="square" rtlCol="0">
            <a:spAutoFit/>
          </a:bodyPr>
          <a:lstStyle/>
          <a:p>
            <a:r>
              <a:rPr lang="zh-CN" altLang="en-US" sz="1400" dirty="0" smtClean="0"/>
              <a:t>满足常见病诊疗需求的高质量的医疗服务</a:t>
            </a:r>
            <a:endParaRPr lang="zh-CN" altLang="en-US" sz="1400" dirty="0"/>
          </a:p>
        </p:txBody>
      </p:sp>
      <p:sp>
        <p:nvSpPr>
          <p:cNvPr id="15" name="TextBox 14"/>
          <p:cNvSpPr txBox="1"/>
          <p:nvPr/>
        </p:nvSpPr>
        <p:spPr>
          <a:xfrm>
            <a:off x="326672" y="2546845"/>
            <a:ext cx="1747084" cy="307777"/>
          </a:xfrm>
          <a:prstGeom prst="rect">
            <a:avLst/>
          </a:prstGeom>
          <a:noFill/>
        </p:spPr>
        <p:txBody>
          <a:bodyPr wrap="square" rtlCol="0">
            <a:spAutoFit/>
          </a:bodyPr>
          <a:lstStyle/>
          <a:p>
            <a:r>
              <a:rPr lang="zh-CN" altLang="en-US" sz="1400" dirty="0" smtClean="0"/>
              <a:t>临床数据获取利用</a:t>
            </a:r>
            <a:endParaRPr lang="zh-CN" altLang="en-US" sz="1400" dirty="0"/>
          </a:p>
        </p:txBody>
      </p:sp>
      <p:sp>
        <p:nvSpPr>
          <p:cNvPr id="22" name="Freeform 5"/>
          <p:cNvSpPr>
            <a:spLocks/>
          </p:cNvSpPr>
          <p:nvPr/>
        </p:nvSpPr>
        <p:spPr bwMode="gray">
          <a:xfrm rot="9488641" flipV="1">
            <a:off x="2853187" y="3542063"/>
            <a:ext cx="1181157" cy="729873"/>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5"/>
          <p:cNvSpPr>
            <a:spLocks/>
          </p:cNvSpPr>
          <p:nvPr/>
        </p:nvSpPr>
        <p:spPr bwMode="gray">
          <a:xfrm rot="9488641" flipV="1">
            <a:off x="5875508" y="3411990"/>
            <a:ext cx="1181157" cy="729873"/>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 name="TextBox 1"/>
          <p:cNvSpPr txBox="1"/>
          <p:nvPr/>
        </p:nvSpPr>
        <p:spPr>
          <a:xfrm>
            <a:off x="7606334" y="3621096"/>
            <a:ext cx="758949" cy="338554"/>
          </a:xfrm>
          <a:prstGeom prst="rect">
            <a:avLst/>
          </a:prstGeom>
          <a:noFill/>
        </p:spPr>
        <p:txBody>
          <a:bodyPr wrap="square" rtlCol="0">
            <a:spAutoFit/>
          </a:bodyPr>
          <a:lstStyle/>
          <a:p>
            <a:r>
              <a:rPr lang="zh-CN" altLang="en-US" sz="1600" dirty="0" smtClean="0"/>
              <a:t>患者</a:t>
            </a:r>
            <a:endParaRPr lang="zh-CN" altLang="en-US" sz="1600" dirty="0"/>
          </a:p>
        </p:txBody>
      </p:sp>
      <p:sp>
        <p:nvSpPr>
          <p:cNvPr id="7" name="TextBox 6"/>
          <p:cNvSpPr txBox="1"/>
          <p:nvPr/>
        </p:nvSpPr>
        <p:spPr>
          <a:xfrm>
            <a:off x="608178" y="3218363"/>
            <a:ext cx="1184072" cy="307777"/>
          </a:xfrm>
          <a:prstGeom prst="rect">
            <a:avLst/>
          </a:prstGeom>
          <a:noFill/>
        </p:spPr>
        <p:txBody>
          <a:bodyPr wrap="square" rtlCol="0">
            <a:spAutoFit/>
          </a:bodyPr>
          <a:lstStyle/>
          <a:p>
            <a:r>
              <a:rPr lang="zh-CN" altLang="en-US" sz="1400" dirty="0" smtClean="0"/>
              <a:t>知识更新</a:t>
            </a:r>
            <a:endParaRPr lang="zh-CN" altLang="en-US" sz="1400" dirty="0"/>
          </a:p>
        </p:txBody>
      </p:sp>
    </p:spTree>
    <p:extLst>
      <p:ext uri="{BB962C8B-B14F-4D97-AF65-F5344CB8AC3E}">
        <p14:creationId xmlns:p14="http://schemas.microsoft.com/office/powerpoint/2010/main" val="29051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down)">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bwMode="auto">
          <a:xfrm rot="8306664">
            <a:off x="5343870" y="2225689"/>
            <a:ext cx="389836" cy="1002772"/>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36432" y="1409243"/>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服务模式</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3" name="Picture 2" descr="C:\Users\FGJ\Pictures\imagesCAULZML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422" y="3231567"/>
            <a:ext cx="907482" cy="90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4932040" y="4533996"/>
            <a:ext cx="95216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rPr>
              <a:t>诊疗服务</a:t>
            </a: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45" name="TextBox 44"/>
          <p:cNvSpPr txBox="1"/>
          <p:nvPr/>
        </p:nvSpPr>
        <p:spPr>
          <a:xfrm>
            <a:off x="2483527" y="4674615"/>
            <a:ext cx="85725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rPr>
              <a:t>临床数据</a:t>
            </a:r>
            <a:endParaRPr kumimoji="0" lang="zh-CN" altLang="en-US" sz="1100" b="0"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1211333" y="4057231"/>
            <a:ext cx="12626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知识更新</a:t>
            </a:r>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57" name="Picture 4" descr="C:\Users\FGJ\Pictures\doc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533" y="3171682"/>
            <a:ext cx="931209" cy="93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C:\Users\FGJ\Pictures\imagesCAGSP7Q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2789">
            <a:off x="6827957" y="3151230"/>
            <a:ext cx="1125453" cy="9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692686" y="2159973"/>
            <a:ext cx="648072" cy="461665"/>
          </a:xfrm>
          <a:prstGeom prst="rect">
            <a:avLst/>
          </a:prstGeom>
          <a:noFill/>
        </p:spPr>
        <p:txBody>
          <a:bodyPr wrap="square" rtlCol="0">
            <a:spAutoFit/>
          </a:bodyPr>
          <a:lstStyle/>
          <a:p>
            <a:r>
              <a:rPr lang="zh-CN" altLang="en-US" sz="1200" dirty="0" smtClean="0"/>
              <a:t>疾病决策支持</a:t>
            </a:r>
            <a:endParaRPr lang="zh-CN" altLang="en-US" sz="1200" dirty="0"/>
          </a:p>
        </p:txBody>
      </p:sp>
      <p:sp>
        <p:nvSpPr>
          <p:cNvPr id="64" name="右箭头 63"/>
          <p:cNvSpPr/>
          <p:nvPr/>
        </p:nvSpPr>
        <p:spPr bwMode="auto">
          <a:xfrm rot="18940538">
            <a:off x="2228299" y="2464125"/>
            <a:ext cx="1108792" cy="323166"/>
          </a:xfrm>
          <a:prstGeom prst="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9" name="TextBox 8"/>
          <p:cNvSpPr txBox="1"/>
          <p:nvPr/>
        </p:nvSpPr>
        <p:spPr>
          <a:xfrm>
            <a:off x="1250116" y="3062290"/>
            <a:ext cx="1207036" cy="338554"/>
          </a:xfrm>
          <a:prstGeom prst="rect">
            <a:avLst/>
          </a:prstGeom>
          <a:noFill/>
        </p:spPr>
        <p:txBody>
          <a:bodyPr wrap="square" rtlCol="0">
            <a:spAutoFit/>
          </a:bodyPr>
          <a:lstStyle/>
          <a:p>
            <a:r>
              <a:rPr lang="zh-CN" altLang="en-US" sz="1600" dirty="0" smtClean="0"/>
              <a:t>知识</a:t>
            </a:r>
            <a:r>
              <a:rPr lang="zh-CN" altLang="en-US" sz="1600" dirty="0"/>
              <a:t>表达</a:t>
            </a:r>
          </a:p>
        </p:txBody>
      </p:sp>
      <p:sp>
        <p:nvSpPr>
          <p:cNvPr id="3" name="TextBox 2"/>
          <p:cNvSpPr txBox="1"/>
          <p:nvPr/>
        </p:nvSpPr>
        <p:spPr>
          <a:xfrm>
            <a:off x="3385870" y="2063463"/>
            <a:ext cx="1363604" cy="276999"/>
          </a:xfrm>
          <a:prstGeom prst="rect">
            <a:avLst/>
          </a:prstGeom>
          <a:noFill/>
        </p:spPr>
        <p:txBody>
          <a:bodyPr wrap="square" rtlCol="0">
            <a:spAutoFit/>
          </a:bodyPr>
          <a:lstStyle/>
          <a:p>
            <a:r>
              <a:rPr lang="zh-CN" altLang="en-US" sz="1200" dirty="0" smtClean="0"/>
              <a:t>决策系统开发</a:t>
            </a:r>
            <a:endParaRPr lang="zh-CN" altLang="en-US" sz="1200" dirty="0"/>
          </a:p>
        </p:txBody>
      </p:sp>
      <p:sp>
        <p:nvSpPr>
          <p:cNvPr id="7" name="TextBox 6"/>
          <p:cNvSpPr txBox="1"/>
          <p:nvPr/>
        </p:nvSpPr>
        <p:spPr>
          <a:xfrm>
            <a:off x="3464110" y="2390806"/>
            <a:ext cx="1145479" cy="307777"/>
          </a:xfrm>
          <a:prstGeom prst="rect">
            <a:avLst/>
          </a:prstGeom>
          <a:noFill/>
        </p:spPr>
        <p:txBody>
          <a:bodyPr wrap="square" rtlCol="0">
            <a:spAutoFit/>
          </a:bodyPr>
          <a:lstStyle/>
          <a:p>
            <a:r>
              <a:rPr lang="zh-CN" altLang="en-US" sz="1400" dirty="0" smtClean="0"/>
              <a:t>服务更新</a:t>
            </a:r>
            <a:endParaRPr lang="zh-CN" altLang="en-US" sz="1400" dirty="0"/>
          </a:p>
        </p:txBody>
      </p:sp>
      <p:pic>
        <p:nvPicPr>
          <p:cNvPr id="27" name="Picture 2" descr="C:\Users\Vico\Desktop\us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391" y="4533996"/>
            <a:ext cx="642916" cy="7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上箭头 27"/>
          <p:cNvSpPr/>
          <p:nvPr/>
        </p:nvSpPr>
        <p:spPr bwMode="auto">
          <a:xfrm rot="18838590">
            <a:off x="3158895" y="4104396"/>
            <a:ext cx="389836" cy="1048961"/>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32" name="上箭头 31"/>
          <p:cNvSpPr/>
          <p:nvPr/>
        </p:nvSpPr>
        <p:spPr bwMode="auto">
          <a:xfrm rot="12693684">
            <a:off x="4797140" y="4068530"/>
            <a:ext cx="389836" cy="826824"/>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2050" name="Picture 2" descr="D:\毕设\pictrute\imagesCARPWBJ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979" y="1105887"/>
            <a:ext cx="1016858" cy="1016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39692" y="2317931"/>
            <a:ext cx="912311" cy="307777"/>
          </a:xfrm>
          <a:prstGeom prst="rect">
            <a:avLst/>
          </a:prstGeom>
          <a:noFill/>
        </p:spPr>
        <p:txBody>
          <a:bodyPr wrap="square" rtlCol="0">
            <a:spAutoFit/>
          </a:bodyPr>
          <a:lstStyle/>
          <a:p>
            <a:r>
              <a:rPr lang="zh-CN" altLang="en-US" sz="1400" dirty="0" smtClean="0"/>
              <a:t>知识</a:t>
            </a:r>
            <a:endParaRPr lang="zh-CN" altLang="en-US" sz="1400" dirty="0"/>
          </a:p>
        </p:txBody>
      </p:sp>
      <p:sp>
        <p:nvSpPr>
          <p:cNvPr id="36" name="矩形 35"/>
          <p:cNvSpPr/>
          <p:nvPr/>
        </p:nvSpPr>
        <p:spPr>
          <a:xfrm>
            <a:off x="486065" y="5494858"/>
            <a:ext cx="5281357" cy="954107"/>
          </a:xfrm>
          <a:prstGeom prst="rect">
            <a:avLst/>
          </a:prstGeom>
        </p:spPr>
        <p:txBody>
          <a:bodyPr wrap="square">
            <a:spAutoFit/>
          </a:bodyPr>
          <a:lstStyle/>
          <a:p>
            <a:r>
              <a:rPr lang="en-US" altLang="zh-CN" sz="1400" dirty="0"/>
              <a:t>Three pillars for realizing the promise of </a:t>
            </a:r>
            <a:r>
              <a:rPr lang="en-US" altLang="zh-CN" sz="1400" dirty="0" smtClean="0"/>
              <a:t>CDS</a:t>
            </a:r>
          </a:p>
          <a:p>
            <a:r>
              <a:rPr lang="en-US" altLang="zh-CN" sz="1400" dirty="0" smtClean="0"/>
              <a:t>1.Best </a:t>
            </a:r>
            <a:r>
              <a:rPr lang="en-US" altLang="zh-CN" sz="1400" dirty="0"/>
              <a:t>Knowledge Available when needed</a:t>
            </a:r>
          </a:p>
          <a:p>
            <a:r>
              <a:rPr lang="en-US" altLang="zh-CN" sz="1400" dirty="0"/>
              <a:t>2.High Adoption and Effective use </a:t>
            </a:r>
          </a:p>
          <a:p>
            <a:r>
              <a:rPr lang="en-US" altLang="zh-CN" sz="1400" dirty="0"/>
              <a:t>3.Continuous Improvement of knowledge and CDS</a:t>
            </a:r>
            <a:endParaRPr lang="zh-CN" altLang="en-US" sz="1400" dirty="0"/>
          </a:p>
        </p:txBody>
      </p:sp>
    </p:spTree>
    <p:extLst>
      <p:ext uri="{BB962C8B-B14F-4D97-AF65-F5344CB8AC3E}">
        <p14:creationId xmlns:p14="http://schemas.microsoft.com/office/powerpoint/2010/main" val="389535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611559" y="1164792"/>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关键问题</a:t>
            </a:r>
            <a:endParaRPr lang="zh-CN" altLang="en-US" dirty="0"/>
          </a:p>
        </p:txBody>
      </p:sp>
      <p:sp>
        <p:nvSpPr>
          <p:cNvPr id="4" name="TextBox 3"/>
          <p:cNvSpPr txBox="1"/>
          <p:nvPr/>
        </p:nvSpPr>
        <p:spPr>
          <a:xfrm>
            <a:off x="1090202" y="5666863"/>
            <a:ext cx="5651690" cy="1200329"/>
          </a:xfrm>
          <a:prstGeom prst="rect">
            <a:avLst/>
          </a:prstGeom>
          <a:noFill/>
        </p:spPr>
        <p:txBody>
          <a:bodyPr wrap="square" rtlCol="0">
            <a:spAutoFit/>
          </a:bodyPr>
          <a:lstStyle/>
          <a:p>
            <a:r>
              <a:rPr lang="en-US" altLang="zh-CN" dirty="0" smtClean="0"/>
              <a:t>1.</a:t>
            </a:r>
            <a:r>
              <a:rPr lang="zh-CN" altLang="en-US" dirty="0" smtClean="0"/>
              <a:t>系统的服务对象范围广：全国各社区的医疗机构、大医疗中心、医疗信息化研究人员</a:t>
            </a:r>
            <a:endParaRPr lang="en-US" altLang="zh-CN" dirty="0" smtClean="0"/>
          </a:p>
          <a:p>
            <a:r>
              <a:rPr lang="en-US" altLang="zh-CN" dirty="0" smtClean="0"/>
              <a:t>2.</a:t>
            </a:r>
            <a:r>
              <a:rPr lang="zh-CN" altLang="en-US" dirty="0" smtClean="0"/>
              <a:t>系统的服务内容多样性 ：扩展、重用</a:t>
            </a:r>
            <a:endParaRPr lang="en-US" altLang="zh-CN" dirty="0" smtClean="0"/>
          </a:p>
          <a:p>
            <a:endParaRPr lang="zh-CN" altLang="en-US" dirty="0"/>
          </a:p>
        </p:txBody>
      </p:sp>
      <p:pic>
        <p:nvPicPr>
          <p:cNvPr id="1026" name="Picture 2" descr="D:\毕设\pictrute\imagesCAONE16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98" y="2448901"/>
            <a:ext cx="1759133" cy="113155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146326" y="5286184"/>
            <a:ext cx="1458122" cy="276999"/>
          </a:xfrm>
          <a:prstGeom prst="rect">
            <a:avLst/>
          </a:prstGeom>
          <a:noFill/>
        </p:spPr>
        <p:txBody>
          <a:bodyPr wrap="square" rtlCol="0">
            <a:spAutoFit/>
          </a:bodyPr>
          <a:lstStyle/>
          <a:p>
            <a:r>
              <a:rPr lang="zh-CN" altLang="en-US" sz="1200" dirty="0" smtClean="0"/>
              <a:t>医疗信息研究人员</a:t>
            </a:r>
            <a:endParaRPr lang="zh-CN" altLang="en-US" sz="1200" dirty="0"/>
          </a:p>
        </p:txBody>
      </p:sp>
      <p:cxnSp>
        <p:nvCxnSpPr>
          <p:cNvPr id="23" name="曲线连接符 22"/>
          <p:cNvCxnSpPr/>
          <p:nvPr/>
        </p:nvCxnSpPr>
        <p:spPr bwMode="auto">
          <a:xfrm rot="10800000">
            <a:off x="5119901" y="4509120"/>
            <a:ext cx="1905437" cy="605534"/>
          </a:xfrm>
          <a:prstGeom prst="curvedConnector3">
            <a:avLst/>
          </a:prstGeom>
          <a:solidFill>
            <a:schemeClr val="accent1"/>
          </a:solidFill>
          <a:ln w="19050" cap="flat" cmpd="sng" algn="ctr">
            <a:solidFill>
              <a:schemeClr val="tx1"/>
            </a:solidFill>
            <a:prstDash val="solid"/>
            <a:round/>
            <a:headEnd type="none" w="med" len="med"/>
            <a:tailEnd type="triangle" w="med" len="med"/>
          </a:ln>
          <a:effectLst/>
        </p:spPr>
      </p:cxnSp>
      <p:sp>
        <p:nvSpPr>
          <p:cNvPr id="28" name="圆角矩形 27"/>
          <p:cNvSpPr/>
          <p:nvPr/>
        </p:nvSpPr>
        <p:spPr bwMode="auto">
          <a:xfrm>
            <a:off x="2704856" y="3912223"/>
            <a:ext cx="2376263" cy="83948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31" name="直接箭头连接符 30"/>
          <p:cNvCxnSpPr/>
          <p:nvPr/>
        </p:nvCxnSpPr>
        <p:spPr bwMode="auto">
          <a:xfrm flipV="1">
            <a:off x="4057224" y="3546696"/>
            <a:ext cx="157823" cy="348137"/>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4" name="曲线连接符 43"/>
          <p:cNvCxnSpPr/>
          <p:nvPr/>
        </p:nvCxnSpPr>
        <p:spPr bwMode="auto">
          <a:xfrm>
            <a:off x="4719677" y="3021087"/>
            <a:ext cx="3364570" cy="774700"/>
          </a:xfrm>
          <a:prstGeom prst="curvedConnector4">
            <a:avLst>
              <a:gd name="adj1" fmla="val 44244"/>
              <a:gd name="adj2" fmla="val 129508"/>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曲线连接符 45"/>
          <p:cNvCxnSpPr>
            <a:endCxn id="51" idx="2"/>
          </p:cNvCxnSpPr>
          <p:nvPr/>
        </p:nvCxnSpPr>
        <p:spPr bwMode="auto">
          <a:xfrm flipV="1">
            <a:off x="4623952" y="2075362"/>
            <a:ext cx="2165360" cy="542483"/>
          </a:xfrm>
          <a:prstGeom prst="curvedConnector2">
            <a:avLst/>
          </a:prstGeom>
          <a:solidFill>
            <a:schemeClr val="accent1"/>
          </a:solidFill>
          <a:ln w="19050" cap="flat" cmpd="sng" algn="ctr">
            <a:solidFill>
              <a:schemeClr val="tx1"/>
            </a:solidFill>
            <a:prstDash val="solid"/>
            <a:round/>
            <a:headEnd type="none" w="med" len="med"/>
            <a:tailEnd type="triangle" w="med" len="med"/>
          </a:ln>
          <a:effectLst/>
        </p:spPr>
      </p:cxnSp>
      <p:pic>
        <p:nvPicPr>
          <p:cNvPr id="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1172" y="3386607"/>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962" y="1300662"/>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4" name="TextBox 57353"/>
          <p:cNvSpPr txBox="1"/>
          <p:nvPr/>
        </p:nvSpPr>
        <p:spPr>
          <a:xfrm>
            <a:off x="1425244" y="4200472"/>
            <a:ext cx="684076" cy="246221"/>
          </a:xfrm>
          <a:prstGeom prst="rect">
            <a:avLst/>
          </a:prstGeom>
          <a:noFill/>
        </p:spPr>
        <p:txBody>
          <a:bodyPr wrap="square" rtlCol="0">
            <a:spAutoFit/>
          </a:bodyPr>
          <a:lstStyle/>
          <a:p>
            <a:r>
              <a:rPr lang="zh-CN" altLang="en-US" sz="1000" dirty="0" smtClean="0"/>
              <a:t>管理员</a:t>
            </a:r>
            <a:endParaRPr lang="zh-CN" altLang="en-US" sz="1000" dirty="0"/>
          </a:p>
        </p:txBody>
      </p:sp>
      <p:sp>
        <p:nvSpPr>
          <p:cNvPr id="57355" name="TextBox 57354"/>
          <p:cNvSpPr txBox="1"/>
          <p:nvPr/>
        </p:nvSpPr>
        <p:spPr>
          <a:xfrm>
            <a:off x="1453400" y="3238919"/>
            <a:ext cx="1751514" cy="307777"/>
          </a:xfrm>
          <a:prstGeom prst="rect">
            <a:avLst/>
          </a:prstGeom>
          <a:noFill/>
        </p:spPr>
        <p:txBody>
          <a:bodyPr wrap="square" rtlCol="0">
            <a:spAutoFit/>
          </a:bodyPr>
          <a:lstStyle/>
          <a:p>
            <a:r>
              <a:rPr lang="zh-CN" altLang="en-US" sz="1400" dirty="0" smtClean="0"/>
              <a:t>监控和管理资源</a:t>
            </a:r>
            <a:endParaRPr lang="zh-CN" altLang="en-US" sz="1400" dirty="0"/>
          </a:p>
        </p:txBody>
      </p:sp>
      <p:sp>
        <p:nvSpPr>
          <p:cNvPr id="57357" name="圆角矩形 57356"/>
          <p:cNvSpPr/>
          <p:nvPr/>
        </p:nvSpPr>
        <p:spPr bwMode="auto">
          <a:xfrm>
            <a:off x="1259632" y="2237365"/>
            <a:ext cx="4932547" cy="263179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1030" name="Picture 6" descr="D:\毕设\pictrute\imagesCAV8U5FU.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244" y="3573450"/>
            <a:ext cx="576064"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57359" name="直接箭头连接符 57358"/>
          <p:cNvCxnSpPr>
            <a:stCxn id="1030" idx="3"/>
          </p:cNvCxnSpPr>
          <p:nvPr/>
        </p:nvCxnSpPr>
        <p:spPr bwMode="auto">
          <a:xfrm flipV="1">
            <a:off x="2001308" y="3252924"/>
            <a:ext cx="1346556" cy="608558"/>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759" y="4323582"/>
            <a:ext cx="921052" cy="94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曲线连接符 76"/>
          <p:cNvCxnSpPr>
            <a:endCxn id="80" idx="2"/>
          </p:cNvCxnSpPr>
          <p:nvPr/>
        </p:nvCxnSpPr>
        <p:spPr bwMode="auto">
          <a:xfrm flipV="1">
            <a:off x="4857453" y="2717095"/>
            <a:ext cx="2595314" cy="198504"/>
          </a:xfrm>
          <a:prstGeom prst="curvedConnector2">
            <a:avLst/>
          </a:prstGeom>
          <a:solidFill>
            <a:schemeClr val="accent1"/>
          </a:solidFill>
          <a:ln w="19050" cap="flat" cmpd="sng" algn="ctr">
            <a:solidFill>
              <a:schemeClr val="tx1"/>
            </a:solidFill>
            <a:prstDash val="solid"/>
            <a:round/>
            <a:headEnd type="none" w="med" len="med"/>
            <a:tailEnd type="triangle" w="med" len="med"/>
          </a:ln>
          <a:effectLst/>
        </p:spPr>
      </p:cxnSp>
      <p:pic>
        <p:nvPicPr>
          <p:cNvPr id="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417" y="1942395"/>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椭圆 31"/>
          <p:cNvSpPr/>
          <p:nvPr/>
        </p:nvSpPr>
        <p:spPr bwMode="auto">
          <a:xfrm>
            <a:off x="7699017" y="2924944"/>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3" name="椭圆 82"/>
          <p:cNvSpPr/>
          <p:nvPr/>
        </p:nvSpPr>
        <p:spPr bwMode="auto">
          <a:xfrm>
            <a:off x="7615343" y="2717095"/>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4" name="椭圆 83"/>
          <p:cNvSpPr/>
          <p:nvPr/>
        </p:nvSpPr>
        <p:spPr bwMode="auto">
          <a:xfrm>
            <a:off x="7794398" y="3163190"/>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2348880"/>
            <a:ext cx="7632848" cy="2585323"/>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a:t>
            </a:r>
            <a:r>
              <a:rPr lang="zh-CN" altLang="zh-CN" kern="100" dirty="0" smtClean="0">
                <a:latin typeface="Calibri"/>
                <a:cs typeface="Times New Roman"/>
              </a:rPr>
              <a:t>，</a:t>
            </a:r>
            <a:r>
              <a:rPr lang="zh-CN" altLang="en-US" kern="100" dirty="0" smtClean="0">
                <a:latin typeface="Calibri"/>
                <a:cs typeface="Times New Roman"/>
              </a:rPr>
              <a:t>为解决社区医疗问题</a:t>
            </a:r>
            <a:r>
              <a:rPr lang="zh-CN" altLang="en-US" kern="100" dirty="0">
                <a:latin typeface="Calibri"/>
                <a:cs typeface="Times New Roman"/>
              </a:rPr>
              <a:t>，提出满足</a:t>
            </a:r>
            <a:r>
              <a:rPr lang="zh-CN" altLang="en-US" kern="100" dirty="0" smtClean="0">
                <a:latin typeface="Calibri"/>
                <a:cs typeface="Times New Roman"/>
              </a:rPr>
              <a:t>社区医疗需求的临床决策支持系统的服务模式，基于此模式分析得到建立社区决策支持平台的关键问题</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针对以上关键问题，设计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9870</TotalTime>
  <Words>2357</Words>
  <Application>Microsoft Office PowerPoint</Application>
  <PresentationFormat>全屏显示(4:3)</PresentationFormat>
  <Paragraphs>459</Paragraphs>
  <Slides>38</Slides>
  <Notes>16</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38</vt:i4>
      </vt:variant>
    </vt:vector>
  </HeadingPairs>
  <TitlesOfParts>
    <vt:vector size="41" baseType="lpstr">
      <vt:lpstr>Office 主题​​</vt:lpstr>
      <vt:lpstr>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338</cp:revision>
  <dcterms:created xsi:type="dcterms:W3CDTF">2013-12-18T05:22:15Z</dcterms:created>
  <dcterms:modified xsi:type="dcterms:W3CDTF">2013-12-27T15:05:48Z</dcterms:modified>
</cp:coreProperties>
</file>