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71" r:id="rId4"/>
    <p:sldId id="268" r:id="rId5"/>
    <p:sldId id="269" r:id="rId6"/>
    <p:sldId id="264" r:id="rId7"/>
    <p:sldId id="259" r:id="rId8"/>
    <p:sldId id="260" r:id="rId9"/>
    <p:sldId id="262" r:id="rId10"/>
    <p:sldId id="263" r:id="rId11"/>
    <p:sldId id="270" r:id="rId12"/>
    <p:sldId id="265" r:id="rId13"/>
    <p:sldId id="272" r:id="rId14"/>
    <p:sldId id="261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DF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8" d="100"/>
          <a:sy n="68" d="100"/>
        </p:scale>
        <p:origin x="-1788" y="-6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F45E46-A4D0-4859-AF59-4DF83795F623}" type="datetimeFigureOut">
              <a:rPr lang="zh-CN" altLang="en-US" smtClean="0"/>
              <a:pPr/>
              <a:t>2013/12/25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7F2A5E-C5EA-4BF9-9683-2C9C64799DF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4005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Lifting The Burden(LTB) in official relations with the World Health Organization(WHO)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7F2A5E-C5EA-4BF9-9683-2C9C64799DF8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10178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7F2A5E-C5EA-4BF9-9683-2C9C64799DF8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74351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头痛决策诊断系统提高 指南的遵从度</a:t>
            </a:r>
            <a:r>
              <a:rPr lang="en-US" altLang="zh-CN" dirty="0" smtClean="0"/>
              <a:t>------</a:t>
            </a:r>
            <a:r>
              <a:rPr lang="zh-CN" altLang="en-US" dirty="0" smtClean="0"/>
              <a:t>提高医疗水平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7F2A5E-C5EA-4BF9-9683-2C9C64799DF8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36515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zh-CN" dirty="0" err="1" smtClean="0"/>
              <a:t>gap</a:t>
            </a:r>
            <a:r>
              <a:rPr lang="en-US" altLang="zh-CN" sz="1200" b="0" i="0" u="none" strike="noStrike" baseline="0" dirty="0" err="1" smtClean="0">
                <a:latin typeface="TimesTen-Roman"/>
              </a:rPr>
              <a:t>awareness</a:t>
            </a:r>
            <a:r>
              <a:rPr lang="en-US" altLang="zh-CN" sz="1200" b="0" i="0" u="none" strike="noStrike" baseline="0" dirty="0" smtClean="0">
                <a:latin typeface="TimesTen-Roman"/>
              </a:rPr>
              <a:t> of neurological</a:t>
            </a:r>
          </a:p>
          <a:p>
            <a:pPr algn="l"/>
            <a:r>
              <a:rPr lang="en-US" altLang="zh-CN" sz="1200" b="0" i="0" u="none" strike="noStrike" baseline="0" dirty="0" smtClean="0">
                <a:latin typeface="TimesTen-Roman"/>
              </a:rPr>
              <a:t>disorders.</a:t>
            </a:r>
            <a:r>
              <a:rPr lang="en-US" altLang="zh-CN" sz="800" b="0" i="0" u="none" strike="noStrike" baseline="0" dirty="0" smtClean="0">
                <a:latin typeface="TimesTen-Roman"/>
              </a:rPr>
              <a:t>33-37 </a:t>
            </a:r>
            <a:r>
              <a:rPr lang="en-US" altLang="zh-CN" sz="1200" b="0" i="0" u="none" strike="noStrike" baseline="0" dirty="0" smtClean="0">
                <a:latin typeface="TimesTen-Roman"/>
              </a:rPr>
              <a:t>Thus, lack of migraine awareness contributes</a:t>
            </a:r>
          </a:p>
          <a:p>
            <a:pPr algn="l"/>
            <a:r>
              <a:rPr lang="en-US" altLang="zh-CN" sz="1200" b="0" i="0" u="none" strike="noStrike" baseline="0" dirty="0" smtClean="0">
                <a:latin typeface="TimesTen-Roman"/>
              </a:rPr>
              <a:t>to structural barriers to care. At the level of</a:t>
            </a:r>
          </a:p>
          <a:p>
            <a:pPr algn="l"/>
            <a:r>
              <a:rPr lang="en-US" altLang="zh-CN" sz="1200" b="0" i="0" u="none" strike="noStrike" baseline="0" dirty="0" smtClean="0">
                <a:latin typeface="TimesTen-Roman"/>
              </a:rPr>
              <a:t>process, guidelines produced by professional societies</a:t>
            </a:r>
          </a:p>
          <a:p>
            <a:pPr algn="l"/>
            <a:r>
              <a:rPr lang="en-US" altLang="zh-CN" sz="1200" b="0" i="0" u="none" strike="noStrike" baseline="0" dirty="0" smtClean="0">
                <a:latin typeface="TimesTen-Roman"/>
              </a:rPr>
              <a:t>have done a fine job in summarizing evidence-based</a:t>
            </a:r>
          </a:p>
          <a:p>
            <a:pPr algn="l"/>
            <a:r>
              <a:rPr lang="en-US" altLang="zh-CN" sz="1200" b="0" i="0" u="none" strike="noStrike" baseline="0" dirty="0" smtClean="0">
                <a:latin typeface="TimesTen-Roman"/>
              </a:rPr>
              <a:t>treatment.</a:t>
            </a:r>
            <a:r>
              <a:rPr lang="en-US" altLang="zh-CN" sz="800" b="0" i="0" u="none" strike="noStrike" baseline="0" dirty="0" smtClean="0">
                <a:latin typeface="TimesTen-Roman"/>
              </a:rPr>
              <a:t>38-40 </a:t>
            </a:r>
            <a:r>
              <a:rPr lang="en-US" altLang="zh-CN" sz="1200" b="0" i="0" u="none" strike="noStrike" baseline="0" dirty="0" smtClean="0">
                <a:latin typeface="TimesTen-Roman"/>
              </a:rPr>
              <a:t>The gap is often at the level of care</a:t>
            </a:r>
          </a:p>
          <a:p>
            <a:pPr algn="l"/>
            <a:r>
              <a:rPr lang="en-US" altLang="zh-CN" sz="1200" b="0" i="0" u="none" strike="noStrike" baseline="0" dirty="0" smtClean="0">
                <a:latin typeface="TimesTen-Roman"/>
              </a:rPr>
              <a:t>delivered. As discussed below, many patients do not</a:t>
            </a:r>
          </a:p>
          <a:p>
            <a:pPr algn="l"/>
            <a:r>
              <a:rPr lang="en-US" altLang="zh-CN" sz="1200" b="0" i="0" u="none" strike="noStrike" baseline="0" dirty="0" smtClean="0">
                <a:latin typeface="TimesTen-Roman"/>
              </a:rPr>
              <a:t>receive the treatments recommended by guidelines</a:t>
            </a:r>
          </a:p>
          <a:p>
            <a:pPr algn="l"/>
            <a:r>
              <a:rPr lang="en-US" altLang="zh-CN" sz="1200" b="0" i="0" u="none" strike="noStrike" baseline="0" dirty="0" err="1" smtClean="0">
                <a:latin typeface="TimesTen-Roman"/>
              </a:rPr>
              <a:t>and,as</a:t>
            </a:r>
            <a:r>
              <a:rPr lang="en-US" altLang="zh-CN" sz="1200" b="0" i="0" u="none" strike="noStrike" baseline="0" dirty="0" smtClean="0">
                <a:latin typeface="TimesTen-Roman"/>
              </a:rPr>
              <a:t> a </a:t>
            </a:r>
            <a:r>
              <a:rPr lang="en-US" altLang="zh-CN" sz="1200" b="0" i="0" u="none" strike="noStrike" baseline="0" dirty="0" err="1" smtClean="0">
                <a:latin typeface="TimesTen-Roman"/>
              </a:rPr>
              <a:t>consequence,the</a:t>
            </a:r>
            <a:r>
              <a:rPr lang="en-US" altLang="zh-CN" sz="1200" b="0" i="0" u="none" strike="noStrike" baseline="0" dirty="0" smtClean="0">
                <a:latin typeface="TimesTen-Roman"/>
              </a:rPr>
              <a:t> outcomes are not </a:t>
            </a:r>
            <a:r>
              <a:rPr lang="en-US" altLang="zh-CN" sz="1200" b="0" i="0" u="none" strike="noStrike" baseline="0" dirty="0" err="1" smtClean="0">
                <a:latin typeface="TimesTen-Roman"/>
              </a:rPr>
              <a:t>ideal,with</a:t>
            </a:r>
            <a:endParaRPr lang="en-US" altLang="zh-CN" sz="1200" b="0" i="0" u="none" strike="noStrike" baseline="0" dirty="0" smtClean="0">
              <a:latin typeface="TimesTen-Roman"/>
            </a:endParaRPr>
          </a:p>
          <a:p>
            <a:pPr algn="l"/>
            <a:r>
              <a:rPr lang="en-US" altLang="zh-CN" sz="1200" b="0" i="0" u="none" strike="noStrike" baseline="0" dirty="0" smtClean="0">
                <a:latin typeface="TimesTen-Roman"/>
              </a:rPr>
              <a:t>increased suffering at the individual level and overburdening</a:t>
            </a:r>
          </a:p>
          <a:p>
            <a:r>
              <a:rPr lang="zh-CN" altLang="en-US" dirty="0" smtClean="0"/>
              <a:t>仅有诊断决策系统，并不足以解决问题</a:t>
            </a:r>
            <a:r>
              <a:rPr lang="en-US" altLang="zh-CN" dirty="0" smtClean="0"/>
              <a:t>-------</a:t>
            </a:r>
            <a:r>
              <a:rPr lang="zh-CN" altLang="en-US" dirty="0" smtClean="0"/>
              <a:t>本系统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7F2A5E-C5EA-4BF9-9683-2C9C64799DF8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65565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因为不清楚社区医院的需求</a:t>
            </a:r>
            <a:r>
              <a:rPr lang="zh-CN" altLang="en-US" baseline="0" dirty="0" smtClean="0"/>
              <a:t>  所以需要调研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7F2A5E-C5EA-4BF9-9683-2C9C64799DF8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4406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C9037-2AF3-4DAA-A22F-09D0D8DD1ED2}" type="datetimeFigureOut">
              <a:rPr lang="zh-CN" altLang="en-US" smtClean="0"/>
              <a:pPr/>
              <a:t>2013/12/25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E1DEC-0870-49F9-A755-67A33BBAC9C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6261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C9037-2AF3-4DAA-A22F-09D0D8DD1ED2}" type="datetimeFigureOut">
              <a:rPr lang="zh-CN" altLang="en-US" smtClean="0"/>
              <a:pPr/>
              <a:t>2013/12/25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E1DEC-0870-49F9-A755-67A33BBAC9C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540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C9037-2AF3-4DAA-A22F-09D0D8DD1ED2}" type="datetimeFigureOut">
              <a:rPr lang="zh-CN" altLang="en-US" smtClean="0"/>
              <a:pPr/>
              <a:t>2013/12/25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E1DEC-0870-49F9-A755-67A33BBAC9C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1804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C9037-2AF3-4DAA-A22F-09D0D8DD1ED2}" type="datetimeFigureOut">
              <a:rPr lang="zh-CN" altLang="en-US" smtClean="0"/>
              <a:pPr/>
              <a:t>2013/12/25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E1DEC-0870-49F9-A755-67A33BBAC9C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6065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C9037-2AF3-4DAA-A22F-09D0D8DD1ED2}" type="datetimeFigureOut">
              <a:rPr lang="zh-CN" altLang="en-US" smtClean="0"/>
              <a:pPr/>
              <a:t>2013/12/25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E1DEC-0870-49F9-A755-67A33BBAC9C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2848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C9037-2AF3-4DAA-A22F-09D0D8DD1ED2}" type="datetimeFigureOut">
              <a:rPr lang="zh-CN" altLang="en-US" smtClean="0"/>
              <a:pPr/>
              <a:t>2013/12/25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E1DEC-0870-49F9-A755-67A33BBAC9C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0668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C9037-2AF3-4DAA-A22F-09D0D8DD1ED2}" type="datetimeFigureOut">
              <a:rPr lang="zh-CN" altLang="en-US" smtClean="0"/>
              <a:pPr/>
              <a:t>2013/12/25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E1DEC-0870-49F9-A755-67A33BBAC9C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268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C9037-2AF3-4DAA-A22F-09D0D8DD1ED2}" type="datetimeFigureOut">
              <a:rPr lang="zh-CN" altLang="en-US" smtClean="0"/>
              <a:pPr/>
              <a:t>2013/12/25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E1DEC-0870-49F9-A755-67A33BBAC9C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1187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C9037-2AF3-4DAA-A22F-09D0D8DD1ED2}" type="datetimeFigureOut">
              <a:rPr lang="zh-CN" altLang="en-US" smtClean="0"/>
              <a:pPr/>
              <a:t>2013/12/25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E1DEC-0870-49F9-A755-67A33BBAC9C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3899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C9037-2AF3-4DAA-A22F-09D0D8DD1ED2}" type="datetimeFigureOut">
              <a:rPr lang="zh-CN" altLang="en-US" smtClean="0"/>
              <a:pPr/>
              <a:t>2013/12/25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E1DEC-0870-49F9-A755-67A33BBAC9C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6139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C9037-2AF3-4DAA-A22F-09D0D8DD1ED2}" type="datetimeFigureOut">
              <a:rPr lang="zh-CN" altLang="en-US" smtClean="0"/>
              <a:pPr/>
              <a:t>2013/12/25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E1DEC-0870-49F9-A755-67A33BBAC9C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0626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C9037-2AF3-4DAA-A22F-09D0D8DD1ED2}" type="datetimeFigureOut">
              <a:rPr lang="zh-CN" altLang="en-US" smtClean="0"/>
              <a:pPr/>
              <a:t>2013/12/25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BE1DEC-0870-49F9-A755-67A33BBAC9C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7404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30.png"/><Relationship Id="rId7" Type="http://schemas.openxmlformats.org/officeDocument/2006/relationships/image" Target="../media/image32.gif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11" Type="http://schemas.openxmlformats.org/officeDocument/2006/relationships/image" Target="../media/image34.png"/><Relationship Id="rId5" Type="http://schemas.openxmlformats.org/officeDocument/2006/relationships/image" Target="../media/image25.png"/><Relationship Id="rId10" Type="http://schemas.openxmlformats.org/officeDocument/2006/relationships/image" Target="../media/image33.gif"/><Relationship Id="rId4" Type="http://schemas.openxmlformats.org/officeDocument/2006/relationships/image" Target="../media/image22.png"/><Relationship Id="rId9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36.png"/><Relationship Id="rId7" Type="http://schemas.openxmlformats.org/officeDocument/2006/relationships/image" Target="../media/image29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22.png"/><Relationship Id="rId10" Type="http://schemas.openxmlformats.org/officeDocument/2006/relationships/image" Target="../media/image24.jpeg"/><Relationship Id="rId4" Type="http://schemas.openxmlformats.org/officeDocument/2006/relationships/image" Target="../media/image37.png"/><Relationship Id="rId9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29.png"/><Relationship Id="rId7" Type="http://schemas.openxmlformats.org/officeDocument/2006/relationships/image" Target="../media/image42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png"/><Relationship Id="rId5" Type="http://schemas.openxmlformats.org/officeDocument/2006/relationships/image" Target="../media/image40.jpeg"/><Relationship Id="rId4" Type="http://schemas.openxmlformats.org/officeDocument/2006/relationships/image" Target="../media/image3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gif"/><Relationship Id="rId5" Type="http://schemas.openxmlformats.org/officeDocument/2006/relationships/image" Target="../media/image8.png"/><Relationship Id="rId10" Type="http://schemas.openxmlformats.org/officeDocument/2006/relationships/image" Target="../media/image13.wmf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9.png"/><Relationship Id="rId7" Type="http://schemas.openxmlformats.org/officeDocument/2006/relationships/image" Target="../media/image2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4.jpe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16.png"/><Relationship Id="rId9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547664" y="1772816"/>
            <a:ext cx="575029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头痛决策支持系统</a:t>
            </a:r>
            <a:endParaRPr lang="zh-CN" altLang="en-US" sz="5400" b="1" cap="none" spc="0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98574" y="3573014"/>
            <a:ext cx="4248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浙江大学 生物医学工程与仪器学院    </a:t>
            </a:r>
            <a:endParaRPr lang="en-US" altLang="zh-CN" dirty="0" smtClean="0"/>
          </a:p>
          <a:p>
            <a:r>
              <a:rPr lang="zh-CN" altLang="en-US" dirty="0" smtClean="0"/>
              <a:t>                                冯</a:t>
            </a:r>
            <a:r>
              <a:rPr lang="zh-CN" altLang="en-US" dirty="0"/>
              <a:t>冠军</a:t>
            </a:r>
          </a:p>
        </p:txBody>
      </p:sp>
    </p:spTree>
    <p:extLst>
      <p:ext uri="{BB962C8B-B14F-4D97-AF65-F5344CB8AC3E}">
        <p14:creationId xmlns:p14="http://schemas.microsoft.com/office/powerpoint/2010/main" val="4060750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右箭头 3"/>
          <p:cNvSpPr/>
          <p:nvPr/>
        </p:nvSpPr>
        <p:spPr>
          <a:xfrm>
            <a:off x="2339752" y="3396214"/>
            <a:ext cx="936104" cy="504056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9" name="Picture 5" descr="C:\Users\Vico\Desktop\20120927122730781_easyicon_cn_12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6873" y="3005663"/>
            <a:ext cx="1010483" cy="10104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右箭头 29"/>
          <p:cNvSpPr/>
          <p:nvPr/>
        </p:nvSpPr>
        <p:spPr>
          <a:xfrm>
            <a:off x="5020707" y="3476745"/>
            <a:ext cx="1035572" cy="504056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标注 16"/>
          <p:cNvSpPr/>
          <p:nvPr/>
        </p:nvSpPr>
        <p:spPr>
          <a:xfrm>
            <a:off x="4912541" y="1398037"/>
            <a:ext cx="3979940" cy="1071570"/>
          </a:xfrm>
          <a:prstGeom prst="wedgeRectCallout">
            <a:avLst>
              <a:gd name="adj1" fmla="val 35046"/>
              <a:gd name="adj2" fmla="val 100572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37630" y="320834"/>
            <a:ext cx="43839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治疗方案的遵从度</a:t>
            </a:r>
            <a:endParaRPr lang="zh-CN" altLang="en-US" sz="2800" dirty="0"/>
          </a:p>
        </p:txBody>
      </p:sp>
      <p:pic>
        <p:nvPicPr>
          <p:cNvPr id="1026" name="Picture 2" descr="E:\桌面\头痛\schedule-ic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39435" y="1398036"/>
            <a:ext cx="1071569" cy="1071569"/>
          </a:xfrm>
          <a:prstGeom prst="rect">
            <a:avLst/>
          </a:prstGeom>
          <a:noFill/>
        </p:spPr>
      </p:pic>
      <p:sp>
        <p:nvSpPr>
          <p:cNvPr id="13" name="矩形 12"/>
          <p:cNvSpPr/>
          <p:nvPr/>
        </p:nvSpPr>
        <p:spPr>
          <a:xfrm>
            <a:off x="6084168" y="1518323"/>
            <a:ext cx="2907780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根据医嘱处方进行用药提示</a:t>
            </a:r>
            <a:endParaRPr lang="zh-CN" altLang="en-US" sz="2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16" name="Picture 3" descr="C:\Users\Vico\Desktop\iphone51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5592" y="3280338"/>
            <a:ext cx="735808" cy="735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8" name="直接连接符 17"/>
          <p:cNvCxnSpPr/>
          <p:nvPr/>
        </p:nvCxnSpPr>
        <p:spPr>
          <a:xfrm>
            <a:off x="548803" y="961400"/>
            <a:ext cx="80904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2" descr="C:\Users\FGJ\AppData\Roaming\SogouExplorer\Download\pers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1626" y="4813432"/>
            <a:ext cx="963998" cy="10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630" y="3266359"/>
            <a:ext cx="792088" cy="11432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 descr="C:\Users\FGJ\Pictures\30474.gif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7402" y="3396214"/>
            <a:ext cx="792088" cy="945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C:\Users\FGJ\Desktop\1349922152_Computer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1342" y="3076623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8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0316" y="3188699"/>
            <a:ext cx="938662" cy="664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右箭头 4"/>
          <p:cNvSpPr/>
          <p:nvPr/>
        </p:nvSpPr>
        <p:spPr>
          <a:xfrm rot="1712407">
            <a:off x="2228239" y="4796541"/>
            <a:ext cx="1586540" cy="429321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右箭头 24"/>
          <p:cNvSpPr/>
          <p:nvPr/>
        </p:nvSpPr>
        <p:spPr>
          <a:xfrm>
            <a:off x="7063664" y="3408296"/>
            <a:ext cx="948787" cy="504056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右箭头 25"/>
          <p:cNvSpPr/>
          <p:nvPr/>
        </p:nvSpPr>
        <p:spPr>
          <a:xfrm rot="9576033">
            <a:off x="6160553" y="4759175"/>
            <a:ext cx="2096277" cy="504056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7" name="Picture 5" descr="C:\Users\Vico\Desktop\16855.gif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4636" y="3304575"/>
            <a:ext cx="637875" cy="711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6123661" y="4111424"/>
            <a:ext cx="959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互联网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682263" y="4811831"/>
            <a:ext cx="1376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监督用药</a:t>
            </a:r>
            <a:endParaRPr lang="zh-CN" altLang="en-US" dirty="0"/>
          </a:p>
        </p:txBody>
      </p:sp>
      <p:pic>
        <p:nvPicPr>
          <p:cNvPr id="33" name="Picture 12" descr="药剂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1875" y="5181163"/>
            <a:ext cx="866564" cy="866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966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0" grpId="0" animBg="1"/>
      <p:bldP spid="17" grpId="0" animBg="1"/>
      <p:bldP spid="13" grpId="0"/>
      <p:bldP spid="5" grpId="0" animBg="1"/>
      <p:bldP spid="25" grpId="0" animBg="1"/>
      <p:bldP spid="26" grpId="0" animBg="1"/>
      <p:bldP spid="28" grpId="0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云形标注 32"/>
          <p:cNvSpPr/>
          <p:nvPr/>
        </p:nvSpPr>
        <p:spPr>
          <a:xfrm>
            <a:off x="150636" y="3778582"/>
            <a:ext cx="1728192" cy="1104871"/>
          </a:xfrm>
          <a:prstGeom prst="cloudCallout">
            <a:avLst>
              <a:gd name="adj1" fmla="val 19791"/>
              <a:gd name="adj2" fmla="val 76506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椭圆 1"/>
          <p:cNvSpPr/>
          <p:nvPr/>
        </p:nvSpPr>
        <p:spPr>
          <a:xfrm>
            <a:off x="1773027" y="1663384"/>
            <a:ext cx="3607604" cy="2214578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3" descr="C:\Users\FGJ\AppData\Roaming\SogouExplorer\Download\trai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6939" y="3025283"/>
            <a:ext cx="979781" cy="979781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C:\Users\FGJ\Desktop\1351405211_companie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2920" y="2218876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5" descr="C:\Users\FGJ\Desktop\hom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549" y="2161073"/>
            <a:ext cx="1219200" cy="1219200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Users\Vico\Desktop\iphone512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0440" y="1543879"/>
            <a:ext cx="521494" cy="521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373997" y="3395271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家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704314" y="3565917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旅途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639310" y="3253410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办公</a:t>
            </a:r>
            <a:endParaRPr lang="zh-CN" altLang="en-US" dirty="0"/>
          </a:p>
        </p:txBody>
      </p:sp>
      <p:pic>
        <p:nvPicPr>
          <p:cNvPr id="11" name="Picture 2" descr="C:\Users\Vico\Desktop\user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4242" y="1320227"/>
            <a:ext cx="777520" cy="8889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437630" y="320834"/>
            <a:ext cx="43839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优化治疗</a:t>
            </a:r>
            <a:endParaRPr lang="zh-CN" altLang="en-US" sz="2800" dirty="0"/>
          </a:p>
        </p:txBody>
      </p:sp>
      <p:cxnSp>
        <p:nvCxnSpPr>
          <p:cNvPr id="13" name="直接连接符 12"/>
          <p:cNvCxnSpPr/>
          <p:nvPr/>
        </p:nvCxnSpPr>
        <p:spPr>
          <a:xfrm>
            <a:off x="548803" y="961400"/>
            <a:ext cx="80904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5" descr="C:\Users\Vico\Desktop\20120927122730781_easyicon_cn_128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8210" y="1804626"/>
            <a:ext cx="1010483" cy="10104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左箭头 16"/>
          <p:cNvSpPr/>
          <p:nvPr/>
        </p:nvSpPr>
        <p:spPr>
          <a:xfrm rot="16200000">
            <a:off x="7248927" y="3946732"/>
            <a:ext cx="1169129" cy="245769"/>
          </a:xfrm>
          <a:prstGeom prst="leftArrow">
            <a:avLst/>
          </a:prstGeom>
          <a:gradFill flip="none" rotWithShape="1">
            <a:gsLst>
              <a:gs pos="0">
                <a:schemeClr val="bg2">
                  <a:shade val="30000"/>
                  <a:satMod val="115000"/>
                </a:schemeClr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左箭头 17"/>
          <p:cNvSpPr/>
          <p:nvPr/>
        </p:nvSpPr>
        <p:spPr>
          <a:xfrm flipV="1">
            <a:off x="2706909" y="5210669"/>
            <a:ext cx="4082695" cy="319878"/>
          </a:xfrm>
          <a:prstGeom prst="leftArrow">
            <a:avLst/>
          </a:prstGeom>
          <a:solidFill>
            <a:schemeClr val="bg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32325" y="4007851"/>
            <a:ext cx="11448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头痛加重，</a:t>
            </a:r>
            <a:endParaRPr lang="en-US" altLang="zh-CN" dirty="0" smtClean="0"/>
          </a:p>
          <a:p>
            <a:r>
              <a:rPr lang="zh-CN" altLang="en-US" dirty="0" smtClean="0"/>
              <a:t>需要换药</a:t>
            </a:r>
            <a:endParaRPr lang="zh-CN" altLang="en-US" dirty="0"/>
          </a:p>
        </p:txBody>
      </p:sp>
      <p:pic>
        <p:nvPicPr>
          <p:cNvPr id="20" name="Picture 2" descr="C:\Users\FGJ\Desktop\1349922152_Computer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4373" y="4793441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8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4642" y="4878622"/>
            <a:ext cx="938662" cy="664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7242553" y="2770673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数据库</a:t>
            </a:r>
            <a:endParaRPr lang="zh-CN" altLang="en-US" dirty="0"/>
          </a:p>
        </p:txBody>
      </p:sp>
      <p:pic>
        <p:nvPicPr>
          <p:cNvPr id="25" name="Picture 3" descr="C:\Users\FGJ\Pictures\imagesCAGSP7QG.jp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7710" y="4780420"/>
            <a:ext cx="1128051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Freeform 296"/>
          <p:cNvSpPr>
            <a:spLocks/>
          </p:cNvSpPr>
          <p:nvPr/>
        </p:nvSpPr>
        <p:spPr bwMode="auto">
          <a:xfrm rot="5400000">
            <a:off x="5177355" y="1940817"/>
            <a:ext cx="2063762" cy="1160737"/>
          </a:xfrm>
          <a:custGeom>
            <a:avLst/>
            <a:gdLst>
              <a:gd name="T0" fmla="*/ 2147483647 w 5034"/>
              <a:gd name="T1" fmla="*/ 0 h 1908"/>
              <a:gd name="T2" fmla="*/ 2147483647 w 5034"/>
              <a:gd name="T3" fmla="*/ 2147483647 h 1908"/>
              <a:gd name="T4" fmla="*/ 2147483647 w 5034"/>
              <a:gd name="T5" fmla="*/ 2147483647 h 1908"/>
              <a:gd name="T6" fmla="*/ 0 w 5034"/>
              <a:gd name="T7" fmla="*/ 2147483647 h 1908"/>
              <a:gd name="T8" fmla="*/ 2147483647 w 5034"/>
              <a:gd name="T9" fmla="*/ 2147483647 h 1908"/>
              <a:gd name="T10" fmla="*/ 2147483647 w 5034"/>
              <a:gd name="T11" fmla="*/ 2147483647 h 1908"/>
              <a:gd name="T12" fmla="*/ 2147483647 w 5034"/>
              <a:gd name="T13" fmla="*/ 2147483647 h 1908"/>
              <a:gd name="T14" fmla="*/ 2147483647 w 5034"/>
              <a:gd name="T15" fmla="*/ 0 h 190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5034"/>
              <a:gd name="T25" fmla="*/ 0 h 1908"/>
              <a:gd name="T26" fmla="*/ 5034 w 5034"/>
              <a:gd name="T27" fmla="*/ 1908 h 1908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5034" h="1908">
                <a:moveTo>
                  <a:pt x="2502" y="0"/>
                </a:moveTo>
                <a:lnTo>
                  <a:pt x="1465" y="383"/>
                </a:lnTo>
                <a:lnTo>
                  <a:pt x="1783" y="383"/>
                </a:lnTo>
                <a:lnTo>
                  <a:pt x="0" y="1908"/>
                </a:lnTo>
                <a:lnTo>
                  <a:pt x="5034" y="1908"/>
                </a:lnTo>
                <a:lnTo>
                  <a:pt x="3229" y="383"/>
                </a:lnTo>
                <a:lnTo>
                  <a:pt x="3613" y="395"/>
                </a:lnTo>
                <a:lnTo>
                  <a:pt x="2502" y="0"/>
                </a:lnTo>
                <a:close/>
              </a:path>
            </a:pathLst>
          </a:custGeom>
          <a:gradFill rotWithShape="1">
            <a:gsLst>
              <a:gs pos="0">
                <a:schemeClr val="bg1">
                  <a:lumMod val="65000"/>
                </a:schemeClr>
              </a:gs>
              <a:gs pos="100000">
                <a:srgbClr val="FFFFFF">
                  <a:alpha val="0"/>
                </a:srgbClr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graphicFrame>
        <p:nvGraphicFramePr>
          <p:cNvPr id="32" name="表格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0968266"/>
              </p:ext>
            </p:extLst>
          </p:nvPr>
        </p:nvGraphicFramePr>
        <p:xfrm>
          <a:off x="3291187" y="4882154"/>
          <a:ext cx="3067587" cy="10153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8969"/>
                <a:gridCol w="700716"/>
                <a:gridCol w="881005"/>
                <a:gridCol w="766897"/>
              </a:tblGrid>
              <a:tr h="558161"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头痛日期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头痛程度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头痛特征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.........</a:t>
                      </a:r>
                      <a:endParaRPr lang="zh-CN" altLang="en-US" sz="1200" dirty="0"/>
                    </a:p>
                  </a:txBody>
                  <a:tcPr/>
                </a:tc>
              </a:tr>
              <a:tr h="456354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2012.9.18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中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左侧脸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………</a:t>
                      </a:r>
                      <a:endParaRPr lang="zh-CN" alt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3086939" y="2521185"/>
            <a:ext cx="14031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头痛日志</a:t>
            </a:r>
            <a:endParaRPr lang="zh-CN" altLang="en-US" sz="20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609372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2" grpId="0" animBg="1"/>
      <p:bldP spid="7" grpId="0"/>
      <p:bldP spid="8" grpId="0"/>
      <p:bldP spid="9" grpId="0"/>
      <p:bldP spid="17" grpId="0" animBg="1"/>
      <p:bldP spid="18" grpId="0" animBg="1"/>
      <p:bldP spid="19" grpId="0"/>
      <p:bldP spid="3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流程图: 可选过程 14"/>
          <p:cNvSpPr/>
          <p:nvPr/>
        </p:nvSpPr>
        <p:spPr>
          <a:xfrm>
            <a:off x="886907" y="1700808"/>
            <a:ext cx="3293244" cy="4464496"/>
          </a:xfrm>
          <a:prstGeom prst="flowChartAlternateProcess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2771508" y="2852936"/>
            <a:ext cx="1408643" cy="155457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125" name="Picture 5" descr="C:\Users\FGJ\AppData\Roaming\SogouExplorer\Download\line_char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1794" y="2891676"/>
            <a:ext cx="864096" cy="1155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5" descr="C:\Users\Vico\Desktop\20120927122730781_easyicon_cn_12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1515" y="1779718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5" descr="C:\Users\Vico\Desktop\20120927122730781_easyicon_cn_12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1192" y="4300736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2" name="Picture 2" descr="C:\Users\FGJ\Desktop\doctor_assistan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171" y="1779717"/>
            <a:ext cx="1219200" cy="1219200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FGJ\Pictures\imagesCAULZMLR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8298" y="2967236"/>
            <a:ext cx="1333500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 descr="C:\Users\FGJ\AppData\Roaming\SogouExplorer\Download\chart_bar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6624" y="3284984"/>
            <a:ext cx="864096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C:\Users\FGJ\Desktop\pie_chart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508" y="3646934"/>
            <a:ext cx="760572" cy="760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051087" y="3100318"/>
            <a:ext cx="879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数据库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003326" y="5661248"/>
            <a:ext cx="927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知识</a:t>
            </a:r>
            <a:r>
              <a:rPr lang="zh-CN" altLang="en-US" dirty="0" smtClean="0"/>
              <a:t>库</a:t>
            </a:r>
            <a:endParaRPr lang="zh-CN" altLang="en-US" dirty="0"/>
          </a:p>
        </p:txBody>
      </p:sp>
      <p:sp>
        <p:nvSpPr>
          <p:cNvPr id="12" name="Freeform 4"/>
          <p:cNvSpPr>
            <a:spLocks/>
          </p:cNvSpPr>
          <p:nvPr/>
        </p:nvSpPr>
        <p:spPr bwMode="gray">
          <a:xfrm rot="1990219" flipH="1">
            <a:off x="5948793" y="2722699"/>
            <a:ext cx="1171959" cy="552437"/>
          </a:xfrm>
          <a:custGeom>
            <a:avLst/>
            <a:gdLst/>
            <a:ahLst/>
            <a:cxnLst>
              <a:cxn ang="0">
                <a:pos x="2" y="102"/>
              </a:cxn>
              <a:cxn ang="0">
                <a:pos x="26" y="91"/>
              </a:cxn>
              <a:cxn ang="0">
                <a:pos x="71" y="71"/>
              </a:cxn>
              <a:cxn ang="0">
                <a:pos x="135" y="49"/>
              </a:cxn>
              <a:cxn ang="0">
                <a:pos x="218" y="27"/>
              </a:cxn>
              <a:cxn ang="0">
                <a:pos x="316" y="9"/>
              </a:cxn>
              <a:cxn ang="0">
                <a:pos x="427" y="0"/>
              </a:cxn>
              <a:cxn ang="0">
                <a:pos x="552" y="3"/>
              </a:cxn>
              <a:cxn ang="0">
                <a:pos x="687" y="22"/>
              </a:cxn>
              <a:cxn ang="0">
                <a:pos x="821" y="60"/>
              </a:cxn>
              <a:cxn ang="0">
                <a:pos x="929" y="104"/>
              </a:cxn>
              <a:cxn ang="0">
                <a:pos x="1015" y="150"/>
              </a:cxn>
              <a:cxn ang="0">
                <a:pos x="1078" y="195"/>
              </a:cxn>
              <a:cxn ang="0">
                <a:pos x="1122" y="233"/>
              </a:cxn>
              <a:cxn ang="0">
                <a:pos x="1146" y="258"/>
              </a:cxn>
              <a:cxn ang="0">
                <a:pos x="1154" y="269"/>
              </a:cxn>
              <a:cxn ang="0">
                <a:pos x="1162" y="467"/>
              </a:cxn>
              <a:cxn ang="0">
                <a:pos x="990" y="356"/>
              </a:cxn>
              <a:cxn ang="0">
                <a:pos x="982" y="346"/>
              </a:cxn>
              <a:cxn ang="0">
                <a:pos x="960" y="319"/>
              </a:cxn>
              <a:cxn ang="0">
                <a:pos x="922" y="280"/>
              </a:cxn>
              <a:cxn ang="0">
                <a:pos x="863" y="235"/>
              </a:cxn>
              <a:cxn ang="0">
                <a:pos x="785" y="187"/>
              </a:cxn>
              <a:cxn ang="0">
                <a:pos x="683" y="142"/>
              </a:cxn>
              <a:cxn ang="0">
                <a:pos x="554" y="106"/>
              </a:cxn>
              <a:cxn ang="0">
                <a:pos x="425" y="83"/>
              </a:cxn>
              <a:cxn ang="0">
                <a:pos x="307" y="74"/>
              </a:cxn>
              <a:cxn ang="0">
                <a:pos x="205" y="75"/>
              </a:cxn>
              <a:cxn ang="0">
                <a:pos x="120" y="82"/>
              </a:cxn>
              <a:cxn ang="0">
                <a:pos x="55" y="92"/>
              </a:cxn>
              <a:cxn ang="0">
                <a:pos x="14" y="100"/>
              </a:cxn>
              <a:cxn ang="0">
                <a:pos x="0" y="104"/>
              </a:cxn>
            </a:cxnLst>
            <a:rect l="0" t="0" r="r" b="b"/>
            <a:pathLst>
              <a:path w="1225" h="467">
                <a:moveTo>
                  <a:pt x="0" y="104"/>
                </a:moveTo>
                <a:lnTo>
                  <a:pt x="2" y="102"/>
                </a:lnTo>
                <a:lnTo>
                  <a:pt x="11" y="97"/>
                </a:lnTo>
                <a:lnTo>
                  <a:pt x="26" y="91"/>
                </a:lnTo>
                <a:lnTo>
                  <a:pt x="46" y="82"/>
                </a:lnTo>
                <a:lnTo>
                  <a:pt x="71" y="71"/>
                </a:lnTo>
                <a:lnTo>
                  <a:pt x="100" y="61"/>
                </a:lnTo>
                <a:lnTo>
                  <a:pt x="135" y="49"/>
                </a:lnTo>
                <a:lnTo>
                  <a:pt x="174" y="38"/>
                </a:lnTo>
                <a:lnTo>
                  <a:pt x="218" y="27"/>
                </a:lnTo>
                <a:lnTo>
                  <a:pt x="264" y="17"/>
                </a:lnTo>
                <a:lnTo>
                  <a:pt x="316" y="9"/>
                </a:lnTo>
                <a:lnTo>
                  <a:pt x="370" y="3"/>
                </a:lnTo>
                <a:lnTo>
                  <a:pt x="427" y="0"/>
                </a:lnTo>
                <a:lnTo>
                  <a:pt x="489" y="0"/>
                </a:lnTo>
                <a:lnTo>
                  <a:pt x="552" y="3"/>
                </a:lnTo>
                <a:lnTo>
                  <a:pt x="618" y="11"/>
                </a:lnTo>
                <a:lnTo>
                  <a:pt x="687" y="22"/>
                </a:lnTo>
                <a:lnTo>
                  <a:pt x="758" y="40"/>
                </a:lnTo>
                <a:lnTo>
                  <a:pt x="821" y="60"/>
                </a:lnTo>
                <a:lnTo>
                  <a:pt x="879" y="80"/>
                </a:lnTo>
                <a:lnTo>
                  <a:pt x="929" y="104"/>
                </a:lnTo>
                <a:lnTo>
                  <a:pt x="975" y="127"/>
                </a:lnTo>
                <a:lnTo>
                  <a:pt x="1015" y="150"/>
                </a:lnTo>
                <a:lnTo>
                  <a:pt x="1049" y="173"/>
                </a:lnTo>
                <a:lnTo>
                  <a:pt x="1078" y="195"/>
                </a:lnTo>
                <a:lnTo>
                  <a:pt x="1102" y="214"/>
                </a:lnTo>
                <a:lnTo>
                  <a:pt x="1122" y="233"/>
                </a:lnTo>
                <a:lnTo>
                  <a:pt x="1136" y="247"/>
                </a:lnTo>
                <a:lnTo>
                  <a:pt x="1146" y="258"/>
                </a:lnTo>
                <a:lnTo>
                  <a:pt x="1153" y="266"/>
                </a:lnTo>
                <a:lnTo>
                  <a:pt x="1154" y="269"/>
                </a:lnTo>
                <a:lnTo>
                  <a:pt x="1225" y="227"/>
                </a:lnTo>
                <a:lnTo>
                  <a:pt x="1162" y="467"/>
                </a:lnTo>
                <a:lnTo>
                  <a:pt x="916" y="407"/>
                </a:lnTo>
                <a:lnTo>
                  <a:pt x="990" y="356"/>
                </a:lnTo>
                <a:lnTo>
                  <a:pt x="987" y="354"/>
                </a:lnTo>
                <a:lnTo>
                  <a:pt x="982" y="346"/>
                </a:lnTo>
                <a:lnTo>
                  <a:pt x="973" y="334"/>
                </a:lnTo>
                <a:lnTo>
                  <a:pt x="960" y="319"/>
                </a:lnTo>
                <a:lnTo>
                  <a:pt x="944" y="301"/>
                </a:lnTo>
                <a:lnTo>
                  <a:pt x="922" y="280"/>
                </a:lnTo>
                <a:lnTo>
                  <a:pt x="896" y="258"/>
                </a:lnTo>
                <a:lnTo>
                  <a:pt x="863" y="235"/>
                </a:lnTo>
                <a:lnTo>
                  <a:pt x="827" y="211"/>
                </a:lnTo>
                <a:lnTo>
                  <a:pt x="785" y="187"/>
                </a:lnTo>
                <a:lnTo>
                  <a:pt x="737" y="164"/>
                </a:lnTo>
                <a:lnTo>
                  <a:pt x="683" y="142"/>
                </a:lnTo>
                <a:lnTo>
                  <a:pt x="622" y="123"/>
                </a:lnTo>
                <a:lnTo>
                  <a:pt x="554" y="106"/>
                </a:lnTo>
                <a:lnTo>
                  <a:pt x="488" y="92"/>
                </a:lnTo>
                <a:lnTo>
                  <a:pt x="425" y="83"/>
                </a:lnTo>
                <a:lnTo>
                  <a:pt x="365" y="76"/>
                </a:lnTo>
                <a:lnTo>
                  <a:pt x="307" y="74"/>
                </a:lnTo>
                <a:lnTo>
                  <a:pt x="254" y="73"/>
                </a:lnTo>
                <a:lnTo>
                  <a:pt x="205" y="75"/>
                </a:lnTo>
                <a:lnTo>
                  <a:pt x="160" y="78"/>
                </a:lnTo>
                <a:lnTo>
                  <a:pt x="120" y="82"/>
                </a:lnTo>
                <a:lnTo>
                  <a:pt x="85" y="87"/>
                </a:lnTo>
                <a:lnTo>
                  <a:pt x="55" y="92"/>
                </a:lnTo>
                <a:lnTo>
                  <a:pt x="31" y="96"/>
                </a:lnTo>
                <a:lnTo>
                  <a:pt x="14" y="100"/>
                </a:lnTo>
                <a:lnTo>
                  <a:pt x="4" y="102"/>
                </a:lnTo>
                <a:lnTo>
                  <a:pt x="0" y="104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0">
            <a:noFill/>
            <a:prstDash val="solid"/>
            <a:round/>
            <a:headEnd/>
            <a:tailEnd/>
          </a:ln>
          <a:effectLst>
            <a:outerShdw dist="107763" dir="2700000" algn="ctr" rotWithShape="0">
              <a:srgbClr val="000000">
                <a:alpha val="50000"/>
              </a:srgbClr>
            </a:outerShdw>
          </a:effectLst>
        </p:spPr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endParaRPr lang="zh-CN" altLang="en-US">
              <a:solidFill>
                <a:srgbClr val="00000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3" name="Freeform 4"/>
          <p:cNvSpPr>
            <a:spLocks/>
          </p:cNvSpPr>
          <p:nvPr/>
        </p:nvSpPr>
        <p:spPr bwMode="gray">
          <a:xfrm rot="14313456" flipH="1">
            <a:off x="5585469" y="4403009"/>
            <a:ext cx="1171959" cy="552437"/>
          </a:xfrm>
          <a:custGeom>
            <a:avLst/>
            <a:gdLst/>
            <a:ahLst/>
            <a:cxnLst>
              <a:cxn ang="0">
                <a:pos x="2" y="102"/>
              </a:cxn>
              <a:cxn ang="0">
                <a:pos x="26" y="91"/>
              </a:cxn>
              <a:cxn ang="0">
                <a:pos x="71" y="71"/>
              </a:cxn>
              <a:cxn ang="0">
                <a:pos x="135" y="49"/>
              </a:cxn>
              <a:cxn ang="0">
                <a:pos x="218" y="27"/>
              </a:cxn>
              <a:cxn ang="0">
                <a:pos x="316" y="9"/>
              </a:cxn>
              <a:cxn ang="0">
                <a:pos x="427" y="0"/>
              </a:cxn>
              <a:cxn ang="0">
                <a:pos x="552" y="3"/>
              </a:cxn>
              <a:cxn ang="0">
                <a:pos x="687" y="22"/>
              </a:cxn>
              <a:cxn ang="0">
                <a:pos x="821" y="60"/>
              </a:cxn>
              <a:cxn ang="0">
                <a:pos x="929" y="104"/>
              </a:cxn>
              <a:cxn ang="0">
                <a:pos x="1015" y="150"/>
              </a:cxn>
              <a:cxn ang="0">
                <a:pos x="1078" y="195"/>
              </a:cxn>
              <a:cxn ang="0">
                <a:pos x="1122" y="233"/>
              </a:cxn>
              <a:cxn ang="0">
                <a:pos x="1146" y="258"/>
              </a:cxn>
              <a:cxn ang="0">
                <a:pos x="1154" y="269"/>
              </a:cxn>
              <a:cxn ang="0">
                <a:pos x="1162" y="467"/>
              </a:cxn>
              <a:cxn ang="0">
                <a:pos x="990" y="356"/>
              </a:cxn>
              <a:cxn ang="0">
                <a:pos x="982" y="346"/>
              </a:cxn>
              <a:cxn ang="0">
                <a:pos x="960" y="319"/>
              </a:cxn>
              <a:cxn ang="0">
                <a:pos x="922" y="280"/>
              </a:cxn>
              <a:cxn ang="0">
                <a:pos x="863" y="235"/>
              </a:cxn>
              <a:cxn ang="0">
                <a:pos x="785" y="187"/>
              </a:cxn>
              <a:cxn ang="0">
                <a:pos x="683" y="142"/>
              </a:cxn>
              <a:cxn ang="0">
                <a:pos x="554" y="106"/>
              </a:cxn>
              <a:cxn ang="0">
                <a:pos x="425" y="83"/>
              </a:cxn>
              <a:cxn ang="0">
                <a:pos x="307" y="74"/>
              </a:cxn>
              <a:cxn ang="0">
                <a:pos x="205" y="75"/>
              </a:cxn>
              <a:cxn ang="0">
                <a:pos x="120" y="82"/>
              </a:cxn>
              <a:cxn ang="0">
                <a:pos x="55" y="92"/>
              </a:cxn>
              <a:cxn ang="0">
                <a:pos x="14" y="100"/>
              </a:cxn>
              <a:cxn ang="0">
                <a:pos x="0" y="104"/>
              </a:cxn>
            </a:cxnLst>
            <a:rect l="0" t="0" r="r" b="b"/>
            <a:pathLst>
              <a:path w="1225" h="467">
                <a:moveTo>
                  <a:pt x="0" y="104"/>
                </a:moveTo>
                <a:lnTo>
                  <a:pt x="2" y="102"/>
                </a:lnTo>
                <a:lnTo>
                  <a:pt x="11" y="97"/>
                </a:lnTo>
                <a:lnTo>
                  <a:pt x="26" y="91"/>
                </a:lnTo>
                <a:lnTo>
                  <a:pt x="46" y="82"/>
                </a:lnTo>
                <a:lnTo>
                  <a:pt x="71" y="71"/>
                </a:lnTo>
                <a:lnTo>
                  <a:pt x="100" y="61"/>
                </a:lnTo>
                <a:lnTo>
                  <a:pt x="135" y="49"/>
                </a:lnTo>
                <a:lnTo>
                  <a:pt x="174" y="38"/>
                </a:lnTo>
                <a:lnTo>
                  <a:pt x="218" y="27"/>
                </a:lnTo>
                <a:lnTo>
                  <a:pt x="264" y="17"/>
                </a:lnTo>
                <a:lnTo>
                  <a:pt x="316" y="9"/>
                </a:lnTo>
                <a:lnTo>
                  <a:pt x="370" y="3"/>
                </a:lnTo>
                <a:lnTo>
                  <a:pt x="427" y="0"/>
                </a:lnTo>
                <a:lnTo>
                  <a:pt x="489" y="0"/>
                </a:lnTo>
                <a:lnTo>
                  <a:pt x="552" y="3"/>
                </a:lnTo>
                <a:lnTo>
                  <a:pt x="618" y="11"/>
                </a:lnTo>
                <a:lnTo>
                  <a:pt x="687" y="22"/>
                </a:lnTo>
                <a:lnTo>
                  <a:pt x="758" y="40"/>
                </a:lnTo>
                <a:lnTo>
                  <a:pt x="821" y="60"/>
                </a:lnTo>
                <a:lnTo>
                  <a:pt x="879" y="80"/>
                </a:lnTo>
                <a:lnTo>
                  <a:pt x="929" y="104"/>
                </a:lnTo>
                <a:lnTo>
                  <a:pt x="975" y="127"/>
                </a:lnTo>
                <a:lnTo>
                  <a:pt x="1015" y="150"/>
                </a:lnTo>
                <a:lnTo>
                  <a:pt x="1049" y="173"/>
                </a:lnTo>
                <a:lnTo>
                  <a:pt x="1078" y="195"/>
                </a:lnTo>
                <a:lnTo>
                  <a:pt x="1102" y="214"/>
                </a:lnTo>
                <a:lnTo>
                  <a:pt x="1122" y="233"/>
                </a:lnTo>
                <a:lnTo>
                  <a:pt x="1136" y="247"/>
                </a:lnTo>
                <a:lnTo>
                  <a:pt x="1146" y="258"/>
                </a:lnTo>
                <a:lnTo>
                  <a:pt x="1153" y="266"/>
                </a:lnTo>
                <a:lnTo>
                  <a:pt x="1154" y="269"/>
                </a:lnTo>
                <a:lnTo>
                  <a:pt x="1225" y="227"/>
                </a:lnTo>
                <a:lnTo>
                  <a:pt x="1162" y="467"/>
                </a:lnTo>
                <a:lnTo>
                  <a:pt x="916" y="407"/>
                </a:lnTo>
                <a:lnTo>
                  <a:pt x="990" y="356"/>
                </a:lnTo>
                <a:lnTo>
                  <a:pt x="987" y="354"/>
                </a:lnTo>
                <a:lnTo>
                  <a:pt x="982" y="346"/>
                </a:lnTo>
                <a:lnTo>
                  <a:pt x="973" y="334"/>
                </a:lnTo>
                <a:lnTo>
                  <a:pt x="960" y="319"/>
                </a:lnTo>
                <a:lnTo>
                  <a:pt x="944" y="301"/>
                </a:lnTo>
                <a:lnTo>
                  <a:pt x="922" y="280"/>
                </a:lnTo>
                <a:lnTo>
                  <a:pt x="896" y="258"/>
                </a:lnTo>
                <a:lnTo>
                  <a:pt x="863" y="235"/>
                </a:lnTo>
                <a:lnTo>
                  <a:pt x="827" y="211"/>
                </a:lnTo>
                <a:lnTo>
                  <a:pt x="785" y="187"/>
                </a:lnTo>
                <a:lnTo>
                  <a:pt x="737" y="164"/>
                </a:lnTo>
                <a:lnTo>
                  <a:pt x="683" y="142"/>
                </a:lnTo>
                <a:lnTo>
                  <a:pt x="622" y="123"/>
                </a:lnTo>
                <a:lnTo>
                  <a:pt x="554" y="106"/>
                </a:lnTo>
                <a:lnTo>
                  <a:pt x="488" y="92"/>
                </a:lnTo>
                <a:lnTo>
                  <a:pt x="425" y="83"/>
                </a:lnTo>
                <a:lnTo>
                  <a:pt x="365" y="76"/>
                </a:lnTo>
                <a:lnTo>
                  <a:pt x="307" y="74"/>
                </a:lnTo>
                <a:lnTo>
                  <a:pt x="254" y="73"/>
                </a:lnTo>
                <a:lnTo>
                  <a:pt x="205" y="75"/>
                </a:lnTo>
                <a:lnTo>
                  <a:pt x="160" y="78"/>
                </a:lnTo>
                <a:lnTo>
                  <a:pt x="120" y="82"/>
                </a:lnTo>
                <a:lnTo>
                  <a:pt x="85" y="87"/>
                </a:lnTo>
                <a:lnTo>
                  <a:pt x="55" y="92"/>
                </a:lnTo>
                <a:lnTo>
                  <a:pt x="31" y="96"/>
                </a:lnTo>
                <a:lnTo>
                  <a:pt x="14" y="100"/>
                </a:lnTo>
                <a:lnTo>
                  <a:pt x="4" y="102"/>
                </a:lnTo>
                <a:lnTo>
                  <a:pt x="0" y="104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0">
            <a:noFill/>
            <a:prstDash val="solid"/>
            <a:round/>
            <a:headEnd/>
            <a:tailEnd/>
          </a:ln>
          <a:effectLst>
            <a:outerShdw dist="107763" dir="2700000" algn="ctr" rotWithShape="0">
              <a:srgbClr val="000000">
                <a:alpha val="50000"/>
              </a:srgbClr>
            </a:outerShdw>
          </a:effectLst>
        </p:spPr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endParaRPr lang="zh-CN" altLang="en-US">
              <a:solidFill>
                <a:srgbClr val="00000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右箭头 7"/>
          <p:cNvSpPr/>
          <p:nvPr/>
        </p:nvSpPr>
        <p:spPr>
          <a:xfrm>
            <a:off x="4324167" y="4047624"/>
            <a:ext cx="504056" cy="253112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左箭头 8"/>
          <p:cNvSpPr/>
          <p:nvPr/>
        </p:nvSpPr>
        <p:spPr>
          <a:xfrm>
            <a:off x="4322274" y="2967236"/>
            <a:ext cx="432048" cy="242725"/>
          </a:xfrm>
          <a:prstGeom prst="leftArrow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2901677" y="4572008"/>
            <a:ext cx="121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统计分析</a:t>
            </a:r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759197" y="2143116"/>
            <a:ext cx="857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提取数据</a:t>
            </a:r>
            <a:endParaRPr lang="zh-CN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473445" y="5143512"/>
            <a:ext cx="857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知识更新</a:t>
            </a:r>
            <a:endParaRPr lang="zh-CN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109497" y="3025295"/>
            <a:ext cx="1145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医生经验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95536" y="476672"/>
            <a:ext cx="25360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知识优化</a:t>
            </a:r>
            <a:endParaRPr lang="zh-CN" altLang="en-US" sz="2800" dirty="0"/>
          </a:p>
        </p:txBody>
      </p:sp>
      <p:cxnSp>
        <p:nvCxnSpPr>
          <p:cNvPr id="21" name="直接连接符 20"/>
          <p:cNvCxnSpPr/>
          <p:nvPr/>
        </p:nvCxnSpPr>
        <p:spPr>
          <a:xfrm>
            <a:off x="548803" y="961400"/>
            <a:ext cx="80904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C:\Users\FGJ\Desktop\editcopy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985" y="3982512"/>
            <a:ext cx="1625397" cy="1625397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1071904" y="5655202"/>
            <a:ext cx="1502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领域新进展</a:t>
            </a:r>
            <a:endParaRPr lang="zh-CN" altLang="en-US" dirty="0"/>
          </a:p>
        </p:txBody>
      </p:sp>
      <p:sp>
        <p:nvSpPr>
          <p:cNvPr id="14" name="加号 13"/>
          <p:cNvSpPr/>
          <p:nvPr/>
        </p:nvSpPr>
        <p:spPr>
          <a:xfrm>
            <a:off x="2023151" y="3429764"/>
            <a:ext cx="644832" cy="605440"/>
          </a:xfrm>
          <a:prstGeom prst="mathPlus">
            <a:avLst>
              <a:gd name="adj1" fmla="val 18494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6822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 animBg="1"/>
      <p:bldP spid="13" grpId="0" animBg="1"/>
      <p:bldP spid="8" grpId="0" animBg="1"/>
      <p:bldP spid="9" grpId="0" animBg="1"/>
      <p:bldP spid="16" grpId="0"/>
      <p:bldP spid="19" grpId="0"/>
      <p:bldP spid="11" grpId="0"/>
      <p:bldP spid="1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3"/>
          <p:cNvSpPr>
            <a:spLocks noChangeArrowheads="1"/>
          </p:cNvSpPr>
          <p:nvPr/>
        </p:nvSpPr>
        <p:spPr bwMode="gray">
          <a:xfrm>
            <a:off x="2457450" y="1970088"/>
            <a:ext cx="3956050" cy="3881437"/>
          </a:xfrm>
          <a:prstGeom prst="ellipse">
            <a:avLst/>
          </a:prstGeom>
          <a:noFill/>
          <a:ln w="12700">
            <a:solidFill>
              <a:schemeClr val="bg2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Oval 4"/>
          <p:cNvSpPr>
            <a:spLocks noChangeArrowheads="1"/>
          </p:cNvSpPr>
          <p:nvPr/>
        </p:nvSpPr>
        <p:spPr bwMode="gray">
          <a:xfrm>
            <a:off x="2674938" y="2176463"/>
            <a:ext cx="3490912" cy="3490912"/>
          </a:xfrm>
          <a:prstGeom prst="ellipse">
            <a:avLst/>
          </a:prstGeom>
          <a:noFill/>
          <a:ln w="12700">
            <a:solidFill>
              <a:schemeClr val="bg2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" name="Oval 5"/>
          <p:cNvSpPr>
            <a:spLocks noChangeArrowheads="1"/>
          </p:cNvSpPr>
          <p:nvPr/>
        </p:nvSpPr>
        <p:spPr bwMode="gray">
          <a:xfrm>
            <a:off x="2890838" y="2503488"/>
            <a:ext cx="2973387" cy="2973387"/>
          </a:xfrm>
          <a:prstGeom prst="ellipse">
            <a:avLst/>
          </a:prstGeom>
          <a:noFill/>
          <a:ln w="12700">
            <a:solidFill>
              <a:schemeClr val="bg2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gray">
          <a:xfrm>
            <a:off x="3322638" y="2351088"/>
            <a:ext cx="2043112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altLang="zh-CN" sz="1400" dirty="0">
                <a:solidFill>
                  <a:srgbClr val="FFFBFC"/>
                </a:solidFill>
              </a:rPr>
              <a:t>Your text  in here</a:t>
            </a:r>
          </a:p>
        </p:txBody>
      </p:sp>
      <p:sp>
        <p:nvSpPr>
          <p:cNvPr id="6" name="Rectangle 11"/>
          <p:cNvSpPr>
            <a:spLocks noChangeArrowheads="1"/>
          </p:cNvSpPr>
          <p:nvPr/>
        </p:nvSpPr>
        <p:spPr bwMode="gray">
          <a:xfrm>
            <a:off x="2455863" y="4535488"/>
            <a:ext cx="1160462" cy="5175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altLang="zh-CN" sz="1400" dirty="0">
                <a:solidFill>
                  <a:srgbClr val="FFFBFC"/>
                </a:solidFill>
              </a:rPr>
              <a:t>Your text </a:t>
            </a:r>
          </a:p>
          <a:p>
            <a:pPr algn="ctr" eaLnBrk="0" hangingPunct="0"/>
            <a:r>
              <a:rPr lang="en-US" altLang="zh-CN" sz="1400" dirty="0">
                <a:solidFill>
                  <a:srgbClr val="FFFBFC"/>
                </a:solidFill>
              </a:rPr>
              <a:t> in here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899592" y="1970088"/>
            <a:ext cx="7276456" cy="464626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流程图: 磁盘 7"/>
          <p:cNvSpPr/>
          <p:nvPr/>
        </p:nvSpPr>
        <p:spPr>
          <a:xfrm>
            <a:off x="2162656" y="5552130"/>
            <a:ext cx="912366" cy="829620"/>
          </a:xfrm>
          <a:prstGeom prst="flowChartMagneticDisk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流程图: 磁盘 8"/>
          <p:cNvSpPr/>
          <p:nvPr/>
        </p:nvSpPr>
        <p:spPr>
          <a:xfrm>
            <a:off x="5890523" y="5552129"/>
            <a:ext cx="905396" cy="878953"/>
          </a:xfrm>
          <a:prstGeom prst="flowChartMagneticDisk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1257922" y="2351088"/>
            <a:ext cx="2002800" cy="60640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1135098" y="4857958"/>
            <a:ext cx="2967483" cy="50405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4838565" y="4857958"/>
            <a:ext cx="2849612" cy="504056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1178934" y="3748501"/>
            <a:ext cx="1711903" cy="57933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圆角矩形 13"/>
          <p:cNvSpPr/>
          <p:nvPr/>
        </p:nvSpPr>
        <p:spPr>
          <a:xfrm>
            <a:off x="3521610" y="2351088"/>
            <a:ext cx="1963786" cy="58906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圆角矩形 14"/>
          <p:cNvSpPr/>
          <p:nvPr/>
        </p:nvSpPr>
        <p:spPr>
          <a:xfrm>
            <a:off x="5784948" y="2351088"/>
            <a:ext cx="2027412" cy="58906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圆角矩形 15"/>
          <p:cNvSpPr/>
          <p:nvPr/>
        </p:nvSpPr>
        <p:spPr>
          <a:xfrm>
            <a:off x="3118749" y="3748501"/>
            <a:ext cx="1225445" cy="57933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3213790" y="5580657"/>
            <a:ext cx="4795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数据库</a:t>
            </a:r>
            <a:endParaRPr lang="zh-CN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852836" y="5496174"/>
            <a:ext cx="4795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知识</a:t>
            </a:r>
            <a:r>
              <a:rPr lang="zh-CN" altLang="en-US" dirty="0" smtClean="0"/>
              <a:t>库</a:t>
            </a:r>
            <a:endParaRPr lang="zh-CN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769436" y="4941168"/>
            <a:ext cx="1394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推理引擎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1070742" y="4786473"/>
            <a:ext cx="3340155" cy="16330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4696611" y="4798052"/>
            <a:ext cx="3187757" cy="16330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1074386" y="3604486"/>
            <a:ext cx="6829454" cy="9310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1178934" y="2176463"/>
            <a:ext cx="6705434" cy="9312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1687189" y="4905798"/>
            <a:ext cx="19553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数据库</a:t>
            </a:r>
            <a:r>
              <a:rPr lang="zh-CN" altLang="en-US" dirty="0"/>
              <a:t>数据读写</a:t>
            </a:r>
          </a:p>
          <a:p>
            <a:endParaRPr lang="zh-CN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416486" y="3868256"/>
            <a:ext cx="1322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数据访问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161216" y="3861048"/>
            <a:ext cx="1195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数据映射</a:t>
            </a:r>
            <a:endParaRPr lang="zh-CN" altLang="en-US" dirty="0"/>
          </a:p>
        </p:txBody>
      </p:sp>
      <p:sp>
        <p:nvSpPr>
          <p:cNvPr id="27" name="圆角矩形 26"/>
          <p:cNvSpPr/>
          <p:nvPr/>
        </p:nvSpPr>
        <p:spPr>
          <a:xfrm>
            <a:off x="6413500" y="3748502"/>
            <a:ext cx="1358256" cy="61660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6539738" y="3868256"/>
            <a:ext cx="1148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推理交互</a:t>
            </a:r>
            <a:endParaRPr lang="zh-CN" altLang="en-US" dirty="0"/>
          </a:p>
        </p:txBody>
      </p:sp>
      <p:sp>
        <p:nvSpPr>
          <p:cNvPr id="29" name="上箭头 28"/>
          <p:cNvSpPr/>
          <p:nvPr/>
        </p:nvSpPr>
        <p:spPr>
          <a:xfrm>
            <a:off x="4424133" y="3107741"/>
            <a:ext cx="272478" cy="463511"/>
          </a:xfrm>
          <a:prstGeom prst="up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2411657" y="1217016"/>
            <a:ext cx="4419187" cy="5040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上下箭头 30"/>
          <p:cNvSpPr/>
          <p:nvPr/>
        </p:nvSpPr>
        <p:spPr>
          <a:xfrm>
            <a:off x="4531651" y="1721072"/>
            <a:ext cx="164960" cy="455391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1416486" y="2351088"/>
            <a:ext cx="1715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社区医生服务接口</a:t>
            </a:r>
            <a:endParaRPr lang="zh-CN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3642524" y="2351088"/>
            <a:ext cx="1715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手机个人服务接口</a:t>
            </a:r>
            <a:endParaRPr lang="zh-CN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6033250" y="2331123"/>
            <a:ext cx="1715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中心医院服务接口</a:t>
            </a:r>
            <a:endParaRPr lang="zh-CN" altLang="en-US" dirty="0"/>
          </a:p>
        </p:txBody>
      </p:sp>
      <p:sp>
        <p:nvSpPr>
          <p:cNvPr id="35" name="圆角矩形 34"/>
          <p:cNvSpPr/>
          <p:nvPr/>
        </p:nvSpPr>
        <p:spPr>
          <a:xfrm>
            <a:off x="4613909" y="3748501"/>
            <a:ext cx="1487431" cy="57933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6" name="直接箭头连接符 35"/>
          <p:cNvCxnSpPr/>
          <p:nvPr/>
        </p:nvCxnSpPr>
        <p:spPr>
          <a:xfrm>
            <a:off x="2618839" y="5373216"/>
            <a:ext cx="0" cy="250985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>
            <a:off x="6318528" y="5362014"/>
            <a:ext cx="0" cy="250985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上箭头 37"/>
          <p:cNvSpPr/>
          <p:nvPr/>
        </p:nvSpPr>
        <p:spPr>
          <a:xfrm>
            <a:off x="2538699" y="4535488"/>
            <a:ext cx="206402" cy="250986"/>
          </a:xfrm>
          <a:prstGeom prst="up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上箭头 38"/>
          <p:cNvSpPr/>
          <p:nvPr/>
        </p:nvSpPr>
        <p:spPr>
          <a:xfrm>
            <a:off x="6217857" y="4509120"/>
            <a:ext cx="206402" cy="250986"/>
          </a:xfrm>
          <a:prstGeom prst="up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4781370" y="3868256"/>
            <a:ext cx="1109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数据通信</a:t>
            </a:r>
            <a:endParaRPr lang="zh-CN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395536" y="476672"/>
            <a:ext cx="25360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系统框架</a:t>
            </a:r>
            <a:endParaRPr lang="zh-CN" altLang="en-US" sz="2800" dirty="0"/>
          </a:p>
        </p:txBody>
      </p:sp>
      <p:cxnSp>
        <p:nvCxnSpPr>
          <p:cNvPr id="42" name="直接连接符 41"/>
          <p:cNvCxnSpPr/>
          <p:nvPr/>
        </p:nvCxnSpPr>
        <p:spPr>
          <a:xfrm>
            <a:off x="548803" y="961400"/>
            <a:ext cx="80904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4159754" y="1284378"/>
            <a:ext cx="922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用     户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03309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684017" y="2967335"/>
            <a:ext cx="377597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Thank you!! </a:t>
            </a:r>
            <a:endParaRPr lang="zh-CN" altLang="en-US" sz="5400" b="1" cap="none" spc="0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4396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波形 10"/>
          <p:cNvSpPr/>
          <p:nvPr/>
        </p:nvSpPr>
        <p:spPr>
          <a:xfrm>
            <a:off x="1050515" y="4323922"/>
            <a:ext cx="5153044" cy="792089"/>
          </a:xfrm>
          <a:prstGeom prst="wav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横卷形 4"/>
          <p:cNvSpPr/>
          <p:nvPr/>
        </p:nvSpPr>
        <p:spPr>
          <a:xfrm>
            <a:off x="900113" y="2420888"/>
            <a:ext cx="7439025" cy="1655762"/>
          </a:xfrm>
          <a:prstGeom prst="horizontalScroll">
            <a:avLst/>
          </a:prstGeom>
          <a:ln w="3175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1063625" y="1575856"/>
            <a:ext cx="7275513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dirty="0">
                <a:ea typeface="微软雅黑" pitchFamily="34" charset="-122"/>
              </a:rPr>
              <a:t>一篇名为</a:t>
            </a:r>
            <a:r>
              <a:rPr lang="en-US" altLang="zh-CN" dirty="0">
                <a:ea typeface="微软雅黑" pitchFamily="34" charset="-122"/>
              </a:rPr>
              <a:t>《</a:t>
            </a:r>
            <a:r>
              <a:rPr lang="zh-CN" altLang="en-US" dirty="0">
                <a:ea typeface="微软雅黑" pitchFamily="34" charset="-122"/>
              </a:rPr>
              <a:t>解除负担：对抗头痛的全球战役</a:t>
            </a:r>
            <a:r>
              <a:rPr lang="en-US" altLang="zh-CN" dirty="0">
                <a:ea typeface="微软雅黑" pitchFamily="34" charset="-122"/>
              </a:rPr>
              <a:t>》</a:t>
            </a:r>
            <a:r>
              <a:rPr lang="zh-CN" altLang="en-US" dirty="0">
                <a:ea typeface="微软雅黑" pitchFamily="34" charset="-122"/>
              </a:rPr>
              <a:t>的报告刊登在</a:t>
            </a:r>
            <a:r>
              <a:rPr lang="en-US" altLang="zh-CN" dirty="0">
                <a:ea typeface="微软雅黑" pitchFamily="34" charset="-122"/>
              </a:rPr>
              <a:t>WHO</a:t>
            </a:r>
            <a:r>
              <a:rPr lang="zh-CN" altLang="en-US" dirty="0">
                <a:ea typeface="微软雅黑" pitchFamily="34" charset="-122"/>
              </a:rPr>
              <a:t>官方网站上。</a:t>
            </a:r>
            <a:endParaRPr lang="en-US" altLang="zh-CN" dirty="0">
              <a:ea typeface="微软雅黑" pitchFamily="34" charset="-122"/>
            </a:endParaRPr>
          </a:p>
          <a:p>
            <a:endParaRPr lang="en-US" altLang="zh-CN" dirty="0" smtClean="0">
              <a:ea typeface="微软雅黑" pitchFamily="34" charset="-122"/>
            </a:endParaRPr>
          </a:p>
          <a:p>
            <a:endParaRPr lang="zh-CN" altLang="en-US" dirty="0">
              <a:ea typeface="微软雅黑" pitchFamily="34" charset="-122"/>
            </a:endParaRPr>
          </a:p>
          <a:p>
            <a:r>
              <a:rPr lang="zh-CN" altLang="en-US" dirty="0">
                <a:ea typeface="微软雅黑" pitchFamily="34" charset="-122"/>
              </a:rPr>
              <a:t>         报告称，全球约有</a:t>
            </a:r>
            <a:r>
              <a:rPr lang="en-US" altLang="zh-CN" dirty="0">
                <a:ea typeface="微软雅黑" pitchFamily="34" charset="-122"/>
              </a:rPr>
              <a:t>10%</a:t>
            </a:r>
            <a:r>
              <a:rPr lang="zh-CN" altLang="en-US" dirty="0">
                <a:ea typeface="微软雅黑" pitchFamily="34" charset="-122"/>
              </a:rPr>
              <a:t>的成年人患有偏头痛，</a:t>
            </a:r>
            <a:r>
              <a:rPr lang="en-US" altLang="zh-CN" dirty="0">
                <a:ea typeface="微软雅黑" pitchFamily="34" charset="-122"/>
              </a:rPr>
              <a:t>1.7%~4%</a:t>
            </a:r>
            <a:r>
              <a:rPr lang="zh-CN" altLang="en-US" dirty="0">
                <a:ea typeface="微软雅黑" pitchFamily="34" charset="-122"/>
              </a:rPr>
              <a:t>的成年人每月至少有</a:t>
            </a:r>
            <a:r>
              <a:rPr lang="en-US" altLang="zh-CN" dirty="0">
                <a:ea typeface="微软雅黑" pitchFamily="34" charset="-122"/>
              </a:rPr>
              <a:t>15</a:t>
            </a:r>
            <a:r>
              <a:rPr lang="zh-CN" altLang="en-US" dirty="0">
                <a:ea typeface="微软雅黑" pitchFamily="34" charset="-122"/>
              </a:rPr>
              <a:t>天发生头痛。然而，在偏头痛和紧张型头痛患者中，仅有</a:t>
            </a:r>
            <a:r>
              <a:rPr lang="en-US" altLang="zh-CN" dirty="0">
                <a:ea typeface="微软雅黑" pitchFamily="34" charset="-122"/>
              </a:rPr>
              <a:t>40%</a:t>
            </a:r>
            <a:r>
              <a:rPr lang="zh-CN" altLang="en-US" dirty="0">
                <a:ea typeface="微软雅黑" pitchFamily="34" charset="-122"/>
              </a:rPr>
              <a:t>获得了专业诊断，而在药物过量所致头痛患者中，这一比例更是低至</a:t>
            </a:r>
            <a:r>
              <a:rPr lang="en-US" altLang="zh-CN" dirty="0">
                <a:ea typeface="微软雅黑" pitchFamily="34" charset="-122"/>
              </a:rPr>
              <a:t>10%</a:t>
            </a:r>
          </a:p>
        </p:txBody>
      </p:sp>
      <p:cxnSp>
        <p:nvCxnSpPr>
          <p:cNvPr id="7" name="直接连接符 6"/>
          <p:cNvCxnSpPr/>
          <p:nvPr/>
        </p:nvCxnSpPr>
        <p:spPr>
          <a:xfrm>
            <a:off x="548803" y="961400"/>
            <a:ext cx="80904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48803" y="332656"/>
            <a:ext cx="19349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关于头痛</a:t>
            </a:r>
            <a:endParaRPr lang="zh-CN" altLang="en-US" sz="2400" dirty="0"/>
          </a:p>
        </p:txBody>
      </p:sp>
      <p:sp>
        <p:nvSpPr>
          <p:cNvPr id="9" name="矩形 8"/>
          <p:cNvSpPr/>
          <p:nvPr/>
        </p:nvSpPr>
        <p:spPr>
          <a:xfrm>
            <a:off x="1072191" y="4482615"/>
            <a:ext cx="51095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The Global Campaign against </a:t>
            </a:r>
            <a:r>
              <a:rPr lang="en-US" altLang="zh-CN" sz="2400" dirty="0" smtClean="0"/>
              <a:t>Headache</a:t>
            </a:r>
            <a:endParaRPr lang="en-US" altLang="zh-CN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971600" y="5445224"/>
            <a:ext cx="51125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altLang="zh-CN" dirty="0" smtClean="0"/>
              <a:t>Population  survey (Canada ,USA….)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dirty="0" smtClean="0"/>
              <a:t>A range </a:t>
            </a:r>
            <a:r>
              <a:rPr lang="en-US" altLang="zh-CN" dirty="0"/>
              <a:t>of headache management aids for </a:t>
            </a:r>
            <a:r>
              <a:rPr lang="en-US" altLang="zh-CN" dirty="0" smtClean="0"/>
              <a:t>primary care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8939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548803" y="961400"/>
            <a:ext cx="80904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548803" y="332656"/>
            <a:ext cx="19349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关于</a:t>
            </a:r>
            <a:r>
              <a:rPr lang="zh-CN" altLang="en-US" sz="2400" dirty="0"/>
              <a:t>指南</a:t>
            </a:r>
          </a:p>
        </p:txBody>
      </p:sp>
      <p:sp>
        <p:nvSpPr>
          <p:cNvPr id="4" name="矩形 3"/>
          <p:cNvSpPr/>
          <p:nvPr/>
        </p:nvSpPr>
        <p:spPr>
          <a:xfrm>
            <a:off x="548803" y="1340768"/>
            <a:ext cx="797438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err="1"/>
              <a:t>InternationalClassification</a:t>
            </a:r>
            <a:r>
              <a:rPr lang="en-US" altLang="zh-CN" sz="2400" b="1" dirty="0"/>
              <a:t> of </a:t>
            </a:r>
            <a:r>
              <a:rPr lang="en-US" altLang="zh-CN" sz="2400" b="1" dirty="0" err="1"/>
              <a:t>HeadacheDisorders</a:t>
            </a:r>
            <a:r>
              <a:rPr lang="en-US" altLang="zh-CN" sz="2400" b="1" dirty="0"/>
              <a:t>, 2nd edition (ICHD-II</a:t>
            </a:r>
            <a:r>
              <a:rPr lang="en-US" altLang="zh-CN" b="1" dirty="0"/>
              <a:t>)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48803" y="3802107"/>
            <a:ext cx="747958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Migraine diagnosed according to ICHD criteria responds in 80% to 90% of treatments to injected </a:t>
            </a:r>
            <a:r>
              <a:rPr lang="en-US" altLang="zh-CN" dirty="0" err="1"/>
              <a:t>triptans</a:t>
            </a:r>
            <a:r>
              <a:rPr lang="en-US" altLang="zh-CN" dirty="0"/>
              <a:t>, drugs that can claim a highly specific mode of action. This proves that </a:t>
            </a:r>
            <a:r>
              <a:rPr lang="en-US" altLang="zh-CN" dirty="0">
                <a:solidFill>
                  <a:srgbClr val="FF0000"/>
                </a:solidFill>
              </a:rPr>
              <a:t>clinical diagnosis according to ICHD has been able to identify a </a:t>
            </a:r>
            <a:r>
              <a:rPr lang="en-US" altLang="zh-CN" dirty="0"/>
              <a:t>group of patients who share a reasonably uniform response to pharmacologic intervention and presumably then share a </a:t>
            </a:r>
            <a:r>
              <a:rPr lang="en-US" altLang="zh-CN" dirty="0" smtClean="0"/>
              <a:t>common pathophysiological </a:t>
            </a:r>
            <a:r>
              <a:rPr lang="en-US" altLang="zh-CN" dirty="0"/>
              <a:t>pathway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755576" y="2492896"/>
            <a:ext cx="5688632" cy="7200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What about the validity, reliability, exhaustiveness, sensitivity, and specificity of ICHD-1 and ICHD-2? 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2810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38" y="1458333"/>
            <a:ext cx="2741097" cy="23307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Picture 3" descr="C:\Temp Disk\本科生毕业设计\LDL-ch治疗.jpg"/>
          <p:cNvPicPr>
            <a:picLocks noChangeAspect="1" noChangeArrowheads="1"/>
          </p:cNvPicPr>
          <p:nvPr/>
        </p:nvPicPr>
        <p:blipFill>
          <a:blip r:embed="rId3"/>
          <a:srcRect t="4857" r="19491"/>
          <a:stretch>
            <a:fillRect/>
          </a:stretch>
        </p:blipFill>
        <p:spPr bwMode="auto">
          <a:xfrm>
            <a:off x="4961094" y="1231191"/>
            <a:ext cx="3096654" cy="31927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54291" y="4361479"/>
            <a:ext cx="2921967" cy="21941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右箭头 4"/>
          <p:cNvSpPr/>
          <p:nvPr/>
        </p:nvSpPr>
        <p:spPr>
          <a:xfrm>
            <a:off x="3832327" y="2419829"/>
            <a:ext cx="449655" cy="407716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右箭头 5"/>
          <p:cNvSpPr/>
          <p:nvPr/>
        </p:nvSpPr>
        <p:spPr>
          <a:xfrm rot="8990300">
            <a:off x="4439451" y="4736403"/>
            <a:ext cx="449655" cy="407716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矩形 14"/>
          <p:cNvSpPr>
            <a:spLocks noChangeArrowheads="1"/>
          </p:cNvSpPr>
          <p:nvPr/>
        </p:nvSpPr>
        <p:spPr bwMode="auto">
          <a:xfrm>
            <a:off x="1046516" y="3892460"/>
            <a:ext cx="233751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dirty="0">
                <a:latin typeface="Calibri" pitchFamily="34" charset="0"/>
              </a:rPr>
              <a:t>流程化临床指南</a:t>
            </a:r>
          </a:p>
        </p:txBody>
      </p:sp>
      <p:sp>
        <p:nvSpPr>
          <p:cNvPr id="8" name="矩形 15"/>
          <p:cNvSpPr>
            <a:spLocks noChangeArrowheads="1"/>
          </p:cNvSpPr>
          <p:nvPr/>
        </p:nvSpPr>
        <p:spPr bwMode="auto">
          <a:xfrm>
            <a:off x="5351756" y="4651040"/>
            <a:ext cx="271291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dirty="0">
                <a:latin typeface="Calibri" pitchFamily="34" charset="0"/>
              </a:rPr>
              <a:t>基于</a:t>
            </a:r>
            <a:r>
              <a:rPr lang="en-US" altLang="zh-CN" dirty="0">
                <a:latin typeface="Calibri" pitchFamily="34" charset="0"/>
              </a:rPr>
              <a:t>SAGE</a:t>
            </a:r>
            <a:r>
              <a:rPr lang="zh-CN" altLang="en-US" dirty="0">
                <a:latin typeface="Calibri" pitchFamily="34" charset="0"/>
              </a:rPr>
              <a:t>模型的数字化临床指南</a:t>
            </a:r>
          </a:p>
        </p:txBody>
      </p:sp>
      <p:sp>
        <p:nvSpPr>
          <p:cNvPr id="9" name="矩形 16"/>
          <p:cNvSpPr>
            <a:spLocks noChangeArrowheads="1"/>
          </p:cNvSpPr>
          <p:nvPr/>
        </p:nvSpPr>
        <p:spPr bwMode="auto">
          <a:xfrm>
            <a:off x="3832327" y="6185710"/>
            <a:ext cx="13811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latin typeface="Calibri" pitchFamily="34" charset="0"/>
              </a:rPr>
              <a:t>CLIPS</a:t>
            </a:r>
            <a:r>
              <a:rPr lang="zh-CN" altLang="en-US" dirty="0">
                <a:latin typeface="Calibri" pitchFamily="34" charset="0"/>
              </a:rPr>
              <a:t>规则集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48803" y="476672"/>
            <a:ext cx="4523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目前研究工作</a:t>
            </a:r>
            <a:endParaRPr lang="zh-CN" altLang="en-US" sz="2400" dirty="0"/>
          </a:p>
        </p:txBody>
      </p:sp>
      <p:cxnSp>
        <p:nvCxnSpPr>
          <p:cNvPr id="12" name="直接连接符 11"/>
          <p:cNvCxnSpPr/>
          <p:nvPr/>
        </p:nvCxnSpPr>
        <p:spPr>
          <a:xfrm>
            <a:off x="548803" y="961400"/>
            <a:ext cx="80904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7271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22"/>
          <p:cNvGrpSpPr>
            <a:grpSpLocks/>
          </p:cNvGrpSpPr>
          <p:nvPr/>
        </p:nvGrpSpPr>
        <p:grpSpPr bwMode="auto">
          <a:xfrm>
            <a:off x="5681080" y="2267806"/>
            <a:ext cx="2420938" cy="1520825"/>
            <a:chOff x="3887924" y="3874202"/>
            <a:chExt cx="3152922" cy="2167396"/>
          </a:xfrm>
        </p:grpSpPr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87924" y="3874202"/>
              <a:ext cx="2664296" cy="19585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" name="Picture 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57699" y="4130267"/>
              <a:ext cx="2583147" cy="1911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2786637" y="6093296"/>
            <a:ext cx="194827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나눔고딕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나눔고딕" charset="-127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나눔고딕" charset="-127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나눔고딕" charset="-127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나눔고딕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나눔고딕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나눔고딕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나눔고딕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나눔고딕" charset="-127"/>
              </a:defRPr>
            </a:lvl9pPr>
          </a:lstStyle>
          <a:p>
            <a:pPr eaLnBrk="1" hangingPunct="1"/>
            <a:r>
              <a:rPr lang="en-US" altLang="zh-CN" dirty="0" smtClean="0">
                <a:latin typeface="华文细黑" pitchFamily="2" charset="-122"/>
                <a:ea typeface="华文细黑" pitchFamily="2" charset="-122"/>
              </a:rPr>
              <a:t>System Model</a:t>
            </a:r>
            <a:endParaRPr lang="zh-CN" altLang="en-US" dirty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50680" y="1268760"/>
            <a:ext cx="742564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华文细黑" pitchFamily="2" charset="-122"/>
                <a:ea typeface="华文细黑" pitchFamily="2" charset="-122"/>
              </a:rPr>
              <a:t>选取原发性头痛中最常见</a:t>
            </a:r>
            <a:r>
              <a:rPr lang="zh-CN" altLang="en-US" sz="2400" dirty="0" smtClean="0">
                <a:latin typeface="华文细黑" pitchFamily="2" charset="-122"/>
                <a:ea typeface="华文细黑" pitchFamily="2" charset="-122"/>
              </a:rPr>
              <a:t>的</a:t>
            </a:r>
            <a:r>
              <a:rPr lang="en-US" altLang="zh-CN" sz="2400" dirty="0" smtClean="0">
                <a:latin typeface="华文细黑" pitchFamily="2" charset="-122"/>
                <a:ea typeface="华文细黑" pitchFamily="2" charset="-122"/>
              </a:rPr>
              <a:t>12</a:t>
            </a:r>
            <a:r>
              <a:rPr lang="zh-CN" altLang="en-US" sz="2400" dirty="0" smtClean="0">
                <a:latin typeface="华文细黑" pitchFamily="2" charset="-122"/>
                <a:ea typeface="华文细黑" pitchFamily="2" charset="-122"/>
              </a:rPr>
              <a:t>种头痛，</a:t>
            </a:r>
            <a:r>
              <a:rPr lang="zh-CN" altLang="en-US" sz="2400" dirty="0">
                <a:latin typeface="华文细黑" pitchFamily="2" charset="-122"/>
                <a:ea typeface="华文细黑" pitchFamily="2" charset="-122"/>
              </a:rPr>
              <a:t>根据相应的指南，建立诊断规则，构建头痛临床决策支持系统原型</a:t>
            </a:r>
            <a:r>
              <a:rPr lang="zh-CN" altLang="en-US" sz="2400" dirty="0" smtClean="0">
                <a:latin typeface="华文细黑" pitchFamily="2" charset="-122"/>
                <a:ea typeface="华文细黑" pitchFamily="2" charset="-122"/>
              </a:rPr>
              <a:t>，即将进行系统的评估工作</a:t>
            </a:r>
            <a:endParaRPr lang="zh-CN" altLang="en-US" sz="2400" dirty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48803" y="476672"/>
            <a:ext cx="4523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目前研究工作</a:t>
            </a:r>
            <a:endParaRPr lang="zh-CN" altLang="en-US" sz="2400" dirty="0"/>
          </a:p>
        </p:txBody>
      </p:sp>
      <p:cxnSp>
        <p:nvCxnSpPr>
          <p:cNvPr id="18" name="直接连接符 17"/>
          <p:cNvCxnSpPr/>
          <p:nvPr/>
        </p:nvCxnSpPr>
        <p:spPr>
          <a:xfrm>
            <a:off x="548803" y="961400"/>
            <a:ext cx="80904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流程图: 过程 18"/>
          <p:cNvSpPr/>
          <p:nvPr/>
        </p:nvSpPr>
        <p:spPr>
          <a:xfrm>
            <a:off x="2170357" y="3302756"/>
            <a:ext cx="3015085" cy="2502507"/>
          </a:xfrm>
          <a:prstGeom prst="flowChartProcess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右箭头 19"/>
          <p:cNvSpPr/>
          <p:nvPr/>
        </p:nvSpPr>
        <p:spPr>
          <a:xfrm>
            <a:off x="1563032" y="4354336"/>
            <a:ext cx="751341" cy="3738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右箭头 20"/>
          <p:cNvSpPr/>
          <p:nvPr/>
        </p:nvSpPr>
        <p:spPr>
          <a:xfrm>
            <a:off x="4972787" y="4355814"/>
            <a:ext cx="751341" cy="3738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流程图: 可选过程 21"/>
          <p:cNvSpPr/>
          <p:nvPr/>
        </p:nvSpPr>
        <p:spPr>
          <a:xfrm>
            <a:off x="2525771" y="3557496"/>
            <a:ext cx="2304256" cy="851674"/>
          </a:xfrm>
          <a:prstGeom prst="flowChartAlternateProcess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流程图: 可选过程 22"/>
          <p:cNvSpPr/>
          <p:nvPr/>
        </p:nvSpPr>
        <p:spPr>
          <a:xfrm>
            <a:off x="2525771" y="4743890"/>
            <a:ext cx="2304256" cy="841735"/>
          </a:xfrm>
          <a:prstGeom prst="flowChartAlternateProcess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2483366" y="3752500"/>
            <a:ext cx="2389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Reasoning Engine</a:t>
            </a:r>
            <a:endParaRPr lang="zh-CN" altLang="en-US" sz="2400" dirty="0"/>
          </a:p>
        </p:txBody>
      </p:sp>
      <p:sp>
        <p:nvSpPr>
          <p:cNvPr id="25" name="TextBox 24"/>
          <p:cNvSpPr txBox="1"/>
          <p:nvPr/>
        </p:nvSpPr>
        <p:spPr>
          <a:xfrm>
            <a:off x="2521227" y="4933924"/>
            <a:ext cx="2389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Knowledge Base</a:t>
            </a:r>
            <a:endParaRPr lang="zh-CN" altLang="en-US" sz="2400" dirty="0"/>
          </a:p>
        </p:txBody>
      </p:sp>
      <p:sp>
        <p:nvSpPr>
          <p:cNvPr id="26" name="上箭头 25"/>
          <p:cNvSpPr/>
          <p:nvPr/>
        </p:nvSpPr>
        <p:spPr>
          <a:xfrm>
            <a:off x="3507248" y="4279250"/>
            <a:ext cx="432048" cy="52405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548803" y="4279250"/>
            <a:ext cx="86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Input</a:t>
            </a:r>
            <a:endParaRPr lang="zh-CN" altLang="en-US" sz="2400" dirty="0"/>
          </a:p>
        </p:txBody>
      </p:sp>
      <p:sp>
        <p:nvSpPr>
          <p:cNvPr id="28" name="TextBox 27"/>
          <p:cNvSpPr txBox="1"/>
          <p:nvPr/>
        </p:nvSpPr>
        <p:spPr>
          <a:xfrm>
            <a:off x="5901163" y="4323176"/>
            <a:ext cx="11945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Output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08682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296"/>
          <p:cNvSpPr>
            <a:spLocks/>
          </p:cNvSpPr>
          <p:nvPr/>
        </p:nvSpPr>
        <p:spPr bwMode="auto">
          <a:xfrm rot="5400000">
            <a:off x="5725779" y="3283333"/>
            <a:ext cx="2741612" cy="1160737"/>
          </a:xfrm>
          <a:custGeom>
            <a:avLst/>
            <a:gdLst>
              <a:gd name="T0" fmla="*/ 2147483647 w 5034"/>
              <a:gd name="T1" fmla="*/ 0 h 1908"/>
              <a:gd name="T2" fmla="*/ 2147483647 w 5034"/>
              <a:gd name="T3" fmla="*/ 2147483647 h 1908"/>
              <a:gd name="T4" fmla="*/ 2147483647 w 5034"/>
              <a:gd name="T5" fmla="*/ 2147483647 h 1908"/>
              <a:gd name="T6" fmla="*/ 0 w 5034"/>
              <a:gd name="T7" fmla="*/ 2147483647 h 1908"/>
              <a:gd name="T8" fmla="*/ 2147483647 w 5034"/>
              <a:gd name="T9" fmla="*/ 2147483647 h 1908"/>
              <a:gd name="T10" fmla="*/ 2147483647 w 5034"/>
              <a:gd name="T11" fmla="*/ 2147483647 h 1908"/>
              <a:gd name="T12" fmla="*/ 2147483647 w 5034"/>
              <a:gd name="T13" fmla="*/ 2147483647 h 1908"/>
              <a:gd name="T14" fmla="*/ 2147483647 w 5034"/>
              <a:gd name="T15" fmla="*/ 0 h 190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5034"/>
              <a:gd name="T25" fmla="*/ 0 h 1908"/>
              <a:gd name="T26" fmla="*/ 5034 w 5034"/>
              <a:gd name="T27" fmla="*/ 1908 h 1908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5034" h="1908">
                <a:moveTo>
                  <a:pt x="2502" y="0"/>
                </a:moveTo>
                <a:lnTo>
                  <a:pt x="1465" y="383"/>
                </a:lnTo>
                <a:lnTo>
                  <a:pt x="1783" y="383"/>
                </a:lnTo>
                <a:lnTo>
                  <a:pt x="0" y="1908"/>
                </a:lnTo>
                <a:lnTo>
                  <a:pt x="5034" y="1908"/>
                </a:lnTo>
                <a:lnTo>
                  <a:pt x="3229" y="383"/>
                </a:lnTo>
                <a:lnTo>
                  <a:pt x="3613" y="395"/>
                </a:lnTo>
                <a:lnTo>
                  <a:pt x="2502" y="0"/>
                </a:lnTo>
                <a:close/>
              </a:path>
            </a:pathLst>
          </a:custGeom>
          <a:gradFill rotWithShape="1">
            <a:gsLst>
              <a:gs pos="0">
                <a:schemeClr val="bg1">
                  <a:lumMod val="65000"/>
                </a:schemeClr>
              </a:gs>
              <a:gs pos="100000">
                <a:srgbClr val="FFFFFF">
                  <a:alpha val="0"/>
                </a:srgbClr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grpSp>
        <p:nvGrpSpPr>
          <p:cNvPr id="5" name="组合 27"/>
          <p:cNvGrpSpPr>
            <a:grpSpLocks/>
          </p:cNvGrpSpPr>
          <p:nvPr/>
        </p:nvGrpSpPr>
        <p:grpSpPr bwMode="auto">
          <a:xfrm>
            <a:off x="543565" y="1916832"/>
            <a:ext cx="1626011" cy="1476791"/>
            <a:chOff x="564182" y="3484982"/>
            <a:chExt cx="3693614" cy="2392290"/>
          </a:xfrm>
        </p:grpSpPr>
        <p:pic>
          <p:nvPicPr>
            <p:cNvPr id="6" name="Picture 7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4182" y="3484982"/>
              <a:ext cx="3124840" cy="18232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2718" y="3861048"/>
              <a:ext cx="2736304" cy="18968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3647" y="4310088"/>
              <a:ext cx="2854149" cy="15671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3316421"/>
            <a:ext cx="1730323" cy="12008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0" name="组合 22"/>
          <p:cNvGrpSpPr>
            <a:grpSpLocks/>
          </p:cNvGrpSpPr>
          <p:nvPr/>
        </p:nvGrpSpPr>
        <p:grpSpPr bwMode="auto">
          <a:xfrm>
            <a:off x="5071959" y="3217495"/>
            <a:ext cx="1800200" cy="1341149"/>
            <a:chOff x="3887924" y="3874202"/>
            <a:chExt cx="3152922" cy="2167396"/>
          </a:xfrm>
        </p:grpSpPr>
        <p:pic>
          <p:nvPicPr>
            <p:cNvPr id="11" name="Picture 2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87924" y="3874202"/>
              <a:ext cx="2664296" cy="19585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" name="Picture 8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57699" y="4130267"/>
              <a:ext cx="2583147" cy="1911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3" name="Picture 4" descr="C:\Users\FGJ\Pictures\doctor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8691" y="5112732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4" descr="C:\Users\Nan Shan\AppData\Local\Microsoft\Windows\Temporary Internet Files\Content.IE5\1YNOCN14\MC900056985[1].wmf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2894" y="2350467"/>
            <a:ext cx="825380" cy="110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5" descr="C:\Users\Nan Shan\AppData\Local\Microsoft\Windows\Temporary Internet Files\Content.IE5\1YNOCN14\MM900283192[1].gif"/>
          <p:cNvPicPr>
            <a:picLocks noChangeAspect="1" noChangeArrowheads="1" noCrop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1495" y="4100726"/>
            <a:ext cx="1006280" cy="9844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24"/>
          <p:cNvSpPr txBox="1">
            <a:spLocks noChangeArrowheads="1"/>
          </p:cNvSpPr>
          <p:nvPr/>
        </p:nvSpPr>
        <p:spPr bwMode="auto">
          <a:xfrm>
            <a:off x="7560925" y="3389804"/>
            <a:ext cx="1441516" cy="307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나눔고딕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나눔고딕" charset="-127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나눔고딕" charset="-127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나눔고딕" charset="-127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나눔고딕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나눔고딕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나눔고딕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나눔고딕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나눔고딕" charset="-127"/>
              </a:defRPr>
            </a:lvl9pPr>
          </a:lstStyle>
          <a:p>
            <a:pPr algn="ctr" eaLnBrk="1" hangingPunct="1"/>
            <a:r>
              <a:rPr lang="zh-CN" altLang="en-US" sz="1400" dirty="0">
                <a:solidFill>
                  <a:srgbClr val="C00000"/>
                </a:solidFill>
                <a:ea typeface="宋体" pitchFamily="2" charset="-122"/>
              </a:rPr>
              <a:t>更高的医疗质量</a:t>
            </a:r>
          </a:p>
        </p:txBody>
      </p:sp>
      <p:sp>
        <p:nvSpPr>
          <p:cNvPr id="18" name="TextBox 25"/>
          <p:cNvSpPr txBox="1">
            <a:spLocks noChangeArrowheads="1"/>
          </p:cNvSpPr>
          <p:nvPr/>
        </p:nvSpPr>
        <p:spPr bwMode="auto">
          <a:xfrm>
            <a:off x="7560926" y="4993443"/>
            <a:ext cx="1441516" cy="307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나눔고딕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나눔고딕" charset="-127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나눔고딕" charset="-127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나눔고딕" charset="-127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나눔고딕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나눔고딕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나눔고딕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나눔고딕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나눔고딕" charset="-127"/>
              </a:defRPr>
            </a:lvl9pPr>
          </a:lstStyle>
          <a:p>
            <a:pPr algn="ctr" eaLnBrk="1" hangingPunct="1"/>
            <a:r>
              <a:rPr lang="zh-CN" altLang="en-US" sz="1400" dirty="0">
                <a:solidFill>
                  <a:srgbClr val="C00000"/>
                </a:solidFill>
                <a:ea typeface="宋体" pitchFamily="2" charset="-122"/>
              </a:rPr>
              <a:t>更低的医疗费用</a:t>
            </a:r>
          </a:p>
        </p:txBody>
      </p:sp>
      <p:sp>
        <p:nvSpPr>
          <p:cNvPr id="19" name="上弧形箭头 18"/>
          <p:cNvSpPr/>
          <p:nvPr/>
        </p:nvSpPr>
        <p:spPr>
          <a:xfrm rot="2068548">
            <a:off x="2456491" y="2924957"/>
            <a:ext cx="669248" cy="306133"/>
          </a:xfrm>
          <a:prstGeom prst="curvedDownArrow">
            <a:avLst>
              <a:gd name="adj1" fmla="val 25000"/>
              <a:gd name="adj2" fmla="val 91134"/>
              <a:gd name="adj3" fmla="val 51073"/>
            </a:avLst>
          </a:prstGeom>
          <a:ln>
            <a:noFill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2" name="下弧形箭头 21"/>
          <p:cNvSpPr/>
          <p:nvPr/>
        </p:nvSpPr>
        <p:spPr>
          <a:xfrm rot="18714650">
            <a:off x="2311166" y="4637023"/>
            <a:ext cx="894250" cy="379321"/>
          </a:xfrm>
          <a:prstGeom prst="curvedUpArrow">
            <a:avLst>
              <a:gd name="adj1" fmla="val 25000"/>
              <a:gd name="adj2" fmla="val 69293"/>
              <a:gd name="adj3" fmla="val 57422"/>
            </a:avLst>
          </a:prstGeom>
          <a:ln>
            <a:noFill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1026" name="Picture 2" descr="C:\Users\FGJ\Desktop\1351400879_forward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8996" y="3697569"/>
            <a:ext cx="662963" cy="640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785786" y="3636126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指南文本</a:t>
            </a:r>
            <a:endParaRPr lang="zh-CN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714348" y="5707828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专家知识</a:t>
            </a:r>
            <a:endParaRPr lang="zh-CN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000364" y="4714884"/>
            <a:ext cx="15001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电子化指南流程</a:t>
            </a:r>
            <a:endParaRPr lang="zh-CN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357818" y="5000636"/>
            <a:ext cx="1143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临床决策支持系统</a:t>
            </a:r>
            <a:endParaRPr lang="zh-CN" altLang="en-US" dirty="0"/>
          </a:p>
        </p:txBody>
      </p:sp>
      <p:cxnSp>
        <p:nvCxnSpPr>
          <p:cNvPr id="26" name="直接连接符 25"/>
          <p:cNvCxnSpPr/>
          <p:nvPr/>
        </p:nvCxnSpPr>
        <p:spPr>
          <a:xfrm>
            <a:off x="548803" y="961400"/>
            <a:ext cx="80904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48803" y="476672"/>
            <a:ext cx="4523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基于指南的临床决策支持系统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33533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Vico\Desktop\us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3217485"/>
            <a:ext cx="902965" cy="103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右箭头 5"/>
          <p:cNvSpPr/>
          <p:nvPr/>
        </p:nvSpPr>
        <p:spPr>
          <a:xfrm>
            <a:off x="3006057" y="3456036"/>
            <a:ext cx="1368327" cy="546224"/>
          </a:xfrm>
          <a:custGeom>
            <a:avLst/>
            <a:gdLst>
              <a:gd name="connsiteX0" fmla="*/ 0 w 846115"/>
              <a:gd name="connsiteY0" fmla="*/ 152285 h 546224"/>
              <a:gd name="connsiteX1" fmla="*/ 573003 w 846115"/>
              <a:gd name="connsiteY1" fmla="*/ 152285 h 546224"/>
              <a:gd name="connsiteX2" fmla="*/ 573003 w 846115"/>
              <a:gd name="connsiteY2" fmla="*/ 0 h 546224"/>
              <a:gd name="connsiteX3" fmla="*/ 846115 w 846115"/>
              <a:gd name="connsiteY3" fmla="*/ 273112 h 546224"/>
              <a:gd name="connsiteX4" fmla="*/ 573003 w 846115"/>
              <a:gd name="connsiteY4" fmla="*/ 546224 h 546224"/>
              <a:gd name="connsiteX5" fmla="*/ 573003 w 846115"/>
              <a:gd name="connsiteY5" fmla="*/ 393939 h 546224"/>
              <a:gd name="connsiteX6" fmla="*/ 0 w 846115"/>
              <a:gd name="connsiteY6" fmla="*/ 393939 h 546224"/>
              <a:gd name="connsiteX7" fmla="*/ 0 w 846115"/>
              <a:gd name="connsiteY7" fmla="*/ 152285 h 546224"/>
              <a:gd name="connsiteX0" fmla="*/ 36620 w 882735"/>
              <a:gd name="connsiteY0" fmla="*/ 152285 h 546224"/>
              <a:gd name="connsiteX1" fmla="*/ 609623 w 882735"/>
              <a:gd name="connsiteY1" fmla="*/ 152285 h 546224"/>
              <a:gd name="connsiteX2" fmla="*/ 609623 w 882735"/>
              <a:gd name="connsiteY2" fmla="*/ 0 h 546224"/>
              <a:gd name="connsiteX3" fmla="*/ 882735 w 882735"/>
              <a:gd name="connsiteY3" fmla="*/ 273112 h 546224"/>
              <a:gd name="connsiteX4" fmla="*/ 609623 w 882735"/>
              <a:gd name="connsiteY4" fmla="*/ 546224 h 546224"/>
              <a:gd name="connsiteX5" fmla="*/ 609623 w 882735"/>
              <a:gd name="connsiteY5" fmla="*/ 393939 h 546224"/>
              <a:gd name="connsiteX6" fmla="*/ 36620 w 882735"/>
              <a:gd name="connsiteY6" fmla="*/ 393939 h 546224"/>
              <a:gd name="connsiteX7" fmla="*/ 0 w 882735"/>
              <a:gd name="connsiteY7" fmla="*/ 64252 h 546224"/>
              <a:gd name="connsiteX8" fmla="*/ 36620 w 882735"/>
              <a:gd name="connsiteY8" fmla="*/ 152285 h 546224"/>
              <a:gd name="connsiteX0" fmla="*/ 36620 w 882735"/>
              <a:gd name="connsiteY0" fmla="*/ 152285 h 546224"/>
              <a:gd name="connsiteX1" fmla="*/ 609623 w 882735"/>
              <a:gd name="connsiteY1" fmla="*/ 152285 h 546224"/>
              <a:gd name="connsiteX2" fmla="*/ 609623 w 882735"/>
              <a:gd name="connsiteY2" fmla="*/ 0 h 546224"/>
              <a:gd name="connsiteX3" fmla="*/ 882735 w 882735"/>
              <a:gd name="connsiteY3" fmla="*/ 273112 h 546224"/>
              <a:gd name="connsiteX4" fmla="*/ 609623 w 882735"/>
              <a:gd name="connsiteY4" fmla="*/ 546224 h 546224"/>
              <a:gd name="connsiteX5" fmla="*/ 609623 w 882735"/>
              <a:gd name="connsiteY5" fmla="*/ 393939 h 546224"/>
              <a:gd name="connsiteX6" fmla="*/ 7437 w 882735"/>
              <a:gd name="connsiteY6" fmla="*/ 520399 h 546224"/>
              <a:gd name="connsiteX7" fmla="*/ 0 w 882735"/>
              <a:gd name="connsiteY7" fmla="*/ 64252 h 546224"/>
              <a:gd name="connsiteX8" fmla="*/ 36620 w 882735"/>
              <a:gd name="connsiteY8" fmla="*/ 152285 h 546224"/>
              <a:gd name="connsiteX0" fmla="*/ 56075 w 882735"/>
              <a:gd name="connsiteY0" fmla="*/ 84191 h 546224"/>
              <a:gd name="connsiteX1" fmla="*/ 609623 w 882735"/>
              <a:gd name="connsiteY1" fmla="*/ 152285 h 546224"/>
              <a:gd name="connsiteX2" fmla="*/ 609623 w 882735"/>
              <a:gd name="connsiteY2" fmla="*/ 0 h 546224"/>
              <a:gd name="connsiteX3" fmla="*/ 882735 w 882735"/>
              <a:gd name="connsiteY3" fmla="*/ 273112 h 546224"/>
              <a:gd name="connsiteX4" fmla="*/ 609623 w 882735"/>
              <a:gd name="connsiteY4" fmla="*/ 546224 h 546224"/>
              <a:gd name="connsiteX5" fmla="*/ 609623 w 882735"/>
              <a:gd name="connsiteY5" fmla="*/ 393939 h 546224"/>
              <a:gd name="connsiteX6" fmla="*/ 7437 w 882735"/>
              <a:gd name="connsiteY6" fmla="*/ 520399 h 546224"/>
              <a:gd name="connsiteX7" fmla="*/ 0 w 882735"/>
              <a:gd name="connsiteY7" fmla="*/ 64252 h 546224"/>
              <a:gd name="connsiteX8" fmla="*/ 56075 w 882735"/>
              <a:gd name="connsiteY8" fmla="*/ 84191 h 546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2735" h="546224">
                <a:moveTo>
                  <a:pt x="56075" y="84191"/>
                </a:moveTo>
                <a:lnTo>
                  <a:pt x="609623" y="152285"/>
                </a:lnTo>
                <a:lnTo>
                  <a:pt x="609623" y="0"/>
                </a:lnTo>
                <a:lnTo>
                  <a:pt x="882735" y="273112"/>
                </a:lnTo>
                <a:lnTo>
                  <a:pt x="609623" y="546224"/>
                </a:lnTo>
                <a:lnTo>
                  <a:pt x="609623" y="393939"/>
                </a:lnTo>
                <a:lnTo>
                  <a:pt x="7437" y="520399"/>
                </a:lnTo>
                <a:cubicBezTo>
                  <a:pt x="4958" y="452656"/>
                  <a:pt x="2479" y="131995"/>
                  <a:pt x="0" y="64252"/>
                </a:cubicBezTo>
                <a:lnTo>
                  <a:pt x="56075" y="84191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右箭头 6"/>
          <p:cNvSpPr/>
          <p:nvPr/>
        </p:nvSpPr>
        <p:spPr>
          <a:xfrm>
            <a:off x="5868144" y="3520150"/>
            <a:ext cx="1443239" cy="445391"/>
          </a:xfrm>
          <a:custGeom>
            <a:avLst/>
            <a:gdLst>
              <a:gd name="connsiteX0" fmla="*/ 0 w 936104"/>
              <a:gd name="connsiteY0" fmla="*/ 109553 h 438212"/>
              <a:gd name="connsiteX1" fmla="*/ 716998 w 936104"/>
              <a:gd name="connsiteY1" fmla="*/ 109553 h 438212"/>
              <a:gd name="connsiteX2" fmla="*/ 716998 w 936104"/>
              <a:gd name="connsiteY2" fmla="*/ 0 h 438212"/>
              <a:gd name="connsiteX3" fmla="*/ 936104 w 936104"/>
              <a:gd name="connsiteY3" fmla="*/ 219106 h 438212"/>
              <a:gd name="connsiteX4" fmla="*/ 716998 w 936104"/>
              <a:gd name="connsiteY4" fmla="*/ 438212 h 438212"/>
              <a:gd name="connsiteX5" fmla="*/ 716998 w 936104"/>
              <a:gd name="connsiteY5" fmla="*/ 328659 h 438212"/>
              <a:gd name="connsiteX6" fmla="*/ 0 w 936104"/>
              <a:gd name="connsiteY6" fmla="*/ 328659 h 438212"/>
              <a:gd name="connsiteX7" fmla="*/ 0 w 936104"/>
              <a:gd name="connsiteY7" fmla="*/ 109553 h 438212"/>
              <a:gd name="connsiteX0" fmla="*/ 0 w 945832"/>
              <a:gd name="connsiteY0" fmla="*/ 31732 h 438212"/>
              <a:gd name="connsiteX1" fmla="*/ 726726 w 945832"/>
              <a:gd name="connsiteY1" fmla="*/ 109553 h 438212"/>
              <a:gd name="connsiteX2" fmla="*/ 726726 w 945832"/>
              <a:gd name="connsiteY2" fmla="*/ 0 h 438212"/>
              <a:gd name="connsiteX3" fmla="*/ 945832 w 945832"/>
              <a:gd name="connsiteY3" fmla="*/ 219106 h 438212"/>
              <a:gd name="connsiteX4" fmla="*/ 726726 w 945832"/>
              <a:gd name="connsiteY4" fmla="*/ 438212 h 438212"/>
              <a:gd name="connsiteX5" fmla="*/ 726726 w 945832"/>
              <a:gd name="connsiteY5" fmla="*/ 328659 h 438212"/>
              <a:gd name="connsiteX6" fmla="*/ 9728 w 945832"/>
              <a:gd name="connsiteY6" fmla="*/ 328659 h 438212"/>
              <a:gd name="connsiteX7" fmla="*/ 0 w 945832"/>
              <a:gd name="connsiteY7" fmla="*/ 31732 h 438212"/>
              <a:gd name="connsiteX0" fmla="*/ 29182 w 975014"/>
              <a:gd name="connsiteY0" fmla="*/ 31732 h 445391"/>
              <a:gd name="connsiteX1" fmla="*/ 755908 w 975014"/>
              <a:gd name="connsiteY1" fmla="*/ 109553 h 445391"/>
              <a:gd name="connsiteX2" fmla="*/ 755908 w 975014"/>
              <a:gd name="connsiteY2" fmla="*/ 0 h 445391"/>
              <a:gd name="connsiteX3" fmla="*/ 975014 w 975014"/>
              <a:gd name="connsiteY3" fmla="*/ 219106 h 445391"/>
              <a:gd name="connsiteX4" fmla="*/ 755908 w 975014"/>
              <a:gd name="connsiteY4" fmla="*/ 438212 h 445391"/>
              <a:gd name="connsiteX5" fmla="*/ 755908 w 975014"/>
              <a:gd name="connsiteY5" fmla="*/ 328659 h 445391"/>
              <a:gd name="connsiteX6" fmla="*/ 0 w 975014"/>
              <a:gd name="connsiteY6" fmla="*/ 445391 h 445391"/>
              <a:gd name="connsiteX7" fmla="*/ 29182 w 975014"/>
              <a:gd name="connsiteY7" fmla="*/ 31732 h 445391"/>
              <a:gd name="connsiteX0" fmla="*/ 9727 w 975014"/>
              <a:gd name="connsiteY0" fmla="*/ 22004 h 445391"/>
              <a:gd name="connsiteX1" fmla="*/ 755908 w 975014"/>
              <a:gd name="connsiteY1" fmla="*/ 109553 h 445391"/>
              <a:gd name="connsiteX2" fmla="*/ 755908 w 975014"/>
              <a:gd name="connsiteY2" fmla="*/ 0 h 445391"/>
              <a:gd name="connsiteX3" fmla="*/ 975014 w 975014"/>
              <a:gd name="connsiteY3" fmla="*/ 219106 h 445391"/>
              <a:gd name="connsiteX4" fmla="*/ 755908 w 975014"/>
              <a:gd name="connsiteY4" fmla="*/ 438212 h 445391"/>
              <a:gd name="connsiteX5" fmla="*/ 755908 w 975014"/>
              <a:gd name="connsiteY5" fmla="*/ 328659 h 445391"/>
              <a:gd name="connsiteX6" fmla="*/ 0 w 975014"/>
              <a:gd name="connsiteY6" fmla="*/ 445391 h 445391"/>
              <a:gd name="connsiteX7" fmla="*/ 9727 w 975014"/>
              <a:gd name="connsiteY7" fmla="*/ 22004 h 445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75014" h="445391">
                <a:moveTo>
                  <a:pt x="9727" y="22004"/>
                </a:moveTo>
                <a:lnTo>
                  <a:pt x="755908" y="109553"/>
                </a:lnTo>
                <a:lnTo>
                  <a:pt x="755908" y="0"/>
                </a:lnTo>
                <a:lnTo>
                  <a:pt x="975014" y="219106"/>
                </a:lnTo>
                <a:lnTo>
                  <a:pt x="755908" y="438212"/>
                </a:lnTo>
                <a:lnTo>
                  <a:pt x="755908" y="328659"/>
                </a:lnTo>
                <a:lnTo>
                  <a:pt x="0" y="445391"/>
                </a:lnTo>
                <a:lnTo>
                  <a:pt x="9727" y="22004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27"/>
          <p:cNvGrpSpPr>
            <a:grpSpLocks/>
          </p:cNvGrpSpPr>
          <p:nvPr/>
        </p:nvGrpSpPr>
        <p:grpSpPr bwMode="auto">
          <a:xfrm>
            <a:off x="923956" y="2876761"/>
            <a:ext cx="1626011" cy="1476791"/>
            <a:chOff x="564182" y="3484982"/>
            <a:chExt cx="3693614" cy="2392290"/>
          </a:xfrm>
        </p:grpSpPr>
        <p:pic>
          <p:nvPicPr>
            <p:cNvPr id="9" name="Picture 7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4182" y="3484982"/>
              <a:ext cx="3124840" cy="18232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6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2718" y="3861048"/>
              <a:ext cx="2736304" cy="18968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Picture 5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3647" y="4310088"/>
              <a:ext cx="2854149" cy="15671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7" name="Freeform 3"/>
          <p:cNvSpPr>
            <a:spLocks/>
          </p:cNvSpPr>
          <p:nvPr/>
        </p:nvSpPr>
        <p:spPr bwMode="gray">
          <a:xfrm rot="5400000" flipV="1">
            <a:off x="5916707" y="1503742"/>
            <a:ext cx="554028" cy="2235325"/>
          </a:xfrm>
          <a:custGeom>
            <a:avLst/>
            <a:gdLst>
              <a:gd name="T0" fmla="*/ 415215134 w 501"/>
              <a:gd name="T1" fmla="*/ 1248269996 h 1198"/>
              <a:gd name="T2" fmla="*/ 330514655 w 501"/>
              <a:gd name="T3" fmla="*/ 1155566102 h 1198"/>
              <a:gd name="T4" fmla="*/ 258703233 w 501"/>
              <a:gd name="T5" fmla="*/ 1059628073 h 1198"/>
              <a:gd name="T6" fmla="*/ 199781828 w 501"/>
              <a:gd name="T7" fmla="*/ 965846480 h 1198"/>
              <a:gd name="T8" fmla="*/ 153749480 w 501"/>
              <a:gd name="T9" fmla="*/ 877454419 h 1198"/>
              <a:gd name="T10" fmla="*/ 118763937 w 501"/>
              <a:gd name="T11" fmla="*/ 800919120 h 1198"/>
              <a:gd name="T12" fmla="*/ 96668410 w 501"/>
              <a:gd name="T13" fmla="*/ 742709892 h 1198"/>
              <a:gd name="T14" fmla="*/ 84700479 w 501"/>
              <a:gd name="T15" fmla="*/ 704981092 h 1198"/>
              <a:gd name="T16" fmla="*/ 51556229 w 501"/>
              <a:gd name="T17" fmla="*/ 558379802 h 1198"/>
              <a:gd name="T18" fmla="*/ 35905711 w 501"/>
              <a:gd name="T19" fmla="*/ 426869409 h 1198"/>
              <a:gd name="T20" fmla="*/ 33143290 w 501"/>
              <a:gd name="T21" fmla="*/ 316918182 h 1198"/>
              <a:gd name="T22" fmla="*/ 37747005 w 501"/>
              <a:gd name="T23" fmla="*/ 228526120 h 1198"/>
              <a:gd name="T24" fmla="*/ 47873642 w 501"/>
              <a:gd name="T25" fmla="*/ 162770924 h 1198"/>
              <a:gd name="T26" fmla="*/ 56159944 w 501"/>
              <a:gd name="T27" fmla="*/ 122886727 h 1198"/>
              <a:gd name="T28" fmla="*/ 60762699 w 501"/>
              <a:gd name="T29" fmla="*/ 108873528 h 1198"/>
              <a:gd name="T30" fmla="*/ 221877355 w 501"/>
              <a:gd name="T31" fmla="*/ 0 h 1198"/>
              <a:gd name="T32" fmla="*/ 211750718 w 501"/>
              <a:gd name="T33" fmla="*/ 215590621 h 1198"/>
              <a:gd name="T34" fmla="*/ 208068130 w 501"/>
              <a:gd name="T35" fmla="*/ 224214287 h 1198"/>
              <a:gd name="T36" fmla="*/ 198861661 w 501"/>
              <a:gd name="T37" fmla="*/ 249007588 h 1198"/>
              <a:gd name="T38" fmla="*/ 186892771 w 501"/>
              <a:gd name="T39" fmla="*/ 293203618 h 1198"/>
              <a:gd name="T40" fmla="*/ 176765175 w 501"/>
              <a:gd name="T41" fmla="*/ 357880078 h 1198"/>
              <a:gd name="T42" fmla="*/ 172162419 w 501"/>
              <a:gd name="T43" fmla="*/ 445194440 h 1198"/>
              <a:gd name="T44" fmla="*/ 175845007 w 501"/>
              <a:gd name="T45" fmla="*/ 556224404 h 1198"/>
              <a:gd name="T46" fmla="*/ 192416652 w 501"/>
              <a:gd name="T47" fmla="*/ 687734797 h 1198"/>
              <a:gd name="T48" fmla="*/ 220036061 w 501"/>
              <a:gd name="T49" fmla="*/ 809542787 h 1198"/>
              <a:gd name="T50" fmla="*/ 255941772 w 501"/>
              <a:gd name="T51" fmla="*/ 920572751 h 1198"/>
              <a:gd name="T52" fmla="*/ 297371365 w 501"/>
              <a:gd name="T53" fmla="*/ 1019743876 h 1198"/>
              <a:gd name="T54" fmla="*/ 339721124 w 501"/>
              <a:gd name="T55" fmla="*/ 1104902841 h 1198"/>
              <a:gd name="T56" fmla="*/ 381150717 w 501"/>
              <a:gd name="T57" fmla="*/ 1176047569 h 1198"/>
              <a:gd name="T58" fmla="*/ 417056428 w 501"/>
              <a:gd name="T59" fmla="*/ 1231022664 h 1198"/>
              <a:gd name="T60" fmla="*/ 444675837 w 501"/>
              <a:gd name="T61" fmla="*/ 1269829162 h 1198"/>
              <a:gd name="T62" fmla="*/ 460326355 w 501"/>
              <a:gd name="T63" fmla="*/ 1289232931 h 1198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501" h="1198">
                <a:moveTo>
                  <a:pt x="501" y="1198"/>
                </a:moveTo>
                <a:lnTo>
                  <a:pt x="451" y="1158"/>
                </a:lnTo>
                <a:lnTo>
                  <a:pt x="403" y="1115"/>
                </a:lnTo>
                <a:lnTo>
                  <a:pt x="359" y="1072"/>
                </a:lnTo>
                <a:lnTo>
                  <a:pt x="318" y="1027"/>
                </a:lnTo>
                <a:lnTo>
                  <a:pt x="281" y="983"/>
                </a:lnTo>
                <a:lnTo>
                  <a:pt x="248" y="938"/>
                </a:lnTo>
                <a:lnTo>
                  <a:pt x="217" y="896"/>
                </a:lnTo>
                <a:lnTo>
                  <a:pt x="190" y="853"/>
                </a:lnTo>
                <a:lnTo>
                  <a:pt x="167" y="814"/>
                </a:lnTo>
                <a:lnTo>
                  <a:pt x="147" y="777"/>
                </a:lnTo>
                <a:lnTo>
                  <a:pt x="129" y="743"/>
                </a:lnTo>
                <a:lnTo>
                  <a:pt x="115" y="714"/>
                </a:lnTo>
                <a:lnTo>
                  <a:pt x="105" y="689"/>
                </a:lnTo>
                <a:lnTo>
                  <a:pt x="97" y="669"/>
                </a:lnTo>
                <a:lnTo>
                  <a:pt x="92" y="654"/>
                </a:lnTo>
                <a:lnTo>
                  <a:pt x="71" y="583"/>
                </a:lnTo>
                <a:lnTo>
                  <a:pt x="56" y="518"/>
                </a:lnTo>
                <a:lnTo>
                  <a:pt x="45" y="454"/>
                </a:lnTo>
                <a:lnTo>
                  <a:pt x="39" y="396"/>
                </a:lnTo>
                <a:lnTo>
                  <a:pt x="36" y="343"/>
                </a:lnTo>
                <a:lnTo>
                  <a:pt x="36" y="294"/>
                </a:lnTo>
                <a:lnTo>
                  <a:pt x="37" y="251"/>
                </a:lnTo>
                <a:lnTo>
                  <a:pt x="41" y="212"/>
                </a:lnTo>
                <a:lnTo>
                  <a:pt x="46" y="180"/>
                </a:lnTo>
                <a:lnTo>
                  <a:pt x="52" y="151"/>
                </a:lnTo>
                <a:lnTo>
                  <a:pt x="57" y="129"/>
                </a:lnTo>
                <a:lnTo>
                  <a:pt x="61" y="114"/>
                </a:lnTo>
                <a:lnTo>
                  <a:pt x="65" y="105"/>
                </a:lnTo>
                <a:lnTo>
                  <a:pt x="66" y="101"/>
                </a:lnTo>
                <a:lnTo>
                  <a:pt x="0" y="63"/>
                </a:lnTo>
                <a:lnTo>
                  <a:pt x="241" y="0"/>
                </a:lnTo>
                <a:lnTo>
                  <a:pt x="306" y="245"/>
                </a:lnTo>
                <a:lnTo>
                  <a:pt x="230" y="200"/>
                </a:lnTo>
                <a:lnTo>
                  <a:pt x="229" y="203"/>
                </a:lnTo>
                <a:lnTo>
                  <a:pt x="226" y="208"/>
                </a:lnTo>
                <a:lnTo>
                  <a:pt x="221" y="217"/>
                </a:lnTo>
                <a:lnTo>
                  <a:pt x="216" y="231"/>
                </a:lnTo>
                <a:lnTo>
                  <a:pt x="209" y="249"/>
                </a:lnTo>
                <a:lnTo>
                  <a:pt x="203" y="272"/>
                </a:lnTo>
                <a:lnTo>
                  <a:pt x="196" y="300"/>
                </a:lnTo>
                <a:lnTo>
                  <a:pt x="192" y="332"/>
                </a:lnTo>
                <a:lnTo>
                  <a:pt x="189" y="369"/>
                </a:lnTo>
                <a:lnTo>
                  <a:pt x="187" y="413"/>
                </a:lnTo>
                <a:lnTo>
                  <a:pt x="187" y="462"/>
                </a:lnTo>
                <a:lnTo>
                  <a:pt x="191" y="516"/>
                </a:lnTo>
                <a:lnTo>
                  <a:pt x="199" y="578"/>
                </a:lnTo>
                <a:lnTo>
                  <a:pt x="209" y="638"/>
                </a:lnTo>
                <a:lnTo>
                  <a:pt x="222" y="696"/>
                </a:lnTo>
                <a:lnTo>
                  <a:pt x="239" y="751"/>
                </a:lnTo>
                <a:lnTo>
                  <a:pt x="257" y="804"/>
                </a:lnTo>
                <a:lnTo>
                  <a:pt x="278" y="854"/>
                </a:lnTo>
                <a:lnTo>
                  <a:pt x="300" y="901"/>
                </a:lnTo>
                <a:lnTo>
                  <a:pt x="323" y="946"/>
                </a:lnTo>
                <a:lnTo>
                  <a:pt x="346" y="987"/>
                </a:lnTo>
                <a:lnTo>
                  <a:pt x="369" y="1025"/>
                </a:lnTo>
                <a:lnTo>
                  <a:pt x="392" y="1060"/>
                </a:lnTo>
                <a:lnTo>
                  <a:pt x="414" y="1091"/>
                </a:lnTo>
                <a:lnTo>
                  <a:pt x="434" y="1119"/>
                </a:lnTo>
                <a:lnTo>
                  <a:pt x="453" y="1142"/>
                </a:lnTo>
                <a:lnTo>
                  <a:pt x="469" y="1161"/>
                </a:lnTo>
                <a:lnTo>
                  <a:pt x="483" y="1178"/>
                </a:lnTo>
                <a:lnTo>
                  <a:pt x="493" y="1189"/>
                </a:lnTo>
                <a:lnTo>
                  <a:pt x="500" y="1196"/>
                </a:lnTo>
                <a:lnTo>
                  <a:pt x="501" y="1198"/>
                </a:lnTo>
                <a:close/>
              </a:path>
            </a:pathLst>
          </a:custGeom>
          <a:gradFill rotWithShape="1">
            <a:gsLst>
              <a:gs pos="0">
                <a:srgbClr val="53E1B8">
                  <a:alpha val="70000"/>
                </a:srgbClr>
              </a:gs>
              <a:gs pos="100000">
                <a:srgbClr val="008080"/>
              </a:gs>
            </a:gsLst>
            <a:lin ang="5400000" scaled="1"/>
          </a:gradFill>
          <a:ln>
            <a:noFill/>
          </a:ln>
          <a:effectLst>
            <a:outerShdw dist="107763" dir="2700000" algn="ctr" rotWithShape="0">
              <a:srgbClr val="000000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" name="Freeform 3"/>
          <p:cNvSpPr>
            <a:spLocks/>
          </p:cNvSpPr>
          <p:nvPr/>
        </p:nvSpPr>
        <p:spPr bwMode="gray">
          <a:xfrm rot="5400000" flipV="1">
            <a:off x="3282872" y="1278287"/>
            <a:ext cx="554028" cy="2296252"/>
          </a:xfrm>
          <a:custGeom>
            <a:avLst/>
            <a:gdLst>
              <a:gd name="T0" fmla="*/ 415215134 w 501"/>
              <a:gd name="T1" fmla="*/ 1248269996 h 1198"/>
              <a:gd name="T2" fmla="*/ 330514655 w 501"/>
              <a:gd name="T3" fmla="*/ 1155566102 h 1198"/>
              <a:gd name="T4" fmla="*/ 258703233 w 501"/>
              <a:gd name="T5" fmla="*/ 1059628073 h 1198"/>
              <a:gd name="T6" fmla="*/ 199781828 w 501"/>
              <a:gd name="T7" fmla="*/ 965846480 h 1198"/>
              <a:gd name="T8" fmla="*/ 153749480 w 501"/>
              <a:gd name="T9" fmla="*/ 877454419 h 1198"/>
              <a:gd name="T10" fmla="*/ 118763937 w 501"/>
              <a:gd name="T11" fmla="*/ 800919120 h 1198"/>
              <a:gd name="T12" fmla="*/ 96668410 w 501"/>
              <a:gd name="T13" fmla="*/ 742709892 h 1198"/>
              <a:gd name="T14" fmla="*/ 84700479 w 501"/>
              <a:gd name="T15" fmla="*/ 704981092 h 1198"/>
              <a:gd name="T16" fmla="*/ 51556229 w 501"/>
              <a:gd name="T17" fmla="*/ 558379802 h 1198"/>
              <a:gd name="T18" fmla="*/ 35905711 w 501"/>
              <a:gd name="T19" fmla="*/ 426869409 h 1198"/>
              <a:gd name="T20" fmla="*/ 33143290 w 501"/>
              <a:gd name="T21" fmla="*/ 316918182 h 1198"/>
              <a:gd name="T22" fmla="*/ 37747005 w 501"/>
              <a:gd name="T23" fmla="*/ 228526120 h 1198"/>
              <a:gd name="T24" fmla="*/ 47873642 w 501"/>
              <a:gd name="T25" fmla="*/ 162770924 h 1198"/>
              <a:gd name="T26" fmla="*/ 56159944 w 501"/>
              <a:gd name="T27" fmla="*/ 122886727 h 1198"/>
              <a:gd name="T28" fmla="*/ 60762699 w 501"/>
              <a:gd name="T29" fmla="*/ 108873528 h 1198"/>
              <a:gd name="T30" fmla="*/ 221877355 w 501"/>
              <a:gd name="T31" fmla="*/ 0 h 1198"/>
              <a:gd name="T32" fmla="*/ 211750718 w 501"/>
              <a:gd name="T33" fmla="*/ 215590621 h 1198"/>
              <a:gd name="T34" fmla="*/ 208068130 w 501"/>
              <a:gd name="T35" fmla="*/ 224214287 h 1198"/>
              <a:gd name="T36" fmla="*/ 198861661 w 501"/>
              <a:gd name="T37" fmla="*/ 249007588 h 1198"/>
              <a:gd name="T38" fmla="*/ 186892771 w 501"/>
              <a:gd name="T39" fmla="*/ 293203618 h 1198"/>
              <a:gd name="T40" fmla="*/ 176765175 w 501"/>
              <a:gd name="T41" fmla="*/ 357880078 h 1198"/>
              <a:gd name="T42" fmla="*/ 172162419 w 501"/>
              <a:gd name="T43" fmla="*/ 445194440 h 1198"/>
              <a:gd name="T44" fmla="*/ 175845007 w 501"/>
              <a:gd name="T45" fmla="*/ 556224404 h 1198"/>
              <a:gd name="T46" fmla="*/ 192416652 w 501"/>
              <a:gd name="T47" fmla="*/ 687734797 h 1198"/>
              <a:gd name="T48" fmla="*/ 220036061 w 501"/>
              <a:gd name="T49" fmla="*/ 809542787 h 1198"/>
              <a:gd name="T50" fmla="*/ 255941772 w 501"/>
              <a:gd name="T51" fmla="*/ 920572751 h 1198"/>
              <a:gd name="T52" fmla="*/ 297371365 w 501"/>
              <a:gd name="T53" fmla="*/ 1019743876 h 1198"/>
              <a:gd name="T54" fmla="*/ 339721124 w 501"/>
              <a:gd name="T55" fmla="*/ 1104902841 h 1198"/>
              <a:gd name="T56" fmla="*/ 381150717 w 501"/>
              <a:gd name="T57" fmla="*/ 1176047569 h 1198"/>
              <a:gd name="T58" fmla="*/ 417056428 w 501"/>
              <a:gd name="T59" fmla="*/ 1231022664 h 1198"/>
              <a:gd name="T60" fmla="*/ 444675837 w 501"/>
              <a:gd name="T61" fmla="*/ 1269829162 h 1198"/>
              <a:gd name="T62" fmla="*/ 460326355 w 501"/>
              <a:gd name="T63" fmla="*/ 1289232931 h 1198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501" h="1198">
                <a:moveTo>
                  <a:pt x="501" y="1198"/>
                </a:moveTo>
                <a:lnTo>
                  <a:pt x="451" y="1158"/>
                </a:lnTo>
                <a:lnTo>
                  <a:pt x="403" y="1115"/>
                </a:lnTo>
                <a:lnTo>
                  <a:pt x="359" y="1072"/>
                </a:lnTo>
                <a:lnTo>
                  <a:pt x="318" y="1027"/>
                </a:lnTo>
                <a:lnTo>
                  <a:pt x="281" y="983"/>
                </a:lnTo>
                <a:lnTo>
                  <a:pt x="248" y="938"/>
                </a:lnTo>
                <a:lnTo>
                  <a:pt x="217" y="896"/>
                </a:lnTo>
                <a:lnTo>
                  <a:pt x="190" y="853"/>
                </a:lnTo>
                <a:lnTo>
                  <a:pt x="167" y="814"/>
                </a:lnTo>
                <a:lnTo>
                  <a:pt x="147" y="777"/>
                </a:lnTo>
                <a:lnTo>
                  <a:pt x="129" y="743"/>
                </a:lnTo>
                <a:lnTo>
                  <a:pt x="115" y="714"/>
                </a:lnTo>
                <a:lnTo>
                  <a:pt x="105" y="689"/>
                </a:lnTo>
                <a:lnTo>
                  <a:pt x="97" y="669"/>
                </a:lnTo>
                <a:lnTo>
                  <a:pt x="92" y="654"/>
                </a:lnTo>
                <a:lnTo>
                  <a:pt x="71" y="583"/>
                </a:lnTo>
                <a:lnTo>
                  <a:pt x="56" y="518"/>
                </a:lnTo>
                <a:lnTo>
                  <a:pt x="45" y="454"/>
                </a:lnTo>
                <a:lnTo>
                  <a:pt x="39" y="396"/>
                </a:lnTo>
                <a:lnTo>
                  <a:pt x="36" y="343"/>
                </a:lnTo>
                <a:lnTo>
                  <a:pt x="36" y="294"/>
                </a:lnTo>
                <a:lnTo>
                  <a:pt x="37" y="251"/>
                </a:lnTo>
                <a:lnTo>
                  <a:pt x="41" y="212"/>
                </a:lnTo>
                <a:lnTo>
                  <a:pt x="46" y="180"/>
                </a:lnTo>
                <a:lnTo>
                  <a:pt x="52" y="151"/>
                </a:lnTo>
                <a:lnTo>
                  <a:pt x="57" y="129"/>
                </a:lnTo>
                <a:lnTo>
                  <a:pt x="61" y="114"/>
                </a:lnTo>
                <a:lnTo>
                  <a:pt x="65" y="105"/>
                </a:lnTo>
                <a:lnTo>
                  <a:pt x="66" y="101"/>
                </a:lnTo>
                <a:lnTo>
                  <a:pt x="0" y="63"/>
                </a:lnTo>
                <a:lnTo>
                  <a:pt x="241" y="0"/>
                </a:lnTo>
                <a:lnTo>
                  <a:pt x="306" y="245"/>
                </a:lnTo>
                <a:lnTo>
                  <a:pt x="230" y="200"/>
                </a:lnTo>
                <a:lnTo>
                  <a:pt x="229" y="203"/>
                </a:lnTo>
                <a:lnTo>
                  <a:pt x="226" y="208"/>
                </a:lnTo>
                <a:lnTo>
                  <a:pt x="221" y="217"/>
                </a:lnTo>
                <a:lnTo>
                  <a:pt x="216" y="231"/>
                </a:lnTo>
                <a:lnTo>
                  <a:pt x="209" y="249"/>
                </a:lnTo>
                <a:lnTo>
                  <a:pt x="203" y="272"/>
                </a:lnTo>
                <a:lnTo>
                  <a:pt x="196" y="300"/>
                </a:lnTo>
                <a:lnTo>
                  <a:pt x="192" y="332"/>
                </a:lnTo>
                <a:lnTo>
                  <a:pt x="189" y="369"/>
                </a:lnTo>
                <a:lnTo>
                  <a:pt x="187" y="413"/>
                </a:lnTo>
                <a:lnTo>
                  <a:pt x="187" y="462"/>
                </a:lnTo>
                <a:lnTo>
                  <a:pt x="191" y="516"/>
                </a:lnTo>
                <a:lnTo>
                  <a:pt x="199" y="578"/>
                </a:lnTo>
                <a:lnTo>
                  <a:pt x="209" y="638"/>
                </a:lnTo>
                <a:lnTo>
                  <a:pt x="222" y="696"/>
                </a:lnTo>
                <a:lnTo>
                  <a:pt x="239" y="751"/>
                </a:lnTo>
                <a:lnTo>
                  <a:pt x="257" y="804"/>
                </a:lnTo>
                <a:lnTo>
                  <a:pt x="278" y="854"/>
                </a:lnTo>
                <a:lnTo>
                  <a:pt x="300" y="901"/>
                </a:lnTo>
                <a:lnTo>
                  <a:pt x="323" y="946"/>
                </a:lnTo>
                <a:lnTo>
                  <a:pt x="346" y="987"/>
                </a:lnTo>
                <a:lnTo>
                  <a:pt x="369" y="1025"/>
                </a:lnTo>
                <a:lnTo>
                  <a:pt x="392" y="1060"/>
                </a:lnTo>
                <a:lnTo>
                  <a:pt x="414" y="1091"/>
                </a:lnTo>
                <a:lnTo>
                  <a:pt x="434" y="1119"/>
                </a:lnTo>
                <a:lnTo>
                  <a:pt x="453" y="1142"/>
                </a:lnTo>
                <a:lnTo>
                  <a:pt x="469" y="1161"/>
                </a:lnTo>
                <a:lnTo>
                  <a:pt x="483" y="1178"/>
                </a:lnTo>
                <a:lnTo>
                  <a:pt x="493" y="1189"/>
                </a:lnTo>
                <a:lnTo>
                  <a:pt x="500" y="1196"/>
                </a:lnTo>
                <a:lnTo>
                  <a:pt x="501" y="1198"/>
                </a:lnTo>
                <a:close/>
              </a:path>
            </a:pathLst>
          </a:custGeom>
          <a:gradFill rotWithShape="1">
            <a:gsLst>
              <a:gs pos="0">
                <a:srgbClr val="53E1B8">
                  <a:alpha val="70000"/>
                </a:srgbClr>
              </a:gs>
              <a:gs pos="100000">
                <a:srgbClr val="008080"/>
              </a:gs>
            </a:gsLst>
            <a:lin ang="5400000" scaled="1"/>
          </a:gradFill>
          <a:ln>
            <a:noFill/>
          </a:ln>
          <a:effectLst>
            <a:outerShdw dist="107763" dir="2700000" algn="ctr" rotWithShape="0">
              <a:srgbClr val="000000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20" name="Picture 2" descr="C:\Users\Vico\Pictures\11023.gif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6789" y="3278506"/>
            <a:ext cx="998538" cy="998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1156572" y="4565582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临床指南</a:t>
            </a:r>
            <a:endParaRPr lang="zh-CN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720007" y="4381080"/>
            <a:ext cx="712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医生</a:t>
            </a:r>
            <a:endParaRPr lang="zh-CN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580817" y="4421281"/>
            <a:ext cx="728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</a:t>
            </a:r>
            <a:r>
              <a:rPr lang="zh-CN" altLang="en-US" dirty="0" smtClean="0"/>
              <a:t>患者</a:t>
            </a:r>
            <a:endParaRPr lang="zh-CN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005153" y="4242416"/>
            <a:ext cx="15716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提高医生</a:t>
            </a:r>
            <a:endParaRPr lang="en-US" altLang="zh-CN" dirty="0" smtClean="0"/>
          </a:p>
          <a:p>
            <a:r>
              <a:rPr lang="zh-CN" altLang="en-US" dirty="0" smtClean="0"/>
              <a:t>的诊断水平</a:t>
            </a:r>
            <a:endParaRPr lang="zh-CN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955194" y="4249822"/>
            <a:ext cx="1143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遵循治疗方案</a:t>
            </a:r>
            <a:endParaRPr lang="zh-CN" altLang="en-US" dirty="0"/>
          </a:p>
        </p:txBody>
      </p:sp>
      <p:sp>
        <p:nvSpPr>
          <p:cNvPr id="3" name="乘号 2"/>
          <p:cNvSpPr/>
          <p:nvPr/>
        </p:nvSpPr>
        <p:spPr>
          <a:xfrm>
            <a:off x="3178684" y="3247655"/>
            <a:ext cx="786367" cy="1008885"/>
          </a:xfrm>
          <a:prstGeom prst="mathMultiply">
            <a:avLst>
              <a:gd name="adj1" fmla="val 18153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乘号 25"/>
          <p:cNvSpPr/>
          <p:nvPr/>
        </p:nvSpPr>
        <p:spPr>
          <a:xfrm>
            <a:off x="6145353" y="3261607"/>
            <a:ext cx="786367" cy="1008885"/>
          </a:xfrm>
          <a:prstGeom prst="mathMultiply">
            <a:avLst>
              <a:gd name="adj1" fmla="val 18153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" name="直接连接符 27"/>
          <p:cNvCxnSpPr/>
          <p:nvPr/>
        </p:nvCxnSpPr>
        <p:spPr>
          <a:xfrm>
            <a:off x="548803" y="961400"/>
            <a:ext cx="80904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00034" y="491480"/>
            <a:ext cx="3071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指南的执行和推广</a:t>
            </a:r>
            <a:endParaRPr lang="zh-CN" alt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3059831" y="1975073"/>
            <a:ext cx="8500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优化指南</a:t>
            </a:r>
            <a:endParaRPr lang="zh-CN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5787821" y="2152650"/>
            <a:ext cx="8500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优化治疗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3595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23" grpId="0"/>
      <p:bldP spid="25" grpId="0"/>
      <p:bldP spid="3" grpId="0" animBg="1"/>
      <p:bldP spid="26" grpId="0" animBg="1"/>
      <p:bldP spid="2" grpId="0"/>
      <p:bldP spid="2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3358" y="392383"/>
            <a:ext cx="26365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系统介绍</a:t>
            </a:r>
            <a:endParaRPr lang="zh-CN" altLang="en-US" sz="2800" dirty="0"/>
          </a:p>
        </p:txBody>
      </p:sp>
      <p:pic>
        <p:nvPicPr>
          <p:cNvPr id="3" name="Picture 4" descr="C:\Users\Vico\Desktop\Hospita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9411" y="848257"/>
            <a:ext cx="1318269" cy="1255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6" descr="C:\Users\Vico\Desktop\20120927022313699_easyicon_cn_256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3318339"/>
            <a:ext cx="1015231" cy="1015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6" descr="C:\Users\Vico\Desktop\20120927022313699_easyicon_cn_256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4868" y="3318338"/>
            <a:ext cx="1015231" cy="1015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 descr="C:\Users\Vico\Desktop\us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7839" y="5420401"/>
            <a:ext cx="777520" cy="8889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 descr="C:\Users\FGJ\Desktop\1351402005_emblem-peopl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3452" y="5255595"/>
            <a:ext cx="940553" cy="940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FGJ\AppData\Roaming\SogouExplorer\Download\1351402053_Person_Undefined_Female_Light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5610" y="5315038"/>
            <a:ext cx="952666" cy="952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3" descr="C:\Users\Vico\Desktop\iphone512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4083" y="4839464"/>
            <a:ext cx="521494" cy="521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3" descr="C:\Users\Vico\Desktop\iphone512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6095" y="4739146"/>
            <a:ext cx="521494" cy="521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3" descr="C:\Users\Vico\Desktop\iphone512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312" y="4593210"/>
            <a:ext cx="521494" cy="521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燕尾形箭头 12"/>
          <p:cNvSpPr/>
          <p:nvPr/>
        </p:nvSpPr>
        <p:spPr>
          <a:xfrm rot="8193261">
            <a:off x="3026382" y="3058190"/>
            <a:ext cx="915366" cy="338588"/>
          </a:xfrm>
          <a:prstGeom prst="notchedRight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燕尾形箭头 21"/>
          <p:cNvSpPr/>
          <p:nvPr/>
        </p:nvSpPr>
        <p:spPr>
          <a:xfrm rot="1724213">
            <a:off x="4668557" y="2973928"/>
            <a:ext cx="852517" cy="338588"/>
          </a:xfrm>
          <a:prstGeom prst="notchedRight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上箭头 13"/>
          <p:cNvSpPr/>
          <p:nvPr/>
        </p:nvSpPr>
        <p:spPr>
          <a:xfrm>
            <a:off x="2217443" y="4380412"/>
            <a:ext cx="266325" cy="425597"/>
          </a:xfrm>
          <a:prstGeom prst="upArrow">
            <a:avLst/>
          </a:prstGeom>
          <a:gradFill rotWithShape="1">
            <a:gsLst>
              <a:gs pos="0">
                <a:srgbClr val="53E1B8">
                  <a:alpha val="70000"/>
                </a:srgbClr>
              </a:gs>
              <a:gs pos="100000">
                <a:srgbClr val="008080"/>
              </a:gs>
            </a:gsLst>
            <a:lin ang="5400000" scaled="1"/>
          </a:gradFill>
          <a:ln>
            <a:noFill/>
          </a:ln>
          <a:effectLst>
            <a:outerShdw dist="107763" dir="2700000" algn="ctr" rotWithShape="0">
              <a:srgbClr val="000000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1" name="下箭头 20"/>
          <p:cNvSpPr/>
          <p:nvPr/>
        </p:nvSpPr>
        <p:spPr>
          <a:xfrm>
            <a:off x="2905577" y="4391619"/>
            <a:ext cx="290433" cy="459052"/>
          </a:xfrm>
          <a:prstGeom prst="down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上箭头 25"/>
          <p:cNvSpPr/>
          <p:nvPr/>
        </p:nvSpPr>
        <p:spPr>
          <a:xfrm>
            <a:off x="5535610" y="4310995"/>
            <a:ext cx="232772" cy="425597"/>
          </a:xfrm>
          <a:prstGeom prst="upArrow">
            <a:avLst/>
          </a:prstGeom>
          <a:gradFill rotWithShape="1">
            <a:gsLst>
              <a:gs pos="0">
                <a:srgbClr val="53E1B8">
                  <a:alpha val="70000"/>
                </a:srgbClr>
              </a:gs>
              <a:gs pos="100000">
                <a:srgbClr val="008080"/>
              </a:gs>
            </a:gsLst>
            <a:lin ang="5400000" scaled="1"/>
          </a:gradFill>
          <a:ln>
            <a:noFill/>
          </a:ln>
          <a:effectLst>
            <a:outerShdw dist="107763" dir="2700000" algn="ctr" rotWithShape="0">
              <a:srgbClr val="000000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3" name="右箭头 22"/>
          <p:cNvSpPr/>
          <p:nvPr/>
        </p:nvSpPr>
        <p:spPr>
          <a:xfrm>
            <a:off x="6804248" y="4292018"/>
            <a:ext cx="978408" cy="484632"/>
          </a:xfrm>
          <a:prstGeom prst="rightArrow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右箭头 23"/>
          <p:cNvSpPr/>
          <p:nvPr/>
        </p:nvSpPr>
        <p:spPr>
          <a:xfrm rot="12861230">
            <a:off x="6818683" y="4361911"/>
            <a:ext cx="521494" cy="303445"/>
          </a:xfrm>
          <a:prstGeom prst="rightArrow">
            <a:avLst/>
          </a:prstGeom>
          <a:gradFill rotWithShape="1">
            <a:gsLst>
              <a:gs pos="0">
                <a:srgbClr val="53E1B8">
                  <a:alpha val="70000"/>
                </a:srgbClr>
              </a:gs>
              <a:gs pos="100000">
                <a:srgbClr val="008080"/>
              </a:gs>
            </a:gsLst>
            <a:lin ang="5400000" scaled="1"/>
          </a:gradFill>
          <a:ln>
            <a:noFill/>
          </a:ln>
          <a:effectLst>
            <a:outerShdw dist="107763" dir="2700000" algn="ctr" rotWithShape="0">
              <a:srgbClr val="000000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0" name="右箭头 29"/>
          <p:cNvSpPr/>
          <p:nvPr/>
        </p:nvSpPr>
        <p:spPr>
          <a:xfrm rot="2131534">
            <a:off x="7112394" y="4064183"/>
            <a:ext cx="521494" cy="304955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下箭头 30"/>
          <p:cNvSpPr/>
          <p:nvPr/>
        </p:nvSpPr>
        <p:spPr>
          <a:xfrm>
            <a:off x="6011943" y="4317598"/>
            <a:ext cx="238166" cy="459052"/>
          </a:xfrm>
          <a:prstGeom prst="down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右箭头 24"/>
          <p:cNvSpPr/>
          <p:nvPr/>
        </p:nvSpPr>
        <p:spPr>
          <a:xfrm rot="16200000">
            <a:off x="3851302" y="3347804"/>
            <a:ext cx="834488" cy="469869"/>
          </a:xfrm>
          <a:custGeom>
            <a:avLst/>
            <a:gdLst>
              <a:gd name="connsiteX0" fmla="*/ 0 w 795577"/>
              <a:gd name="connsiteY0" fmla="*/ 88533 h 354132"/>
              <a:gd name="connsiteX1" fmla="*/ 618511 w 795577"/>
              <a:gd name="connsiteY1" fmla="*/ 88533 h 354132"/>
              <a:gd name="connsiteX2" fmla="*/ 618511 w 795577"/>
              <a:gd name="connsiteY2" fmla="*/ 0 h 354132"/>
              <a:gd name="connsiteX3" fmla="*/ 795577 w 795577"/>
              <a:gd name="connsiteY3" fmla="*/ 177066 h 354132"/>
              <a:gd name="connsiteX4" fmla="*/ 618511 w 795577"/>
              <a:gd name="connsiteY4" fmla="*/ 354132 h 354132"/>
              <a:gd name="connsiteX5" fmla="*/ 618511 w 795577"/>
              <a:gd name="connsiteY5" fmla="*/ 265599 h 354132"/>
              <a:gd name="connsiteX6" fmla="*/ 0 w 795577"/>
              <a:gd name="connsiteY6" fmla="*/ 265599 h 354132"/>
              <a:gd name="connsiteX7" fmla="*/ 0 w 795577"/>
              <a:gd name="connsiteY7" fmla="*/ 88533 h 354132"/>
              <a:gd name="connsiteX0" fmla="*/ 0 w 834488"/>
              <a:gd name="connsiteY0" fmla="*/ 0 h 401785"/>
              <a:gd name="connsiteX1" fmla="*/ 657422 w 834488"/>
              <a:gd name="connsiteY1" fmla="*/ 136186 h 401785"/>
              <a:gd name="connsiteX2" fmla="*/ 657422 w 834488"/>
              <a:gd name="connsiteY2" fmla="*/ 47653 h 401785"/>
              <a:gd name="connsiteX3" fmla="*/ 834488 w 834488"/>
              <a:gd name="connsiteY3" fmla="*/ 224719 h 401785"/>
              <a:gd name="connsiteX4" fmla="*/ 657422 w 834488"/>
              <a:gd name="connsiteY4" fmla="*/ 401785 h 401785"/>
              <a:gd name="connsiteX5" fmla="*/ 657422 w 834488"/>
              <a:gd name="connsiteY5" fmla="*/ 313252 h 401785"/>
              <a:gd name="connsiteX6" fmla="*/ 38911 w 834488"/>
              <a:gd name="connsiteY6" fmla="*/ 313252 h 401785"/>
              <a:gd name="connsiteX7" fmla="*/ 0 w 834488"/>
              <a:gd name="connsiteY7" fmla="*/ 0 h 401785"/>
              <a:gd name="connsiteX0" fmla="*/ 0 w 834488"/>
              <a:gd name="connsiteY0" fmla="*/ 0 h 439714"/>
              <a:gd name="connsiteX1" fmla="*/ 657422 w 834488"/>
              <a:gd name="connsiteY1" fmla="*/ 136186 h 439714"/>
              <a:gd name="connsiteX2" fmla="*/ 657422 w 834488"/>
              <a:gd name="connsiteY2" fmla="*/ 47653 h 439714"/>
              <a:gd name="connsiteX3" fmla="*/ 834488 w 834488"/>
              <a:gd name="connsiteY3" fmla="*/ 224719 h 439714"/>
              <a:gd name="connsiteX4" fmla="*/ 657422 w 834488"/>
              <a:gd name="connsiteY4" fmla="*/ 401785 h 439714"/>
              <a:gd name="connsiteX5" fmla="*/ 657422 w 834488"/>
              <a:gd name="connsiteY5" fmla="*/ 313252 h 439714"/>
              <a:gd name="connsiteX6" fmla="*/ 19455 w 834488"/>
              <a:gd name="connsiteY6" fmla="*/ 439714 h 439714"/>
              <a:gd name="connsiteX7" fmla="*/ 0 w 834488"/>
              <a:gd name="connsiteY7" fmla="*/ 0 h 439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34488" h="439714">
                <a:moveTo>
                  <a:pt x="0" y="0"/>
                </a:moveTo>
                <a:lnTo>
                  <a:pt x="657422" y="136186"/>
                </a:lnTo>
                <a:lnTo>
                  <a:pt x="657422" y="47653"/>
                </a:lnTo>
                <a:lnTo>
                  <a:pt x="834488" y="224719"/>
                </a:lnTo>
                <a:lnTo>
                  <a:pt x="657422" y="401785"/>
                </a:lnTo>
                <a:lnTo>
                  <a:pt x="657422" y="313252"/>
                </a:lnTo>
                <a:lnTo>
                  <a:pt x="19455" y="439714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53E1B8">
                  <a:alpha val="70000"/>
                </a:srgbClr>
              </a:gs>
              <a:gs pos="100000">
                <a:srgbClr val="008080"/>
              </a:gs>
            </a:gsLst>
            <a:lin ang="5400000" scaled="1"/>
          </a:gradFill>
          <a:ln>
            <a:noFill/>
          </a:ln>
          <a:effectLst>
            <a:outerShdw dist="107763" dir="2700000" algn="ctr" rotWithShape="0">
              <a:srgbClr val="000000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8" name="下箭头 27"/>
          <p:cNvSpPr/>
          <p:nvPr/>
        </p:nvSpPr>
        <p:spPr>
          <a:xfrm>
            <a:off x="4033610" y="1915737"/>
            <a:ext cx="368529" cy="618494"/>
          </a:xfrm>
          <a:prstGeom prst="down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34" name="Picture 2" descr="C:\Users\FGJ\Desktop\1349921491_data-center-px-png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207" y="2540035"/>
            <a:ext cx="731493" cy="625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1500166" y="4143380"/>
            <a:ext cx="6429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2">
                    <a:lumMod val="50000"/>
                  </a:schemeClr>
                </a:solidFill>
              </a:rPr>
              <a:t>头痛日志记录</a:t>
            </a:r>
            <a:endParaRPr lang="zh-CN" alt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214678" y="4320181"/>
            <a:ext cx="6429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3">
                    <a:lumMod val="50000"/>
                  </a:schemeClr>
                </a:solidFill>
              </a:rPr>
              <a:t>医嘱处方</a:t>
            </a:r>
            <a:endParaRPr lang="zh-CN" alt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357422" y="2534231"/>
            <a:ext cx="13573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2">
                    <a:lumMod val="50000"/>
                  </a:schemeClr>
                </a:solidFill>
              </a:rPr>
              <a:t>获取头痛诊断决策支持</a:t>
            </a:r>
            <a:endParaRPr lang="zh-CN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33" name="直接连接符 32"/>
          <p:cNvCxnSpPr/>
          <p:nvPr/>
        </p:nvCxnSpPr>
        <p:spPr>
          <a:xfrm>
            <a:off x="548803" y="961400"/>
            <a:ext cx="80904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609411" y="1919085"/>
            <a:ext cx="1357322" cy="369332"/>
          </a:xfrm>
          <a:prstGeom prst="rect">
            <a:avLst/>
          </a:prstGeom>
          <a:noFill/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dirty="0" smtClean="0">
                <a:solidFill>
                  <a:schemeClr val="tx1"/>
                </a:solidFill>
              </a:rPr>
              <a:t>建立知识库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609411" y="3598166"/>
            <a:ext cx="1585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2">
                    <a:lumMod val="50000"/>
                  </a:schemeClr>
                </a:solidFill>
              </a:rPr>
              <a:t>患者数据反馈</a:t>
            </a:r>
            <a:endParaRPr lang="zh-CN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0446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2" grpId="0" animBg="1"/>
      <p:bldP spid="14" grpId="0" animBg="1"/>
      <p:bldP spid="21" grpId="0" animBg="1"/>
      <p:bldP spid="26" grpId="0" animBg="1"/>
      <p:bldP spid="24" grpId="0" animBg="1"/>
      <p:bldP spid="30" grpId="0" animBg="1"/>
      <p:bldP spid="31" grpId="0" animBg="1"/>
      <p:bldP spid="25" grpId="0" animBg="1"/>
      <p:bldP spid="28" grpId="0" animBg="1"/>
      <p:bldP spid="3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3" descr="C:\Users\FGJ\Pictures\imagesCAGSP7QG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72015">
            <a:off x="3812394" y="3217919"/>
            <a:ext cx="1125453" cy="13608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02996" y="390701"/>
            <a:ext cx="25008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社区决策支持</a:t>
            </a:r>
            <a:endParaRPr lang="zh-CN" altLang="en-US" sz="2400" dirty="0"/>
          </a:p>
        </p:txBody>
      </p:sp>
      <p:pic>
        <p:nvPicPr>
          <p:cNvPr id="6" name="Picture 2" descr="C:\Users\Vico\Desktop\us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757" y="3204454"/>
            <a:ext cx="777520" cy="8889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 descr="C:\Users\FGJ\AppData\Roaming\SogouExplorer\Download\pers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279" y="4871354"/>
            <a:ext cx="963998" cy="10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FGJ\Pictures\1819845657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484784"/>
            <a:ext cx="1024344" cy="1041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右箭头 9"/>
          <p:cNvSpPr/>
          <p:nvPr/>
        </p:nvSpPr>
        <p:spPr>
          <a:xfrm rot="1400960">
            <a:off x="2281647" y="2372880"/>
            <a:ext cx="1296144" cy="337981"/>
          </a:xfrm>
          <a:prstGeom prst="rightArrow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右箭头 16"/>
          <p:cNvSpPr/>
          <p:nvPr/>
        </p:nvSpPr>
        <p:spPr>
          <a:xfrm>
            <a:off x="2295551" y="3566279"/>
            <a:ext cx="1296144" cy="337981"/>
          </a:xfrm>
          <a:prstGeom prst="rightArrow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右箭头 17"/>
          <p:cNvSpPr/>
          <p:nvPr/>
        </p:nvSpPr>
        <p:spPr>
          <a:xfrm rot="20151913">
            <a:off x="2424208" y="4644710"/>
            <a:ext cx="1296144" cy="337981"/>
          </a:xfrm>
          <a:prstGeom prst="rightArrow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768241" y="2430656"/>
            <a:ext cx="13210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症状典型的常见头痛患者</a:t>
            </a:r>
            <a:endParaRPr lang="zh-CN" alt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819107" y="4093373"/>
            <a:ext cx="13210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症状非典型的复杂头痛患者</a:t>
            </a:r>
            <a:endParaRPr lang="zh-CN" alt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702996" y="5890554"/>
            <a:ext cx="13210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带有危险病症的头痛患者</a:t>
            </a:r>
            <a:endParaRPr lang="zh-CN" altLang="en-US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4059438" y="4894352"/>
            <a:ext cx="1069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社区医生</a:t>
            </a:r>
            <a:endParaRPr lang="zh-CN" altLang="en-US" sz="1600" dirty="0"/>
          </a:p>
        </p:txBody>
      </p:sp>
      <p:cxnSp>
        <p:nvCxnSpPr>
          <p:cNvPr id="32" name="直接连接符 31"/>
          <p:cNvCxnSpPr/>
          <p:nvPr/>
        </p:nvCxnSpPr>
        <p:spPr>
          <a:xfrm>
            <a:off x="548803" y="961400"/>
            <a:ext cx="80904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2" descr="C:\Users\FGJ\Desktop\1349922152_Computer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403" y="3524865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8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6672" y="3608947"/>
            <a:ext cx="938662" cy="664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2" descr="C:\Users\FGJ\Desktop\1349921491_data-center-px-png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4923" y="1461612"/>
            <a:ext cx="731493" cy="625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右箭头 37"/>
          <p:cNvSpPr/>
          <p:nvPr/>
        </p:nvSpPr>
        <p:spPr>
          <a:xfrm>
            <a:off x="4981702" y="3204454"/>
            <a:ext cx="1596636" cy="486435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4" name="肘形连接符 43"/>
          <p:cNvCxnSpPr/>
          <p:nvPr/>
        </p:nvCxnSpPr>
        <p:spPr>
          <a:xfrm rot="5400000" flipH="1" flipV="1">
            <a:off x="6751325" y="2534130"/>
            <a:ext cx="1394999" cy="586473"/>
          </a:xfrm>
          <a:prstGeom prst="bentConnector3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肘形连接符 45"/>
          <p:cNvCxnSpPr/>
          <p:nvPr/>
        </p:nvCxnSpPr>
        <p:spPr>
          <a:xfrm rot="5400000">
            <a:off x="7103221" y="2611567"/>
            <a:ext cx="1456353" cy="492948"/>
          </a:xfrm>
          <a:prstGeom prst="bentConnector3">
            <a:avLst>
              <a:gd name="adj1" fmla="val 56762"/>
            </a:avLst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右箭头 57"/>
          <p:cNvSpPr/>
          <p:nvPr/>
        </p:nvSpPr>
        <p:spPr>
          <a:xfrm rot="10800000">
            <a:off x="5004987" y="4592989"/>
            <a:ext cx="1596636" cy="470639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右箭头 59"/>
          <p:cNvSpPr/>
          <p:nvPr/>
        </p:nvSpPr>
        <p:spPr>
          <a:xfrm>
            <a:off x="4981702" y="3940994"/>
            <a:ext cx="1629184" cy="337981"/>
          </a:xfrm>
          <a:prstGeom prst="rightArrow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31334" y="3182123"/>
            <a:ext cx="648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参考系统</a:t>
            </a:r>
            <a:endParaRPr lang="zh-CN" alt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5431334" y="3828454"/>
            <a:ext cx="648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信息输入</a:t>
            </a:r>
            <a:endParaRPr lang="zh-CN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5431334" y="4490534"/>
            <a:ext cx="648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确认诊断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7386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2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7" grpId="0" animBg="1"/>
      <p:bldP spid="18" grpId="0" animBg="1"/>
      <p:bldP spid="38" grpId="0" animBg="1"/>
      <p:bldP spid="58" grpId="0" animBg="1"/>
      <p:bldP spid="60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6198</TotalTime>
  <Words>593</Words>
  <Application>Microsoft Office PowerPoint</Application>
  <PresentationFormat>全屏显示(4:3)</PresentationFormat>
  <Paragraphs>120</Paragraphs>
  <Slides>14</Slides>
  <Notes>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FGJ</dc:creator>
  <cp:lastModifiedBy>FGJ</cp:lastModifiedBy>
  <cp:revision>116</cp:revision>
  <dcterms:created xsi:type="dcterms:W3CDTF">2012-10-24T05:38:18Z</dcterms:created>
  <dcterms:modified xsi:type="dcterms:W3CDTF">2013-12-25T14:14:27Z</dcterms:modified>
</cp:coreProperties>
</file>