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charts/chart1.xml" ContentType="application/vnd.openxmlformats-officedocument.drawingml.chart+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9"/>
  </p:notesMasterIdLst>
  <p:sldIdLst>
    <p:sldId id="256" r:id="rId3"/>
    <p:sldId id="258" r:id="rId4"/>
    <p:sldId id="257" r:id="rId5"/>
    <p:sldId id="287" r:id="rId6"/>
    <p:sldId id="261" r:id="rId7"/>
    <p:sldId id="260" r:id="rId8"/>
    <p:sldId id="263" r:id="rId9"/>
    <p:sldId id="291" r:id="rId10"/>
    <p:sldId id="272" r:id="rId11"/>
    <p:sldId id="265" r:id="rId12"/>
    <p:sldId id="274" r:id="rId13"/>
    <p:sldId id="262" r:id="rId14"/>
    <p:sldId id="264" r:id="rId15"/>
    <p:sldId id="269" r:id="rId16"/>
    <p:sldId id="289" r:id="rId17"/>
    <p:sldId id="290" r:id="rId18"/>
    <p:sldId id="275" r:id="rId19"/>
    <p:sldId id="266" r:id="rId20"/>
    <p:sldId id="279" r:id="rId21"/>
    <p:sldId id="288" r:id="rId22"/>
    <p:sldId id="278" r:id="rId23"/>
    <p:sldId id="292" r:id="rId24"/>
    <p:sldId id="276" r:id="rId25"/>
    <p:sldId id="271" r:id="rId26"/>
    <p:sldId id="286" r:id="rId27"/>
    <p:sldId id="293" r:id="rId28"/>
    <p:sldId id="281" r:id="rId29"/>
    <p:sldId id="280" r:id="rId30"/>
    <p:sldId id="277" r:id="rId31"/>
    <p:sldId id="282" r:id="rId32"/>
    <p:sldId id="285" r:id="rId33"/>
    <p:sldId id="294" r:id="rId34"/>
    <p:sldId id="283" r:id="rId35"/>
    <p:sldId id="284" r:id="rId36"/>
    <p:sldId id="259" r:id="rId37"/>
    <p:sldId id="267" r:id="rId3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0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2" d="100"/>
          <a:sy n="62" d="100"/>
        </p:scale>
        <p:origin x="-786" y="-7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title>
    <c:autoTitleDeleted val="0"/>
    <c:view3D>
      <c:rotX val="30"/>
      <c:rotY val="0"/>
      <c:rAngAx val="0"/>
      <c:perspective val="30"/>
    </c:view3D>
    <c:floor>
      <c:thickness val="0"/>
    </c:floor>
    <c:sideWall>
      <c:thickness val="0"/>
    </c:sideWall>
    <c:backWall>
      <c:thickness val="0"/>
    </c:backWall>
    <c:plotArea>
      <c:layout/>
      <c:pie3DChart>
        <c:varyColors val="1"/>
        <c:ser>
          <c:idx val="0"/>
          <c:order val="0"/>
          <c:tx>
            <c:strRef>
              <c:f>Sheet1!$B$1</c:f>
              <c:strCache>
                <c:ptCount val="1"/>
                <c:pt idx="0">
                  <c:v>销售额</c:v>
                </c:pt>
              </c:strCache>
            </c:strRef>
          </c:tx>
          <c:cat>
            <c:strRef>
              <c:f>Sheet1!$A$2:$A$5</c:f>
              <c:strCache>
                <c:ptCount val="4"/>
                <c:pt idx="0">
                  <c:v>第一季度</c:v>
                </c:pt>
                <c:pt idx="1">
                  <c:v>第二季度</c:v>
                </c:pt>
                <c:pt idx="2">
                  <c:v>第三季度</c:v>
                </c:pt>
                <c:pt idx="3">
                  <c:v>第四季度</c:v>
                </c:pt>
              </c:strCache>
            </c:strRef>
          </c:cat>
          <c:val>
            <c:numRef>
              <c:f>Sheet1!$B$2:$B$5</c:f>
              <c:numCache>
                <c:formatCode>G/通用格式</c:formatCode>
                <c:ptCount val="4"/>
                <c:pt idx="0">
                  <c:v>8.1999999999999993</c:v>
                </c:pt>
                <c:pt idx="1">
                  <c:v>3.2</c:v>
                </c:pt>
                <c:pt idx="2">
                  <c:v>1.4</c:v>
                </c:pt>
                <c:pt idx="3">
                  <c:v>1.2</c:v>
                </c:pt>
              </c:numCache>
            </c:numRef>
          </c:val>
        </c:ser>
        <c:dLbls>
          <c:showLegendKey val="0"/>
          <c:showVal val="0"/>
          <c:showCatName val="0"/>
          <c:showSerName val="0"/>
          <c:showPercent val="0"/>
          <c:showBubbleSize val="0"/>
          <c:showLeaderLines val="1"/>
        </c:dLbls>
      </c:pie3DChart>
    </c:plotArea>
    <c:legend>
      <c:legendPos val="r"/>
      <c:overlay val="0"/>
    </c:legend>
    <c:plotVisOnly val="1"/>
    <c:dispBlanksAs val="gap"/>
    <c:showDLblsOverMax val="0"/>
  </c:chart>
  <c:txPr>
    <a:bodyPr/>
    <a:lstStyle/>
    <a:p>
      <a:pPr>
        <a:defRPr sz="1800"/>
      </a:pPr>
      <a:endParaRPr lang="zh-CN"/>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8E3BF7-72B6-4BCD-A5CE-D29D234C2663}" type="doc">
      <dgm:prSet loTypeId="urn:microsoft.com/office/officeart/2005/8/layout/hProcess9" loCatId="process" qsTypeId="urn:microsoft.com/office/officeart/2005/8/quickstyle/simple4" qsCatId="simple" csTypeId="urn:microsoft.com/office/officeart/2005/8/colors/accent1_2" csCatId="accent1" phldr="1"/>
      <dgm:spPr/>
    </dgm:pt>
    <dgm:pt modelId="{5B18620C-37F4-4C08-ABCE-FA1CD39D3EA5}">
      <dgm:prSet phldrT="[文本]"/>
      <dgm:spPr/>
      <dgm:t>
        <a:bodyPr/>
        <a:lstStyle/>
        <a:p>
          <a:r>
            <a:rPr lang="zh-CN" altLang="en-US" dirty="0" smtClean="0"/>
            <a:t>构建涵盖</a:t>
          </a:r>
          <a:r>
            <a:rPr lang="zh-CN" altLang="en-US" b="1" dirty="0" smtClean="0"/>
            <a:t>常见病</a:t>
          </a:r>
          <a:r>
            <a:rPr lang="zh-CN" altLang="en-US" dirty="0" smtClean="0"/>
            <a:t>的临床决策支持希同为医生提供辅助诊断功能</a:t>
          </a:r>
          <a:endParaRPr lang="zh-CN" altLang="en-US" dirty="0"/>
        </a:p>
      </dgm:t>
    </dgm:pt>
    <dgm:pt modelId="{1FD22986-0AAD-4980-9577-ABB5587FCD4C}" type="parTrans" cxnId="{33FAC19A-606B-4BA6-B9FE-D23E8F39B00F}">
      <dgm:prSet/>
      <dgm:spPr/>
      <dgm:t>
        <a:bodyPr/>
        <a:lstStyle/>
        <a:p>
          <a:endParaRPr lang="zh-CN" altLang="en-US"/>
        </a:p>
      </dgm:t>
    </dgm:pt>
    <dgm:pt modelId="{3BA2E0F3-5F99-42BB-A91E-3C9FD9C79619}" type="sibTrans" cxnId="{33FAC19A-606B-4BA6-B9FE-D23E8F39B00F}">
      <dgm:prSet/>
      <dgm:spPr/>
      <dgm:t>
        <a:bodyPr/>
        <a:lstStyle/>
        <a:p>
          <a:endParaRPr lang="zh-CN" altLang="en-US"/>
        </a:p>
      </dgm:t>
    </dgm:pt>
    <dgm:pt modelId="{DA264E99-860E-4118-A762-A31A5070137C}">
      <dgm:prSet phldrT="[文本]"/>
      <dgm:spPr/>
      <dgm:t>
        <a:bodyPr/>
        <a:lstStyle/>
        <a:p>
          <a:r>
            <a:rPr lang="zh-CN" altLang="en-US" dirty="0" smtClean="0"/>
            <a:t>提高社区医生常见病的诊断水平，降低医疗差错</a:t>
          </a:r>
          <a:endParaRPr lang="zh-CN" altLang="en-US" dirty="0"/>
        </a:p>
      </dgm:t>
    </dgm:pt>
    <dgm:pt modelId="{5D73B22F-7ACD-4070-B89C-D0856571729C}" type="parTrans" cxnId="{6FF808D8-5160-4E8F-9CB3-6B65A95A30B2}">
      <dgm:prSet/>
      <dgm:spPr/>
      <dgm:t>
        <a:bodyPr/>
        <a:lstStyle/>
        <a:p>
          <a:endParaRPr lang="zh-CN" altLang="en-US"/>
        </a:p>
      </dgm:t>
    </dgm:pt>
    <dgm:pt modelId="{8E022624-05E8-4691-B5E8-9CCB5592B83E}" type="sibTrans" cxnId="{6FF808D8-5160-4E8F-9CB3-6B65A95A30B2}">
      <dgm:prSet/>
      <dgm:spPr/>
      <dgm:t>
        <a:bodyPr/>
        <a:lstStyle/>
        <a:p>
          <a:endParaRPr lang="zh-CN" altLang="en-US"/>
        </a:p>
      </dgm:t>
    </dgm:pt>
    <dgm:pt modelId="{C5B8F0FB-BE7C-4175-83A3-B108A7AA224C}">
      <dgm:prSet phldrT="[文本]"/>
      <dgm:spPr/>
      <dgm:t>
        <a:bodyPr/>
        <a:lstStyle/>
        <a:p>
          <a:r>
            <a:rPr lang="zh-CN" altLang="en-US" dirty="0" smtClean="0"/>
            <a:t>提高社区医疗水平，提高社区首诊的作用，医疗资源合理利用</a:t>
          </a:r>
          <a:endParaRPr lang="zh-CN" altLang="en-US" dirty="0"/>
        </a:p>
      </dgm:t>
    </dgm:pt>
    <dgm:pt modelId="{FE516415-FF54-4397-AE81-88606CFE6347}" type="parTrans" cxnId="{5038A260-43CC-4144-B2BA-9379CB65212E}">
      <dgm:prSet/>
      <dgm:spPr/>
      <dgm:t>
        <a:bodyPr/>
        <a:lstStyle/>
        <a:p>
          <a:endParaRPr lang="zh-CN" altLang="en-US"/>
        </a:p>
      </dgm:t>
    </dgm:pt>
    <dgm:pt modelId="{6A208FFC-8A3A-4B73-BF59-F292E7789DFC}" type="sibTrans" cxnId="{5038A260-43CC-4144-B2BA-9379CB65212E}">
      <dgm:prSet/>
      <dgm:spPr/>
      <dgm:t>
        <a:bodyPr/>
        <a:lstStyle/>
        <a:p>
          <a:endParaRPr lang="zh-CN" altLang="en-US"/>
        </a:p>
      </dgm:t>
    </dgm:pt>
    <dgm:pt modelId="{6D16CEB4-4DC1-4DCC-8DF0-8E63C9EBD0C9}" type="pres">
      <dgm:prSet presAssocID="{518E3BF7-72B6-4BCD-A5CE-D29D234C2663}" presName="CompostProcess" presStyleCnt="0">
        <dgm:presLayoutVars>
          <dgm:dir/>
          <dgm:resizeHandles val="exact"/>
        </dgm:presLayoutVars>
      </dgm:prSet>
      <dgm:spPr/>
    </dgm:pt>
    <dgm:pt modelId="{E60EEB70-811B-45F2-8B4A-1972E1AFDDAC}" type="pres">
      <dgm:prSet presAssocID="{518E3BF7-72B6-4BCD-A5CE-D29D234C2663}" presName="arrow" presStyleLbl="bgShp" presStyleIdx="0" presStyleCnt="1" custScaleX="56517"/>
      <dgm:spPr/>
    </dgm:pt>
    <dgm:pt modelId="{225B2939-5867-4686-B391-EE2C4FABAB0A}" type="pres">
      <dgm:prSet presAssocID="{518E3BF7-72B6-4BCD-A5CE-D29D234C2663}" presName="linearProcess" presStyleCnt="0"/>
      <dgm:spPr/>
    </dgm:pt>
    <dgm:pt modelId="{FB771C88-1DC4-4ADC-AA90-3BE85E51A786}" type="pres">
      <dgm:prSet presAssocID="{5B18620C-37F4-4C08-ABCE-FA1CD39D3EA5}" presName="textNode" presStyleLbl="node1" presStyleIdx="0" presStyleCnt="3" custLinFactX="200000" custLinFactNeighborX="295958" custLinFactNeighborY="-1891">
        <dgm:presLayoutVars>
          <dgm:bulletEnabled val="1"/>
        </dgm:presLayoutVars>
      </dgm:prSet>
      <dgm:spPr/>
      <dgm:t>
        <a:bodyPr/>
        <a:lstStyle/>
        <a:p>
          <a:endParaRPr lang="zh-CN" altLang="en-US"/>
        </a:p>
      </dgm:t>
    </dgm:pt>
    <dgm:pt modelId="{6D8C1C74-7EA1-431C-88D3-B5268F8C4F92}" type="pres">
      <dgm:prSet presAssocID="{3BA2E0F3-5F99-42BB-A91E-3C9FD9C79619}" presName="sibTrans" presStyleCnt="0"/>
      <dgm:spPr/>
    </dgm:pt>
    <dgm:pt modelId="{75B86CF9-959B-41B7-8D56-6DE2986DCC1E}" type="pres">
      <dgm:prSet presAssocID="{DA264E99-860E-4118-A762-A31A5070137C}" presName="textNode" presStyleLbl="node1" presStyleIdx="1" presStyleCnt="3">
        <dgm:presLayoutVars>
          <dgm:bulletEnabled val="1"/>
        </dgm:presLayoutVars>
      </dgm:prSet>
      <dgm:spPr/>
      <dgm:t>
        <a:bodyPr/>
        <a:lstStyle/>
        <a:p>
          <a:endParaRPr lang="zh-CN" altLang="en-US"/>
        </a:p>
      </dgm:t>
    </dgm:pt>
    <dgm:pt modelId="{3E052851-9F6E-4524-9E9F-A5BA2A68C794}" type="pres">
      <dgm:prSet presAssocID="{8E022624-05E8-4691-B5E8-9CCB5592B83E}" presName="sibTrans" presStyleCnt="0"/>
      <dgm:spPr/>
    </dgm:pt>
    <dgm:pt modelId="{7AD5B95A-EE0F-4F4F-8038-6C24B196B44C}" type="pres">
      <dgm:prSet presAssocID="{C5B8F0FB-BE7C-4175-83A3-B108A7AA224C}" presName="textNode" presStyleLbl="node1" presStyleIdx="2" presStyleCnt="3" custLinFactX="-200000" custLinFactNeighborX="-280889" custLinFactNeighborY="-1785">
        <dgm:presLayoutVars>
          <dgm:bulletEnabled val="1"/>
        </dgm:presLayoutVars>
      </dgm:prSet>
      <dgm:spPr/>
      <dgm:t>
        <a:bodyPr/>
        <a:lstStyle/>
        <a:p>
          <a:endParaRPr lang="zh-CN" altLang="en-US"/>
        </a:p>
      </dgm:t>
    </dgm:pt>
  </dgm:ptLst>
  <dgm:cxnLst>
    <dgm:cxn modelId="{261D3E4D-F9C5-4EFD-8FBE-086F6733FB35}" type="presOf" srcId="{5B18620C-37F4-4C08-ABCE-FA1CD39D3EA5}" destId="{FB771C88-1DC4-4ADC-AA90-3BE85E51A786}" srcOrd="0" destOrd="0" presId="urn:microsoft.com/office/officeart/2005/8/layout/hProcess9"/>
    <dgm:cxn modelId="{4150256D-89FA-4D80-9278-FA581770730B}" type="presOf" srcId="{C5B8F0FB-BE7C-4175-83A3-B108A7AA224C}" destId="{7AD5B95A-EE0F-4F4F-8038-6C24B196B44C}" srcOrd="0" destOrd="0" presId="urn:microsoft.com/office/officeart/2005/8/layout/hProcess9"/>
    <dgm:cxn modelId="{6FF808D8-5160-4E8F-9CB3-6B65A95A30B2}" srcId="{518E3BF7-72B6-4BCD-A5CE-D29D234C2663}" destId="{DA264E99-860E-4118-A762-A31A5070137C}" srcOrd="1" destOrd="0" parTransId="{5D73B22F-7ACD-4070-B89C-D0856571729C}" sibTransId="{8E022624-05E8-4691-B5E8-9CCB5592B83E}"/>
    <dgm:cxn modelId="{9D528E8F-B9FF-44B8-AB4C-9CA69963376D}" type="presOf" srcId="{518E3BF7-72B6-4BCD-A5CE-D29D234C2663}" destId="{6D16CEB4-4DC1-4DCC-8DF0-8E63C9EBD0C9}" srcOrd="0" destOrd="0" presId="urn:microsoft.com/office/officeart/2005/8/layout/hProcess9"/>
    <dgm:cxn modelId="{33FAC19A-606B-4BA6-B9FE-D23E8F39B00F}" srcId="{518E3BF7-72B6-4BCD-A5CE-D29D234C2663}" destId="{5B18620C-37F4-4C08-ABCE-FA1CD39D3EA5}" srcOrd="0" destOrd="0" parTransId="{1FD22986-0AAD-4980-9577-ABB5587FCD4C}" sibTransId="{3BA2E0F3-5F99-42BB-A91E-3C9FD9C79619}"/>
    <dgm:cxn modelId="{AC1BAEC9-2BC3-4EF9-B15C-7D9B506A1F12}" type="presOf" srcId="{DA264E99-860E-4118-A762-A31A5070137C}" destId="{75B86CF9-959B-41B7-8D56-6DE2986DCC1E}" srcOrd="0" destOrd="0" presId="urn:microsoft.com/office/officeart/2005/8/layout/hProcess9"/>
    <dgm:cxn modelId="{5038A260-43CC-4144-B2BA-9379CB65212E}" srcId="{518E3BF7-72B6-4BCD-A5CE-D29D234C2663}" destId="{C5B8F0FB-BE7C-4175-83A3-B108A7AA224C}" srcOrd="2" destOrd="0" parTransId="{FE516415-FF54-4397-AE81-88606CFE6347}" sibTransId="{6A208FFC-8A3A-4B73-BF59-F292E7789DFC}"/>
    <dgm:cxn modelId="{51F62A61-1FCB-4796-9EE8-00B936C9D1A1}" type="presParOf" srcId="{6D16CEB4-4DC1-4DCC-8DF0-8E63C9EBD0C9}" destId="{E60EEB70-811B-45F2-8B4A-1972E1AFDDAC}" srcOrd="0" destOrd="0" presId="urn:microsoft.com/office/officeart/2005/8/layout/hProcess9"/>
    <dgm:cxn modelId="{1596812F-A2FB-41D7-B3D3-BAF3157BE155}" type="presParOf" srcId="{6D16CEB4-4DC1-4DCC-8DF0-8E63C9EBD0C9}" destId="{225B2939-5867-4686-B391-EE2C4FABAB0A}" srcOrd="1" destOrd="0" presId="urn:microsoft.com/office/officeart/2005/8/layout/hProcess9"/>
    <dgm:cxn modelId="{4463B152-CE3D-441D-88D9-2C97300F4598}" type="presParOf" srcId="{225B2939-5867-4686-B391-EE2C4FABAB0A}" destId="{FB771C88-1DC4-4ADC-AA90-3BE85E51A786}" srcOrd="0" destOrd="0" presId="urn:microsoft.com/office/officeart/2005/8/layout/hProcess9"/>
    <dgm:cxn modelId="{B6723AC2-51DB-4D72-AE3E-2FC428689F1F}" type="presParOf" srcId="{225B2939-5867-4686-B391-EE2C4FABAB0A}" destId="{6D8C1C74-7EA1-431C-88D3-B5268F8C4F92}" srcOrd="1" destOrd="0" presId="urn:microsoft.com/office/officeart/2005/8/layout/hProcess9"/>
    <dgm:cxn modelId="{C26A973F-DC2C-4E99-9619-38B7C4E5051B}" type="presParOf" srcId="{225B2939-5867-4686-B391-EE2C4FABAB0A}" destId="{75B86CF9-959B-41B7-8D56-6DE2986DCC1E}" srcOrd="2" destOrd="0" presId="urn:microsoft.com/office/officeart/2005/8/layout/hProcess9"/>
    <dgm:cxn modelId="{7E3B3E68-59E0-4E88-AEE5-53FBAA323A5E}" type="presParOf" srcId="{225B2939-5867-4686-B391-EE2C4FABAB0A}" destId="{3E052851-9F6E-4524-9E9F-A5BA2A68C794}" srcOrd="3" destOrd="0" presId="urn:microsoft.com/office/officeart/2005/8/layout/hProcess9"/>
    <dgm:cxn modelId="{19C25746-9C8D-45FF-88F0-44FB870B6359}" type="presParOf" srcId="{225B2939-5867-4686-B391-EE2C4FABAB0A}" destId="{7AD5B95A-EE0F-4F4F-8038-6C24B196B44C}" srcOrd="4"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A2DEF1C-DE8D-4408-B121-37904B90B793}" type="doc">
      <dgm:prSet loTypeId="urn:microsoft.com/office/officeart/2009/3/layout/StepUpProcess" loCatId="process" qsTypeId="urn:microsoft.com/office/officeart/2005/8/quickstyle/simple5" qsCatId="simple" csTypeId="urn:microsoft.com/office/officeart/2005/8/colors/accent1_2" csCatId="accent1" phldr="1"/>
      <dgm:spPr/>
      <dgm:t>
        <a:bodyPr/>
        <a:lstStyle/>
        <a:p>
          <a:endParaRPr lang="zh-CN" altLang="en-US"/>
        </a:p>
      </dgm:t>
    </dgm:pt>
    <dgm:pt modelId="{BDA889C7-CEC5-48A4-B4C0-795893540F8E}">
      <dgm:prSet phldrT="[文本]" custT="1"/>
      <dgm:spPr/>
      <dgm:t>
        <a:bodyPr/>
        <a:lstStyle/>
        <a:p>
          <a:r>
            <a:rPr lang="zh-CN" altLang="en-US" sz="2800" dirty="0" smtClean="0"/>
            <a:t>需求分析</a:t>
          </a:r>
          <a:endParaRPr lang="zh-CN" altLang="en-US" sz="2800" dirty="0"/>
        </a:p>
      </dgm:t>
    </dgm:pt>
    <dgm:pt modelId="{A1219239-3F5F-4B2A-AAD0-1E0A25A79DE3}" type="parTrans" cxnId="{DEF2B732-1F2A-4724-BA29-654A4A16EEB1}">
      <dgm:prSet/>
      <dgm:spPr/>
      <dgm:t>
        <a:bodyPr/>
        <a:lstStyle/>
        <a:p>
          <a:endParaRPr lang="zh-CN" altLang="en-US" sz="1200"/>
        </a:p>
      </dgm:t>
    </dgm:pt>
    <dgm:pt modelId="{5FA9AB8B-7F92-4E4F-BEAB-5F8496CD002E}" type="sibTrans" cxnId="{DEF2B732-1F2A-4724-BA29-654A4A16EEB1}">
      <dgm:prSet/>
      <dgm:spPr/>
      <dgm:t>
        <a:bodyPr/>
        <a:lstStyle/>
        <a:p>
          <a:endParaRPr lang="zh-CN" altLang="en-US" sz="1200"/>
        </a:p>
      </dgm:t>
    </dgm:pt>
    <dgm:pt modelId="{9EE96722-3C53-432C-8170-C6F2AA21E0AD}">
      <dgm:prSet phldrT="[文本]" custT="1"/>
      <dgm:spPr/>
      <dgm:t>
        <a:bodyPr/>
        <a:lstStyle/>
        <a:p>
          <a:r>
            <a:rPr lang="zh-CN" altLang="en-US" sz="2800" dirty="0" smtClean="0"/>
            <a:t>设计方案</a:t>
          </a:r>
          <a:endParaRPr lang="zh-CN" altLang="en-US" sz="2800" dirty="0"/>
        </a:p>
      </dgm:t>
    </dgm:pt>
    <dgm:pt modelId="{5C0DA2E8-6E05-4609-8F9E-354508521375}" type="parTrans" cxnId="{F9E63B2B-30E8-45B6-8B0D-A4CE92FB47EB}">
      <dgm:prSet/>
      <dgm:spPr/>
      <dgm:t>
        <a:bodyPr/>
        <a:lstStyle/>
        <a:p>
          <a:endParaRPr lang="zh-CN" altLang="en-US" sz="1200"/>
        </a:p>
      </dgm:t>
    </dgm:pt>
    <dgm:pt modelId="{0D386B21-F0F0-4425-B151-7D918286F6A9}" type="sibTrans" cxnId="{F9E63B2B-30E8-45B6-8B0D-A4CE92FB47EB}">
      <dgm:prSet/>
      <dgm:spPr/>
      <dgm:t>
        <a:bodyPr/>
        <a:lstStyle/>
        <a:p>
          <a:endParaRPr lang="zh-CN" altLang="en-US" sz="1200"/>
        </a:p>
      </dgm:t>
    </dgm:pt>
    <dgm:pt modelId="{19175FDA-EA2F-4EF2-A8C3-CC5DBF2EE405}">
      <dgm:prSet phldrT="[文本]" custT="1"/>
      <dgm:spPr/>
      <dgm:t>
        <a:bodyPr/>
        <a:lstStyle/>
        <a:p>
          <a:r>
            <a:rPr lang="zh-CN" altLang="en-US" sz="2800" dirty="0" smtClean="0"/>
            <a:t>系统开发</a:t>
          </a:r>
          <a:endParaRPr lang="zh-CN" altLang="en-US" sz="2800" dirty="0"/>
        </a:p>
      </dgm:t>
    </dgm:pt>
    <dgm:pt modelId="{8A8D1A9F-26D8-446D-AE9F-FBFFA322FBCA}" type="parTrans" cxnId="{940C04B2-8DCC-44CC-8C82-ACF2F2934E3F}">
      <dgm:prSet/>
      <dgm:spPr/>
      <dgm:t>
        <a:bodyPr/>
        <a:lstStyle/>
        <a:p>
          <a:endParaRPr lang="zh-CN" altLang="en-US" sz="1200"/>
        </a:p>
      </dgm:t>
    </dgm:pt>
    <dgm:pt modelId="{A61310C7-1C68-4AAD-BF25-10E0BDEDF954}" type="sibTrans" cxnId="{940C04B2-8DCC-44CC-8C82-ACF2F2934E3F}">
      <dgm:prSet/>
      <dgm:spPr/>
      <dgm:t>
        <a:bodyPr/>
        <a:lstStyle/>
        <a:p>
          <a:endParaRPr lang="zh-CN" altLang="en-US" sz="1200"/>
        </a:p>
      </dgm:t>
    </dgm:pt>
    <dgm:pt modelId="{985A3C2C-E9F1-4BD5-87EC-78BC3397886F}">
      <dgm:prSet phldrT="[文本]" custT="1"/>
      <dgm:spPr/>
      <dgm:t>
        <a:bodyPr/>
        <a:lstStyle/>
        <a:p>
          <a:r>
            <a:rPr lang="zh-CN" altLang="en-US" sz="2800" dirty="0" smtClean="0"/>
            <a:t>系统评估</a:t>
          </a:r>
          <a:endParaRPr lang="zh-CN" altLang="en-US" sz="2800" dirty="0"/>
        </a:p>
      </dgm:t>
    </dgm:pt>
    <dgm:pt modelId="{D0CA1B93-B67A-43C0-B2A4-AC66DA920058}" type="parTrans" cxnId="{E084477D-FF5A-4E0D-8E5A-0BCBFB9569BD}">
      <dgm:prSet/>
      <dgm:spPr/>
      <dgm:t>
        <a:bodyPr/>
        <a:lstStyle/>
        <a:p>
          <a:endParaRPr lang="zh-CN" altLang="en-US"/>
        </a:p>
      </dgm:t>
    </dgm:pt>
    <dgm:pt modelId="{C9EE8C0F-B232-4200-BE7D-78AAD9FD1620}" type="sibTrans" cxnId="{E084477D-FF5A-4E0D-8E5A-0BCBFB9569BD}">
      <dgm:prSet/>
      <dgm:spPr/>
      <dgm:t>
        <a:bodyPr/>
        <a:lstStyle/>
        <a:p>
          <a:endParaRPr lang="zh-CN" altLang="en-US"/>
        </a:p>
      </dgm:t>
    </dgm:pt>
    <dgm:pt modelId="{A4CEE74B-4C0C-481E-A3B3-088F779AF10D}">
      <dgm:prSet phldrT="[文本]" custT="1"/>
      <dgm:spPr/>
      <dgm:t>
        <a:bodyPr/>
        <a:lstStyle/>
        <a:p>
          <a:r>
            <a:rPr lang="zh-CN" altLang="en-US" sz="2800" dirty="0" smtClean="0"/>
            <a:t>关键技术</a:t>
          </a:r>
          <a:endParaRPr lang="zh-CN" altLang="en-US" sz="2800" dirty="0"/>
        </a:p>
      </dgm:t>
    </dgm:pt>
    <dgm:pt modelId="{C516CC2A-91E3-423E-81FB-F91E917CB100}" type="parTrans" cxnId="{04DF5A79-A8A9-4225-9A6C-86A9B86EDDCD}">
      <dgm:prSet/>
      <dgm:spPr/>
      <dgm:t>
        <a:bodyPr/>
        <a:lstStyle/>
        <a:p>
          <a:endParaRPr lang="zh-CN" altLang="en-US"/>
        </a:p>
      </dgm:t>
    </dgm:pt>
    <dgm:pt modelId="{C9E2D9F9-C6F3-46B2-B85A-5D265FA33526}" type="sibTrans" cxnId="{04DF5A79-A8A9-4225-9A6C-86A9B86EDDCD}">
      <dgm:prSet/>
      <dgm:spPr/>
      <dgm:t>
        <a:bodyPr/>
        <a:lstStyle/>
        <a:p>
          <a:endParaRPr lang="zh-CN" altLang="en-US"/>
        </a:p>
      </dgm:t>
    </dgm:pt>
    <dgm:pt modelId="{CD426DFA-D74E-4F0F-BB7B-2FFFF9F242E0}" type="pres">
      <dgm:prSet presAssocID="{CA2DEF1C-DE8D-4408-B121-37904B90B793}" presName="rootnode" presStyleCnt="0">
        <dgm:presLayoutVars>
          <dgm:chMax/>
          <dgm:chPref/>
          <dgm:dir/>
          <dgm:animLvl val="lvl"/>
        </dgm:presLayoutVars>
      </dgm:prSet>
      <dgm:spPr/>
      <dgm:t>
        <a:bodyPr/>
        <a:lstStyle/>
        <a:p>
          <a:endParaRPr lang="zh-CN" altLang="en-US"/>
        </a:p>
      </dgm:t>
    </dgm:pt>
    <dgm:pt modelId="{85A93B10-4AB5-43ED-A3F7-C9D36AC1DB53}" type="pres">
      <dgm:prSet presAssocID="{BDA889C7-CEC5-48A4-B4C0-795893540F8E}" presName="composite" presStyleCnt="0"/>
      <dgm:spPr/>
    </dgm:pt>
    <dgm:pt modelId="{FF3E9BFE-87B3-4BE2-ACF0-C7260F342AFD}" type="pres">
      <dgm:prSet presAssocID="{BDA889C7-CEC5-48A4-B4C0-795893540F8E}" presName="LShape" presStyleLbl="alignNode1" presStyleIdx="0" presStyleCnt="9"/>
      <dgm:spPr/>
    </dgm:pt>
    <dgm:pt modelId="{FA7B11E1-D2C1-4683-BB7B-BF2B178EC2CA}" type="pres">
      <dgm:prSet presAssocID="{BDA889C7-CEC5-48A4-B4C0-795893540F8E}" presName="ParentText" presStyleLbl="revTx" presStyleIdx="0" presStyleCnt="5">
        <dgm:presLayoutVars>
          <dgm:chMax val="0"/>
          <dgm:chPref val="0"/>
          <dgm:bulletEnabled val="1"/>
        </dgm:presLayoutVars>
      </dgm:prSet>
      <dgm:spPr/>
      <dgm:t>
        <a:bodyPr/>
        <a:lstStyle/>
        <a:p>
          <a:endParaRPr lang="zh-CN" altLang="en-US"/>
        </a:p>
      </dgm:t>
    </dgm:pt>
    <dgm:pt modelId="{2B28A688-358B-434E-AFA3-ED41D813FAEE}" type="pres">
      <dgm:prSet presAssocID="{BDA889C7-CEC5-48A4-B4C0-795893540F8E}" presName="Triangle" presStyleLbl="alignNode1" presStyleIdx="1" presStyleCnt="9"/>
      <dgm:spPr/>
    </dgm:pt>
    <dgm:pt modelId="{63A69E4E-1595-42EA-B5ED-79F965462685}" type="pres">
      <dgm:prSet presAssocID="{5FA9AB8B-7F92-4E4F-BEAB-5F8496CD002E}" presName="sibTrans" presStyleCnt="0"/>
      <dgm:spPr/>
    </dgm:pt>
    <dgm:pt modelId="{AB43D4B1-533B-4FE1-A88A-039256D7644A}" type="pres">
      <dgm:prSet presAssocID="{5FA9AB8B-7F92-4E4F-BEAB-5F8496CD002E}" presName="space" presStyleCnt="0"/>
      <dgm:spPr/>
    </dgm:pt>
    <dgm:pt modelId="{5F395DA3-1D97-4561-A359-7AB291A55F05}" type="pres">
      <dgm:prSet presAssocID="{9EE96722-3C53-432C-8170-C6F2AA21E0AD}" presName="composite" presStyleCnt="0"/>
      <dgm:spPr/>
    </dgm:pt>
    <dgm:pt modelId="{4EB607AF-CD77-44B9-9920-946284B18BD1}" type="pres">
      <dgm:prSet presAssocID="{9EE96722-3C53-432C-8170-C6F2AA21E0AD}" presName="LShape" presStyleLbl="alignNode1" presStyleIdx="2" presStyleCnt="9"/>
      <dgm:spPr/>
    </dgm:pt>
    <dgm:pt modelId="{0CF659D1-D2CD-4CB2-B94E-210D6EB52904}" type="pres">
      <dgm:prSet presAssocID="{9EE96722-3C53-432C-8170-C6F2AA21E0AD}" presName="ParentText" presStyleLbl="revTx" presStyleIdx="1" presStyleCnt="5">
        <dgm:presLayoutVars>
          <dgm:chMax val="0"/>
          <dgm:chPref val="0"/>
          <dgm:bulletEnabled val="1"/>
        </dgm:presLayoutVars>
      </dgm:prSet>
      <dgm:spPr/>
      <dgm:t>
        <a:bodyPr/>
        <a:lstStyle/>
        <a:p>
          <a:endParaRPr lang="zh-CN" altLang="en-US"/>
        </a:p>
      </dgm:t>
    </dgm:pt>
    <dgm:pt modelId="{4E709B13-804E-4AD0-BB24-B645A227A618}" type="pres">
      <dgm:prSet presAssocID="{9EE96722-3C53-432C-8170-C6F2AA21E0AD}" presName="Triangle" presStyleLbl="alignNode1" presStyleIdx="3" presStyleCnt="9"/>
      <dgm:spPr/>
    </dgm:pt>
    <dgm:pt modelId="{1C935877-8CA3-4D21-A5F4-928229FE9711}" type="pres">
      <dgm:prSet presAssocID="{0D386B21-F0F0-4425-B151-7D918286F6A9}" presName="sibTrans" presStyleCnt="0"/>
      <dgm:spPr/>
    </dgm:pt>
    <dgm:pt modelId="{562FA36D-BDC6-432F-825F-A32FB83D48FE}" type="pres">
      <dgm:prSet presAssocID="{0D386B21-F0F0-4425-B151-7D918286F6A9}" presName="space" presStyleCnt="0"/>
      <dgm:spPr/>
    </dgm:pt>
    <dgm:pt modelId="{05B90C6C-8C21-4FF5-B6B8-46A132AD3ED6}" type="pres">
      <dgm:prSet presAssocID="{A4CEE74B-4C0C-481E-A3B3-088F779AF10D}" presName="composite" presStyleCnt="0"/>
      <dgm:spPr/>
    </dgm:pt>
    <dgm:pt modelId="{13DEFE30-1382-4EA3-93F5-931A1726AB12}" type="pres">
      <dgm:prSet presAssocID="{A4CEE74B-4C0C-481E-A3B3-088F779AF10D}" presName="LShape" presStyleLbl="alignNode1" presStyleIdx="4" presStyleCnt="9"/>
      <dgm:spPr/>
    </dgm:pt>
    <dgm:pt modelId="{11F1A4F4-A204-4778-A708-E3D281EF5A71}" type="pres">
      <dgm:prSet presAssocID="{A4CEE74B-4C0C-481E-A3B3-088F779AF10D}" presName="ParentText" presStyleLbl="revTx" presStyleIdx="2" presStyleCnt="5">
        <dgm:presLayoutVars>
          <dgm:chMax val="0"/>
          <dgm:chPref val="0"/>
          <dgm:bulletEnabled val="1"/>
        </dgm:presLayoutVars>
      </dgm:prSet>
      <dgm:spPr/>
      <dgm:t>
        <a:bodyPr/>
        <a:lstStyle/>
        <a:p>
          <a:endParaRPr lang="zh-CN" altLang="en-US"/>
        </a:p>
      </dgm:t>
    </dgm:pt>
    <dgm:pt modelId="{D4AA1E34-E864-41F1-98D7-65E18A28175F}" type="pres">
      <dgm:prSet presAssocID="{A4CEE74B-4C0C-481E-A3B3-088F779AF10D}" presName="Triangle" presStyleLbl="alignNode1" presStyleIdx="5" presStyleCnt="9"/>
      <dgm:spPr/>
    </dgm:pt>
    <dgm:pt modelId="{32311FBE-EA67-4130-8935-E14E1E921B8C}" type="pres">
      <dgm:prSet presAssocID="{C9E2D9F9-C6F3-46B2-B85A-5D265FA33526}" presName="sibTrans" presStyleCnt="0"/>
      <dgm:spPr/>
    </dgm:pt>
    <dgm:pt modelId="{68F6B388-B02E-4F32-896C-74841557D3C2}" type="pres">
      <dgm:prSet presAssocID="{C9E2D9F9-C6F3-46B2-B85A-5D265FA33526}" presName="space" presStyleCnt="0"/>
      <dgm:spPr/>
    </dgm:pt>
    <dgm:pt modelId="{198666BD-D915-4C0C-90C6-DFC7FC5741BF}" type="pres">
      <dgm:prSet presAssocID="{19175FDA-EA2F-4EF2-A8C3-CC5DBF2EE405}" presName="composite" presStyleCnt="0"/>
      <dgm:spPr/>
    </dgm:pt>
    <dgm:pt modelId="{647C3D0F-54F0-46FA-8A0E-62E4A6701505}" type="pres">
      <dgm:prSet presAssocID="{19175FDA-EA2F-4EF2-A8C3-CC5DBF2EE405}" presName="LShape" presStyleLbl="alignNode1" presStyleIdx="6" presStyleCnt="9"/>
      <dgm:spPr/>
    </dgm:pt>
    <dgm:pt modelId="{983631EA-FF13-4237-BF11-D3E69A488E2B}" type="pres">
      <dgm:prSet presAssocID="{19175FDA-EA2F-4EF2-A8C3-CC5DBF2EE405}" presName="ParentText" presStyleLbl="revTx" presStyleIdx="3" presStyleCnt="5">
        <dgm:presLayoutVars>
          <dgm:chMax val="0"/>
          <dgm:chPref val="0"/>
          <dgm:bulletEnabled val="1"/>
        </dgm:presLayoutVars>
      </dgm:prSet>
      <dgm:spPr/>
      <dgm:t>
        <a:bodyPr/>
        <a:lstStyle/>
        <a:p>
          <a:endParaRPr lang="zh-CN" altLang="en-US"/>
        </a:p>
      </dgm:t>
    </dgm:pt>
    <dgm:pt modelId="{DCF27F46-A977-4AE9-ADE7-39FA18D85B55}" type="pres">
      <dgm:prSet presAssocID="{19175FDA-EA2F-4EF2-A8C3-CC5DBF2EE405}" presName="Triangle" presStyleLbl="alignNode1" presStyleIdx="7" presStyleCnt="9"/>
      <dgm:spPr/>
    </dgm:pt>
    <dgm:pt modelId="{9D8708DA-9767-4972-A711-48883FCF6CBF}" type="pres">
      <dgm:prSet presAssocID="{A61310C7-1C68-4AAD-BF25-10E0BDEDF954}" presName="sibTrans" presStyleCnt="0"/>
      <dgm:spPr/>
    </dgm:pt>
    <dgm:pt modelId="{DB4FC6A1-F819-4597-B7F9-95B760A66172}" type="pres">
      <dgm:prSet presAssocID="{A61310C7-1C68-4AAD-BF25-10E0BDEDF954}" presName="space" presStyleCnt="0"/>
      <dgm:spPr/>
    </dgm:pt>
    <dgm:pt modelId="{14F56436-E422-4E73-BC7F-F346F5AEFC32}" type="pres">
      <dgm:prSet presAssocID="{985A3C2C-E9F1-4BD5-87EC-78BC3397886F}" presName="composite" presStyleCnt="0"/>
      <dgm:spPr/>
    </dgm:pt>
    <dgm:pt modelId="{98E5121D-9556-4CB2-9828-9505A4616D78}" type="pres">
      <dgm:prSet presAssocID="{985A3C2C-E9F1-4BD5-87EC-78BC3397886F}" presName="LShape" presStyleLbl="alignNode1" presStyleIdx="8" presStyleCnt="9"/>
      <dgm:spPr/>
    </dgm:pt>
    <dgm:pt modelId="{8D701B9D-62F1-4DC1-8AD2-494CA46DCACD}" type="pres">
      <dgm:prSet presAssocID="{985A3C2C-E9F1-4BD5-87EC-78BC3397886F}" presName="ParentText" presStyleLbl="revTx" presStyleIdx="4" presStyleCnt="5">
        <dgm:presLayoutVars>
          <dgm:chMax val="0"/>
          <dgm:chPref val="0"/>
          <dgm:bulletEnabled val="1"/>
        </dgm:presLayoutVars>
      </dgm:prSet>
      <dgm:spPr/>
      <dgm:t>
        <a:bodyPr/>
        <a:lstStyle/>
        <a:p>
          <a:endParaRPr lang="zh-CN" altLang="en-US"/>
        </a:p>
      </dgm:t>
    </dgm:pt>
  </dgm:ptLst>
  <dgm:cxnLst>
    <dgm:cxn modelId="{5B8B1F69-B34B-4FC0-B6B0-7B9008FE511E}" type="presOf" srcId="{9EE96722-3C53-432C-8170-C6F2AA21E0AD}" destId="{0CF659D1-D2CD-4CB2-B94E-210D6EB52904}" srcOrd="0" destOrd="0" presId="urn:microsoft.com/office/officeart/2009/3/layout/StepUpProcess"/>
    <dgm:cxn modelId="{E084477D-FF5A-4E0D-8E5A-0BCBFB9569BD}" srcId="{CA2DEF1C-DE8D-4408-B121-37904B90B793}" destId="{985A3C2C-E9F1-4BD5-87EC-78BC3397886F}" srcOrd="4" destOrd="0" parTransId="{D0CA1B93-B67A-43C0-B2A4-AC66DA920058}" sibTransId="{C9EE8C0F-B232-4200-BE7D-78AAD9FD1620}"/>
    <dgm:cxn modelId="{F9E63B2B-30E8-45B6-8B0D-A4CE92FB47EB}" srcId="{CA2DEF1C-DE8D-4408-B121-37904B90B793}" destId="{9EE96722-3C53-432C-8170-C6F2AA21E0AD}" srcOrd="1" destOrd="0" parTransId="{5C0DA2E8-6E05-4609-8F9E-354508521375}" sibTransId="{0D386B21-F0F0-4425-B151-7D918286F6A9}"/>
    <dgm:cxn modelId="{C71E5DD4-8CD2-440D-AEC7-5F47212CFDF7}" type="presOf" srcId="{BDA889C7-CEC5-48A4-B4C0-795893540F8E}" destId="{FA7B11E1-D2C1-4683-BB7B-BF2B178EC2CA}" srcOrd="0" destOrd="0" presId="urn:microsoft.com/office/officeart/2009/3/layout/StepUpProcess"/>
    <dgm:cxn modelId="{6E227BBF-7EB6-43D6-941F-83846A2184FB}" type="presOf" srcId="{985A3C2C-E9F1-4BD5-87EC-78BC3397886F}" destId="{8D701B9D-62F1-4DC1-8AD2-494CA46DCACD}" srcOrd="0" destOrd="0" presId="urn:microsoft.com/office/officeart/2009/3/layout/StepUpProcess"/>
    <dgm:cxn modelId="{940C04B2-8DCC-44CC-8C82-ACF2F2934E3F}" srcId="{CA2DEF1C-DE8D-4408-B121-37904B90B793}" destId="{19175FDA-EA2F-4EF2-A8C3-CC5DBF2EE405}" srcOrd="3" destOrd="0" parTransId="{8A8D1A9F-26D8-446D-AE9F-FBFFA322FBCA}" sibTransId="{A61310C7-1C68-4AAD-BF25-10E0BDEDF954}"/>
    <dgm:cxn modelId="{CA1CF175-20B7-42DB-B136-00D654B59605}" type="presOf" srcId="{CA2DEF1C-DE8D-4408-B121-37904B90B793}" destId="{CD426DFA-D74E-4F0F-BB7B-2FFFF9F242E0}" srcOrd="0" destOrd="0" presId="urn:microsoft.com/office/officeart/2009/3/layout/StepUpProcess"/>
    <dgm:cxn modelId="{04DF5A79-A8A9-4225-9A6C-86A9B86EDDCD}" srcId="{CA2DEF1C-DE8D-4408-B121-37904B90B793}" destId="{A4CEE74B-4C0C-481E-A3B3-088F779AF10D}" srcOrd="2" destOrd="0" parTransId="{C516CC2A-91E3-423E-81FB-F91E917CB100}" sibTransId="{C9E2D9F9-C6F3-46B2-B85A-5D265FA33526}"/>
    <dgm:cxn modelId="{DEF2B732-1F2A-4724-BA29-654A4A16EEB1}" srcId="{CA2DEF1C-DE8D-4408-B121-37904B90B793}" destId="{BDA889C7-CEC5-48A4-B4C0-795893540F8E}" srcOrd="0" destOrd="0" parTransId="{A1219239-3F5F-4B2A-AAD0-1E0A25A79DE3}" sibTransId="{5FA9AB8B-7F92-4E4F-BEAB-5F8496CD002E}"/>
    <dgm:cxn modelId="{BBA6C9F1-7BC7-445A-BDCF-21C27C7C95BE}" type="presOf" srcId="{19175FDA-EA2F-4EF2-A8C3-CC5DBF2EE405}" destId="{983631EA-FF13-4237-BF11-D3E69A488E2B}" srcOrd="0" destOrd="0" presId="urn:microsoft.com/office/officeart/2009/3/layout/StepUpProcess"/>
    <dgm:cxn modelId="{2ACB0DEC-7903-4626-8265-13B05A46BAE3}" type="presOf" srcId="{A4CEE74B-4C0C-481E-A3B3-088F779AF10D}" destId="{11F1A4F4-A204-4778-A708-E3D281EF5A71}" srcOrd="0" destOrd="0" presId="urn:microsoft.com/office/officeart/2009/3/layout/StepUpProcess"/>
    <dgm:cxn modelId="{B38E7A03-314B-4998-B2FD-3B8BA5F0EF68}" type="presParOf" srcId="{CD426DFA-D74E-4F0F-BB7B-2FFFF9F242E0}" destId="{85A93B10-4AB5-43ED-A3F7-C9D36AC1DB53}" srcOrd="0" destOrd="0" presId="urn:microsoft.com/office/officeart/2009/3/layout/StepUpProcess"/>
    <dgm:cxn modelId="{B24C7973-4455-47D4-AC98-C1BDB8FCFF61}" type="presParOf" srcId="{85A93B10-4AB5-43ED-A3F7-C9D36AC1DB53}" destId="{FF3E9BFE-87B3-4BE2-ACF0-C7260F342AFD}" srcOrd="0" destOrd="0" presId="urn:microsoft.com/office/officeart/2009/3/layout/StepUpProcess"/>
    <dgm:cxn modelId="{D3A46CCF-2E73-43AC-91ED-CF52ED905010}" type="presParOf" srcId="{85A93B10-4AB5-43ED-A3F7-C9D36AC1DB53}" destId="{FA7B11E1-D2C1-4683-BB7B-BF2B178EC2CA}" srcOrd="1" destOrd="0" presId="urn:microsoft.com/office/officeart/2009/3/layout/StepUpProcess"/>
    <dgm:cxn modelId="{10EEF899-DED8-4CE9-A922-91ED6D607219}" type="presParOf" srcId="{85A93B10-4AB5-43ED-A3F7-C9D36AC1DB53}" destId="{2B28A688-358B-434E-AFA3-ED41D813FAEE}" srcOrd="2" destOrd="0" presId="urn:microsoft.com/office/officeart/2009/3/layout/StepUpProcess"/>
    <dgm:cxn modelId="{D9E60F05-EE15-41F5-936C-5B77DB960301}" type="presParOf" srcId="{CD426DFA-D74E-4F0F-BB7B-2FFFF9F242E0}" destId="{63A69E4E-1595-42EA-B5ED-79F965462685}" srcOrd="1" destOrd="0" presId="urn:microsoft.com/office/officeart/2009/3/layout/StepUpProcess"/>
    <dgm:cxn modelId="{B827DDA0-5CE0-4941-823C-58984F0F3046}" type="presParOf" srcId="{63A69E4E-1595-42EA-B5ED-79F965462685}" destId="{AB43D4B1-533B-4FE1-A88A-039256D7644A}" srcOrd="0" destOrd="0" presId="urn:microsoft.com/office/officeart/2009/3/layout/StepUpProcess"/>
    <dgm:cxn modelId="{D57AD2D6-5AB3-4234-A537-889DA6F61A89}" type="presParOf" srcId="{CD426DFA-D74E-4F0F-BB7B-2FFFF9F242E0}" destId="{5F395DA3-1D97-4561-A359-7AB291A55F05}" srcOrd="2" destOrd="0" presId="urn:microsoft.com/office/officeart/2009/3/layout/StepUpProcess"/>
    <dgm:cxn modelId="{1C89F90E-B0F0-425E-BD07-60C9939B97D8}" type="presParOf" srcId="{5F395DA3-1D97-4561-A359-7AB291A55F05}" destId="{4EB607AF-CD77-44B9-9920-946284B18BD1}" srcOrd="0" destOrd="0" presId="urn:microsoft.com/office/officeart/2009/3/layout/StepUpProcess"/>
    <dgm:cxn modelId="{AD87E896-8063-49F0-BFBA-DB41BBD6B60D}" type="presParOf" srcId="{5F395DA3-1D97-4561-A359-7AB291A55F05}" destId="{0CF659D1-D2CD-4CB2-B94E-210D6EB52904}" srcOrd="1" destOrd="0" presId="urn:microsoft.com/office/officeart/2009/3/layout/StepUpProcess"/>
    <dgm:cxn modelId="{3BFD20FE-DAD2-496A-81AE-78D75664A527}" type="presParOf" srcId="{5F395DA3-1D97-4561-A359-7AB291A55F05}" destId="{4E709B13-804E-4AD0-BB24-B645A227A618}" srcOrd="2" destOrd="0" presId="urn:microsoft.com/office/officeart/2009/3/layout/StepUpProcess"/>
    <dgm:cxn modelId="{1369057B-6319-47C3-8F44-4CCF4A332568}" type="presParOf" srcId="{CD426DFA-D74E-4F0F-BB7B-2FFFF9F242E0}" destId="{1C935877-8CA3-4D21-A5F4-928229FE9711}" srcOrd="3" destOrd="0" presId="urn:microsoft.com/office/officeart/2009/3/layout/StepUpProcess"/>
    <dgm:cxn modelId="{D9757580-D11B-4464-94EF-2E12BD919ED0}" type="presParOf" srcId="{1C935877-8CA3-4D21-A5F4-928229FE9711}" destId="{562FA36D-BDC6-432F-825F-A32FB83D48FE}" srcOrd="0" destOrd="0" presId="urn:microsoft.com/office/officeart/2009/3/layout/StepUpProcess"/>
    <dgm:cxn modelId="{B40D6C9F-C801-411D-ACCD-6357C6ACCAEE}" type="presParOf" srcId="{CD426DFA-D74E-4F0F-BB7B-2FFFF9F242E0}" destId="{05B90C6C-8C21-4FF5-B6B8-46A132AD3ED6}" srcOrd="4" destOrd="0" presId="urn:microsoft.com/office/officeart/2009/3/layout/StepUpProcess"/>
    <dgm:cxn modelId="{38873C20-74B6-40AA-B554-9BBB9484C87A}" type="presParOf" srcId="{05B90C6C-8C21-4FF5-B6B8-46A132AD3ED6}" destId="{13DEFE30-1382-4EA3-93F5-931A1726AB12}" srcOrd="0" destOrd="0" presId="urn:microsoft.com/office/officeart/2009/3/layout/StepUpProcess"/>
    <dgm:cxn modelId="{94141851-D557-4B3E-83A2-469DABBBE0CE}" type="presParOf" srcId="{05B90C6C-8C21-4FF5-B6B8-46A132AD3ED6}" destId="{11F1A4F4-A204-4778-A708-E3D281EF5A71}" srcOrd="1" destOrd="0" presId="urn:microsoft.com/office/officeart/2009/3/layout/StepUpProcess"/>
    <dgm:cxn modelId="{9FA55FC4-3C76-4262-A68F-4E1913E6C59B}" type="presParOf" srcId="{05B90C6C-8C21-4FF5-B6B8-46A132AD3ED6}" destId="{D4AA1E34-E864-41F1-98D7-65E18A28175F}" srcOrd="2" destOrd="0" presId="urn:microsoft.com/office/officeart/2009/3/layout/StepUpProcess"/>
    <dgm:cxn modelId="{F8D9ABDB-615F-491A-A172-4ABC9AA7EF32}" type="presParOf" srcId="{CD426DFA-D74E-4F0F-BB7B-2FFFF9F242E0}" destId="{32311FBE-EA67-4130-8935-E14E1E921B8C}" srcOrd="5" destOrd="0" presId="urn:microsoft.com/office/officeart/2009/3/layout/StepUpProcess"/>
    <dgm:cxn modelId="{9F5224A6-8F24-41E6-BDD9-CD070415B8F0}" type="presParOf" srcId="{32311FBE-EA67-4130-8935-E14E1E921B8C}" destId="{68F6B388-B02E-4F32-896C-74841557D3C2}" srcOrd="0" destOrd="0" presId="urn:microsoft.com/office/officeart/2009/3/layout/StepUpProcess"/>
    <dgm:cxn modelId="{A3EB41A0-DD73-4E7C-A6F5-A94037F121A3}" type="presParOf" srcId="{CD426DFA-D74E-4F0F-BB7B-2FFFF9F242E0}" destId="{198666BD-D915-4C0C-90C6-DFC7FC5741BF}" srcOrd="6" destOrd="0" presId="urn:microsoft.com/office/officeart/2009/3/layout/StepUpProcess"/>
    <dgm:cxn modelId="{06DE1EA3-4F9E-4FF8-8CC3-3FEB78CD2365}" type="presParOf" srcId="{198666BD-D915-4C0C-90C6-DFC7FC5741BF}" destId="{647C3D0F-54F0-46FA-8A0E-62E4A6701505}" srcOrd="0" destOrd="0" presId="urn:microsoft.com/office/officeart/2009/3/layout/StepUpProcess"/>
    <dgm:cxn modelId="{9AEC5153-AB00-426B-BFE6-F2297043F729}" type="presParOf" srcId="{198666BD-D915-4C0C-90C6-DFC7FC5741BF}" destId="{983631EA-FF13-4237-BF11-D3E69A488E2B}" srcOrd="1" destOrd="0" presId="urn:microsoft.com/office/officeart/2009/3/layout/StepUpProcess"/>
    <dgm:cxn modelId="{997F92CA-8806-4BD6-9672-ACFEA8FB6D9C}" type="presParOf" srcId="{198666BD-D915-4C0C-90C6-DFC7FC5741BF}" destId="{DCF27F46-A977-4AE9-ADE7-39FA18D85B55}" srcOrd="2" destOrd="0" presId="urn:microsoft.com/office/officeart/2009/3/layout/StepUpProcess"/>
    <dgm:cxn modelId="{AE70D91B-2824-47F9-A824-3E981F306570}" type="presParOf" srcId="{CD426DFA-D74E-4F0F-BB7B-2FFFF9F242E0}" destId="{9D8708DA-9767-4972-A711-48883FCF6CBF}" srcOrd="7" destOrd="0" presId="urn:microsoft.com/office/officeart/2009/3/layout/StepUpProcess"/>
    <dgm:cxn modelId="{B1E0FBE2-38DE-4D76-825A-49D7213BD50A}" type="presParOf" srcId="{9D8708DA-9767-4972-A711-48883FCF6CBF}" destId="{DB4FC6A1-F819-4597-B7F9-95B760A66172}" srcOrd="0" destOrd="0" presId="urn:microsoft.com/office/officeart/2009/3/layout/StepUpProcess"/>
    <dgm:cxn modelId="{E6EDDF14-0DC5-4618-BAC4-431F114D4755}" type="presParOf" srcId="{CD426DFA-D74E-4F0F-BB7B-2FFFF9F242E0}" destId="{14F56436-E422-4E73-BC7F-F346F5AEFC32}" srcOrd="8" destOrd="0" presId="urn:microsoft.com/office/officeart/2009/3/layout/StepUpProcess"/>
    <dgm:cxn modelId="{AA32BA95-6155-4DDA-AC52-22CEF16F063F}" type="presParOf" srcId="{14F56436-E422-4E73-BC7F-F346F5AEFC32}" destId="{98E5121D-9556-4CB2-9828-9505A4616D78}" srcOrd="0" destOrd="0" presId="urn:microsoft.com/office/officeart/2009/3/layout/StepUpProcess"/>
    <dgm:cxn modelId="{48E91720-985C-4384-BE0D-5E6EE3EC6AD0}" type="presParOf" srcId="{14F56436-E422-4E73-BC7F-F346F5AEFC32}" destId="{8D701B9D-62F1-4DC1-8AD2-494CA46DCACD}"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75DEC30-BC2F-4761-9C57-BE2757AB13D6}"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zh-CN" altLang="en-US"/>
        </a:p>
      </dgm:t>
    </dgm:pt>
    <dgm:pt modelId="{57F0E5F6-4E64-4B01-879F-1829C95FB7B1}">
      <dgm:prSet phldrT="[文本]"/>
      <dgm:spPr/>
      <dgm:t>
        <a:bodyPr/>
        <a:lstStyle/>
        <a:p>
          <a:r>
            <a:rPr lang="zh-CN" altLang="en-US" dirty="0" smtClean="0"/>
            <a:t>面向列</a:t>
          </a:r>
          <a:endParaRPr lang="zh-CN" altLang="en-US" dirty="0"/>
        </a:p>
      </dgm:t>
    </dgm:pt>
    <dgm:pt modelId="{4E0F014C-C9B8-4DDF-B76D-8F739A6BC233}" type="parTrans" cxnId="{C5450AF7-7846-4258-B159-5376B4EE4FAC}">
      <dgm:prSet/>
      <dgm:spPr/>
      <dgm:t>
        <a:bodyPr/>
        <a:lstStyle/>
        <a:p>
          <a:endParaRPr lang="zh-CN" altLang="en-US"/>
        </a:p>
      </dgm:t>
    </dgm:pt>
    <dgm:pt modelId="{BBD9F253-F872-425C-A527-09C774E88F1F}" type="sibTrans" cxnId="{C5450AF7-7846-4258-B159-5376B4EE4FAC}">
      <dgm:prSet/>
      <dgm:spPr/>
      <dgm:t>
        <a:bodyPr/>
        <a:lstStyle/>
        <a:p>
          <a:endParaRPr lang="zh-CN" altLang="en-US"/>
        </a:p>
      </dgm:t>
    </dgm:pt>
    <dgm:pt modelId="{584B498A-6989-4799-93DB-BB574C0B46FA}">
      <dgm:prSet phldrT="[文本]" phldr="1"/>
      <dgm:spPr/>
      <dgm:t>
        <a:bodyPr/>
        <a:lstStyle/>
        <a:p>
          <a:endParaRPr lang="zh-CN" altLang="en-US"/>
        </a:p>
      </dgm:t>
    </dgm:pt>
    <dgm:pt modelId="{9C34D713-7AA3-4AF6-B8E2-537301C60CE7}" type="parTrans" cxnId="{B1A8727E-C2BB-4905-BB2D-24A10D317CBD}">
      <dgm:prSet/>
      <dgm:spPr/>
      <dgm:t>
        <a:bodyPr/>
        <a:lstStyle/>
        <a:p>
          <a:endParaRPr lang="zh-CN" altLang="en-US"/>
        </a:p>
      </dgm:t>
    </dgm:pt>
    <dgm:pt modelId="{ABF6ADB0-3F1F-4849-B9AF-250CCD114CBD}" type="sibTrans" cxnId="{B1A8727E-C2BB-4905-BB2D-24A10D317CBD}">
      <dgm:prSet/>
      <dgm:spPr/>
      <dgm:t>
        <a:bodyPr/>
        <a:lstStyle/>
        <a:p>
          <a:endParaRPr lang="zh-CN" altLang="en-US"/>
        </a:p>
      </dgm:t>
    </dgm:pt>
    <dgm:pt modelId="{00AA2FAA-8406-4341-8CBB-B28465E1339E}">
      <dgm:prSet phldrT="[文本]" phldr="1"/>
      <dgm:spPr/>
      <dgm:t>
        <a:bodyPr/>
        <a:lstStyle/>
        <a:p>
          <a:endParaRPr lang="zh-CN" altLang="en-US"/>
        </a:p>
      </dgm:t>
    </dgm:pt>
    <dgm:pt modelId="{4F47B863-E68E-45D2-8516-BCE1A28B95F8}" type="parTrans" cxnId="{95D04139-74A1-43C0-B935-4A353069E7DB}">
      <dgm:prSet/>
      <dgm:spPr/>
      <dgm:t>
        <a:bodyPr/>
        <a:lstStyle/>
        <a:p>
          <a:endParaRPr lang="zh-CN" altLang="en-US"/>
        </a:p>
      </dgm:t>
    </dgm:pt>
    <dgm:pt modelId="{C4D5A0F9-62BB-43E3-8E60-F077AE9BA54A}" type="sibTrans" cxnId="{95D04139-74A1-43C0-B935-4A353069E7DB}">
      <dgm:prSet/>
      <dgm:spPr/>
      <dgm:t>
        <a:bodyPr/>
        <a:lstStyle/>
        <a:p>
          <a:endParaRPr lang="zh-CN" altLang="en-US"/>
        </a:p>
      </dgm:t>
    </dgm:pt>
    <dgm:pt modelId="{E8AD1374-9BB9-49CA-9138-2457C8C753F1}">
      <dgm:prSet phldrT="[文本]"/>
      <dgm:spPr/>
      <dgm:t>
        <a:bodyPr/>
        <a:lstStyle/>
        <a:p>
          <a:r>
            <a:rPr lang="zh-CN" altLang="en-US" dirty="0" smtClean="0"/>
            <a:t>面向键值</a:t>
          </a:r>
          <a:endParaRPr lang="zh-CN" altLang="en-US" dirty="0"/>
        </a:p>
      </dgm:t>
    </dgm:pt>
    <dgm:pt modelId="{0856CA3D-7C3F-4C39-A24C-47901802D191}" type="parTrans" cxnId="{5B43C67E-5238-44CC-BB42-7BBDE0B84CAD}">
      <dgm:prSet/>
      <dgm:spPr/>
      <dgm:t>
        <a:bodyPr/>
        <a:lstStyle/>
        <a:p>
          <a:endParaRPr lang="zh-CN" altLang="en-US"/>
        </a:p>
      </dgm:t>
    </dgm:pt>
    <dgm:pt modelId="{D8102145-16ED-4116-8EC8-C98CA266A257}" type="sibTrans" cxnId="{5B43C67E-5238-44CC-BB42-7BBDE0B84CAD}">
      <dgm:prSet/>
      <dgm:spPr/>
      <dgm:t>
        <a:bodyPr/>
        <a:lstStyle/>
        <a:p>
          <a:endParaRPr lang="zh-CN" altLang="en-US"/>
        </a:p>
      </dgm:t>
    </dgm:pt>
    <dgm:pt modelId="{7F92934C-EB2D-4411-8B4D-FC9DFA6C4C77}">
      <dgm:prSet phldrT="[文本]" phldr="1"/>
      <dgm:spPr/>
      <dgm:t>
        <a:bodyPr/>
        <a:lstStyle/>
        <a:p>
          <a:endParaRPr lang="zh-CN" altLang="en-US"/>
        </a:p>
      </dgm:t>
    </dgm:pt>
    <dgm:pt modelId="{340688DD-4C5D-4285-9FA6-509E39F7F078}" type="parTrans" cxnId="{E1C26E08-A409-4D67-A484-CF54A3075CFB}">
      <dgm:prSet/>
      <dgm:spPr/>
      <dgm:t>
        <a:bodyPr/>
        <a:lstStyle/>
        <a:p>
          <a:endParaRPr lang="zh-CN" altLang="en-US"/>
        </a:p>
      </dgm:t>
    </dgm:pt>
    <dgm:pt modelId="{68ADC56F-C40F-493B-BDE7-3A1F531D650E}" type="sibTrans" cxnId="{E1C26E08-A409-4D67-A484-CF54A3075CFB}">
      <dgm:prSet/>
      <dgm:spPr/>
      <dgm:t>
        <a:bodyPr/>
        <a:lstStyle/>
        <a:p>
          <a:endParaRPr lang="zh-CN" altLang="en-US"/>
        </a:p>
      </dgm:t>
    </dgm:pt>
    <dgm:pt modelId="{B1D4BEF0-BFB1-4861-BC75-A6F43B2400B8}">
      <dgm:prSet phldrT="[文本]" phldr="1"/>
      <dgm:spPr/>
      <dgm:t>
        <a:bodyPr/>
        <a:lstStyle/>
        <a:p>
          <a:endParaRPr lang="zh-CN" altLang="en-US"/>
        </a:p>
      </dgm:t>
    </dgm:pt>
    <dgm:pt modelId="{CF762EC3-F6EB-4CE6-AD31-AB4682DD435F}" type="parTrans" cxnId="{2FDCDF10-5C44-47E2-9DBD-ED18CFFBF485}">
      <dgm:prSet/>
      <dgm:spPr/>
      <dgm:t>
        <a:bodyPr/>
        <a:lstStyle/>
        <a:p>
          <a:endParaRPr lang="zh-CN" altLang="en-US"/>
        </a:p>
      </dgm:t>
    </dgm:pt>
    <dgm:pt modelId="{35B6AD77-16AC-4152-9A24-5E680E1894B1}" type="sibTrans" cxnId="{2FDCDF10-5C44-47E2-9DBD-ED18CFFBF485}">
      <dgm:prSet/>
      <dgm:spPr/>
      <dgm:t>
        <a:bodyPr/>
        <a:lstStyle/>
        <a:p>
          <a:endParaRPr lang="zh-CN" altLang="en-US"/>
        </a:p>
      </dgm:t>
    </dgm:pt>
    <dgm:pt modelId="{F34E52F8-82DC-45A9-9743-1BBA685DCE64}">
      <dgm:prSet phldrT="[文本]"/>
      <dgm:spPr/>
      <dgm:t>
        <a:bodyPr/>
        <a:lstStyle/>
        <a:p>
          <a:r>
            <a:rPr lang="zh-CN" altLang="en-US" dirty="0" smtClean="0"/>
            <a:t>面向文档</a:t>
          </a:r>
          <a:endParaRPr lang="zh-CN" altLang="en-US" dirty="0"/>
        </a:p>
      </dgm:t>
    </dgm:pt>
    <dgm:pt modelId="{223B6494-8DAE-4064-8E6D-AE9FD29EC5B1}" type="parTrans" cxnId="{80D0BA02-28D6-4E72-BE64-91AA64CBF85A}">
      <dgm:prSet/>
      <dgm:spPr/>
      <dgm:t>
        <a:bodyPr/>
        <a:lstStyle/>
        <a:p>
          <a:endParaRPr lang="zh-CN" altLang="en-US"/>
        </a:p>
      </dgm:t>
    </dgm:pt>
    <dgm:pt modelId="{B1C70A8F-7AE9-4C19-875D-D6A5D8B4A53A}" type="sibTrans" cxnId="{80D0BA02-28D6-4E72-BE64-91AA64CBF85A}">
      <dgm:prSet/>
      <dgm:spPr/>
      <dgm:t>
        <a:bodyPr/>
        <a:lstStyle/>
        <a:p>
          <a:endParaRPr lang="zh-CN" altLang="en-US"/>
        </a:p>
      </dgm:t>
    </dgm:pt>
    <dgm:pt modelId="{E3C5A842-62D5-479B-873E-D08EDA32C6B6}">
      <dgm:prSet phldrT="[文本]" phldr="1"/>
      <dgm:spPr/>
      <dgm:t>
        <a:bodyPr/>
        <a:lstStyle/>
        <a:p>
          <a:endParaRPr lang="zh-CN" altLang="en-US"/>
        </a:p>
      </dgm:t>
    </dgm:pt>
    <dgm:pt modelId="{C33DA757-58E6-4F69-9E19-9AF819C34843}" type="parTrans" cxnId="{1812411A-F475-457B-869F-54D7B659C981}">
      <dgm:prSet/>
      <dgm:spPr/>
      <dgm:t>
        <a:bodyPr/>
        <a:lstStyle/>
        <a:p>
          <a:endParaRPr lang="zh-CN" altLang="en-US"/>
        </a:p>
      </dgm:t>
    </dgm:pt>
    <dgm:pt modelId="{87E19E2A-6DEC-44D7-9082-E1A56E0E1359}" type="sibTrans" cxnId="{1812411A-F475-457B-869F-54D7B659C981}">
      <dgm:prSet/>
      <dgm:spPr/>
      <dgm:t>
        <a:bodyPr/>
        <a:lstStyle/>
        <a:p>
          <a:endParaRPr lang="zh-CN" altLang="en-US"/>
        </a:p>
      </dgm:t>
    </dgm:pt>
    <dgm:pt modelId="{E913C4AC-59DB-498D-9400-97B82A4FBC97}">
      <dgm:prSet phldrT="[文本]" phldr="1"/>
      <dgm:spPr/>
      <dgm:t>
        <a:bodyPr/>
        <a:lstStyle/>
        <a:p>
          <a:endParaRPr lang="zh-CN" altLang="en-US"/>
        </a:p>
      </dgm:t>
    </dgm:pt>
    <dgm:pt modelId="{A7DD36CE-1263-4C3D-882B-A742F4E6ED0E}" type="parTrans" cxnId="{09F003A5-F615-428B-AD5A-8ED83C659995}">
      <dgm:prSet/>
      <dgm:spPr/>
      <dgm:t>
        <a:bodyPr/>
        <a:lstStyle/>
        <a:p>
          <a:endParaRPr lang="zh-CN" altLang="en-US"/>
        </a:p>
      </dgm:t>
    </dgm:pt>
    <dgm:pt modelId="{14146F1C-C38E-4C86-AA9D-85CC0C584475}" type="sibTrans" cxnId="{09F003A5-F615-428B-AD5A-8ED83C659995}">
      <dgm:prSet/>
      <dgm:spPr/>
      <dgm:t>
        <a:bodyPr/>
        <a:lstStyle/>
        <a:p>
          <a:endParaRPr lang="zh-CN" altLang="en-US"/>
        </a:p>
      </dgm:t>
    </dgm:pt>
    <dgm:pt modelId="{31A64295-3D48-4BF0-B8FD-2991AA1E6AF3}" type="pres">
      <dgm:prSet presAssocID="{B75DEC30-BC2F-4761-9C57-BE2757AB13D6}" presName="Name0" presStyleCnt="0">
        <dgm:presLayoutVars>
          <dgm:dir/>
          <dgm:animLvl val="lvl"/>
          <dgm:resizeHandles val="exact"/>
        </dgm:presLayoutVars>
      </dgm:prSet>
      <dgm:spPr/>
      <dgm:t>
        <a:bodyPr/>
        <a:lstStyle/>
        <a:p>
          <a:endParaRPr lang="zh-CN" altLang="en-US"/>
        </a:p>
      </dgm:t>
    </dgm:pt>
    <dgm:pt modelId="{518D1EBA-ECA2-4FCE-87F3-F59598DD096F}" type="pres">
      <dgm:prSet presAssocID="{57F0E5F6-4E64-4B01-879F-1829C95FB7B1}" presName="composite" presStyleCnt="0"/>
      <dgm:spPr/>
    </dgm:pt>
    <dgm:pt modelId="{91EAA397-0E30-4E3C-A0B4-63C765B49995}" type="pres">
      <dgm:prSet presAssocID="{57F0E5F6-4E64-4B01-879F-1829C95FB7B1}" presName="parTx" presStyleLbl="alignNode1" presStyleIdx="0" presStyleCnt="3">
        <dgm:presLayoutVars>
          <dgm:chMax val="0"/>
          <dgm:chPref val="0"/>
          <dgm:bulletEnabled val="1"/>
        </dgm:presLayoutVars>
      </dgm:prSet>
      <dgm:spPr/>
      <dgm:t>
        <a:bodyPr/>
        <a:lstStyle/>
        <a:p>
          <a:endParaRPr lang="zh-CN" altLang="en-US"/>
        </a:p>
      </dgm:t>
    </dgm:pt>
    <dgm:pt modelId="{3F8BF923-4F4A-46EB-A46F-D3923ADBBB14}" type="pres">
      <dgm:prSet presAssocID="{57F0E5F6-4E64-4B01-879F-1829C95FB7B1}" presName="desTx" presStyleLbl="alignAccFollowNode1" presStyleIdx="0" presStyleCnt="3">
        <dgm:presLayoutVars>
          <dgm:bulletEnabled val="1"/>
        </dgm:presLayoutVars>
      </dgm:prSet>
      <dgm:spPr/>
      <dgm:t>
        <a:bodyPr/>
        <a:lstStyle/>
        <a:p>
          <a:endParaRPr lang="zh-CN" altLang="en-US"/>
        </a:p>
      </dgm:t>
    </dgm:pt>
    <dgm:pt modelId="{C13F7BEF-17E7-4CBF-B346-37A6C03CCCF6}" type="pres">
      <dgm:prSet presAssocID="{BBD9F253-F872-425C-A527-09C774E88F1F}" presName="space" presStyleCnt="0"/>
      <dgm:spPr/>
    </dgm:pt>
    <dgm:pt modelId="{25DF73AA-ADB7-4E1C-9256-2C5E3799C2B8}" type="pres">
      <dgm:prSet presAssocID="{E8AD1374-9BB9-49CA-9138-2457C8C753F1}" presName="composite" presStyleCnt="0"/>
      <dgm:spPr/>
    </dgm:pt>
    <dgm:pt modelId="{363A42A0-3BD6-4599-B348-FB21B04CE888}" type="pres">
      <dgm:prSet presAssocID="{E8AD1374-9BB9-49CA-9138-2457C8C753F1}" presName="parTx" presStyleLbl="alignNode1" presStyleIdx="1" presStyleCnt="3">
        <dgm:presLayoutVars>
          <dgm:chMax val="0"/>
          <dgm:chPref val="0"/>
          <dgm:bulletEnabled val="1"/>
        </dgm:presLayoutVars>
      </dgm:prSet>
      <dgm:spPr/>
      <dgm:t>
        <a:bodyPr/>
        <a:lstStyle/>
        <a:p>
          <a:endParaRPr lang="zh-CN" altLang="en-US"/>
        </a:p>
      </dgm:t>
    </dgm:pt>
    <dgm:pt modelId="{63193554-42BC-4752-B76A-E6B0C1B4D9FF}" type="pres">
      <dgm:prSet presAssocID="{E8AD1374-9BB9-49CA-9138-2457C8C753F1}" presName="desTx" presStyleLbl="alignAccFollowNode1" presStyleIdx="1" presStyleCnt="3">
        <dgm:presLayoutVars>
          <dgm:bulletEnabled val="1"/>
        </dgm:presLayoutVars>
      </dgm:prSet>
      <dgm:spPr/>
      <dgm:t>
        <a:bodyPr/>
        <a:lstStyle/>
        <a:p>
          <a:endParaRPr lang="zh-CN" altLang="en-US"/>
        </a:p>
      </dgm:t>
    </dgm:pt>
    <dgm:pt modelId="{21C7CC9D-3496-4BB4-8FEC-99E72A129ABC}" type="pres">
      <dgm:prSet presAssocID="{D8102145-16ED-4116-8EC8-C98CA266A257}" presName="space" presStyleCnt="0"/>
      <dgm:spPr/>
    </dgm:pt>
    <dgm:pt modelId="{9B6433CC-1E3B-46B3-B423-FFFFCE7A0430}" type="pres">
      <dgm:prSet presAssocID="{F34E52F8-82DC-45A9-9743-1BBA685DCE64}" presName="composite" presStyleCnt="0"/>
      <dgm:spPr/>
    </dgm:pt>
    <dgm:pt modelId="{396553B5-8D16-4406-BF54-A52C45B3E108}" type="pres">
      <dgm:prSet presAssocID="{F34E52F8-82DC-45A9-9743-1BBA685DCE64}" presName="parTx" presStyleLbl="alignNode1" presStyleIdx="2" presStyleCnt="3">
        <dgm:presLayoutVars>
          <dgm:chMax val="0"/>
          <dgm:chPref val="0"/>
          <dgm:bulletEnabled val="1"/>
        </dgm:presLayoutVars>
      </dgm:prSet>
      <dgm:spPr/>
      <dgm:t>
        <a:bodyPr/>
        <a:lstStyle/>
        <a:p>
          <a:endParaRPr lang="zh-CN" altLang="en-US"/>
        </a:p>
      </dgm:t>
    </dgm:pt>
    <dgm:pt modelId="{DFC25ED7-3F3E-421D-A1D9-F6C219DA6071}" type="pres">
      <dgm:prSet presAssocID="{F34E52F8-82DC-45A9-9743-1BBA685DCE64}" presName="desTx" presStyleLbl="alignAccFollowNode1" presStyleIdx="2" presStyleCnt="3">
        <dgm:presLayoutVars>
          <dgm:bulletEnabled val="1"/>
        </dgm:presLayoutVars>
      </dgm:prSet>
      <dgm:spPr/>
      <dgm:t>
        <a:bodyPr/>
        <a:lstStyle/>
        <a:p>
          <a:endParaRPr lang="zh-CN" altLang="en-US"/>
        </a:p>
      </dgm:t>
    </dgm:pt>
  </dgm:ptLst>
  <dgm:cxnLst>
    <dgm:cxn modelId="{5B43C67E-5238-44CC-BB42-7BBDE0B84CAD}" srcId="{B75DEC30-BC2F-4761-9C57-BE2757AB13D6}" destId="{E8AD1374-9BB9-49CA-9138-2457C8C753F1}" srcOrd="1" destOrd="0" parTransId="{0856CA3D-7C3F-4C39-A24C-47901802D191}" sibTransId="{D8102145-16ED-4116-8EC8-C98CA266A257}"/>
    <dgm:cxn modelId="{C5450AF7-7846-4258-B159-5376B4EE4FAC}" srcId="{B75DEC30-BC2F-4761-9C57-BE2757AB13D6}" destId="{57F0E5F6-4E64-4B01-879F-1829C95FB7B1}" srcOrd="0" destOrd="0" parTransId="{4E0F014C-C9B8-4DDF-B76D-8F739A6BC233}" sibTransId="{BBD9F253-F872-425C-A527-09C774E88F1F}"/>
    <dgm:cxn modelId="{8EDC2271-D763-4F5E-82E4-92F25CB1BFC9}" type="presOf" srcId="{E8AD1374-9BB9-49CA-9138-2457C8C753F1}" destId="{363A42A0-3BD6-4599-B348-FB21B04CE888}" srcOrd="0" destOrd="0" presId="urn:microsoft.com/office/officeart/2005/8/layout/hList1"/>
    <dgm:cxn modelId="{DA6A0990-A415-4FB3-B6F5-1C97710ED076}" type="presOf" srcId="{7F92934C-EB2D-4411-8B4D-FC9DFA6C4C77}" destId="{63193554-42BC-4752-B76A-E6B0C1B4D9FF}" srcOrd="0" destOrd="0" presId="urn:microsoft.com/office/officeart/2005/8/layout/hList1"/>
    <dgm:cxn modelId="{E1C26E08-A409-4D67-A484-CF54A3075CFB}" srcId="{E8AD1374-9BB9-49CA-9138-2457C8C753F1}" destId="{7F92934C-EB2D-4411-8B4D-FC9DFA6C4C77}" srcOrd="0" destOrd="0" parTransId="{340688DD-4C5D-4285-9FA6-509E39F7F078}" sibTransId="{68ADC56F-C40F-493B-BDE7-3A1F531D650E}"/>
    <dgm:cxn modelId="{B1A8727E-C2BB-4905-BB2D-24A10D317CBD}" srcId="{57F0E5F6-4E64-4B01-879F-1829C95FB7B1}" destId="{584B498A-6989-4799-93DB-BB574C0B46FA}" srcOrd="0" destOrd="0" parTransId="{9C34D713-7AA3-4AF6-B8E2-537301C60CE7}" sibTransId="{ABF6ADB0-3F1F-4849-B9AF-250CCD114CBD}"/>
    <dgm:cxn modelId="{09F003A5-F615-428B-AD5A-8ED83C659995}" srcId="{F34E52F8-82DC-45A9-9743-1BBA685DCE64}" destId="{E913C4AC-59DB-498D-9400-97B82A4FBC97}" srcOrd="1" destOrd="0" parTransId="{A7DD36CE-1263-4C3D-882B-A742F4E6ED0E}" sibTransId="{14146F1C-C38E-4C86-AA9D-85CC0C584475}"/>
    <dgm:cxn modelId="{3A42870D-0176-4767-B239-C20ABCD1B30F}" type="presOf" srcId="{57F0E5F6-4E64-4B01-879F-1829C95FB7B1}" destId="{91EAA397-0E30-4E3C-A0B4-63C765B49995}" srcOrd="0" destOrd="0" presId="urn:microsoft.com/office/officeart/2005/8/layout/hList1"/>
    <dgm:cxn modelId="{E10726E7-F2D2-4321-8094-FD8C3B33ED78}" type="presOf" srcId="{E3C5A842-62D5-479B-873E-D08EDA32C6B6}" destId="{DFC25ED7-3F3E-421D-A1D9-F6C219DA6071}" srcOrd="0" destOrd="0" presId="urn:microsoft.com/office/officeart/2005/8/layout/hList1"/>
    <dgm:cxn modelId="{26C8C152-FD88-4F53-8CB4-938A26E36616}" type="presOf" srcId="{B1D4BEF0-BFB1-4861-BC75-A6F43B2400B8}" destId="{63193554-42BC-4752-B76A-E6B0C1B4D9FF}" srcOrd="0" destOrd="1" presId="urn:microsoft.com/office/officeart/2005/8/layout/hList1"/>
    <dgm:cxn modelId="{E443A1DF-30E3-4BCD-83A9-029C825F8387}" type="presOf" srcId="{584B498A-6989-4799-93DB-BB574C0B46FA}" destId="{3F8BF923-4F4A-46EB-A46F-D3923ADBBB14}" srcOrd="0" destOrd="0" presId="urn:microsoft.com/office/officeart/2005/8/layout/hList1"/>
    <dgm:cxn modelId="{06F579C4-872A-4CE7-AE37-F42C61242A77}" type="presOf" srcId="{E913C4AC-59DB-498D-9400-97B82A4FBC97}" destId="{DFC25ED7-3F3E-421D-A1D9-F6C219DA6071}" srcOrd="0" destOrd="1" presId="urn:microsoft.com/office/officeart/2005/8/layout/hList1"/>
    <dgm:cxn modelId="{2FDCDF10-5C44-47E2-9DBD-ED18CFFBF485}" srcId="{E8AD1374-9BB9-49CA-9138-2457C8C753F1}" destId="{B1D4BEF0-BFB1-4861-BC75-A6F43B2400B8}" srcOrd="1" destOrd="0" parTransId="{CF762EC3-F6EB-4CE6-AD31-AB4682DD435F}" sibTransId="{35B6AD77-16AC-4152-9A24-5E680E1894B1}"/>
    <dgm:cxn modelId="{B13E23C4-36C5-468F-BA21-186A26DB77DF}" type="presOf" srcId="{B75DEC30-BC2F-4761-9C57-BE2757AB13D6}" destId="{31A64295-3D48-4BF0-B8FD-2991AA1E6AF3}" srcOrd="0" destOrd="0" presId="urn:microsoft.com/office/officeart/2005/8/layout/hList1"/>
    <dgm:cxn modelId="{1812411A-F475-457B-869F-54D7B659C981}" srcId="{F34E52F8-82DC-45A9-9743-1BBA685DCE64}" destId="{E3C5A842-62D5-479B-873E-D08EDA32C6B6}" srcOrd="0" destOrd="0" parTransId="{C33DA757-58E6-4F69-9E19-9AF819C34843}" sibTransId="{87E19E2A-6DEC-44D7-9082-E1A56E0E1359}"/>
    <dgm:cxn modelId="{A1648E86-E25B-4BBB-A650-AB0E82806933}" type="presOf" srcId="{00AA2FAA-8406-4341-8CBB-B28465E1339E}" destId="{3F8BF923-4F4A-46EB-A46F-D3923ADBBB14}" srcOrd="0" destOrd="1" presId="urn:microsoft.com/office/officeart/2005/8/layout/hList1"/>
    <dgm:cxn modelId="{411F3BD1-3456-47E0-82E7-8BA20607B061}" type="presOf" srcId="{F34E52F8-82DC-45A9-9743-1BBA685DCE64}" destId="{396553B5-8D16-4406-BF54-A52C45B3E108}" srcOrd="0" destOrd="0" presId="urn:microsoft.com/office/officeart/2005/8/layout/hList1"/>
    <dgm:cxn modelId="{95D04139-74A1-43C0-B935-4A353069E7DB}" srcId="{57F0E5F6-4E64-4B01-879F-1829C95FB7B1}" destId="{00AA2FAA-8406-4341-8CBB-B28465E1339E}" srcOrd="1" destOrd="0" parTransId="{4F47B863-E68E-45D2-8516-BCE1A28B95F8}" sibTransId="{C4D5A0F9-62BB-43E3-8E60-F077AE9BA54A}"/>
    <dgm:cxn modelId="{80D0BA02-28D6-4E72-BE64-91AA64CBF85A}" srcId="{B75DEC30-BC2F-4761-9C57-BE2757AB13D6}" destId="{F34E52F8-82DC-45A9-9743-1BBA685DCE64}" srcOrd="2" destOrd="0" parTransId="{223B6494-8DAE-4064-8E6D-AE9FD29EC5B1}" sibTransId="{B1C70A8F-7AE9-4C19-875D-D6A5D8B4A53A}"/>
    <dgm:cxn modelId="{91395D0C-D016-4724-8587-84988FC97068}" type="presParOf" srcId="{31A64295-3D48-4BF0-B8FD-2991AA1E6AF3}" destId="{518D1EBA-ECA2-4FCE-87F3-F59598DD096F}" srcOrd="0" destOrd="0" presId="urn:microsoft.com/office/officeart/2005/8/layout/hList1"/>
    <dgm:cxn modelId="{13DCB29E-3A4A-4AA0-A28A-6060BCF94C01}" type="presParOf" srcId="{518D1EBA-ECA2-4FCE-87F3-F59598DD096F}" destId="{91EAA397-0E30-4E3C-A0B4-63C765B49995}" srcOrd="0" destOrd="0" presId="urn:microsoft.com/office/officeart/2005/8/layout/hList1"/>
    <dgm:cxn modelId="{D5AE0E9E-5CC2-4AE6-8A60-C2C97D76FEE7}" type="presParOf" srcId="{518D1EBA-ECA2-4FCE-87F3-F59598DD096F}" destId="{3F8BF923-4F4A-46EB-A46F-D3923ADBBB14}" srcOrd="1" destOrd="0" presId="urn:microsoft.com/office/officeart/2005/8/layout/hList1"/>
    <dgm:cxn modelId="{13733FD9-D6EF-4D36-9D28-28C288199091}" type="presParOf" srcId="{31A64295-3D48-4BF0-B8FD-2991AA1E6AF3}" destId="{C13F7BEF-17E7-4CBF-B346-37A6C03CCCF6}" srcOrd="1" destOrd="0" presId="urn:microsoft.com/office/officeart/2005/8/layout/hList1"/>
    <dgm:cxn modelId="{EDFB26A5-19D5-40CC-A234-C15A18FC45C2}" type="presParOf" srcId="{31A64295-3D48-4BF0-B8FD-2991AA1E6AF3}" destId="{25DF73AA-ADB7-4E1C-9256-2C5E3799C2B8}" srcOrd="2" destOrd="0" presId="urn:microsoft.com/office/officeart/2005/8/layout/hList1"/>
    <dgm:cxn modelId="{457B1C90-362F-4768-9F29-8E0181D5DDAD}" type="presParOf" srcId="{25DF73AA-ADB7-4E1C-9256-2C5E3799C2B8}" destId="{363A42A0-3BD6-4599-B348-FB21B04CE888}" srcOrd="0" destOrd="0" presId="urn:microsoft.com/office/officeart/2005/8/layout/hList1"/>
    <dgm:cxn modelId="{F056992A-2AC2-4D63-BBA5-CA52EC7B02B7}" type="presParOf" srcId="{25DF73AA-ADB7-4E1C-9256-2C5E3799C2B8}" destId="{63193554-42BC-4752-B76A-E6B0C1B4D9FF}" srcOrd="1" destOrd="0" presId="urn:microsoft.com/office/officeart/2005/8/layout/hList1"/>
    <dgm:cxn modelId="{E8A47B96-9B23-4EE8-9161-BD4E0C02A542}" type="presParOf" srcId="{31A64295-3D48-4BF0-B8FD-2991AA1E6AF3}" destId="{21C7CC9D-3496-4BB4-8FEC-99E72A129ABC}" srcOrd="3" destOrd="0" presId="urn:microsoft.com/office/officeart/2005/8/layout/hList1"/>
    <dgm:cxn modelId="{AAF87F13-857C-4D60-8603-856FC7841E45}" type="presParOf" srcId="{31A64295-3D48-4BF0-B8FD-2991AA1E6AF3}" destId="{9B6433CC-1E3B-46B3-B423-FFFFCE7A0430}" srcOrd="4" destOrd="0" presId="urn:microsoft.com/office/officeart/2005/8/layout/hList1"/>
    <dgm:cxn modelId="{B73E35CC-FE84-40B8-80F5-669A97EEC5BF}" type="presParOf" srcId="{9B6433CC-1E3B-46B3-B423-FFFFCE7A0430}" destId="{396553B5-8D16-4406-BF54-A52C45B3E108}" srcOrd="0" destOrd="0" presId="urn:microsoft.com/office/officeart/2005/8/layout/hList1"/>
    <dgm:cxn modelId="{236B5838-BCF7-4620-AC7B-BF2D2AA23D88}" type="presParOf" srcId="{9B6433CC-1E3B-46B3-B423-FFFFCE7A0430}" destId="{DFC25ED7-3F3E-421D-A1D9-F6C219DA607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0EEB70-811B-45F2-8B4A-1972E1AFDDAC}">
      <dsp:nvSpPr>
        <dsp:cNvPr id="0" name=""/>
        <dsp:cNvSpPr/>
      </dsp:nvSpPr>
      <dsp:spPr>
        <a:xfrm>
          <a:off x="1794287" y="0"/>
          <a:ext cx="3317769" cy="3688184"/>
        </a:xfrm>
        <a:prstGeom prst="rightArrow">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FB771C88-1DC4-4ADC-AA90-3BE85E51A786}">
      <dsp:nvSpPr>
        <dsp:cNvPr id="0" name=""/>
        <dsp:cNvSpPr/>
      </dsp:nvSpPr>
      <dsp:spPr>
        <a:xfrm>
          <a:off x="4707193" y="1078557"/>
          <a:ext cx="2071903" cy="1475273"/>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zh-CN" altLang="en-US" sz="1900" kern="1200" dirty="0" smtClean="0"/>
            <a:t>构建涵盖</a:t>
          </a:r>
          <a:r>
            <a:rPr lang="zh-CN" altLang="en-US" sz="1900" b="1" kern="1200" dirty="0" smtClean="0"/>
            <a:t>常见病</a:t>
          </a:r>
          <a:r>
            <a:rPr lang="zh-CN" altLang="en-US" sz="1900" kern="1200" dirty="0" smtClean="0"/>
            <a:t>的临床决策支持希同为医生提供辅助诊断功能</a:t>
          </a:r>
          <a:endParaRPr lang="zh-CN" altLang="en-US" sz="1900" kern="1200" dirty="0"/>
        </a:p>
      </dsp:txBody>
      <dsp:txXfrm>
        <a:off x="4779210" y="1150574"/>
        <a:ext cx="1927869" cy="1331239"/>
      </dsp:txXfrm>
    </dsp:sp>
    <dsp:sp modelId="{75B86CF9-959B-41B7-8D56-6DE2986DCC1E}">
      <dsp:nvSpPr>
        <dsp:cNvPr id="0" name=""/>
        <dsp:cNvSpPr/>
      </dsp:nvSpPr>
      <dsp:spPr>
        <a:xfrm>
          <a:off x="2417220" y="1106455"/>
          <a:ext cx="2071903" cy="1475273"/>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zh-CN" altLang="en-US" sz="1900" kern="1200" dirty="0" smtClean="0"/>
            <a:t>提高社区医生常见病的诊断水平，降低医疗差错</a:t>
          </a:r>
          <a:endParaRPr lang="zh-CN" altLang="en-US" sz="1900" kern="1200" dirty="0"/>
        </a:p>
      </dsp:txBody>
      <dsp:txXfrm>
        <a:off x="2489237" y="1178472"/>
        <a:ext cx="1927869" cy="1331239"/>
      </dsp:txXfrm>
    </dsp:sp>
    <dsp:sp modelId="{7AD5B95A-EE0F-4F4F-8038-6C24B196B44C}">
      <dsp:nvSpPr>
        <dsp:cNvPr id="0" name=""/>
        <dsp:cNvSpPr/>
      </dsp:nvSpPr>
      <dsp:spPr>
        <a:xfrm>
          <a:off x="144016" y="1080121"/>
          <a:ext cx="2071903" cy="1475273"/>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zh-CN" altLang="en-US" sz="1900" kern="1200" dirty="0" smtClean="0"/>
            <a:t>提高社区医疗水平，提高社区首诊的作用，医疗资源合理利用</a:t>
          </a:r>
          <a:endParaRPr lang="zh-CN" altLang="en-US" sz="1900" kern="1200" dirty="0"/>
        </a:p>
      </dsp:txBody>
      <dsp:txXfrm>
        <a:off x="216033" y="1152138"/>
        <a:ext cx="1927869" cy="13312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3E9BFE-87B3-4BE2-ACF0-C7260F342AFD}">
      <dsp:nvSpPr>
        <dsp:cNvPr id="0" name=""/>
        <dsp:cNvSpPr/>
      </dsp:nvSpPr>
      <dsp:spPr>
        <a:xfrm rot="5400000">
          <a:off x="1532885" y="1001642"/>
          <a:ext cx="672410" cy="1118876"/>
        </a:xfrm>
        <a:prstGeom prst="corner">
          <a:avLst>
            <a:gd name="adj1" fmla="val 16120"/>
            <a:gd name="adj2" fmla="val 1611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FA7B11E1-D2C1-4683-BB7B-BF2B178EC2CA}">
      <dsp:nvSpPr>
        <dsp:cNvPr id="0" name=""/>
        <dsp:cNvSpPr/>
      </dsp:nvSpPr>
      <dsp:spPr>
        <a:xfrm>
          <a:off x="1420643" y="1335945"/>
          <a:ext cx="1010128" cy="8854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zh-CN" altLang="en-US" sz="2800" kern="1200" dirty="0" smtClean="0"/>
            <a:t>需求分析</a:t>
          </a:r>
          <a:endParaRPr lang="zh-CN" altLang="en-US" sz="2800" kern="1200" dirty="0"/>
        </a:p>
      </dsp:txBody>
      <dsp:txXfrm>
        <a:off x="1420643" y="1335945"/>
        <a:ext cx="1010128" cy="885436"/>
      </dsp:txXfrm>
    </dsp:sp>
    <dsp:sp modelId="{2B28A688-358B-434E-AFA3-ED41D813FAEE}">
      <dsp:nvSpPr>
        <dsp:cNvPr id="0" name=""/>
        <dsp:cNvSpPr/>
      </dsp:nvSpPr>
      <dsp:spPr>
        <a:xfrm>
          <a:off x="2240181" y="919269"/>
          <a:ext cx="190590" cy="190590"/>
        </a:xfrm>
        <a:prstGeom prst="triangle">
          <a:avLst>
            <a:gd name="adj" fmla="val 10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4EB607AF-CD77-44B9-9920-946284B18BD1}">
      <dsp:nvSpPr>
        <dsp:cNvPr id="0" name=""/>
        <dsp:cNvSpPr/>
      </dsp:nvSpPr>
      <dsp:spPr>
        <a:xfrm rot="5400000">
          <a:off x="2769479" y="695646"/>
          <a:ext cx="672410" cy="1118876"/>
        </a:xfrm>
        <a:prstGeom prst="corner">
          <a:avLst>
            <a:gd name="adj1" fmla="val 16120"/>
            <a:gd name="adj2" fmla="val 1611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0CF659D1-D2CD-4CB2-B94E-210D6EB52904}">
      <dsp:nvSpPr>
        <dsp:cNvPr id="0" name=""/>
        <dsp:cNvSpPr/>
      </dsp:nvSpPr>
      <dsp:spPr>
        <a:xfrm>
          <a:off x="2657237" y="1029949"/>
          <a:ext cx="1010128" cy="8854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zh-CN" altLang="en-US" sz="2800" kern="1200" dirty="0" smtClean="0"/>
            <a:t>设计方案</a:t>
          </a:r>
          <a:endParaRPr lang="zh-CN" altLang="en-US" sz="2800" kern="1200" dirty="0"/>
        </a:p>
      </dsp:txBody>
      <dsp:txXfrm>
        <a:off x="2657237" y="1029949"/>
        <a:ext cx="1010128" cy="885436"/>
      </dsp:txXfrm>
    </dsp:sp>
    <dsp:sp modelId="{4E709B13-804E-4AD0-BB24-B645A227A618}">
      <dsp:nvSpPr>
        <dsp:cNvPr id="0" name=""/>
        <dsp:cNvSpPr/>
      </dsp:nvSpPr>
      <dsp:spPr>
        <a:xfrm>
          <a:off x="3476775" y="613273"/>
          <a:ext cx="190590" cy="190590"/>
        </a:xfrm>
        <a:prstGeom prst="triangle">
          <a:avLst>
            <a:gd name="adj" fmla="val 10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13DEFE30-1382-4EA3-93F5-931A1726AB12}">
      <dsp:nvSpPr>
        <dsp:cNvPr id="0" name=""/>
        <dsp:cNvSpPr/>
      </dsp:nvSpPr>
      <dsp:spPr>
        <a:xfrm rot="5400000">
          <a:off x="4006073" y="389649"/>
          <a:ext cx="672410" cy="1118876"/>
        </a:xfrm>
        <a:prstGeom prst="corner">
          <a:avLst>
            <a:gd name="adj1" fmla="val 16120"/>
            <a:gd name="adj2" fmla="val 1611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11F1A4F4-A204-4778-A708-E3D281EF5A71}">
      <dsp:nvSpPr>
        <dsp:cNvPr id="0" name=""/>
        <dsp:cNvSpPr/>
      </dsp:nvSpPr>
      <dsp:spPr>
        <a:xfrm>
          <a:off x="3893831" y="723952"/>
          <a:ext cx="1010128" cy="8854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zh-CN" altLang="en-US" sz="2800" kern="1200" dirty="0" smtClean="0"/>
            <a:t>关键技术</a:t>
          </a:r>
          <a:endParaRPr lang="zh-CN" altLang="en-US" sz="2800" kern="1200" dirty="0"/>
        </a:p>
      </dsp:txBody>
      <dsp:txXfrm>
        <a:off x="3893831" y="723952"/>
        <a:ext cx="1010128" cy="885436"/>
      </dsp:txXfrm>
    </dsp:sp>
    <dsp:sp modelId="{D4AA1E34-E864-41F1-98D7-65E18A28175F}">
      <dsp:nvSpPr>
        <dsp:cNvPr id="0" name=""/>
        <dsp:cNvSpPr/>
      </dsp:nvSpPr>
      <dsp:spPr>
        <a:xfrm>
          <a:off x="4713369" y="307276"/>
          <a:ext cx="190590" cy="190590"/>
        </a:xfrm>
        <a:prstGeom prst="triangle">
          <a:avLst>
            <a:gd name="adj" fmla="val 10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647C3D0F-54F0-46FA-8A0E-62E4A6701505}">
      <dsp:nvSpPr>
        <dsp:cNvPr id="0" name=""/>
        <dsp:cNvSpPr/>
      </dsp:nvSpPr>
      <dsp:spPr>
        <a:xfrm rot="5400000">
          <a:off x="5242667" y="83653"/>
          <a:ext cx="672410" cy="1118876"/>
        </a:xfrm>
        <a:prstGeom prst="corner">
          <a:avLst>
            <a:gd name="adj1" fmla="val 16120"/>
            <a:gd name="adj2" fmla="val 1611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983631EA-FF13-4237-BF11-D3E69A488E2B}">
      <dsp:nvSpPr>
        <dsp:cNvPr id="0" name=""/>
        <dsp:cNvSpPr/>
      </dsp:nvSpPr>
      <dsp:spPr>
        <a:xfrm>
          <a:off x="5130425" y="417956"/>
          <a:ext cx="1010128" cy="8854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zh-CN" altLang="en-US" sz="2800" kern="1200" dirty="0" smtClean="0"/>
            <a:t>系统开发</a:t>
          </a:r>
          <a:endParaRPr lang="zh-CN" altLang="en-US" sz="2800" kern="1200" dirty="0"/>
        </a:p>
      </dsp:txBody>
      <dsp:txXfrm>
        <a:off x="5130425" y="417956"/>
        <a:ext cx="1010128" cy="885436"/>
      </dsp:txXfrm>
    </dsp:sp>
    <dsp:sp modelId="{DCF27F46-A977-4AE9-ADE7-39FA18D85B55}">
      <dsp:nvSpPr>
        <dsp:cNvPr id="0" name=""/>
        <dsp:cNvSpPr/>
      </dsp:nvSpPr>
      <dsp:spPr>
        <a:xfrm>
          <a:off x="5949963" y="1280"/>
          <a:ext cx="190590" cy="190590"/>
        </a:xfrm>
        <a:prstGeom prst="triangle">
          <a:avLst>
            <a:gd name="adj" fmla="val 10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98E5121D-9556-4CB2-9828-9505A4616D78}">
      <dsp:nvSpPr>
        <dsp:cNvPr id="0" name=""/>
        <dsp:cNvSpPr/>
      </dsp:nvSpPr>
      <dsp:spPr>
        <a:xfrm rot="5400000">
          <a:off x="6479261" y="-222343"/>
          <a:ext cx="672410" cy="1118876"/>
        </a:xfrm>
        <a:prstGeom prst="corner">
          <a:avLst>
            <a:gd name="adj1" fmla="val 16120"/>
            <a:gd name="adj2" fmla="val 1611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8D701B9D-62F1-4DC1-8AD2-494CA46DCACD}">
      <dsp:nvSpPr>
        <dsp:cNvPr id="0" name=""/>
        <dsp:cNvSpPr/>
      </dsp:nvSpPr>
      <dsp:spPr>
        <a:xfrm>
          <a:off x="6367019" y="111959"/>
          <a:ext cx="1010128" cy="8854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zh-CN" altLang="en-US" sz="2800" kern="1200" dirty="0" smtClean="0"/>
            <a:t>系统评估</a:t>
          </a:r>
          <a:endParaRPr lang="zh-CN" altLang="en-US" sz="2800" kern="1200" dirty="0"/>
        </a:p>
      </dsp:txBody>
      <dsp:txXfrm>
        <a:off x="6367019" y="111959"/>
        <a:ext cx="1010128" cy="8854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EB92AA-D379-4FD2-B2BE-0106447557CB}" type="datetimeFigureOut">
              <a:rPr lang="zh-CN" altLang="en-US" smtClean="0"/>
              <a:t>2013/12/21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C9F8AD-38F6-4812-8E25-58A478D004CF}" type="slidenum">
              <a:rPr lang="zh-CN" altLang="en-US" smtClean="0"/>
              <a:t>‹#›</a:t>
            </a:fld>
            <a:endParaRPr lang="zh-CN" altLang="en-US"/>
          </a:p>
        </p:txBody>
      </p:sp>
    </p:spTree>
    <p:extLst>
      <p:ext uri="{BB962C8B-B14F-4D97-AF65-F5344CB8AC3E}">
        <p14:creationId xmlns:p14="http://schemas.microsoft.com/office/powerpoint/2010/main" val="1257730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fld id="{F2CB80B6-B549-44AB-BC02-9E2D8841C6C3}" type="slidenum">
              <a:rPr lang="zh-CN" altLang="en-US" smtClean="0">
                <a:solidFill>
                  <a:srgbClr val="000000"/>
                </a:solidFill>
                <a:latin typeface="Arial" charset="0"/>
              </a:rPr>
              <a:pPr eaLnBrk="1" hangingPunct="1"/>
              <a:t>2</a:t>
            </a:fld>
            <a:endParaRPr lang="en-US" altLang="zh-CN" smtClean="0">
              <a:solidFill>
                <a:srgbClr val="000000"/>
              </a:solidFill>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fld id="{F2CB80B6-B549-44AB-BC02-9E2D8841C6C3}" type="slidenum">
              <a:rPr lang="zh-CN" altLang="en-US" smtClean="0">
                <a:solidFill>
                  <a:srgbClr val="000000"/>
                </a:solidFill>
                <a:latin typeface="Arial" charset="0"/>
              </a:rPr>
              <a:pPr eaLnBrk="1" hangingPunct="1"/>
              <a:t>17</a:t>
            </a:fld>
            <a:endParaRPr lang="en-US" altLang="zh-CN" smtClean="0">
              <a:solidFill>
                <a:srgbClr val="000000"/>
              </a:solidFill>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天最掣数拊眸们。扣务机制必钡</a:t>
            </a:r>
            <a:r>
              <a:rPr lang="en-US" altLang="zh-CN" dirty="0" smtClean="0"/>
              <a:t>Y‰</a:t>
            </a:r>
            <a:r>
              <a:rPr lang="zh-CN" altLang="en-US" dirty="0" smtClean="0"/>
              <a:t>址</a:t>
            </a:r>
            <a:r>
              <a:rPr lang="en-US" altLang="zh-CN" dirty="0" smtClean="0"/>
              <a:t>ACID</a:t>
            </a:r>
            <a:r>
              <a:rPr lang="zh-CN" altLang="en-US" dirty="0" smtClean="0"/>
              <a:t>槭性，</a:t>
            </a:r>
            <a:r>
              <a:rPr lang="en-US" altLang="zh-CN" dirty="0" smtClean="0"/>
              <a:t>u”</a:t>
            </a:r>
            <a:r>
              <a:rPr lang="zh-CN" altLang="en-US" dirty="0" smtClean="0"/>
              <a:t>昧</a:t>
            </a:r>
            <a:r>
              <a:rPr lang="en-US" altLang="zh-CN" dirty="0" smtClean="0"/>
              <a:t>F</a:t>
            </a:r>
            <a:r>
              <a:rPr lang="zh-CN" altLang="en-US" dirty="0" smtClean="0"/>
              <a:t>性、敛性、</a:t>
            </a:r>
            <a:r>
              <a:rPr lang="en-US" altLang="zh-CN" dirty="0" smtClean="0"/>
              <a:t>m</a:t>
            </a:r>
            <a:r>
              <a:rPr lang="zh-CN" altLang="en-US" dirty="0" smtClean="0"/>
              <a:t>离札</a:t>
            </a:r>
          </a:p>
          <a:p>
            <a:r>
              <a:rPr lang="zh-CN" altLang="en-US" dirty="0" smtClean="0"/>
              <a:t>刖持久性。⋯</a:t>
            </a:r>
            <a:r>
              <a:rPr lang="en-US" altLang="zh-CN" dirty="0" smtClean="0"/>
              <a:t>J</a:t>
            </a:r>
            <a:r>
              <a:rPr lang="zh-CN" altLang="en-US" dirty="0" smtClean="0"/>
              <a:t>咒系。性数荆厍的馊辑址杂</a:t>
            </a:r>
            <a:r>
              <a:rPr lang="en-US" altLang="zh-CN" dirty="0" smtClean="0"/>
              <a:t>_j{=』li6i</a:t>
            </a:r>
            <a:r>
              <a:rPr lang="zh-CN" altLang="en-US" dirty="0" smtClean="0"/>
              <a:t>遵衔。</a:t>
            </a:r>
            <a:r>
              <a:rPr lang="en-US" altLang="zh-CN" dirty="0" smtClean="0"/>
              <a:t>j L</a:t>
            </a:r>
            <a:r>
              <a:rPr lang="zh-CN" altLang="en-US" dirty="0" smtClean="0"/>
              <a:t>务敛陀</a:t>
            </a:r>
            <a:r>
              <a:rPr lang="en-US" altLang="zh-CN" dirty="0" err="1" smtClean="0"/>
              <a:t>fl!J</a:t>
            </a:r>
            <a:r>
              <a:rPr lang="zh-CN" altLang="en-US" dirty="0" smtClean="0"/>
              <a:t>蛭求．</a:t>
            </a:r>
            <a:r>
              <a:rPr lang="en-US" altLang="zh-CN" dirty="0" smtClean="0"/>
              <a:t>f</a:t>
            </a:r>
            <a:r>
              <a:rPr lang="zh-CN" altLang="en-US" dirty="0" smtClean="0"/>
              <a:t>世甜北</a:t>
            </a:r>
          </a:p>
          <a:p>
            <a:r>
              <a:rPr lang="zh-CN" altLang="en-US" dirty="0" smtClean="0"/>
              <a:t>锁等</a:t>
            </a:r>
            <a:r>
              <a:rPr lang="en-US" altLang="zh-CN" dirty="0" smtClean="0"/>
              <a:t>"</a:t>
            </a:r>
            <a:r>
              <a:rPr lang="zh-CN" altLang="en-US" dirty="0" smtClean="0"/>
              <a:t>发性</a:t>
            </a:r>
            <a:r>
              <a:rPr lang="en-US" altLang="zh-CN" dirty="0" smtClean="0"/>
              <a:t>M</a:t>
            </a:r>
            <a:r>
              <a:rPr lang="zh-CN" altLang="en-US" dirty="0" smtClean="0"/>
              <a:t>题时“发，</a:t>
            </a:r>
            <a:r>
              <a:rPr lang="en-US" altLang="zh-CN" dirty="0" err="1" smtClean="0"/>
              <a:t>i</a:t>
            </a:r>
            <a:r>
              <a:rPr lang="en-US" altLang="zh-CN" dirty="0" smtClean="0"/>
              <a:t>-</a:t>
            </a:r>
            <a:r>
              <a:rPr lang="zh-CN" altLang="en-US" dirty="0" smtClean="0"/>
              <a:t>，严</a:t>
            </a:r>
            <a:r>
              <a:rPr lang="en-US" altLang="zh-CN" dirty="0" err="1" smtClean="0"/>
              <a:t>tE</a:t>
            </a:r>
            <a:r>
              <a:rPr lang="zh-CN" altLang="en-US" dirty="0" smtClean="0"/>
              <a:t>彬</a:t>
            </a:r>
            <a:r>
              <a:rPr lang="en-US" altLang="zh-CN" dirty="0" smtClean="0"/>
              <a:t>I</a:t>
            </a:r>
            <a:r>
              <a:rPr lang="zh-CN" altLang="en-US" dirty="0" smtClean="0"/>
              <a:t>哪了系统的</a:t>
            </a:r>
            <a:r>
              <a:rPr lang="en-US" altLang="zh-CN" dirty="0" smtClean="0"/>
              <a:t>_</a:t>
            </a:r>
            <a:r>
              <a:rPr lang="zh-CN" altLang="en-US" dirty="0" smtClean="0"/>
              <a:t>，</a:t>
            </a:r>
            <a:r>
              <a:rPr lang="en-US" altLang="zh-CN" dirty="0" err="1" smtClean="0"/>
              <a:t>i</a:t>
            </a:r>
            <a:r>
              <a:rPr lang="en-US" altLang="zh-CN" dirty="0" smtClean="0"/>
              <a:t>=</a:t>
            </a:r>
            <a:r>
              <a:rPr lang="zh-CN" altLang="en-US" dirty="0" smtClean="0"/>
              <a:t>发陵</a:t>
            </a:r>
            <a:r>
              <a:rPr lang="en-US" altLang="zh-CN" dirty="0" smtClean="0"/>
              <a:t>1</a:t>
            </a:r>
            <a:r>
              <a:rPr lang="zh-CN" altLang="en-US" dirty="0" smtClean="0"/>
              <a:t>抖</a:t>
            </a:r>
            <a:r>
              <a:rPr lang="en-US" altLang="zh-CN" dirty="0" smtClean="0"/>
              <a:t>#</a:t>
            </a:r>
            <a:r>
              <a:rPr lang="zh-CN" altLang="en-US" dirty="0" smtClean="0"/>
              <a:t>能：’</a:t>
            </a:r>
            <a:r>
              <a:rPr lang="en-US" altLang="zh-CN" dirty="0" smtClean="0"/>
              <a:t>』</a:t>
            </a:r>
            <a:r>
              <a:rPr lang="zh-CN" altLang="en-US" dirty="0" smtClean="0"/>
              <a:t>火系型数抛侔</a:t>
            </a:r>
          </a:p>
          <a:p>
            <a:r>
              <a:rPr lang="en-US" altLang="zh-CN" dirty="0" err="1" smtClean="0"/>
              <a:t>ACID’j</a:t>
            </a:r>
            <a:r>
              <a:rPr lang="en-US" altLang="zh-CN" dirty="0" smtClean="0"/>
              <a:t>[</a:t>
            </a:r>
            <a:r>
              <a:rPr lang="zh-CN" altLang="en-US" dirty="0" smtClean="0"/>
              <a:t>铬瑙陀；</a:t>
            </a:r>
            <a:r>
              <a:rPr lang="en-US" altLang="zh-CN" dirty="0" smtClean="0"/>
              <a:t>}【|</a:t>
            </a:r>
            <a:r>
              <a:rPr lang="zh-CN" altLang="en-US" dirty="0" smtClean="0"/>
              <a:t>比，</a:t>
            </a:r>
            <a:r>
              <a:rPr lang="en-US" altLang="zh-CN" dirty="0" smtClean="0"/>
              <a:t>NoSQL</a:t>
            </a:r>
            <a:r>
              <a:rPr lang="zh-CN" altLang="en-US" dirty="0" smtClean="0"/>
              <a:t>系统只支持较刺的事务，如事务蹦焉满足最终敛</a:t>
            </a:r>
          </a:p>
          <a:p>
            <a:r>
              <a:rPr lang="zh-CN" altLang="en-US" dirty="0" smtClean="0"/>
              <a:t>性的篮求，弱’非务的址圳能提高系统的开发</a:t>
            </a:r>
            <a:r>
              <a:rPr lang="en-US" altLang="zh-CN" dirty="0" smtClean="0"/>
              <a:t>l</a:t>
            </a:r>
            <a:r>
              <a:rPr lang="zh-CN" altLang="en-US" dirty="0" smtClean="0"/>
              <a:t>垄写能力。</a:t>
            </a:r>
          </a:p>
          <a:p>
            <a:r>
              <a:rPr lang="en-US" altLang="zh-CN" dirty="0" smtClean="0"/>
              <a:t>(5)</a:t>
            </a:r>
            <a:r>
              <a:rPr lang="zh-CN" altLang="en-US" dirty="0" smtClean="0"/>
              <a:t>佳用分</a:t>
            </a:r>
            <a:r>
              <a:rPr lang="en-US" altLang="zh-CN" dirty="0" smtClean="0"/>
              <a:t>m</a:t>
            </a:r>
            <a:r>
              <a:rPr lang="zh-CN" altLang="en-US" dirty="0" smtClean="0"/>
              <a:t>式索引和用</a:t>
            </a:r>
            <a:r>
              <a:rPr lang="en-US" altLang="zh-CN" dirty="0" smtClean="0"/>
              <a:t>RAM</a:t>
            </a:r>
            <a:r>
              <a:rPr lang="zh-CN" altLang="en-US" dirty="0" smtClean="0"/>
              <a:t>存储数插</a:t>
            </a:r>
            <a:r>
              <a:rPr lang="en-US" altLang="zh-CN" dirty="0" smtClean="0"/>
              <a:t>}</a:t>
            </a:r>
          </a:p>
          <a:p>
            <a:r>
              <a:rPr lang="zh-CN" altLang="en-US" dirty="0" smtClean="0"/>
              <a:t>健</a:t>
            </a:r>
            <a:r>
              <a:rPr lang="en-US" altLang="zh-CN" dirty="0" smtClean="0"/>
              <a:t>『</a:t>
            </a:r>
            <a:r>
              <a:rPr lang="en-US" altLang="zh-CN" dirty="0" err="1" smtClean="0"/>
              <a:t>fJ</a:t>
            </a:r>
            <a:r>
              <a:rPr lang="zh-CN" altLang="en-US" dirty="0" smtClean="0"/>
              <a:t>分粕，℃索引便</a:t>
            </a:r>
            <a:r>
              <a:rPr lang="en-US" altLang="zh-CN" dirty="0" smtClean="0"/>
              <a:t>I_</a:t>
            </a:r>
            <a:r>
              <a:rPr lang="zh-CN" altLang="en-US" dirty="0" smtClean="0"/>
              <a:t>．征分佑一℃鬃群巾快述定位数</a:t>
            </a:r>
            <a:r>
              <a:rPr lang="en-US" altLang="zh-CN" dirty="0" smtClean="0"/>
              <a:t>t|【l{</a:t>
            </a:r>
            <a:r>
              <a:rPr lang="zh-CN" altLang="en-US" dirty="0" smtClean="0"/>
              <a:t>，</a:t>
            </a:r>
            <a:r>
              <a:rPr lang="en-US" altLang="zh-CN" dirty="0" smtClean="0"/>
              <a:t>【</a:t>
            </a:r>
            <a:r>
              <a:rPr lang="en-US" altLang="zh-CN" dirty="0" err="1" smtClean="0"/>
              <a:t>f_fJH</a:t>
            </a:r>
            <a:r>
              <a:rPr lang="en-US" altLang="zh-CN" dirty="0" smtClean="0"/>
              <a:t> RAM</a:t>
            </a:r>
            <a:r>
              <a:rPr lang="zh-CN" altLang="en-US" dirty="0" smtClean="0"/>
              <a:t>存储数槲町以</a:t>
            </a:r>
          </a:p>
          <a:p>
            <a:r>
              <a:rPr lang="zh-CN" altLang="en-US" dirty="0" smtClean="0"/>
              <a:t>提商数捌的读写速度．减少延迟州川。</a:t>
            </a:r>
          </a:p>
          <a:p>
            <a:r>
              <a:rPr lang="en-US" altLang="zh-CN" dirty="0" smtClean="0"/>
              <a:t>(6)</a:t>
            </a:r>
            <a:r>
              <a:rPr lang="zh-CN" altLang="en-US" dirty="0" smtClean="0"/>
              <a:t>模式自</a:t>
            </a:r>
            <a:r>
              <a:rPr lang="en-US" altLang="zh-CN" dirty="0" smtClean="0"/>
              <a:t>m</a:t>
            </a:r>
          </a:p>
          <a:p>
            <a:r>
              <a:rPr lang="zh-CN" altLang="en-US" dirty="0" smtClean="0"/>
              <a:t>通常址见谈武的，正需舰光定义数槲模一℃，征．黯求发啦变也州</a:t>
            </a:r>
            <a:r>
              <a:rPr lang="en-US" altLang="zh-CN" dirty="0" smtClean="0"/>
              <a:t>r4</a:t>
            </a:r>
            <a:r>
              <a:rPr lang="zh-CN" altLang="en-US" dirty="0" smtClean="0"/>
              <a:t>以为数州畦</a:t>
            </a:r>
          </a:p>
          <a:p>
            <a:r>
              <a:rPr lang="zh-CN" altLang="en-US" dirty="0" smtClean="0"/>
              <a:t>采动忐添加属性。</a:t>
            </a:r>
            <a:endParaRPr lang="zh-CN" altLang="en-US" dirty="0"/>
          </a:p>
        </p:txBody>
      </p:sp>
      <p:sp>
        <p:nvSpPr>
          <p:cNvPr id="4" name="灯片编号占位符 3"/>
          <p:cNvSpPr>
            <a:spLocks noGrp="1"/>
          </p:cNvSpPr>
          <p:nvPr>
            <p:ph type="sldNum" sz="quarter" idx="10"/>
          </p:nvPr>
        </p:nvSpPr>
        <p:spPr/>
        <p:txBody>
          <a:bodyPr/>
          <a:lstStyle/>
          <a:p>
            <a:fld id="{F9C9F8AD-38F6-4812-8E25-58A478D004CF}" type="slidenum">
              <a:rPr lang="zh-CN" altLang="en-US" smtClean="0"/>
              <a:t>18</a:t>
            </a:fld>
            <a:endParaRPr lang="zh-CN" altLang="en-US"/>
          </a:p>
        </p:txBody>
      </p:sp>
    </p:spTree>
    <p:extLst>
      <p:ext uri="{BB962C8B-B14F-4D97-AF65-F5344CB8AC3E}">
        <p14:creationId xmlns:p14="http://schemas.microsoft.com/office/powerpoint/2010/main" val="797177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fld id="{F2CB80B6-B549-44AB-BC02-9E2D8841C6C3}" type="slidenum">
              <a:rPr lang="zh-CN" altLang="en-US" smtClean="0">
                <a:solidFill>
                  <a:srgbClr val="000000"/>
                </a:solidFill>
                <a:latin typeface="Arial" charset="0"/>
              </a:rPr>
              <a:pPr eaLnBrk="1" hangingPunct="1"/>
              <a:t>23</a:t>
            </a:fld>
            <a:endParaRPr lang="en-US" altLang="zh-CN" smtClean="0">
              <a:solidFill>
                <a:srgbClr val="000000"/>
              </a:solidFill>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fld id="{F2CB80B6-B549-44AB-BC02-9E2D8841C6C3}" type="slidenum">
              <a:rPr lang="zh-CN" altLang="en-US" smtClean="0">
                <a:solidFill>
                  <a:srgbClr val="000000"/>
                </a:solidFill>
                <a:latin typeface="Arial" charset="0"/>
              </a:rPr>
              <a:pPr eaLnBrk="1" hangingPunct="1"/>
              <a:t>29</a:t>
            </a:fld>
            <a:endParaRPr lang="en-US" altLang="zh-CN" smtClean="0">
              <a:solidFill>
                <a:srgbClr val="000000"/>
              </a:solidFill>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社区医疗服务为居民提供基本的医疗服务，是我国医疗体制改革和社区建设的重要组成部分。它是以人的保健为中心、家庭为单位、社区为范围导向，以妇女儿童、老年人、慢性病、残疾人和脆弱人群为重点，以解决社区主要问题、满足社区基本卫生需求为目的，融预防、医疗、保健、健康教育为一体的，有效、经济、综合、连续的基层医疗服</a:t>
            </a:r>
            <a:endParaRPr lang="zh-CN" altLang="en-US" dirty="0"/>
          </a:p>
        </p:txBody>
      </p:sp>
      <p:sp>
        <p:nvSpPr>
          <p:cNvPr id="4" name="灯片编号占位符 3"/>
          <p:cNvSpPr>
            <a:spLocks noGrp="1"/>
          </p:cNvSpPr>
          <p:nvPr>
            <p:ph type="sldNum" sz="quarter" idx="10"/>
          </p:nvPr>
        </p:nvSpPr>
        <p:spPr/>
        <p:txBody>
          <a:bodyPr/>
          <a:lstStyle/>
          <a:p>
            <a:fld id="{F9C9F8AD-38F6-4812-8E25-58A478D004CF}" type="slidenum">
              <a:rPr lang="zh-CN" altLang="en-US" smtClean="0"/>
              <a:t>3</a:t>
            </a:fld>
            <a:endParaRPr lang="zh-CN" altLang="en-US"/>
          </a:p>
        </p:txBody>
      </p:sp>
    </p:spTree>
    <p:extLst>
      <p:ext uri="{BB962C8B-B14F-4D97-AF65-F5344CB8AC3E}">
        <p14:creationId xmlns:p14="http://schemas.microsoft.com/office/powerpoint/2010/main" val="3012511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2008</a:t>
            </a:r>
            <a:r>
              <a:rPr lang="zh-CN" altLang="en-US" dirty="0" smtClean="0"/>
              <a:t>年我国卫生部规定了社区卫生服务机构实行首诊负责制和双向转诊制。实施社区首诊制，有利于促进患者的合理分流，使一些常见病可以在社区得到解决，可以缓解看病难的问题。同时可以使大医院有更多的精力专注于疑难杂症、危重病的诊疗，提高卫生资源的利用率，促进基层医院与大医院共同发展</a:t>
            </a:r>
            <a:r>
              <a:rPr lang="en-US" altLang="zh-CN" dirty="0" smtClean="0"/>
              <a:t>,</a:t>
            </a:r>
            <a:r>
              <a:rPr lang="zh-CN" altLang="en-US" dirty="0" smtClean="0"/>
              <a:t>目前我国还有</a:t>
            </a:r>
            <a:r>
              <a:rPr lang="en-US" altLang="zh-CN" dirty="0" smtClean="0"/>
              <a:t>1/4 </a:t>
            </a:r>
            <a:r>
              <a:rPr lang="zh-CN" altLang="en-US" dirty="0" smtClean="0"/>
              <a:t>的病人患病没有就医，虽有部分病人到药店购药治病，但超过</a:t>
            </a:r>
            <a:r>
              <a:rPr lang="en-US" altLang="zh-CN" dirty="0" smtClean="0"/>
              <a:t>5 </a:t>
            </a:r>
            <a:r>
              <a:rPr lang="zh-CN" altLang="en-US" dirty="0" smtClean="0"/>
              <a:t>成以上的病人还是到三级大医院就医</a:t>
            </a:r>
            <a:r>
              <a:rPr lang="en-US" altLang="zh-CN" dirty="0" smtClean="0"/>
              <a:t>[3]</a:t>
            </a:r>
            <a:r>
              <a:rPr lang="zh-CN" altLang="en-US" dirty="0" smtClean="0"/>
              <a:t>。</a:t>
            </a:r>
            <a:r>
              <a:rPr lang="en-US" altLang="zh-CN" dirty="0" smtClean="0"/>
              <a:t>2010</a:t>
            </a:r>
            <a:r>
              <a:rPr lang="zh-CN" altLang="en-US" dirty="0" smtClean="0"/>
              <a:t>年全国医疗服务情况显示，全国社区卫生服务中心病床使用率为</a:t>
            </a:r>
            <a:r>
              <a:rPr lang="en-US" altLang="zh-CN" dirty="0" smtClean="0"/>
              <a:t>56.1%</a:t>
            </a:r>
            <a:r>
              <a:rPr lang="zh-CN" altLang="en-US" dirty="0" smtClean="0"/>
              <a:t>，乡镇卫生院为</a:t>
            </a:r>
            <a:r>
              <a:rPr lang="en-US" altLang="zh-CN" dirty="0" smtClean="0"/>
              <a:t>59%</a:t>
            </a:r>
            <a:r>
              <a:rPr lang="zh-CN" altLang="en-US" dirty="0" smtClean="0"/>
              <a:t>，而三级医院和二级医院分别为</a:t>
            </a:r>
            <a:r>
              <a:rPr lang="en-US" altLang="zh-CN" dirty="0" smtClean="0"/>
              <a:t>102.9%</a:t>
            </a:r>
            <a:r>
              <a:rPr lang="zh-CN" altLang="en-US" dirty="0" smtClean="0"/>
              <a:t>和</a:t>
            </a:r>
            <a:r>
              <a:rPr lang="en-US" altLang="zh-CN" dirty="0" smtClean="0"/>
              <a:t>87.3%[4]</a:t>
            </a:r>
            <a:endParaRPr lang="zh-CN" altLang="en-US" dirty="0"/>
          </a:p>
        </p:txBody>
      </p:sp>
      <p:sp>
        <p:nvSpPr>
          <p:cNvPr id="4" name="灯片编号占位符 3"/>
          <p:cNvSpPr>
            <a:spLocks noGrp="1"/>
          </p:cNvSpPr>
          <p:nvPr>
            <p:ph type="sldNum" sz="quarter" idx="10"/>
          </p:nvPr>
        </p:nvSpPr>
        <p:spPr/>
        <p:txBody>
          <a:bodyPr/>
          <a:lstStyle/>
          <a:p>
            <a:fld id="{F9C9F8AD-38F6-4812-8E25-58A478D004CF}" type="slidenum">
              <a:rPr lang="zh-CN" altLang="en-US" smtClean="0"/>
              <a:t>4</a:t>
            </a:fld>
            <a:endParaRPr lang="zh-CN" altLang="en-US"/>
          </a:p>
        </p:txBody>
      </p:sp>
    </p:spTree>
    <p:extLst>
      <p:ext uri="{BB962C8B-B14F-4D97-AF65-F5344CB8AC3E}">
        <p14:creationId xmlns:p14="http://schemas.microsoft.com/office/powerpoint/2010/main" val="587599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临床专业技能指医生应用临床技能和经验迅速判断病人健康状况和建立诊断的能力以及判断病人对干预措施可能获得的效益和风险比的能</a:t>
            </a:r>
          </a:p>
          <a:p>
            <a:r>
              <a:rPr lang="zh-CN" altLang="en-US" dirty="0" smtClean="0"/>
              <a:t>力</a:t>
            </a:r>
            <a:endParaRPr lang="zh-CN" altLang="en-US" dirty="0"/>
          </a:p>
        </p:txBody>
      </p:sp>
      <p:sp>
        <p:nvSpPr>
          <p:cNvPr id="4" name="灯片编号占位符 3"/>
          <p:cNvSpPr>
            <a:spLocks noGrp="1"/>
          </p:cNvSpPr>
          <p:nvPr>
            <p:ph type="sldNum" sz="quarter" idx="10"/>
          </p:nvPr>
        </p:nvSpPr>
        <p:spPr/>
        <p:txBody>
          <a:bodyPr/>
          <a:lstStyle/>
          <a:p>
            <a:fld id="{F9C9F8AD-38F6-4812-8E25-58A478D004CF}" type="slidenum">
              <a:rPr lang="zh-CN" altLang="en-US" smtClean="0"/>
              <a:t>5</a:t>
            </a:fld>
            <a:endParaRPr lang="zh-CN" altLang="en-US"/>
          </a:p>
        </p:txBody>
      </p:sp>
    </p:spTree>
    <p:extLst>
      <p:ext uri="{BB962C8B-B14F-4D97-AF65-F5344CB8AC3E}">
        <p14:creationId xmlns:p14="http://schemas.microsoft.com/office/powerpoint/2010/main" val="587599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医生给病人看病的这一自然过程可以用人工智能的设计原理和方法来模拟。</a:t>
            </a:r>
          </a:p>
          <a:p>
            <a:r>
              <a:rPr lang="zh-CN" altLang="en-US" dirty="0" smtClean="0"/>
              <a:t>这就是临床决策支持系统。临床决策支持系统对医生看病的观察、诊断和治疗模</a:t>
            </a:r>
          </a:p>
          <a:p>
            <a:r>
              <a:rPr lang="zh-CN" altLang="en-US" dirty="0" smtClean="0"/>
              <a:t>拟过程包括病人数据收集、医生医学知识和经验收集、病人情况和医学规则匹配、</a:t>
            </a:r>
          </a:p>
          <a:p>
            <a:r>
              <a:rPr lang="zh-CN" altLang="en-US" dirty="0" smtClean="0"/>
              <a:t>解释匹配结果以及给出建议等过程</a:t>
            </a:r>
            <a:endParaRPr lang="zh-CN" altLang="en-US" dirty="0"/>
          </a:p>
        </p:txBody>
      </p:sp>
      <p:sp>
        <p:nvSpPr>
          <p:cNvPr id="4" name="灯片编号占位符 3"/>
          <p:cNvSpPr>
            <a:spLocks noGrp="1"/>
          </p:cNvSpPr>
          <p:nvPr>
            <p:ph type="sldNum" sz="quarter" idx="10"/>
          </p:nvPr>
        </p:nvSpPr>
        <p:spPr/>
        <p:txBody>
          <a:bodyPr/>
          <a:lstStyle/>
          <a:p>
            <a:fld id="{F9C9F8AD-38F6-4812-8E25-58A478D004CF}" type="slidenum">
              <a:rPr lang="zh-CN" altLang="en-US" smtClean="0"/>
              <a:t>6</a:t>
            </a:fld>
            <a:endParaRPr lang="zh-CN" altLang="en-US"/>
          </a:p>
        </p:txBody>
      </p:sp>
    </p:spTree>
    <p:extLst>
      <p:ext uri="{BB962C8B-B14F-4D97-AF65-F5344CB8AC3E}">
        <p14:creationId xmlns:p14="http://schemas.microsoft.com/office/powerpoint/2010/main" val="1760942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构建针对社区疾病的临床决策支持系统</a:t>
            </a:r>
            <a:endParaRPr lang="zh-CN" altLang="en-US" dirty="0"/>
          </a:p>
        </p:txBody>
      </p:sp>
      <p:sp>
        <p:nvSpPr>
          <p:cNvPr id="4" name="灯片编号占位符 3"/>
          <p:cNvSpPr>
            <a:spLocks noGrp="1"/>
          </p:cNvSpPr>
          <p:nvPr>
            <p:ph type="sldNum" sz="quarter" idx="10"/>
          </p:nvPr>
        </p:nvSpPr>
        <p:spPr/>
        <p:txBody>
          <a:bodyPr/>
          <a:lstStyle/>
          <a:p>
            <a:fld id="{F9C9F8AD-38F6-4812-8E25-58A478D004CF}" type="slidenum">
              <a:rPr lang="zh-CN" altLang="en-US" smtClean="0"/>
              <a:t>7</a:t>
            </a:fld>
            <a:endParaRPr lang="zh-CN" altLang="en-US"/>
          </a:p>
        </p:txBody>
      </p:sp>
    </p:spTree>
    <p:extLst>
      <p:ext uri="{BB962C8B-B14F-4D97-AF65-F5344CB8AC3E}">
        <p14:creationId xmlns:p14="http://schemas.microsoft.com/office/powerpoint/2010/main" val="528621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C9F8AD-38F6-4812-8E25-58A478D004CF}" type="slidenum">
              <a:rPr lang="zh-CN" altLang="en-US" smtClean="0"/>
              <a:t>8</a:t>
            </a:fld>
            <a:endParaRPr lang="zh-CN" altLang="en-US"/>
          </a:p>
        </p:txBody>
      </p:sp>
    </p:spTree>
    <p:extLst>
      <p:ext uri="{BB962C8B-B14F-4D97-AF65-F5344CB8AC3E}">
        <p14:creationId xmlns:p14="http://schemas.microsoft.com/office/powerpoint/2010/main" val="528621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C9F8AD-38F6-4812-8E25-58A478D004CF}" type="slidenum">
              <a:rPr lang="zh-CN" altLang="en-US" smtClean="0"/>
              <a:t>9</a:t>
            </a:fld>
            <a:endParaRPr lang="zh-CN" altLang="en-US"/>
          </a:p>
        </p:txBody>
      </p:sp>
    </p:spTree>
    <p:extLst>
      <p:ext uri="{BB962C8B-B14F-4D97-AF65-F5344CB8AC3E}">
        <p14:creationId xmlns:p14="http://schemas.microsoft.com/office/powerpoint/2010/main" val="5286213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fld id="{F2CB80B6-B549-44AB-BC02-9E2D8841C6C3}" type="slidenum">
              <a:rPr lang="zh-CN" altLang="en-US" smtClean="0">
                <a:solidFill>
                  <a:srgbClr val="000000"/>
                </a:solidFill>
                <a:latin typeface="Arial" charset="0"/>
              </a:rPr>
              <a:pPr eaLnBrk="1" hangingPunct="1"/>
              <a:t>11</a:t>
            </a:fld>
            <a:endParaRPr lang="en-US" altLang="zh-CN" smtClean="0">
              <a:solidFill>
                <a:srgbClr val="000000"/>
              </a:solidFill>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6A9FB0C-B183-40D2-95EB-93C86A997F4D}" type="datetimeFigureOut">
              <a:rPr lang="zh-CN" altLang="en-US" smtClean="0"/>
              <a:t>2013/12/21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550234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6A9FB0C-B183-40D2-95EB-93C86A997F4D}" type="datetimeFigureOut">
              <a:rPr lang="zh-CN" altLang="en-US" smtClean="0"/>
              <a:t>2013/12/21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1465819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6A9FB0C-B183-40D2-95EB-93C86A997F4D}" type="datetimeFigureOut">
              <a:rPr lang="zh-CN" altLang="en-US" smtClean="0"/>
              <a:t>2013/12/21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1333639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32FB4426-5738-4515-A79A-7AFEF728041A}" type="slidenum">
              <a:rPr lang="en-US" altLang="zh-CN"/>
              <a:pPr>
                <a:defRPr/>
              </a:pPr>
              <a:t>‹#›</a:t>
            </a:fld>
            <a:endParaRPr lang="en-US" altLang="zh-CN"/>
          </a:p>
        </p:txBody>
      </p:sp>
    </p:spTree>
    <p:extLst>
      <p:ext uri="{BB962C8B-B14F-4D97-AF65-F5344CB8AC3E}">
        <p14:creationId xmlns:p14="http://schemas.microsoft.com/office/powerpoint/2010/main" val="30218240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1F81533B-888C-4A32-B1D3-39D778DA3F0A}" type="slidenum">
              <a:rPr lang="en-US" altLang="zh-CN"/>
              <a:pPr>
                <a:defRPr/>
              </a:pPr>
              <a:t>‹#›</a:t>
            </a:fld>
            <a:endParaRPr lang="en-US" altLang="zh-CN"/>
          </a:p>
        </p:txBody>
      </p:sp>
    </p:spTree>
    <p:extLst>
      <p:ext uri="{BB962C8B-B14F-4D97-AF65-F5344CB8AC3E}">
        <p14:creationId xmlns:p14="http://schemas.microsoft.com/office/powerpoint/2010/main" val="1904760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5A8FFCAC-800E-4FC6-923C-7475918DC2D1}" type="slidenum">
              <a:rPr lang="en-US" altLang="zh-CN"/>
              <a:pPr>
                <a:defRPr/>
              </a:pPr>
              <a:t>‹#›</a:t>
            </a:fld>
            <a:endParaRPr lang="en-US" altLang="zh-CN"/>
          </a:p>
        </p:txBody>
      </p:sp>
    </p:spTree>
    <p:extLst>
      <p:ext uri="{BB962C8B-B14F-4D97-AF65-F5344CB8AC3E}">
        <p14:creationId xmlns:p14="http://schemas.microsoft.com/office/powerpoint/2010/main" val="14336067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6"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CD89F224-AFF1-4D47-940B-D850241BD4D6}" type="slidenum">
              <a:rPr lang="en-US" altLang="zh-CN"/>
              <a:pPr>
                <a:defRPr/>
              </a:pPr>
              <a:t>‹#›</a:t>
            </a:fld>
            <a:endParaRPr lang="en-US" altLang="zh-CN"/>
          </a:p>
        </p:txBody>
      </p:sp>
    </p:spTree>
    <p:extLst>
      <p:ext uri="{BB962C8B-B14F-4D97-AF65-F5344CB8AC3E}">
        <p14:creationId xmlns:p14="http://schemas.microsoft.com/office/powerpoint/2010/main" val="6833881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8"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12BECFE9-0E7B-4F03-B555-78B9B661D307}" type="slidenum">
              <a:rPr lang="en-US" altLang="zh-CN"/>
              <a:pPr>
                <a:defRPr/>
              </a:pPr>
              <a:t>‹#›</a:t>
            </a:fld>
            <a:endParaRPr lang="en-US" altLang="zh-CN"/>
          </a:p>
        </p:txBody>
      </p:sp>
    </p:spTree>
    <p:extLst>
      <p:ext uri="{BB962C8B-B14F-4D97-AF65-F5344CB8AC3E}">
        <p14:creationId xmlns:p14="http://schemas.microsoft.com/office/powerpoint/2010/main" val="33527668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4"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47687745-32C5-46B2-B2C7-FFC9046A7558}" type="slidenum">
              <a:rPr lang="en-US" altLang="zh-CN"/>
              <a:pPr>
                <a:defRPr/>
              </a:pPr>
              <a:t>‹#›</a:t>
            </a:fld>
            <a:endParaRPr lang="en-US" altLang="zh-CN"/>
          </a:p>
        </p:txBody>
      </p:sp>
    </p:spTree>
    <p:extLst>
      <p:ext uri="{BB962C8B-B14F-4D97-AF65-F5344CB8AC3E}">
        <p14:creationId xmlns:p14="http://schemas.microsoft.com/office/powerpoint/2010/main" val="28361837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Picture 6" descr="D:\My Documents\数字化医疗工程技术开发\PPT准备\课题五\背景.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75" y="0"/>
            <a:ext cx="91376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4"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D2A91896-4F5D-4807-B8D8-2588A25F2E34}" type="slidenum">
              <a:rPr lang="en-US" altLang="zh-CN"/>
              <a:pPr>
                <a:defRPr/>
              </a:pPr>
              <a:t>‹#›</a:t>
            </a:fld>
            <a:endParaRPr lang="en-US" altLang="zh-CN" dirty="0"/>
          </a:p>
        </p:txBody>
      </p:sp>
    </p:spTree>
    <p:extLst>
      <p:ext uri="{BB962C8B-B14F-4D97-AF65-F5344CB8AC3E}">
        <p14:creationId xmlns:p14="http://schemas.microsoft.com/office/powerpoint/2010/main" val="26805061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5" name="Picture 1" descr="D:\My Documents\数字化医疗工程技术开发\PPT准备\课题五\背景.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75" y="0"/>
            <a:ext cx="91376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Rectangle 5"/>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7" name="Rectangle 6"/>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8" name="Rectangle 7"/>
          <p:cNvSpPr>
            <a:spLocks noGrp="1" noChangeArrowheads="1"/>
          </p:cNvSpPr>
          <p:nvPr>
            <p:ph type="sldNum" sz="quarter" idx="12"/>
          </p:nvPr>
        </p:nvSpPr>
        <p:spPr/>
        <p:txBody>
          <a:bodyPr/>
          <a:lstStyle>
            <a:lvl1pPr fontAlgn="auto">
              <a:spcBef>
                <a:spcPts val="0"/>
              </a:spcBef>
              <a:spcAft>
                <a:spcPts val="0"/>
              </a:spcAft>
              <a:defRPr/>
            </a:lvl1pPr>
          </a:lstStyle>
          <a:p>
            <a:pPr>
              <a:defRPr/>
            </a:pPr>
            <a:fld id="{A490D66C-8351-4BCF-923D-AF0F43F01F05}" type="slidenum">
              <a:rPr lang="en-US" altLang="zh-CN"/>
              <a:pPr>
                <a:defRPr/>
              </a:pPr>
              <a:t>‹#›</a:t>
            </a:fld>
            <a:endParaRPr lang="en-US" altLang="zh-CN"/>
          </a:p>
        </p:txBody>
      </p:sp>
    </p:spTree>
    <p:extLst>
      <p:ext uri="{BB962C8B-B14F-4D97-AF65-F5344CB8AC3E}">
        <p14:creationId xmlns:p14="http://schemas.microsoft.com/office/powerpoint/2010/main" val="4201284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6A9FB0C-B183-40D2-95EB-93C86A997F4D}" type="datetimeFigureOut">
              <a:rPr lang="zh-CN" altLang="en-US" smtClean="0"/>
              <a:t>2013/12/21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42343991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5" name="Picture 1" descr="D:\My Documents\数字化医疗工程技术开发\PPT准备\课题五\背景.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75" y="0"/>
            <a:ext cx="91376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Rectangle 5"/>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7" name="Rectangle 6"/>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8" name="Rectangle 7"/>
          <p:cNvSpPr>
            <a:spLocks noGrp="1" noChangeArrowheads="1"/>
          </p:cNvSpPr>
          <p:nvPr>
            <p:ph type="sldNum" sz="quarter" idx="12"/>
          </p:nvPr>
        </p:nvSpPr>
        <p:spPr/>
        <p:txBody>
          <a:bodyPr/>
          <a:lstStyle>
            <a:lvl1pPr fontAlgn="auto">
              <a:spcBef>
                <a:spcPts val="0"/>
              </a:spcBef>
              <a:spcAft>
                <a:spcPts val="0"/>
              </a:spcAft>
              <a:defRPr/>
            </a:lvl1pPr>
          </a:lstStyle>
          <a:p>
            <a:pPr>
              <a:defRPr/>
            </a:pPr>
            <a:fld id="{6A0B98E0-37D5-4E26-A07C-C930531193E7}" type="slidenum">
              <a:rPr lang="en-US" altLang="zh-CN"/>
              <a:pPr>
                <a:defRPr/>
              </a:pPr>
              <a:t>‹#›</a:t>
            </a:fld>
            <a:endParaRPr lang="en-US" altLang="zh-CN"/>
          </a:p>
        </p:txBody>
      </p:sp>
    </p:spTree>
    <p:extLst>
      <p:ext uri="{BB962C8B-B14F-4D97-AF65-F5344CB8AC3E}">
        <p14:creationId xmlns:p14="http://schemas.microsoft.com/office/powerpoint/2010/main" val="36394513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88328D6D-200D-4FB9-A4D7-2D339A530A12}" type="slidenum">
              <a:rPr lang="en-US" altLang="zh-CN"/>
              <a:pPr>
                <a:defRPr/>
              </a:pPr>
              <a:t>‹#›</a:t>
            </a:fld>
            <a:endParaRPr lang="en-US" altLang="zh-CN"/>
          </a:p>
        </p:txBody>
      </p:sp>
    </p:spTree>
    <p:extLst>
      <p:ext uri="{BB962C8B-B14F-4D97-AF65-F5344CB8AC3E}">
        <p14:creationId xmlns:p14="http://schemas.microsoft.com/office/powerpoint/2010/main" val="36870602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CB6C57CD-F18A-4AC2-8057-6FFF343A0A19}" type="slidenum">
              <a:rPr lang="en-US" altLang="zh-CN"/>
              <a:pPr>
                <a:defRPr/>
              </a:pPr>
              <a:t>‹#›</a:t>
            </a:fld>
            <a:endParaRPr lang="en-US" altLang="zh-CN"/>
          </a:p>
        </p:txBody>
      </p:sp>
    </p:spTree>
    <p:extLst>
      <p:ext uri="{BB962C8B-B14F-4D97-AF65-F5344CB8AC3E}">
        <p14:creationId xmlns:p14="http://schemas.microsoft.com/office/powerpoint/2010/main" val="18125613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p:spPr>
        <p:txBody>
          <a:bodyPr/>
          <a:lstStyle/>
          <a:p>
            <a:pPr lvl="0"/>
            <a:endParaRPr lang="zh-CN" altLang="en-US" noProof="0" smtClean="0"/>
          </a:p>
        </p:txBody>
      </p:sp>
      <p:sp>
        <p:nvSpPr>
          <p:cNvPr id="4"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54A111D5-406D-48FC-A661-70174EFC167C}" type="slidenum">
              <a:rPr lang="en-US" altLang="zh-CN"/>
              <a:pPr>
                <a:defRPr/>
              </a:pPr>
              <a:t>‹#›</a:t>
            </a:fld>
            <a:endParaRPr lang="en-US" altLang="zh-CN"/>
          </a:p>
        </p:txBody>
      </p:sp>
    </p:spTree>
    <p:extLst>
      <p:ext uri="{BB962C8B-B14F-4D97-AF65-F5344CB8AC3E}">
        <p14:creationId xmlns:p14="http://schemas.microsoft.com/office/powerpoint/2010/main" val="41554300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4"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6837C295-7D68-4988-90C3-9DF21B518A27}" type="slidenum">
              <a:rPr lang="en-US" altLang="zh-CN"/>
              <a:pPr>
                <a:defRPr/>
              </a:pPr>
              <a:t>‹#›</a:t>
            </a:fld>
            <a:endParaRPr lang="en-US" altLang="zh-CN"/>
          </a:p>
        </p:txBody>
      </p:sp>
    </p:spTree>
    <p:extLst>
      <p:ext uri="{BB962C8B-B14F-4D97-AF65-F5344CB8AC3E}">
        <p14:creationId xmlns:p14="http://schemas.microsoft.com/office/powerpoint/2010/main" val="1230036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6A9FB0C-B183-40D2-95EB-93C86A997F4D}" type="datetimeFigureOut">
              <a:rPr lang="zh-CN" altLang="en-US" smtClean="0"/>
              <a:t>2013/12/21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18258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6A9FB0C-B183-40D2-95EB-93C86A997F4D}" type="datetimeFigureOut">
              <a:rPr lang="zh-CN" altLang="en-US" smtClean="0"/>
              <a:t>2013/12/21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3991465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6A9FB0C-B183-40D2-95EB-93C86A997F4D}" type="datetimeFigureOut">
              <a:rPr lang="zh-CN" altLang="en-US" smtClean="0"/>
              <a:t>2013/12/21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858945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6A9FB0C-B183-40D2-95EB-93C86A997F4D}" type="datetimeFigureOut">
              <a:rPr lang="zh-CN" altLang="en-US" smtClean="0"/>
              <a:t>2013/12/21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2146441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6A9FB0C-B183-40D2-95EB-93C86A997F4D}" type="datetimeFigureOut">
              <a:rPr lang="zh-CN" altLang="en-US" smtClean="0"/>
              <a:t>2013/12/21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3657182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6A9FB0C-B183-40D2-95EB-93C86A997F4D}" type="datetimeFigureOut">
              <a:rPr lang="zh-CN" altLang="en-US" smtClean="0"/>
              <a:t>2013/12/21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2501888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6A9FB0C-B183-40D2-95EB-93C86A997F4D}" type="datetimeFigureOut">
              <a:rPr lang="zh-CN" altLang="en-US" smtClean="0"/>
              <a:t>2013/12/21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1113271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A9FB0C-B183-40D2-95EB-93C86A997F4D}" type="datetimeFigureOut">
              <a:rPr lang="zh-CN" altLang="en-US" smtClean="0"/>
              <a:t>2013/12/21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4019743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srcRect/>
          <a:tile tx="0" ty="0" sx="100000" sy="100000" flip="none" algn="tl"/>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075"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solidFill>
                  <a:srgbClr val="000000"/>
                </a:solidFill>
                <a:latin typeface="Arial" charset="0"/>
                <a:ea typeface="宋体" charset="-122"/>
              </a:defRPr>
            </a:lvl1pPr>
          </a:lstStyle>
          <a:p>
            <a:pPr fontAlgn="base">
              <a:spcBef>
                <a:spcPct val="0"/>
              </a:spcBef>
              <a:spcAft>
                <a:spcPct val="0"/>
              </a:spcAft>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solidFill>
                  <a:srgbClr val="000000"/>
                </a:solidFill>
                <a:latin typeface="Arial" charset="0"/>
                <a:ea typeface="宋体" charset="-122"/>
              </a:defRPr>
            </a:lvl1pPr>
          </a:lstStyle>
          <a:p>
            <a:pPr fontAlgn="base">
              <a:spcBef>
                <a:spcPct val="0"/>
              </a:spcBef>
              <a:spcAft>
                <a:spcPct val="0"/>
              </a:spcAft>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solidFill>
                  <a:srgbClr val="000000"/>
                </a:solidFill>
                <a:latin typeface="Arial" charset="0"/>
                <a:ea typeface="宋体" charset="-122"/>
              </a:defRPr>
            </a:lvl1pPr>
          </a:lstStyle>
          <a:p>
            <a:pPr fontAlgn="base">
              <a:spcBef>
                <a:spcPct val="0"/>
              </a:spcBef>
              <a:spcAft>
                <a:spcPct val="0"/>
              </a:spcAft>
              <a:defRPr/>
            </a:pPr>
            <a:fld id="{EA7B43F8-B507-4BDB-BB7A-FB50974C1F7E}" type="slidenum">
              <a:rPr lang="en-US" altLang="zh-CN"/>
              <a:pPr fontAlgn="base">
                <a:spcBef>
                  <a:spcPct val="0"/>
                </a:spcBef>
                <a:spcAft>
                  <a:spcPct val="0"/>
                </a:spcAft>
                <a:defRPr/>
              </a:pPr>
              <a:t>‹#›</a:t>
            </a:fld>
            <a:endParaRPr lang="en-US" altLang="zh-CN"/>
          </a:p>
        </p:txBody>
      </p:sp>
    </p:spTree>
    <p:extLst>
      <p:ext uri="{BB962C8B-B14F-4D97-AF65-F5344CB8AC3E}">
        <p14:creationId xmlns:p14="http://schemas.microsoft.com/office/powerpoint/2010/main" val="3481806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8.xml"/><Relationship Id="rId5" Type="http://schemas.openxmlformats.org/officeDocument/2006/relationships/image" Target="../media/image5.jpeg"/><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8.xml"/><Relationship Id="rId5" Type="http://schemas.openxmlformats.org/officeDocument/2006/relationships/image" Target="../media/image5.jpeg"/><Relationship Id="rId4" Type="http://schemas.openxmlformats.org/officeDocument/2006/relationships/image" Target="../media/image4.jpeg"/></Relationships>
</file>

<file path=ppt/slides/_rels/slide1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5.jpe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8.xml"/><Relationship Id="rId5" Type="http://schemas.openxmlformats.org/officeDocument/2006/relationships/image" Target="../media/image5.jpeg"/><Relationship Id="rId4" Type="http://schemas.openxmlformats.org/officeDocument/2006/relationships/image" Target="../media/image4.jpeg"/></Relationships>
</file>

<file path=ppt/slides/_rels/slide2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5.jpe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8.xml"/><Relationship Id="rId5" Type="http://schemas.openxmlformats.org/officeDocument/2006/relationships/image" Target="../media/image39.png"/><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8.xml"/><Relationship Id="rId5" Type="http://schemas.openxmlformats.org/officeDocument/2006/relationships/image" Target="../media/image39.png"/><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8.xml"/><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jpeg"/><Relationship Id="rId12"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jpe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jpe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19.png"/><Relationship Id="rId11" Type="http://schemas.openxmlformats.org/officeDocument/2006/relationships/image" Target="../media/image24.jpe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27.gif"/></Relationships>
</file>

<file path=ppt/slides/_rels/slide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29.jpeg"/></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1.png"/><Relationship Id="rId7" Type="http://schemas.openxmlformats.org/officeDocument/2006/relationships/diagramColors" Target="../diagrams/colors1.xml"/><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4" name="矩形 3"/>
          <p:cNvSpPr/>
          <p:nvPr/>
        </p:nvSpPr>
        <p:spPr>
          <a:xfrm>
            <a:off x="0" y="1903961"/>
            <a:ext cx="9144000" cy="1656001"/>
          </a:xfrm>
          <a:prstGeom prst="rect">
            <a:avLst/>
          </a:prstGeom>
          <a:solidFill>
            <a:srgbClr val="014C83"/>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 lastClr="FFFFFF"/>
              </a:solidFill>
              <a:effectLst/>
              <a:uLnTx/>
              <a:uFillTx/>
              <a:latin typeface="Franklin Gothic Medium"/>
              <a:ea typeface="微软雅黑"/>
              <a:cs typeface="+mn-cs"/>
            </a:endParaRPr>
          </a:p>
        </p:txBody>
      </p:sp>
      <p:sp>
        <p:nvSpPr>
          <p:cNvPr id="5" name="矩形 4"/>
          <p:cNvSpPr/>
          <p:nvPr/>
        </p:nvSpPr>
        <p:spPr>
          <a:xfrm>
            <a:off x="755576" y="1903961"/>
            <a:ext cx="3528392" cy="1656000"/>
          </a:xfrm>
          <a:prstGeom prst="rect">
            <a:avLst/>
          </a:prstGeom>
          <a:gradFill flip="none" rotWithShape="1">
            <a:gsLst>
              <a:gs pos="36000">
                <a:srgbClr val="026DCE"/>
              </a:gs>
              <a:gs pos="95000">
                <a:srgbClr val="014C83"/>
              </a:gs>
            </a:gsLst>
            <a:path path="circle">
              <a:fillToRect l="50000" t="50000" r="50000" b="50000"/>
            </a:path>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Franklin Gothic Medium"/>
              <a:ea typeface="微软雅黑"/>
              <a:cs typeface="+mn-cs"/>
            </a:endParaRPr>
          </a:p>
        </p:txBody>
      </p:sp>
      <p:sp>
        <p:nvSpPr>
          <p:cNvPr id="6" name="矩形 5"/>
          <p:cNvSpPr/>
          <p:nvPr/>
        </p:nvSpPr>
        <p:spPr>
          <a:xfrm>
            <a:off x="0" y="3496231"/>
            <a:ext cx="9144000" cy="222024"/>
          </a:xfrm>
          <a:prstGeom prst="rect">
            <a:avLst/>
          </a:prstGeom>
          <a:solidFill>
            <a:srgbClr val="012E57">
              <a:lumMod val="25000"/>
              <a:lumOff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Franklin Gothic Medium"/>
              <a:ea typeface="微软雅黑"/>
              <a:cs typeface="+mn-cs"/>
            </a:endParaRPr>
          </a:p>
        </p:txBody>
      </p:sp>
      <p:sp>
        <p:nvSpPr>
          <p:cNvPr id="7" name="TextBox 6"/>
          <p:cNvSpPr txBox="1"/>
          <p:nvPr/>
        </p:nvSpPr>
        <p:spPr>
          <a:xfrm>
            <a:off x="467544" y="2430413"/>
            <a:ext cx="8540725" cy="584775"/>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zh-CN" altLang="en-US" sz="3200" b="1" i="0" u="none" strike="noStrike" kern="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cs typeface="Arial" pitchFamily="34" charset="0"/>
              </a:rPr>
              <a:t>面向社区的疾病诊断决策支持系统设计与开发</a:t>
            </a:r>
            <a:endParaRPr kumimoji="0" lang="zh-CN" altLang="en-US" sz="32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Arial" pitchFamily="34" charset="0"/>
            </a:endParaRPr>
          </a:p>
        </p:txBody>
      </p:sp>
      <p:sp>
        <p:nvSpPr>
          <p:cNvPr id="8" name="TextBox 7"/>
          <p:cNvSpPr txBox="1"/>
          <p:nvPr/>
        </p:nvSpPr>
        <p:spPr>
          <a:xfrm>
            <a:off x="3923928" y="3718254"/>
            <a:ext cx="2758194" cy="646331"/>
          </a:xfrm>
          <a:prstGeom prst="rect">
            <a:avLst/>
          </a:prstGeom>
          <a:noFill/>
        </p:spPr>
        <p:txBody>
          <a:bodyPr wrap="square" rtlCol="0">
            <a:spAutoFit/>
          </a:bodyPr>
          <a:lstStyle/>
          <a:p>
            <a:r>
              <a:rPr lang="zh-CN" altLang="en-US" dirty="0" smtClean="0"/>
              <a:t>汇报人</a:t>
            </a:r>
            <a:r>
              <a:rPr lang="en-US" altLang="zh-CN" dirty="0" smtClean="0"/>
              <a:t>: </a:t>
            </a:r>
            <a:r>
              <a:rPr lang="zh-CN" altLang="en-US" dirty="0" smtClean="0"/>
              <a:t>冯冠军</a:t>
            </a:r>
            <a:endParaRPr lang="en-US" altLang="zh-CN" dirty="0" smtClean="0"/>
          </a:p>
          <a:p>
            <a:r>
              <a:rPr lang="zh-CN" altLang="en-US" dirty="0" smtClean="0"/>
              <a:t>导    师</a:t>
            </a:r>
            <a:r>
              <a:rPr lang="en-US" altLang="zh-CN" dirty="0" smtClean="0"/>
              <a:t>:  </a:t>
            </a:r>
            <a:r>
              <a:rPr lang="zh-CN" altLang="en-US" dirty="0" smtClean="0"/>
              <a:t>吕旭东 教授</a:t>
            </a:r>
            <a:endParaRPr lang="en-US" altLang="zh-CN" dirty="0" smtClean="0"/>
          </a:p>
        </p:txBody>
      </p:sp>
    </p:spTree>
    <p:extLst>
      <p:ext uri="{BB962C8B-B14F-4D97-AF65-F5344CB8AC3E}">
        <p14:creationId xmlns:p14="http://schemas.microsoft.com/office/powerpoint/2010/main" val="583242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10</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研究目标和内容</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611560" y="1795428"/>
            <a:ext cx="7632848" cy="2308324"/>
          </a:xfrm>
          <a:prstGeom prst="rect">
            <a:avLst/>
          </a:prstGeom>
        </p:spPr>
        <p:txBody>
          <a:bodyPr wrap="square">
            <a:spAutoFit/>
          </a:bodyPr>
          <a:lstStyle/>
          <a:p>
            <a:pPr marL="285750" lvl="0" indent="-285750" algn="just">
              <a:spcAft>
                <a:spcPts val="0"/>
              </a:spcAft>
              <a:buFont typeface="Wingdings" pitchFamily="2" charset="2"/>
              <a:buChar char="Ø"/>
            </a:pPr>
            <a:r>
              <a:rPr lang="zh-CN" altLang="zh-CN" kern="100" dirty="0">
                <a:latin typeface="Calibri"/>
                <a:cs typeface="Times New Roman"/>
              </a:rPr>
              <a:t>调研社区医疗的现况，分析临床决策支持系统在社区环境直接应用存在的问题，基于以上关键技术，设计面向社区的临床决策系统的总体应用</a:t>
            </a:r>
            <a:r>
              <a:rPr lang="zh-CN" altLang="zh-CN" kern="100" dirty="0" smtClean="0">
                <a:latin typeface="Calibri"/>
                <a:cs typeface="Times New Roman"/>
              </a:rPr>
              <a:t>框架</a:t>
            </a:r>
            <a:endParaRPr lang="zh-CN" altLang="zh-CN" kern="100" dirty="0">
              <a:latin typeface="Calibri"/>
              <a:cs typeface="Times New Roman"/>
            </a:endParaRPr>
          </a:p>
          <a:p>
            <a:pPr marL="285750" lvl="0" indent="-285750" algn="just">
              <a:spcAft>
                <a:spcPts val="0"/>
              </a:spcAft>
              <a:buFont typeface="Wingdings" pitchFamily="2" charset="2"/>
              <a:buChar char="Ø"/>
            </a:pPr>
            <a:r>
              <a:rPr lang="zh-CN" altLang="zh-CN" kern="100" dirty="0">
                <a:latin typeface="Calibri"/>
                <a:cs typeface="Times New Roman"/>
              </a:rPr>
              <a:t>针对系统的数据存储的需求，调研</a:t>
            </a:r>
            <a:r>
              <a:rPr lang="en-US" altLang="zh-CN" kern="100" dirty="0">
                <a:latin typeface="Calibri"/>
                <a:cs typeface="Times New Roman"/>
              </a:rPr>
              <a:t>NOSQL</a:t>
            </a:r>
            <a:r>
              <a:rPr lang="zh-CN" altLang="zh-CN" kern="100" dirty="0">
                <a:latin typeface="Calibri"/>
                <a:cs typeface="Times New Roman"/>
              </a:rPr>
              <a:t>数据库，分析和比较主流</a:t>
            </a:r>
            <a:r>
              <a:rPr lang="en-US" altLang="zh-CN" kern="100" dirty="0">
                <a:latin typeface="Calibri"/>
                <a:cs typeface="Times New Roman"/>
              </a:rPr>
              <a:t>NoSQL</a:t>
            </a:r>
            <a:r>
              <a:rPr lang="zh-CN" altLang="zh-CN" kern="100" dirty="0">
                <a:latin typeface="Calibri"/>
                <a:cs typeface="Times New Roman"/>
              </a:rPr>
              <a:t>数据库，基于</a:t>
            </a:r>
            <a:r>
              <a:rPr lang="en-US" altLang="zh-CN" kern="100" dirty="0" err="1">
                <a:latin typeface="Calibri"/>
                <a:cs typeface="Times New Roman"/>
              </a:rPr>
              <a:t>MongoDB</a:t>
            </a:r>
            <a:r>
              <a:rPr lang="en-US" altLang="zh-CN" kern="100" dirty="0">
                <a:latin typeface="Calibri"/>
                <a:cs typeface="Times New Roman"/>
              </a:rPr>
              <a:t> </a:t>
            </a:r>
            <a:r>
              <a:rPr lang="zh-CN" altLang="zh-CN" kern="100" dirty="0">
                <a:latin typeface="Calibri"/>
                <a:cs typeface="Times New Roman"/>
              </a:rPr>
              <a:t>数据存储</a:t>
            </a:r>
            <a:r>
              <a:rPr lang="zh-CN" altLang="zh-CN" kern="100" dirty="0" smtClean="0">
                <a:latin typeface="Calibri"/>
                <a:cs typeface="Times New Roman"/>
              </a:rPr>
              <a:t>设计</a:t>
            </a:r>
            <a:endParaRPr lang="en-US" altLang="zh-CN" kern="100" dirty="0" smtClean="0">
              <a:latin typeface="Calibri"/>
              <a:cs typeface="Times New Roman"/>
            </a:endParaRPr>
          </a:p>
          <a:p>
            <a:pPr marL="285750" lvl="0" indent="-285750" algn="just">
              <a:spcAft>
                <a:spcPts val="0"/>
              </a:spcAft>
              <a:buFont typeface="Wingdings" pitchFamily="2" charset="2"/>
              <a:buChar char="Ø"/>
            </a:pPr>
            <a:r>
              <a:rPr lang="zh-CN" altLang="zh-CN" kern="100" dirty="0" smtClean="0">
                <a:latin typeface="Calibri"/>
                <a:cs typeface="Times New Roman"/>
              </a:rPr>
              <a:t>针对头痛</a:t>
            </a:r>
            <a:endParaRPr lang="en-US" altLang="zh-CN" kern="100" dirty="0" smtClean="0">
              <a:latin typeface="Calibri"/>
              <a:cs typeface="Times New Roman"/>
            </a:endParaRPr>
          </a:p>
          <a:p>
            <a:pPr marL="285750" lvl="0" indent="-285750" algn="just">
              <a:spcAft>
                <a:spcPts val="0"/>
              </a:spcAft>
              <a:buFont typeface="Wingdings" pitchFamily="2" charset="2"/>
              <a:buChar char="Ø"/>
            </a:pPr>
            <a:r>
              <a:rPr lang="zh-CN" altLang="zh-CN" dirty="0" smtClean="0">
                <a:latin typeface="Calibri"/>
                <a:cs typeface="Times New Roman"/>
              </a:rPr>
              <a:t>老年痴呆</a:t>
            </a:r>
            <a:r>
              <a:rPr lang="zh-CN" altLang="zh-CN" dirty="0">
                <a:latin typeface="Calibri"/>
                <a:cs typeface="Times New Roman"/>
              </a:rPr>
              <a:t>症疾病，设计并实现面向</a:t>
            </a:r>
            <a:r>
              <a:rPr lang="zh-CN" altLang="zh-CN" dirty="0" smtClean="0">
                <a:latin typeface="Calibri"/>
                <a:cs typeface="Times New Roman"/>
              </a:rPr>
              <a:t>社区</a:t>
            </a:r>
            <a:r>
              <a:rPr lang="zh-CN" altLang="en-US" dirty="0" smtClean="0">
                <a:latin typeface="Calibri"/>
                <a:cs typeface="Times New Roman"/>
              </a:rPr>
              <a:t>疾病诊断</a:t>
            </a:r>
            <a:r>
              <a:rPr lang="zh-CN" altLang="zh-CN" dirty="0" smtClean="0">
                <a:latin typeface="Calibri"/>
                <a:cs typeface="Times New Roman"/>
              </a:rPr>
              <a:t>决策支持系统</a:t>
            </a:r>
            <a:r>
              <a:rPr lang="zh-CN" altLang="zh-CN" dirty="0">
                <a:latin typeface="Calibri"/>
                <a:cs typeface="Times New Roman"/>
              </a:rPr>
              <a:t>，并对系统进行了评估和验</a:t>
            </a:r>
            <a:endParaRPr lang="zh-CN" altLang="en-US" dirty="0"/>
          </a:p>
        </p:txBody>
      </p:sp>
      <p:sp>
        <p:nvSpPr>
          <p:cNvPr id="3" name="TextBox 2"/>
          <p:cNvSpPr txBox="1"/>
          <p:nvPr/>
        </p:nvSpPr>
        <p:spPr>
          <a:xfrm>
            <a:off x="464488" y="1268760"/>
            <a:ext cx="1627369"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zh-CN" altLang="en-US" dirty="0"/>
              <a:t>研究内容</a:t>
            </a:r>
          </a:p>
        </p:txBody>
      </p:sp>
      <p:graphicFrame>
        <p:nvGraphicFramePr>
          <p:cNvPr id="4" name="图示 3"/>
          <p:cNvGraphicFramePr/>
          <p:nvPr>
            <p:extLst>
              <p:ext uri="{D42A27DB-BD31-4B8C-83A1-F6EECF244321}">
                <p14:modId xmlns:p14="http://schemas.microsoft.com/office/powerpoint/2010/main" val="3653265828"/>
              </p:ext>
            </p:extLst>
          </p:nvPr>
        </p:nvGraphicFramePr>
        <p:xfrm>
          <a:off x="0" y="4221088"/>
          <a:ext cx="8686800" cy="22222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66239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bwMode="auto">
          <a:xfrm>
            <a:off x="3498850" y="1443038"/>
            <a:ext cx="4883150" cy="428625"/>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pPr>
            <a:endParaRPr lang="zh-CN" altLang="en-US" b="1" dirty="0">
              <a:solidFill>
                <a:srgbClr val="000000"/>
              </a:solidFill>
            </a:endParaRPr>
          </a:p>
        </p:txBody>
      </p:sp>
      <p:sp>
        <p:nvSpPr>
          <p:cNvPr id="18435" name="Text Box 9"/>
          <p:cNvSpPr txBox="1">
            <a:spLocks noChangeArrowheads="1"/>
          </p:cNvSpPr>
          <p:nvPr/>
        </p:nvSpPr>
        <p:spPr bwMode="auto">
          <a:xfrm>
            <a:off x="304800" y="292100"/>
            <a:ext cx="779559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论文提纲</a:t>
            </a:r>
            <a:endParaRPr lang="zh-CN" altLang="en-US" sz="2800" b="1" dirty="0">
              <a:solidFill>
                <a:srgbClr val="FFFFFF"/>
              </a:solidFill>
              <a:latin typeface="Times New Roman" pitchFamily="18" charset="0"/>
              <a:ea typeface="黑体" pitchFamily="49" charset="-122"/>
              <a:cs typeface="Times New Roman" pitchFamily="18" charset="0"/>
            </a:endParaRPr>
          </a:p>
        </p:txBody>
      </p:sp>
      <p:grpSp>
        <p:nvGrpSpPr>
          <p:cNvPr id="18436" name="Group 4"/>
          <p:cNvGrpSpPr>
            <a:grpSpLocks/>
          </p:cNvGrpSpPr>
          <p:nvPr/>
        </p:nvGrpSpPr>
        <p:grpSpPr bwMode="auto">
          <a:xfrm>
            <a:off x="3176588" y="3679825"/>
            <a:ext cx="5205412" cy="571500"/>
            <a:chOff x="3176558" y="3957654"/>
            <a:chExt cx="5205442" cy="571504"/>
          </a:xfrm>
        </p:grpSpPr>
        <p:sp>
          <p:nvSpPr>
            <p:cNvPr id="33" name="矩形 32"/>
            <p:cNvSpPr/>
            <p:nvPr/>
          </p:nvSpPr>
          <p:spPr bwMode="auto">
            <a:xfrm>
              <a:off x="3475010" y="4029093"/>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18470" name="TextBox 39"/>
            <p:cNvSpPr txBox="1">
              <a:spLocks noChangeArrowheads="1"/>
            </p:cNvSpPr>
            <p:nvPr/>
          </p:nvSpPr>
          <p:spPr bwMode="auto">
            <a:xfrm>
              <a:off x="3733800" y="4059283"/>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头痛决策支持系统开发与评估</a:t>
              </a:r>
              <a:endParaRPr kumimoji="1" lang="en-US" altLang="zh-CN" b="1" dirty="0">
                <a:solidFill>
                  <a:srgbClr val="000000"/>
                </a:solidFill>
                <a:latin typeface="黑体" pitchFamily="49" charset="-122"/>
                <a:ea typeface="黑体" pitchFamily="49" charset="-122"/>
              </a:endParaRPr>
            </a:p>
          </p:txBody>
        </p:sp>
        <p:sp>
          <p:nvSpPr>
            <p:cNvPr id="32" name="菱形 31"/>
            <p:cNvSpPr/>
            <p:nvPr/>
          </p:nvSpPr>
          <p:spPr bwMode="auto">
            <a:xfrm>
              <a:off x="3176558" y="3957654"/>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4</a:t>
              </a:r>
              <a:endParaRPr lang="zh-CN" altLang="en-US" b="1" dirty="0">
                <a:solidFill>
                  <a:srgbClr val="000000"/>
                </a:solidFill>
                <a:latin typeface="Times New Roman" pitchFamily="18" charset="0"/>
                <a:cs typeface="Times New Roman" pitchFamily="18" charset="0"/>
              </a:endParaRPr>
            </a:p>
          </p:txBody>
        </p:sp>
      </p:grpSp>
      <p:grpSp>
        <p:nvGrpSpPr>
          <p:cNvPr id="18437" name="Group 2"/>
          <p:cNvGrpSpPr>
            <a:grpSpLocks/>
          </p:cNvGrpSpPr>
          <p:nvPr/>
        </p:nvGrpSpPr>
        <p:grpSpPr bwMode="auto">
          <a:xfrm>
            <a:off x="3176588" y="2141538"/>
            <a:ext cx="5205412" cy="571500"/>
            <a:chOff x="3176558" y="2386018"/>
            <a:chExt cx="5205442" cy="571504"/>
          </a:xfrm>
          <a:solidFill>
            <a:schemeClr val="accent1">
              <a:lumMod val="90000"/>
            </a:schemeClr>
          </a:solidFill>
        </p:grpSpPr>
        <p:sp>
          <p:nvSpPr>
            <p:cNvPr id="20" name="矩形 19"/>
            <p:cNvSpPr/>
            <p:nvPr/>
          </p:nvSpPr>
          <p:spPr bwMode="auto">
            <a:xfrm>
              <a:off x="3498822" y="2457455"/>
              <a:ext cx="4883178" cy="428628"/>
            </a:xfrm>
            <a:prstGeom prst="rect">
              <a:avLst/>
            </a:prstGeom>
            <a:grp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dirty="0">
                <a:solidFill>
                  <a:srgbClr val="000000"/>
                </a:solidFill>
              </a:endParaRPr>
            </a:p>
          </p:txBody>
        </p:sp>
        <p:sp>
          <p:nvSpPr>
            <p:cNvPr id="21" name="菱形 20"/>
            <p:cNvSpPr/>
            <p:nvPr/>
          </p:nvSpPr>
          <p:spPr bwMode="auto">
            <a:xfrm>
              <a:off x="3176558" y="2386018"/>
              <a:ext cx="571504" cy="571504"/>
            </a:xfrm>
            <a:prstGeom prst="diamond">
              <a:avLst/>
            </a:prstGeom>
            <a:grp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2</a:t>
              </a:r>
              <a:endParaRPr lang="zh-CN" altLang="en-US" b="1" dirty="0">
                <a:solidFill>
                  <a:srgbClr val="000000"/>
                </a:solidFill>
                <a:latin typeface="Times New Roman" pitchFamily="18" charset="0"/>
                <a:cs typeface="Times New Roman" pitchFamily="18" charset="0"/>
              </a:endParaRPr>
            </a:p>
          </p:txBody>
        </p:sp>
        <p:sp>
          <p:nvSpPr>
            <p:cNvPr id="18468" name="TextBox 36"/>
            <p:cNvSpPr txBox="1">
              <a:spLocks noChangeArrowheads="1"/>
            </p:cNvSpPr>
            <p:nvPr/>
          </p:nvSpPr>
          <p:spPr bwMode="auto">
            <a:xfrm>
              <a:off x="3733800" y="2487658"/>
              <a:ext cx="4366590" cy="36933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面向社区的疾病诊断决策支持系统设计</a:t>
              </a:r>
              <a:endParaRPr kumimoji="1" lang="en-US" altLang="zh-CN" b="1" dirty="0">
                <a:solidFill>
                  <a:srgbClr val="000000"/>
                </a:solidFill>
                <a:latin typeface="黑体" pitchFamily="49" charset="-122"/>
                <a:ea typeface="黑体" pitchFamily="49" charset="-122"/>
              </a:endParaRPr>
            </a:p>
          </p:txBody>
        </p:sp>
      </p:grpSp>
      <p:grpSp>
        <p:nvGrpSpPr>
          <p:cNvPr id="18438" name="Group 3"/>
          <p:cNvGrpSpPr>
            <a:grpSpLocks/>
          </p:cNvGrpSpPr>
          <p:nvPr/>
        </p:nvGrpSpPr>
        <p:grpSpPr bwMode="auto">
          <a:xfrm>
            <a:off x="3176588" y="2911475"/>
            <a:ext cx="5281612" cy="571500"/>
            <a:chOff x="3176558" y="3171836"/>
            <a:chExt cx="5281642" cy="571504"/>
          </a:xfrm>
        </p:grpSpPr>
        <p:sp>
          <p:nvSpPr>
            <p:cNvPr id="30" name="矩形 29"/>
            <p:cNvSpPr/>
            <p:nvPr/>
          </p:nvSpPr>
          <p:spPr bwMode="auto">
            <a:xfrm>
              <a:off x="3498822" y="3243275"/>
              <a:ext cx="4883178"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26" name="菱形 25"/>
            <p:cNvSpPr/>
            <p:nvPr/>
          </p:nvSpPr>
          <p:spPr bwMode="auto">
            <a:xfrm>
              <a:off x="3176558" y="3171836"/>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3</a:t>
              </a:r>
              <a:endParaRPr lang="zh-CN" altLang="en-US" b="1" dirty="0">
                <a:solidFill>
                  <a:srgbClr val="000000"/>
                </a:solidFill>
                <a:latin typeface="Times New Roman" pitchFamily="18" charset="0"/>
                <a:cs typeface="Times New Roman" pitchFamily="18" charset="0"/>
              </a:endParaRPr>
            </a:p>
          </p:txBody>
        </p:sp>
        <p:sp>
          <p:nvSpPr>
            <p:cNvPr id="18463" name="TextBox 37"/>
            <p:cNvSpPr txBox="1">
              <a:spLocks noChangeArrowheads="1"/>
            </p:cNvSpPr>
            <p:nvPr/>
          </p:nvSpPr>
          <p:spPr bwMode="auto">
            <a:xfrm>
              <a:off x="3733800" y="3298871"/>
              <a:ext cx="4724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系统关键技术</a:t>
              </a:r>
              <a:endParaRPr kumimoji="1" lang="en-US" altLang="zh-CN" b="1" dirty="0">
                <a:solidFill>
                  <a:srgbClr val="000000"/>
                </a:solidFill>
                <a:latin typeface="黑体" pitchFamily="49" charset="-122"/>
                <a:ea typeface="黑体" pitchFamily="49" charset="-122"/>
              </a:endParaRPr>
            </a:p>
          </p:txBody>
        </p:sp>
      </p:grpSp>
      <p:pic>
        <p:nvPicPr>
          <p:cNvPr id="27" name="Picture 2" descr="E:\素材\矢量图标\医疗相关\Free-Medical-Icons-Set\128x128\ParameterReview.png"/>
          <p:cNvPicPr>
            <a:picLocks noChangeAspect="1" noChangeArrowheads="1"/>
          </p:cNvPicPr>
          <p:nvPr/>
        </p:nvPicPr>
        <p:blipFill>
          <a:blip r:embed="rId3"/>
          <a:srcRect/>
          <a:stretch>
            <a:fillRect/>
          </a:stretch>
        </p:blipFill>
        <p:spPr bwMode="auto">
          <a:xfrm rot="1211986">
            <a:off x="986153" y="2594930"/>
            <a:ext cx="1762195" cy="176219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8" name="Picture 3" descr="D:\My Documents\20101220\素材\01300000165476121636519272838.jpg"/>
          <p:cNvPicPr>
            <a:picLocks noChangeAspect="1" noChangeArrowheads="1"/>
          </p:cNvPicPr>
          <p:nvPr/>
        </p:nvPicPr>
        <p:blipFill>
          <a:blip r:embed="rId4"/>
          <a:srcRect/>
          <a:stretch>
            <a:fillRect/>
          </a:stretch>
        </p:blipFill>
        <p:spPr bwMode="auto">
          <a:xfrm>
            <a:off x="430120" y="2439810"/>
            <a:ext cx="1711489" cy="181909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9" name="Picture 3" descr="E:\素材\图片素材\键盘\2.jpg"/>
          <p:cNvPicPr>
            <a:picLocks noChangeAspect="1" noChangeArrowheads="1"/>
          </p:cNvPicPr>
          <p:nvPr/>
        </p:nvPicPr>
        <p:blipFill>
          <a:blip r:embed="rId5" cstate="print"/>
          <a:srcRect/>
          <a:stretch>
            <a:fillRect/>
          </a:stretch>
        </p:blipFill>
        <p:spPr bwMode="auto">
          <a:xfrm rot="20860945">
            <a:off x="487670" y="3580473"/>
            <a:ext cx="1731847" cy="105065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8442" name="Slide Number Placeholder 1"/>
          <p:cNvSpPr>
            <a:spLocks noGrp="1"/>
          </p:cNvSpPr>
          <p:nvPr>
            <p:ph type="sldNum" sz="quarter" idx="12"/>
          </p:nvPr>
        </p:nvSpPr>
        <p:spPr>
          <a:xfrm>
            <a:off x="6553200" y="6408738"/>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631151A5-EF93-41A3-8697-86454BD85761}" type="slidenum">
              <a:rPr lang="en-US" altLang="zh-CN" smtClean="0">
                <a:solidFill>
                  <a:srgbClr val="000000"/>
                </a:solidFill>
                <a:latin typeface="Arial" charset="0"/>
              </a:rPr>
              <a:pPr eaLnBrk="1" fontAlgn="base" hangingPunct="1">
                <a:spcBef>
                  <a:spcPct val="0"/>
                </a:spcBef>
                <a:spcAft>
                  <a:spcPct val="0"/>
                </a:spcAft>
              </a:pPr>
              <a:t>11</a:t>
            </a:fld>
            <a:endParaRPr lang="en-US" altLang="zh-CN" smtClean="0">
              <a:solidFill>
                <a:srgbClr val="000000"/>
              </a:solidFill>
              <a:latin typeface="Arial" charset="0"/>
            </a:endParaRPr>
          </a:p>
        </p:txBody>
      </p:sp>
      <p:sp>
        <p:nvSpPr>
          <p:cNvPr id="18443" name="Rectangle 1"/>
          <p:cNvSpPr>
            <a:spLocks noChangeArrowheads="1"/>
          </p:cNvSpPr>
          <p:nvPr/>
        </p:nvSpPr>
        <p:spPr bwMode="auto">
          <a:xfrm>
            <a:off x="3694113" y="1473200"/>
            <a:ext cx="6492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kumimoji="1" lang="zh-CN" altLang="en-US" b="1" dirty="0">
                <a:solidFill>
                  <a:srgbClr val="000000"/>
                </a:solidFill>
                <a:latin typeface="黑体" pitchFamily="49" charset="-122"/>
                <a:ea typeface="黑体" pitchFamily="49" charset="-122"/>
              </a:rPr>
              <a:t>引言</a:t>
            </a:r>
            <a:endParaRPr kumimoji="1" lang="en-US" altLang="zh-CN" b="1" dirty="0">
              <a:solidFill>
                <a:srgbClr val="000000"/>
              </a:solidFill>
              <a:latin typeface="黑体" pitchFamily="49" charset="-122"/>
              <a:ea typeface="黑体" pitchFamily="49" charset="-122"/>
            </a:endParaRPr>
          </a:p>
        </p:txBody>
      </p:sp>
      <p:grpSp>
        <p:nvGrpSpPr>
          <p:cNvPr id="18444" name="Group 5"/>
          <p:cNvGrpSpPr>
            <a:grpSpLocks/>
          </p:cNvGrpSpPr>
          <p:nvPr/>
        </p:nvGrpSpPr>
        <p:grpSpPr bwMode="auto">
          <a:xfrm>
            <a:off x="3176588" y="4449763"/>
            <a:ext cx="5205412" cy="571500"/>
            <a:chOff x="3176558" y="4724400"/>
            <a:chExt cx="5205442" cy="571504"/>
          </a:xfrm>
        </p:grpSpPr>
        <p:sp>
          <p:nvSpPr>
            <p:cNvPr id="22" name="矩形 32"/>
            <p:cNvSpPr/>
            <p:nvPr/>
          </p:nvSpPr>
          <p:spPr bwMode="auto">
            <a:xfrm>
              <a:off x="3475010" y="4795837"/>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18455" name="TextBox 39"/>
            <p:cNvSpPr txBox="1">
              <a:spLocks noChangeArrowheads="1"/>
            </p:cNvSpPr>
            <p:nvPr/>
          </p:nvSpPr>
          <p:spPr bwMode="auto">
            <a:xfrm>
              <a:off x="3733800" y="4826029"/>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老年痴呆症决策支持系统开发与评估</a:t>
              </a:r>
              <a:endParaRPr kumimoji="1" lang="en-US" altLang="zh-CN" b="1" dirty="0">
                <a:solidFill>
                  <a:srgbClr val="000000"/>
                </a:solidFill>
                <a:latin typeface="黑体" pitchFamily="49" charset="-122"/>
                <a:ea typeface="黑体" pitchFamily="49" charset="-122"/>
              </a:endParaRPr>
            </a:p>
          </p:txBody>
        </p:sp>
        <p:sp>
          <p:nvSpPr>
            <p:cNvPr id="24" name="菱形 31"/>
            <p:cNvSpPr/>
            <p:nvPr/>
          </p:nvSpPr>
          <p:spPr bwMode="auto">
            <a:xfrm>
              <a:off x="3176558" y="4724400"/>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5</a:t>
              </a:r>
              <a:endParaRPr lang="zh-CN" altLang="en-US" b="1" dirty="0">
                <a:solidFill>
                  <a:srgbClr val="000000"/>
                </a:solidFill>
                <a:latin typeface="Times New Roman" pitchFamily="18" charset="0"/>
                <a:cs typeface="Times New Roman" pitchFamily="18" charset="0"/>
              </a:endParaRPr>
            </a:p>
          </p:txBody>
        </p:sp>
      </p:grpSp>
      <p:grpSp>
        <p:nvGrpSpPr>
          <p:cNvPr id="18445" name="Group 6"/>
          <p:cNvGrpSpPr>
            <a:grpSpLocks/>
          </p:cNvGrpSpPr>
          <p:nvPr/>
        </p:nvGrpSpPr>
        <p:grpSpPr bwMode="auto">
          <a:xfrm>
            <a:off x="3176588" y="5219700"/>
            <a:ext cx="5205412" cy="571500"/>
            <a:chOff x="3176558" y="5448296"/>
            <a:chExt cx="5205442" cy="571504"/>
          </a:xfrm>
        </p:grpSpPr>
        <p:sp>
          <p:nvSpPr>
            <p:cNvPr id="25" name="矩形 32"/>
            <p:cNvSpPr/>
            <p:nvPr/>
          </p:nvSpPr>
          <p:spPr bwMode="auto">
            <a:xfrm>
              <a:off x="3475010" y="5519735"/>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18450" name="TextBox 39"/>
            <p:cNvSpPr txBox="1">
              <a:spLocks noChangeArrowheads="1"/>
            </p:cNvSpPr>
            <p:nvPr/>
          </p:nvSpPr>
          <p:spPr bwMode="auto">
            <a:xfrm>
              <a:off x="3733800" y="5549925"/>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a:solidFill>
                    <a:srgbClr val="000000"/>
                  </a:solidFill>
                  <a:latin typeface="黑体" pitchFamily="49" charset="-122"/>
                  <a:ea typeface="黑体" pitchFamily="49" charset="-122"/>
                </a:rPr>
                <a:t>总结与展望</a:t>
              </a:r>
              <a:endParaRPr kumimoji="1" lang="en-US" altLang="zh-CN" b="1">
                <a:solidFill>
                  <a:srgbClr val="000000"/>
                </a:solidFill>
                <a:latin typeface="黑体" pitchFamily="49" charset="-122"/>
                <a:ea typeface="黑体" pitchFamily="49" charset="-122"/>
              </a:endParaRPr>
            </a:p>
          </p:txBody>
        </p:sp>
        <p:sp>
          <p:nvSpPr>
            <p:cNvPr id="34" name="菱形 31"/>
            <p:cNvSpPr/>
            <p:nvPr/>
          </p:nvSpPr>
          <p:spPr bwMode="auto">
            <a:xfrm>
              <a:off x="3176558" y="5448296"/>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6</a:t>
              </a:r>
              <a:endParaRPr lang="zh-CN" altLang="en-US" b="1" dirty="0">
                <a:solidFill>
                  <a:srgbClr val="000000"/>
                </a:solidFill>
                <a:latin typeface="Times New Roman" pitchFamily="18" charset="0"/>
                <a:cs typeface="Times New Roman" pitchFamily="18" charset="0"/>
              </a:endParaRPr>
            </a:p>
          </p:txBody>
        </p:sp>
      </p:grpSp>
      <p:sp>
        <p:nvSpPr>
          <p:cNvPr id="35" name="菱形 34"/>
          <p:cNvSpPr/>
          <p:nvPr/>
        </p:nvSpPr>
        <p:spPr bwMode="auto">
          <a:xfrm>
            <a:off x="3176558" y="1347863"/>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1</a:t>
            </a:r>
            <a:endParaRPr lang="zh-CN" altLang="en-US" b="1"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23799011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12</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***问题分析</a:t>
            </a:r>
            <a:endParaRPr lang="zh-CN" altLang="en-US" sz="2800" b="1" dirty="0">
              <a:solidFill>
                <a:srgbClr val="FFFFFF"/>
              </a:solidFill>
              <a:latin typeface="Times New Roman" pitchFamily="18" charset="0"/>
              <a:ea typeface="黑体" pitchFamily="49" charset="-122"/>
              <a:cs typeface="Times New Roman" pitchFamily="18" charset="0"/>
            </a:endParaRPr>
          </a:p>
        </p:txBody>
      </p:sp>
    </p:spTree>
    <p:extLst>
      <p:ext uri="{BB962C8B-B14F-4D97-AF65-F5344CB8AC3E}">
        <p14:creationId xmlns:p14="http://schemas.microsoft.com/office/powerpoint/2010/main" val="19527799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13</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面向社区疾病诊断决策支持系统设计</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TextBox 1"/>
          <p:cNvSpPr txBox="1"/>
          <p:nvPr/>
        </p:nvSpPr>
        <p:spPr>
          <a:xfrm>
            <a:off x="433096" y="1196752"/>
            <a:ext cx="4824536" cy="369332"/>
          </a:xfrm>
          <a:prstGeom prst="rect">
            <a:avLst/>
          </a:prstGeom>
          <a:noFill/>
        </p:spPr>
        <p:txBody>
          <a:bodyPr wrap="square" rtlCol="0">
            <a:spAutoFit/>
          </a:bodyPr>
          <a:lstStyle/>
          <a:p>
            <a:r>
              <a:rPr lang="zh-CN" altLang="en-US" dirty="0" smtClean="0"/>
              <a:t>系统总体架构</a:t>
            </a:r>
            <a:endParaRPr lang="zh-CN" altLang="en-US" dirty="0"/>
          </a:p>
        </p:txBody>
      </p:sp>
    </p:spTree>
    <p:extLst>
      <p:ext uri="{BB962C8B-B14F-4D97-AF65-F5344CB8AC3E}">
        <p14:creationId xmlns:p14="http://schemas.microsoft.com/office/powerpoint/2010/main" val="29240538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14</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系统架构</a:t>
            </a:r>
            <a:r>
              <a:rPr lang="en-US" altLang="zh-CN" sz="2800" b="1" dirty="0" smtClean="0">
                <a:solidFill>
                  <a:srgbClr val="FFFFFF"/>
                </a:solidFill>
                <a:latin typeface="Times New Roman" pitchFamily="18" charset="0"/>
                <a:ea typeface="黑体" pitchFamily="49" charset="-122"/>
                <a:cs typeface="Times New Roman" pitchFamily="18" charset="0"/>
              </a:rPr>
              <a:t>---</a:t>
            </a:r>
            <a:r>
              <a:rPr lang="zh-CN" altLang="en-US" sz="2800" b="1" dirty="0" smtClean="0">
                <a:solidFill>
                  <a:srgbClr val="FFFFFF"/>
                </a:solidFill>
                <a:latin typeface="Times New Roman" pitchFamily="18" charset="0"/>
                <a:ea typeface="黑体" pitchFamily="49" charset="-122"/>
                <a:cs typeface="Times New Roman" pitchFamily="18" charset="0"/>
              </a:rPr>
              <a:t>医疗数据录入组件</a:t>
            </a:r>
            <a:endParaRPr lang="zh-CN" altLang="en-US" sz="2800" b="1" dirty="0">
              <a:solidFill>
                <a:srgbClr val="FFFFFF"/>
              </a:solidFill>
              <a:latin typeface="Times New Roman" pitchFamily="18" charset="0"/>
              <a:ea typeface="黑体" pitchFamily="49" charset="-122"/>
              <a:cs typeface="Times New Roman" pitchFamily="18" charset="0"/>
            </a:endParaRPr>
          </a:p>
        </p:txBody>
      </p:sp>
    </p:spTree>
    <p:extLst>
      <p:ext uri="{BB962C8B-B14F-4D97-AF65-F5344CB8AC3E}">
        <p14:creationId xmlns:p14="http://schemas.microsoft.com/office/powerpoint/2010/main" val="4914461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15</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系统架构</a:t>
            </a:r>
            <a:r>
              <a:rPr lang="en-US" altLang="zh-CN" sz="2800" b="1" dirty="0" smtClean="0">
                <a:solidFill>
                  <a:srgbClr val="FFFFFF"/>
                </a:solidFill>
                <a:latin typeface="Times New Roman" pitchFamily="18" charset="0"/>
                <a:ea typeface="黑体" pitchFamily="49" charset="-122"/>
                <a:cs typeface="Times New Roman" pitchFamily="18" charset="0"/>
              </a:rPr>
              <a:t>---</a:t>
            </a:r>
            <a:r>
              <a:rPr lang="zh-CN" altLang="en-US" sz="2800" b="1" dirty="0" smtClean="0">
                <a:solidFill>
                  <a:srgbClr val="FFFFFF"/>
                </a:solidFill>
                <a:latin typeface="Times New Roman" pitchFamily="18" charset="0"/>
                <a:ea typeface="黑体" pitchFamily="49" charset="-122"/>
                <a:cs typeface="Times New Roman" pitchFamily="18" charset="0"/>
              </a:rPr>
              <a:t>医疗数据存储中心</a:t>
            </a:r>
            <a:endParaRPr lang="zh-CN" altLang="en-US" sz="2800" b="1" dirty="0">
              <a:solidFill>
                <a:srgbClr val="FFFFFF"/>
              </a:solidFill>
              <a:latin typeface="Times New Roman" pitchFamily="18" charset="0"/>
              <a:ea typeface="黑体" pitchFamily="49" charset="-122"/>
              <a:cs typeface="Times New Roman" pitchFamily="18" charset="0"/>
            </a:endParaRPr>
          </a:p>
        </p:txBody>
      </p:sp>
    </p:spTree>
    <p:extLst>
      <p:ext uri="{BB962C8B-B14F-4D97-AF65-F5344CB8AC3E}">
        <p14:creationId xmlns:p14="http://schemas.microsoft.com/office/powerpoint/2010/main" val="29880082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16</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系统架构</a:t>
            </a:r>
            <a:r>
              <a:rPr lang="en-US" altLang="zh-CN" sz="2800" b="1" dirty="0" smtClean="0">
                <a:solidFill>
                  <a:srgbClr val="FFFFFF"/>
                </a:solidFill>
                <a:latin typeface="Times New Roman" pitchFamily="18" charset="0"/>
                <a:ea typeface="黑体" pitchFamily="49" charset="-122"/>
                <a:cs typeface="Times New Roman" pitchFamily="18" charset="0"/>
              </a:rPr>
              <a:t>---</a:t>
            </a:r>
            <a:r>
              <a:rPr lang="zh-CN" altLang="en-US" sz="2800" b="1" dirty="0" smtClean="0">
                <a:solidFill>
                  <a:srgbClr val="FFFFFF"/>
                </a:solidFill>
                <a:latin typeface="Times New Roman" pitchFamily="18" charset="0"/>
                <a:ea typeface="黑体" pitchFamily="49" charset="-122"/>
                <a:cs typeface="Times New Roman" pitchFamily="18" charset="0"/>
              </a:rPr>
              <a:t>推理引擎</a:t>
            </a:r>
            <a:endParaRPr lang="zh-CN" altLang="en-US" sz="2800" b="1" dirty="0">
              <a:solidFill>
                <a:srgbClr val="FFFFFF"/>
              </a:solidFill>
              <a:latin typeface="Times New Roman" pitchFamily="18" charset="0"/>
              <a:ea typeface="黑体" pitchFamily="49" charset="-122"/>
              <a:cs typeface="Times New Roman" pitchFamily="18" charset="0"/>
            </a:endParaRPr>
          </a:p>
        </p:txBody>
      </p:sp>
    </p:spTree>
    <p:extLst>
      <p:ext uri="{BB962C8B-B14F-4D97-AF65-F5344CB8AC3E}">
        <p14:creationId xmlns:p14="http://schemas.microsoft.com/office/powerpoint/2010/main" val="41655026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bwMode="auto">
          <a:xfrm>
            <a:off x="3498850" y="1443038"/>
            <a:ext cx="4883150" cy="428625"/>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pPr>
            <a:endParaRPr lang="zh-CN" altLang="en-US" b="1" dirty="0">
              <a:solidFill>
                <a:srgbClr val="000000"/>
              </a:solidFill>
            </a:endParaRPr>
          </a:p>
        </p:txBody>
      </p:sp>
      <p:sp>
        <p:nvSpPr>
          <p:cNvPr id="18435" name="Text Box 9"/>
          <p:cNvSpPr txBox="1">
            <a:spLocks noChangeArrowheads="1"/>
          </p:cNvSpPr>
          <p:nvPr/>
        </p:nvSpPr>
        <p:spPr bwMode="auto">
          <a:xfrm>
            <a:off x="304800" y="292100"/>
            <a:ext cx="779559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论文提纲</a:t>
            </a:r>
            <a:endParaRPr lang="zh-CN" altLang="en-US" sz="2800" b="1" dirty="0">
              <a:solidFill>
                <a:srgbClr val="FFFFFF"/>
              </a:solidFill>
              <a:latin typeface="Times New Roman" pitchFamily="18" charset="0"/>
              <a:ea typeface="黑体" pitchFamily="49" charset="-122"/>
              <a:cs typeface="Times New Roman" pitchFamily="18" charset="0"/>
            </a:endParaRPr>
          </a:p>
        </p:txBody>
      </p:sp>
      <p:grpSp>
        <p:nvGrpSpPr>
          <p:cNvPr id="18436" name="Group 4"/>
          <p:cNvGrpSpPr>
            <a:grpSpLocks/>
          </p:cNvGrpSpPr>
          <p:nvPr/>
        </p:nvGrpSpPr>
        <p:grpSpPr bwMode="auto">
          <a:xfrm>
            <a:off x="3176588" y="3679825"/>
            <a:ext cx="5205412" cy="571500"/>
            <a:chOff x="3176558" y="3957654"/>
            <a:chExt cx="5205442" cy="571504"/>
          </a:xfrm>
        </p:grpSpPr>
        <p:sp>
          <p:nvSpPr>
            <p:cNvPr id="33" name="矩形 32"/>
            <p:cNvSpPr/>
            <p:nvPr/>
          </p:nvSpPr>
          <p:spPr bwMode="auto">
            <a:xfrm>
              <a:off x="3475010" y="4029093"/>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18470" name="TextBox 39"/>
            <p:cNvSpPr txBox="1">
              <a:spLocks noChangeArrowheads="1"/>
            </p:cNvSpPr>
            <p:nvPr/>
          </p:nvSpPr>
          <p:spPr bwMode="auto">
            <a:xfrm>
              <a:off x="3733800" y="4059283"/>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头痛决策支持系统开发与评估</a:t>
              </a:r>
              <a:endParaRPr kumimoji="1" lang="en-US" altLang="zh-CN" b="1" dirty="0">
                <a:solidFill>
                  <a:srgbClr val="000000"/>
                </a:solidFill>
                <a:latin typeface="黑体" pitchFamily="49" charset="-122"/>
                <a:ea typeface="黑体" pitchFamily="49" charset="-122"/>
              </a:endParaRPr>
            </a:p>
          </p:txBody>
        </p:sp>
        <p:sp>
          <p:nvSpPr>
            <p:cNvPr id="32" name="菱形 31"/>
            <p:cNvSpPr/>
            <p:nvPr/>
          </p:nvSpPr>
          <p:spPr bwMode="auto">
            <a:xfrm>
              <a:off x="3176558" y="3957654"/>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4</a:t>
              </a:r>
              <a:endParaRPr lang="zh-CN" altLang="en-US" b="1" dirty="0">
                <a:solidFill>
                  <a:srgbClr val="000000"/>
                </a:solidFill>
                <a:latin typeface="Times New Roman" pitchFamily="18" charset="0"/>
                <a:cs typeface="Times New Roman" pitchFamily="18" charset="0"/>
              </a:endParaRPr>
            </a:p>
          </p:txBody>
        </p:sp>
      </p:grpSp>
      <p:grpSp>
        <p:nvGrpSpPr>
          <p:cNvPr id="18438" name="Group 3"/>
          <p:cNvGrpSpPr>
            <a:grpSpLocks/>
          </p:cNvGrpSpPr>
          <p:nvPr/>
        </p:nvGrpSpPr>
        <p:grpSpPr bwMode="auto">
          <a:xfrm>
            <a:off x="3176588" y="2911475"/>
            <a:ext cx="5281612" cy="571500"/>
            <a:chOff x="3176558" y="3171836"/>
            <a:chExt cx="5281642" cy="571504"/>
          </a:xfrm>
          <a:solidFill>
            <a:schemeClr val="accent5">
              <a:lumMod val="90000"/>
            </a:schemeClr>
          </a:solidFill>
        </p:grpSpPr>
        <p:sp>
          <p:nvSpPr>
            <p:cNvPr id="30" name="矩形 29"/>
            <p:cNvSpPr/>
            <p:nvPr/>
          </p:nvSpPr>
          <p:spPr bwMode="auto">
            <a:xfrm>
              <a:off x="3498822" y="3243275"/>
              <a:ext cx="4883178" cy="428628"/>
            </a:xfrm>
            <a:prstGeom prst="rect">
              <a:avLst/>
            </a:prstGeom>
            <a:grp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26" name="菱形 25"/>
            <p:cNvSpPr/>
            <p:nvPr/>
          </p:nvSpPr>
          <p:spPr bwMode="auto">
            <a:xfrm>
              <a:off x="3176558" y="3171836"/>
              <a:ext cx="571504" cy="571504"/>
            </a:xfrm>
            <a:prstGeom prst="diamond">
              <a:avLst/>
            </a:prstGeom>
            <a:grp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3</a:t>
              </a:r>
              <a:endParaRPr lang="zh-CN" altLang="en-US" b="1" dirty="0">
                <a:solidFill>
                  <a:srgbClr val="000000"/>
                </a:solidFill>
                <a:latin typeface="Times New Roman" pitchFamily="18" charset="0"/>
                <a:cs typeface="Times New Roman" pitchFamily="18" charset="0"/>
              </a:endParaRPr>
            </a:p>
          </p:txBody>
        </p:sp>
        <p:sp>
          <p:nvSpPr>
            <p:cNvPr id="18463" name="TextBox 37"/>
            <p:cNvSpPr txBox="1">
              <a:spLocks noChangeArrowheads="1"/>
            </p:cNvSpPr>
            <p:nvPr/>
          </p:nvSpPr>
          <p:spPr bwMode="auto">
            <a:xfrm>
              <a:off x="3733800" y="3298871"/>
              <a:ext cx="4724400" cy="3693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系统关键技术</a:t>
              </a:r>
              <a:endParaRPr kumimoji="1" lang="en-US" altLang="zh-CN" b="1" dirty="0">
                <a:solidFill>
                  <a:srgbClr val="000000"/>
                </a:solidFill>
                <a:latin typeface="黑体" pitchFamily="49" charset="-122"/>
                <a:ea typeface="黑体" pitchFamily="49" charset="-122"/>
              </a:endParaRPr>
            </a:p>
          </p:txBody>
        </p:sp>
      </p:grpSp>
      <p:pic>
        <p:nvPicPr>
          <p:cNvPr id="27" name="Picture 2" descr="E:\素材\矢量图标\医疗相关\Free-Medical-Icons-Set\128x128\ParameterReview.png"/>
          <p:cNvPicPr>
            <a:picLocks noChangeAspect="1" noChangeArrowheads="1"/>
          </p:cNvPicPr>
          <p:nvPr/>
        </p:nvPicPr>
        <p:blipFill>
          <a:blip r:embed="rId3"/>
          <a:srcRect/>
          <a:stretch>
            <a:fillRect/>
          </a:stretch>
        </p:blipFill>
        <p:spPr bwMode="auto">
          <a:xfrm rot="1211986">
            <a:off x="986153" y="2594930"/>
            <a:ext cx="1762195" cy="176219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8" name="Picture 3" descr="D:\My Documents\20101220\素材\01300000165476121636519272838.jpg"/>
          <p:cNvPicPr>
            <a:picLocks noChangeAspect="1" noChangeArrowheads="1"/>
          </p:cNvPicPr>
          <p:nvPr/>
        </p:nvPicPr>
        <p:blipFill>
          <a:blip r:embed="rId4"/>
          <a:srcRect/>
          <a:stretch>
            <a:fillRect/>
          </a:stretch>
        </p:blipFill>
        <p:spPr bwMode="auto">
          <a:xfrm>
            <a:off x="430120" y="2439810"/>
            <a:ext cx="1711489" cy="181909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9" name="Picture 3" descr="E:\素材\图片素材\键盘\2.jpg"/>
          <p:cNvPicPr>
            <a:picLocks noChangeAspect="1" noChangeArrowheads="1"/>
          </p:cNvPicPr>
          <p:nvPr/>
        </p:nvPicPr>
        <p:blipFill>
          <a:blip r:embed="rId5" cstate="print"/>
          <a:srcRect/>
          <a:stretch>
            <a:fillRect/>
          </a:stretch>
        </p:blipFill>
        <p:spPr bwMode="auto">
          <a:xfrm rot="20860945">
            <a:off x="487670" y="3580473"/>
            <a:ext cx="1731847" cy="105065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8442" name="Slide Number Placeholder 1"/>
          <p:cNvSpPr>
            <a:spLocks noGrp="1"/>
          </p:cNvSpPr>
          <p:nvPr>
            <p:ph type="sldNum" sz="quarter" idx="12"/>
          </p:nvPr>
        </p:nvSpPr>
        <p:spPr>
          <a:xfrm>
            <a:off x="6553200" y="6408738"/>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631151A5-EF93-41A3-8697-86454BD85761}" type="slidenum">
              <a:rPr lang="en-US" altLang="zh-CN" smtClean="0">
                <a:solidFill>
                  <a:srgbClr val="000000"/>
                </a:solidFill>
                <a:latin typeface="Arial" charset="0"/>
              </a:rPr>
              <a:pPr eaLnBrk="1" fontAlgn="base" hangingPunct="1">
                <a:spcBef>
                  <a:spcPct val="0"/>
                </a:spcBef>
                <a:spcAft>
                  <a:spcPct val="0"/>
                </a:spcAft>
              </a:pPr>
              <a:t>17</a:t>
            </a:fld>
            <a:endParaRPr lang="en-US" altLang="zh-CN" smtClean="0">
              <a:solidFill>
                <a:srgbClr val="000000"/>
              </a:solidFill>
              <a:latin typeface="Arial" charset="0"/>
            </a:endParaRPr>
          </a:p>
        </p:txBody>
      </p:sp>
      <p:sp>
        <p:nvSpPr>
          <p:cNvPr id="18443" name="Rectangle 1"/>
          <p:cNvSpPr>
            <a:spLocks noChangeArrowheads="1"/>
          </p:cNvSpPr>
          <p:nvPr/>
        </p:nvSpPr>
        <p:spPr bwMode="auto">
          <a:xfrm>
            <a:off x="3694113" y="1473200"/>
            <a:ext cx="6492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kumimoji="1" lang="zh-CN" altLang="en-US" b="1" dirty="0">
                <a:solidFill>
                  <a:srgbClr val="000000"/>
                </a:solidFill>
                <a:latin typeface="黑体" pitchFamily="49" charset="-122"/>
                <a:ea typeface="黑体" pitchFamily="49" charset="-122"/>
              </a:rPr>
              <a:t>引言</a:t>
            </a:r>
            <a:endParaRPr kumimoji="1" lang="en-US" altLang="zh-CN" b="1" dirty="0">
              <a:solidFill>
                <a:srgbClr val="000000"/>
              </a:solidFill>
              <a:latin typeface="黑体" pitchFamily="49" charset="-122"/>
              <a:ea typeface="黑体" pitchFamily="49" charset="-122"/>
            </a:endParaRPr>
          </a:p>
        </p:txBody>
      </p:sp>
      <p:grpSp>
        <p:nvGrpSpPr>
          <p:cNvPr id="18444" name="Group 5"/>
          <p:cNvGrpSpPr>
            <a:grpSpLocks/>
          </p:cNvGrpSpPr>
          <p:nvPr/>
        </p:nvGrpSpPr>
        <p:grpSpPr bwMode="auto">
          <a:xfrm>
            <a:off x="3176588" y="4449763"/>
            <a:ext cx="5205412" cy="571500"/>
            <a:chOff x="3176558" y="4724400"/>
            <a:chExt cx="5205442" cy="571504"/>
          </a:xfrm>
        </p:grpSpPr>
        <p:sp>
          <p:nvSpPr>
            <p:cNvPr id="22" name="矩形 32"/>
            <p:cNvSpPr/>
            <p:nvPr/>
          </p:nvSpPr>
          <p:spPr bwMode="auto">
            <a:xfrm>
              <a:off x="3475010" y="4795837"/>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18455" name="TextBox 39"/>
            <p:cNvSpPr txBox="1">
              <a:spLocks noChangeArrowheads="1"/>
            </p:cNvSpPr>
            <p:nvPr/>
          </p:nvSpPr>
          <p:spPr bwMode="auto">
            <a:xfrm>
              <a:off x="3733800" y="4826029"/>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老年痴呆症决策支持系统开发与评估</a:t>
              </a:r>
              <a:endParaRPr kumimoji="1" lang="en-US" altLang="zh-CN" b="1" dirty="0">
                <a:solidFill>
                  <a:srgbClr val="000000"/>
                </a:solidFill>
                <a:latin typeface="黑体" pitchFamily="49" charset="-122"/>
                <a:ea typeface="黑体" pitchFamily="49" charset="-122"/>
              </a:endParaRPr>
            </a:p>
          </p:txBody>
        </p:sp>
        <p:sp>
          <p:nvSpPr>
            <p:cNvPr id="24" name="菱形 31"/>
            <p:cNvSpPr/>
            <p:nvPr/>
          </p:nvSpPr>
          <p:spPr bwMode="auto">
            <a:xfrm>
              <a:off x="3176558" y="4724400"/>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5</a:t>
              </a:r>
              <a:endParaRPr lang="zh-CN" altLang="en-US" b="1" dirty="0">
                <a:solidFill>
                  <a:srgbClr val="000000"/>
                </a:solidFill>
                <a:latin typeface="Times New Roman" pitchFamily="18" charset="0"/>
                <a:cs typeface="Times New Roman" pitchFamily="18" charset="0"/>
              </a:endParaRPr>
            </a:p>
          </p:txBody>
        </p:sp>
      </p:grpSp>
      <p:grpSp>
        <p:nvGrpSpPr>
          <p:cNvPr id="18445" name="Group 6"/>
          <p:cNvGrpSpPr>
            <a:grpSpLocks/>
          </p:cNvGrpSpPr>
          <p:nvPr/>
        </p:nvGrpSpPr>
        <p:grpSpPr bwMode="auto">
          <a:xfrm>
            <a:off x="3176588" y="5219700"/>
            <a:ext cx="5205412" cy="571500"/>
            <a:chOff x="3176558" y="5448296"/>
            <a:chExt cx="5205442" cy="571504"/>
          </a:xfrm>
        </p:grpSpPr>
        <p:sp>
          <p:nvSpPr>
            <p:cNvPr id="25" name="矩形 32"/>
            <p:cNvSpPr/>
            <p:nvPr/>
          </p:nvSpPr>
          <p:spPr bwMode="auto">
            <a:xfrm>
              <a:off x="3475010" y="5519735"/>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18450" name="TextBox 39"/>
            <p:cNvSpPr txBox="1">
              <a:spLocks noChangeArrowheads="1"/>
            </p:cNvSpPr>
            <p:nvPr/>
          </p:nvSpPr>
          <p:spPr bwMode="auto">
            <a:xfrm>
              <a:off x="3733800" y="5549925"/>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a:solidFill>
                    <a:srgbClr val="000000"/>
                  </a:solidFill>
                  <a:latin typeface="黑体" pitchFamily="49" charset="-122"/>
                  <a:ea typeface="黑体" pitchFamily="49" charset="-122"/>
                </a:rPr>
                <a:t>总结与展望</a:t>
              </a:r>
              <a:endParaRPr kumimoji="1" lang="en-US" altLang="zh-CN" b="1">
                <a:solidFill>
                  <a:srgbClr val="000000"/>
                </a:solidFill>
                <a:latin typeface="黑体" pitchFamily="49" charset="-122"/>
                <a:ea typeface="黑体" pitchFamily="49" charset="-122"/>
              </a:endParaRPr>
            </a:p>
          </p:txBody>
        </p:sp>
        <p:sp>
          <p:nvSpPr>
            <p:cNvPr id="34" name="菱形 31"/>
            <p:cNvSpPr/>
            <p:nvPr/>
          </p:nvSpPr>
          <p:spPr bwMode="auto">
            <a:xfrm>
              <a:off x="3176558" y="5448296"/>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6</a:t>
              </a:r>
              <a:endParaRPr lang="zh-CN" altLang="en-US" b="1" dirty="0">
                <a:solidFill>
                  <a:srgbClr val="000000"/>
                </a:solidFill>
                <a:latin typeface="Times New Roman" pitchFamily="18" charset="0"/>
                <a:cs typeface="Times New Roman" pitchFamily="18" charset="0"/>
              </a:endParaRPr>
            </a:p>
          </p:txBody>
        </p:sp>
      </p:grpSp>
      <p:sp>
        <p:nvSpPr>
          <p:cNvPr id="35" name="菱形 34"/>
          <p:cNvSpPr/>
          <p:nvPr/>
        </p:nvSpPr>
        <p:spPr bwMode="auto">
          <a:xfrm>
            <a:off x="3176558" y="1347863"/>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1</a:t>
            </a:r>
            <a:endParaRPr lang="zh-CN" altLang="en-US" b="1" dirty="0">
              <a:solidFill>
                <a:srgbClr val="000000"/>
              </a:solidFill>
              <a:latin typeface="Times New Roman" pitchFamily="18" charset="0"/>
              <a:cs typeface="Times New Roman" pitchFamily="18" charset="0"/>
            </a:endParaRPr>
          </a:p>
        </p:txBody>
      </p:sp>
      <p:grpSp>
        <p:nvGrpSpPr>
          <p:cNvPr id="31" name="Group 2"/>
          <p:cNvGrpSpPr>
            <a:grpSpLocks/>
          </p:cNvGrpSpPr>
          <p:nvPr/>
        </p:nvGrpSpPr>
        <p:grpSpPr bwMode="auto">
          <a:xfrm>
            <a:off x="3176588" y="2141538"/>
            <a:ext cx="5205412" cy="571500"/>
            <a:chOff x="3176558" y="2386018"/>
            <a:chExt cx="5205442" cy="571504"/>
          </a:xfrm>
        </p:grpSpPr>
        <p:sp>
          <p:nvSpPr>
            <p:cNvPr id="37" name="矩形 36"/>
            <p:cNvSpPr/>
            <p:nvPr/>
          </p:nvSpPr>
          <p:spPr bwMode="auto">
            <a:xfrm>
              <a:off x="3498822" y="2457455"/>
              <a:ext cx="4883178"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dirty="0">
                <a:solidFill>
                  <a:srgbClr val="000000"/>
                </a:solidFill>
              </a:endParaRPr>
            </a:p>
          </p:txBody>
        </p:sp>
        <p:sp>
          <p:nvSpPr>
            <p:cNvPr id="38" name="菱形 37"/>
            <p:cNvSpPr/>
            <p:nvPr/>
          </p:nvSpPr>
          <p:spPr bwMode="auto">
            <a:xfrm>
              <a:off x="3176558" y="2386018"/>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2</a:t>
              </a:r>
              <a:endParaRPr lang="zh-CN" altLang="en-US" b="1" dirty="0">
                <a:solidFill>
                  <a:srgbClr val="000000"/>
                </a:solidFill>
                <a:latin typeface="Times New Roman" pitchFamily="18" charset="0"/>
                <a:cs typeface="Times New Roman" pitchFamily="18" charset="0"/>
              </a:endParaRPr>
            </a:p>
          </p:txBody>
        </p:sp>
        <p:sp>
          <p:nvSpPr>
            <p:cNvPr id="39" name="TextBox 36"/>
            <p:cNvSpPr txBox="1">
              <a:spLocks noChangeArrowheads="1"/>
            </p:cNvSpPr>
            <p:nvPr/>
          </p:nvSpPr>
          <p:spPr bwMode="auto">
            <a:xfrm>
              <a:off x="3733800" y="2487658"/>
              <a:ext cx="4366590" cy="369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面向社区的疾病诊断决策支持系统设计</a:t>
              </a:r>
              <a:endParaRPr kumimoji="1" lang="en-US" altLang="zh-CN" b="1" dirty="0">
                <a:solidFill>
                  <a:srgbClr val="000000"/>
                </a:solidFill>
                <a:latin typeface="黑体" pitchFamily="49" charset="-122"/>
                <a:ea typeface="黑体" pitchFamily="49" charset="-122"/>
              </a:endParaRPr>
            </a:p>
          </p:txBody>
        </p:sp>
      </p:grpSp>
    </p:spTree>
    <p:extLst>
      <p:ext uri="{BB962C8B-B14F-4D97-AF65-F5344CB8AC3E}">
        <p14:creationId xmlns:p14="http://schemas.microsoft.com/office/powerpoint/2010/main" val="26458489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18</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en-US" altLang="zh-CN" sz="2800" b="1" dirty="0" smtClean="0">
                <a:solidFill>
                  <a:srgbClr val="FFFFFF"/>
                </a:solidFill>
                <a:latin typeface="Times New Roman" pitchFamily="18" charset="0"/>
                <a:ea typeface="黑体" pitchFamily="49" charset="-122"/>
                <a:cs typeface="Times New Roman" pitchFamily="18" charset="0"/>
              </a:rPr>
              <a:t>NoSQL</a:t>
            </a:r>
            <a:r>
              <a:rPr lang="zh-CN" altLang="en-US" sz="2800" b="1" dirty="0" smtClean="0">
                <a:solidFill>
                  <a:srgbClr val="FFFFFF"/>
                </a:solidFill>
                <a:latin typeface="Times New Roman" pitchFamily="18" charset="0"/>
                <a:ea typeface="黑体" pitchFamily="49" charset="-122"/>
                <a:cs typeface="Times New Roman" pitchFamily="18" charset="0"/>
              </a:rPr>
              <a:t>数据库概述</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3" name="TextBox 2"/>
          <p:cNvSpPr txBox="1"/>
          <p:nvPr/>
        </p:nvSpPr>
        <p:spPr>
          <a:xfrm>
            <a:off x="228782" y="1314828"/>
            <a:ext cx="4435766"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en-US" altLang="zh-CN" dirty="0" smtClean="0"/>
              <a:t>NoSQL  =  Not Only  SQL</a:t>
            </a:r>
            <a:endParaRPr lang="zh-CN" altLang="en-US" dirty="0"/>
          </a:p>
        </p:txBody>
      </p:sp>
      <p:sp>
        <p:nvSpPr>
          <p:cNvPr id="5" name="TextBox 4"/>
          <p:cNvSpPr txBox="1"/>
          <p:nvPr/>
        </p:nvSpPr>
        <p:spPr>
          <a:xfrm>
            <a:off x="611560" y="2204864"/>
            <a:ext cx="6192688" cy="369332"/>
          </a:xfrm>
          <a:prstGeom prst="rect">
            <a:avLst/>
          </a:prstGeom>
          <a:noFill/>
        </p:spPr>
        <p:txBody>
          <a:bodyPr wrap="square" rtlCol="0">
            <a:spAutoFit/>
          </a:bodyPr>
          <a:lstStyle/>
          <a:p>
            <a:r>
              <a:rPr lang="zh-CN" altLang="en-US" dirty="0" smtClean="0"/>
              <a:t>与数据库最大的区别是不使用关系模式作为数据组织方式</a:t>
            </a:r>
            <a:endParaRPr lang="zh-CN" altLang="en-US" dirty="0"/>
          </a:p>
        </p:txBody>
      </p:sp>
      <p:sp>
        <p:nvSpPr>
          <p:cNvPr id="6" name="TextBox 5"/>
          <p:cNvSpPr txBox="1"/>
          <p:nvPr/>
        </p:nvSpPr>
        <p:spPr>
          <a:xfrm>
            <a:off x="827584" y="2852936"/>
            <a:ext cx="6408712" cy="2031325"/>
          </a:xfrm>
          <a:prstGeom prst="rect">
            <a:avLst/>
          </a:prstGeom>
          <a:noFill/>
        </p:spPr>
        <p:txBody>
          <a:bodyPr wrap="square" rtlCol="0">
            <a:spAutoFit/>
          </a:bodyPr>
          <a:lstStyle/>
          <a:p>
            <a:r>
              <a:rPr lang="en-US" altLang="zh-CN" dirty="0" smtClean="0"/>
              <a:t>NOSQL</a:t>
            </a:r>
            <a:r>
              <a:rPr lang="zh-CN" altLang="en-US" dirty="0" smtClean="0"/>
              <a:t>的六个特性</a:t>
            </a:r>
            <a:endParaRPr lang="en-US" altLang="zh-CN" dirty="0" smtClean="0"/>
          </a:p>
          <a:p>
            <a:r>
              <a:rPr lang="en-US" altLang="zh-CN" dirty="0" smtClean="0"/>
              <a:t>1.</a:t>
            </a:r>
            <a:r>
              <a:rPr lang="zh-CN" altLang="en-US" dirty="0" smtClean="0"/>
              <a:t>良好的水平扩展能力</a:t>
            </a:r>
            <a:endParaRPr lang="en-US" altLang="zh-CN" dirty="0" smtClean="0"/>
          </a:p>
          <a:p>
            <a:r>
              <a:rPr lang="en-US" altLang="zh-CN" dirty="0" smtClean="0"/>
              <a:t>2.</a:t>
            </a:r>
            <a:r>
              <a:rPr lang="zh-CN" altLang="en-US" dirty="0" smtClean="0"/>
              <a:t>复制和分区能力</a:t>
            </a:r>
            <a:endParaRPr lang="en-US" altLang="zh-CN" dirty="0" smtClean="0"/>
          </a:p>
          <a:p>
            <a:r>
              <a:rPr lang="en-US" altLang="zh-CN" dirty="0" smtClean="0"/>
              <a:t>3.</a:t>
            </a:r>
            <a:r>
              <a:rPr lang="zh-CN" altLang="en-US" dirty="0" smtClean="0"/>
              <a:t>接口简单</a:t>
            </a:r>
            <a:endParaRPr lang="en-US" altLang="zh-CN" dirty="0" smtClean="0"/>
          </a:p>
          <a:p>
            <a:r>
              <a:rPr lang="en-US" altLang="zh-CN" dirty="0" smtClean="0"/>
              <a:t>4.</a:t>
            </a:r>
            <a:r>
              <a:rPr lang="zh-CN" altLang="en-US" dirty="0" smtClean="0"/>
              <a:t>较弱的事务模型</a:t>
            </a:r>
            <a:endParaRPr lang="en-US" altLang="zh-CN" dirty="0" smtClean="0"/>
          </a:p>
          <a:p>
            <a:r>
              <a:rPr lang="en-US" altLang="zh-CN" dirty="0" smtClean="0"/>
              <a:t>5.</a:t>
            </a:r>
            <a:r>
              <a:rPr lang="zh-CN" altLang="en-US" dirty="0" smtClean="0"/>
              <a:t>使用分布式索引</a:t>
            </a:r>
            <a:endParaRPr lang="en-US" altLang="zh-CN" dirty="0" smtClean="0"/>
          </a:p>
          <a:p>
            <a:r>
              <a:rPr lang="en-US" altLang="zh-CN" dirty="0" smtClean="0"/>
              <a:t>6</a:t>
            </a:r>
            <a:r>
              <a:rPr lang="zh-CN" altLang="en-US" dirty="0" smtClean="0"/>
              <a:t>模式自由</a:t>
            </a:r>
            <a:endParaRPr lang="en-US" altLang="zh-CN" dirty="0" smtClean="0"/>
          </a:p>
        </p:txBody>
      </p:sp>
      <p:pic>
        <p:nvPicPr>
          <p:cNvPr id="2049" name="Picture 1" descr="C:\Users\FGJ\AppData\Roaming\Tencent\Users\794460205\QQ\WinTemp\RichOle\`4JARE]T$F_1038VV4O2F1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8714" y="2852936"/>
            <a:ext cx="2571750" cy="2686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19059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19</a:t>
            </a:fld>
            <a:endParaRPr lang="en-US" altLang="zh-CN" smtClean="0">
              <a:solidFill>
                <a:srgbClr val="000000"/>
              </a:solidFill>
              <a:latin typeface="Arial" charset="0"/>
            </a:endParaRPr>
          </a:p>
        </p:txBody>
      </p:sp>
      <p:sp>
        <p:nvSpPr>
          <p:cNvPr id="57348" name="标题 1"/>
          <p:cNvSpPr txBox="1">
            <a:spLocks/>
          </p:cNvSpPr>
          <p:nvPr/>
        </p:nvSpPr>
        <p:spPr bwMode="auto">
          <a:xfrm>
            <a:off x="435407"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主流</a:t>
            </a:r>
            <a:r>
              <a:rPr lang="en-US" altLang="zh-CN" sz="2800" b="1" dirty="0" smtClean="0">
                <a:solidFill>
                  <a:srgbClr val="FFFFFF"/>
                </a:solidFill>
                <a:latin typeface="Times New Roman" pitchFamily="18" charset="0"/>
                <a:ea typeface="黑体" pitchFamily="49" charset="-122"/>
                <a:cs typeface="Times New Roman" pitchFamily="18" charset="0"/>
              </a:rPr>
              <a:t>NOSQL</a:t>
            </a:r>
            <a:r>
              <a:rPr lang="zh-CN" altLang="en-US" sz="2800" b="1" dirty="0" smtClean="0">
                <a:solidFill>
                  <a:srgbClr val="FFFFFF"/>
                </a:solidFill>
                <a:latin typeface="Times New Roman" pitchFamily="18" charset="0"/>
                <a:ea typeface="黑体" pitchFamily="49" charset="-122"/>
                <a:cs typeface="Times New Roman" pitchFamily="18" charset="0"/>
              </a:rPr>
              <a:t>数据库分析</a:t>
            </a:r>
            <a:endParaRPr lang="zh-CN" altLang="en-US" sz="2800" b="1" dirty="0">
              <a:solidFill>
                <a:srgbClr val="FFFFFF"/>
              </a:solidFill>
              <a:latin typeface="Times New Roman" pitchFamily="18" charset="0"/>
              <a:ea typeface="黑体" pitchFamily="49" charset="-122"/>
              <a:cs typeface="Times New Roman" pitchFamily="18" charset="0"/>
            </a:endParaRPr>
          </a:p>
        </p:txBody>
      </p:sp>
      <p:graphicFrame>
        <p:nvGraphicFramePr>
          <p:cNvPr id="5" name="图示 4"/>
          <p:cNvGraphicFramePr/>
          <p:nvPr>
            <p:extLst>
              <p:ext uri="{D42A27DB-BD31-4B8C-83A1-F6EECF244321}">
                <p14:modId xmlns:p14="http://schemas.microsoft.com/office/powerpoint/2010/main" val="1273520499"/>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548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bwMode="auto">
          <a:xfrm>
            <a:off x="3498850" y="1443038"/>
            <a:ext cx="4883150" cy="428625"/>
          </a:xfrm>
          <a:prstGeom prst="rect">
            <a:avLst/>
          </a:prstGeom>
          <a:solidFill>
            <a:schemeClr val="accent1">
              <a:lumMod val="9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dirty="0">
              <a:solidFill>
                <a:srgbClr val="000000"/>
              </a:solidFill>
            </a:endParaRPr>
          </a:p>
        </p:txBody>
      </p:sp>
      <p:sp>
        <p:nvSpPr>
          <p:cNvPr id="18435" name="Text Box 9"/>
          <p:cNvSpPr txBox="1">
            <a:spLocks noChangeArrowheads="1"/>
          </p:cNvSpPr>
          <p:nvPr/>
        </p:nvSpPr>
        <p:spPr bwMode="auto">
          <a:xfrm>
            <a:off x="304800" y="292100"/>
            <a:ext cx="779559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论文提纲</a:t>
            </a:r>
            <a:endParaRPr lang="zh-CN" altLang="en-US" sz="2800" b="1" dirty="0">
              <a:solidFill>
                <a:srgbClr val="FFFFFF"/>
              </a:solidFill>
              <a:latin typeface="Times New Roman" pitchFamily="18" charset="0"/>
              <a:ea typeface="黑体" pitchFamily="49" charset="-122"/>
              <a:cs typeface="Times New Roman" pitchFamily="18" charset="0"/>
            </a:endParaRPr>
          </a:p>
        </p:txBody>
      </p:sp>
      <p:grpSp>
        <p:nvGrpSpPr>
          <p:cNvPr id="18436" name="Group 4"/>
          <p:cNvGrpSpPr>
            <a:grpSpLocks/>
          </p:cNvGrpSpPr>
          <p:nvPr/>
        </p:nvGrpSpPr>
        <p:grpSpPr bwMode="auto">
          <a:xfrm>
            <a:off x="3176588" y="3679825"/>
            <a:ext cx="5205412" cy="571500"/>
            <a:chOff x="3176558" y="3957654"/>
            <a:chExt cx="5205442" cy="571504"/>
          </a:xfrm>
        </p:grpSpPr>
        <p:sp>
          <p:nvSpPr>
            <p:cNvPr id="33" name="矩形 32"/>
            <p:cNvSpPr/>
            <p:nvPr/>
          </p:nvSpPr>
          <p:spPr bwMode="auto">
            <a:xfrm>
              <a:off x="3475010" y="4029093"/>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18470" name="TextBox 39"/>
            <p:cNvSpPr txBox="1">
              <a:spLocks noChangeArrowheads="1"/>
            </p:cNvSpPr>
            <p:nvPr/>
          </p:nvSpPr>
          <p:spPr bwMode="auto">
            <a:xfrm>
              <a:off x="3733800" y="4059283"/>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头痛决策支持系统开发与评估</a:t>
              </a:r>
              <a:endParaRPr kumimoji="1" lang="en-US" altLang="zh-CN" b="1" dirty="0">
                <a:solidFill>
                  <a:srgbClr val="000000"/>
                </a:solidFill>
                <a:latin typeface="黑体" pitchFamily="49" charset="-122"/>
                <a:ea typeface="黑体" pitchFamily="49" charset="-122"/>
              </a:endParaRPr>
            </a:p>
          </p:txBody>
        </p:sp>
        <p:sp>
          <p:nvSpPr>
            <p:cNvPr id="32" name="菱形 31"/>
            <p:cNvSpPr/>
            <p:nvPr/>
          </p:nvSpPr>
          <p:spPr bwMode="auto">
            <a:xfrm>
              <a:off x="3176558" y="3957654"/>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4</a:t>
              </a:r>
              <a:endParaRPr lang="zh-CN" altLang="en-US" b="1" dirty="0">
                <a:solidFill>
                  <a:srgbClr val="000000"/>
                </a:solidFill>
                <a:latin typeface="Times New Roman" pitchFamily="18" charset="0"/>
                <a:cs typeface="Times New Roman" pitchFamily="18" charset="0"/>
              </a:endParaRPr>
            </a:p>
          </p:txBody>
        </p:sp>
      </p:grpSp>
      <p:grpSp>
        <p:nvGrpSpPr>
          <p:cNvPr id="18437" name="Group 2"/>
          <p:cNvGrpSpPr>
            <a:grpSpLocks/>
          </p:cNvGrpSpPr>
          <p:nvPr/>
        </p:nvGrpSpPr>
        <p:grpSpPr bwMode="auto">
          <a:xfrm>
            <a:off x="3176588" y="2141538"/>
            <a:ext cx="5205412" cy="571500"/>
            <a:chOff x="3176558" y="2386018"/>
            <a:chExt cx="5205442" cy="571504"/>
          </a:xfrm>
        </p:grpSpPr>
        <p:sp>
          <p:nvSpPr>
            <p:cNvPr id="20" name="矩形 19"/>
            <p:cNvSpPr/>
            <p:nvPr/>
          </p:nvSpPr>
          <p:spPr bwMode="auto">
            <a:xfrm>
              <a:off x="3498822" y="2457455"/>
              <a:ext cx="4883178"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dirty="0">
                <a:solidFill>
                  <a:srgbClr val="000000"/>
                </a:solidFill>
              </a:endParaRPr>
            </a:p>
          </p:txBody>
        </p:sp>
        <p:sp>
          <p:nvSpPr>
            <p:cNvPr id="21" name="菱形 20"/>
            <p:cNvSpPr/>
            <p:nvPr/>
          </p:nvSpPr>
          <p:spPr bwMode="auto">
            <a:xfrm>
              <a:off x="3176558" y="2386018"/>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2</a:t>
              </a:r>
              <a:endParaRPr lang="zh-CN" altLang="en-US" b="1" dirty="0">
                <a:solidFill>
                  <a:srgbClr val="000000"/>
                </a:solidFill>
                <a:latin typeface="Times New Roman" pitchFamily="18" charset="0"/>
                <a:cs typeface="Times New Roman" pitchFamily="18" charset="0"/>
              </a:endParaRPr>
            </a:p>
          </p:txBody>
        </p:sp>
        <p:sp>
          <p:nvSpPr>
            <p:cNvPr id="18468" name="TextBox 36"/>
            <p:cNvSpPr txBox="1">
              <a:spLocks noChangeArrowheads="1"/>
            </p:cNvSpPr>
            <p:nvPr/>
          </p:nvSpPr>
          <p:spPr bwMode="auto">
            <a:xfrm>
              <a:off x="3733800" y="2487658"/>
              <a:ext cx="4366590" cy="369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面向社区的疾病诊断决策支持系统设计</a:t>
              </a:r>
              <a:endParaRPr kumimoji="1" lang="en-US" altLang="zh-CN" b="1" dirty="0">
                <a:solidFill>
                  <a:srgbClr val="000000"/>
                </a:solidFill>
                <a:latin typeface="黑体" pitchFamily="49" charset="-122"/>
                <a:ea typeface="黑体" pitchFamily="49" charset="-122"/>
              </a:endParaRPr>
            </a:p>
          </p:txBody>
        </p:sp>
      </p:grpSp>
      <p:grpSp>
        <p:nvGrpSpPr>
          <p:cNvPr id="18438" name="Group 3"/>
          <p:cNvGrpSpPr>
            <a:grpSpLocks/>
          </p:cNvGrpSpPr>
          <p:nvPr/>
        </p:nvGrpSpPr>
        <p:grpSpPr bwMode="auto">
          <a:xfrm>
            <a:off x="3176588" y="2911475"/>
            <a:ext cx="5281612" cy="571500"/>
            <a:chOff x="3176558" y="3171836"/>
            <a:chExt cx="5281642" cy="571504"/>
          </a:xfrm>
        </p:grpSpPr>
        <p:sp>
          <p:nvSpPr>
            <p:cNvPr id="30" name="矩形 29"/>
            <p:cNvSpPr/>
            <p:nvPr/>
          </p:nvSpPr>
          <p:spPr bwMode="auto">
            <a:xfrm>
              <a:off x="3498822" y="3243275"/>
              <a:ext cx="4883178"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26" name="菱形 25"/>
            <p:cNvSpPr/>
            <p:nvPr/>
          </p:nvSpPr>
          <p:spPr bwMode="auto">
            <a:xfrm>
              <a:off x="3176558" y="3171836"/>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3</a:t>
              </a:r>
              <a:endParaRPr lang="zh-CN" altLang="en-US" b="1" dirty="0">
                <a:solidFill>
                  <a:srgbClr val="000000"/>
                </a:solidFill>
                <a:latin typeface="Times New Roman" pitchFamily="18" charset="0"/>
                <a:cs typeface="Times New Roman" pitchFamily="18" charset="0"/>
              </a:endParaRPr>
            </a:p>
          </p:txBody>
        </p:sp>
        <p:sp>
          <p:nvSpPr>
            <p:cNvPr id="18463" name="TextBox 37"/>
            <p:cNvSpPr txBox="1">
              <a:spLocks noChangeArrowheads="1"/>
            </p:cNvSpPr>
            <p:nvPr/>
          </p:nvSpPr>
          <p:spPr bwMode="auto">
            <a:xfrm>
              <a:off x="3733800" y="3298871"/>
              <a:ext cx="4724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系统关键技术</a:t>
              </a:r>
              <a:endParaRPr kumimoji="1" lang="en-US" altLang="zh-CN" b="1" dirty="0">
                <a:solidFill>
                  <a:srgbClr val="000000"/>
                </a:solidFill>
                <a:latin typeface="黑体" pitchFamily="49" charset="-122"/>
                <a:ea typeface="黑体" pitchFamily="49" charset="-122"/>
              </a:endParaRPr>
            </a:p>
          </p:txBody>
        </p:sp>
      </p:grpSp>
      <p:pic>
        <p:nvPicPr>
          <p:cNvPr id="27" name="Picture 2" descr="E:\素材\矢量图标\医疗相关\Free-Medical-Icons-Set\128x128\ParameterReview.png"/>
          <p:cNvPicPr>
            <a:picLocks noChangeAspect="1" noChangeArrowheads="1"/>
          </p:cNvPicPr>
          <p:nvPr/>
        </p:nvPicPr>
        <p:blipFill>
          <a:blip r:embed="rId3"/>
          <a:srcRect/>
          <a:stretch>
            <a:fillRect/>
          </a:stretch>
        </p:blipFill>
        <p:spPr bwMode="auto">
          <a:xfrm rot="1211986">
            <a:off x="986153" y="2594930"/>
            <a:ext cx="1762195" cy="176219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8" name="Picture 3" descr="D:\My Documents\20101220\素材\01300000165476121636519272838.jpg"/>
          <p:cNvPicPr>
            <a:picLocks noChangeAspect="1" noChangeArrowheads="1"/>
          </p:cNvPicPr>
          <p:nvPr/>
        </p:nvPicPr>
        <p:blipFill>
          <a:blip r:embed="rId4"/>
          <a:srcRect/>
          <a:stretch>
            <a:fillRect/>
          </a:stretch>
        </p:blipFill>
        <p:spPr bwMode="auto">
          <a:xfrm>
            <a:off x="430120" y="2439810"/>
            <a:ext cx="1711489" cy="181909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9" name="Picture 3" descr="E:\素材\图片素材\键盘\2.jpg"/>
          <p:cNvPicPr>
            <a:picLocks noChangeAspect="1" noChangeArrowheads="1"/>
          </p:cNvPicPr>
          <p:nvPr/>
        </p:nvPicPr>
        <p:blipFill>
          <a:blip r:embed="rId5" cstate="print"/>
          <a:srcRect/>
          <a:stretch>
            <a:fillRect/>
          </a:stretch>
        </p:blipFill>
        <p:spPr bwMode="auto">
          <a:xfrm rot="20860945">
            <a:off x="487670" y="3580473"/>
            <a:ext cx="1731847" cy="105065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8442" name="Slide Number Placeholder 1"/>
          <p:cNvSpPr>
            <a:spLocks noGrp="1"/>
          </p:cNvSpPr>
          <p:nvPr>
            <p:ph type="sldNum" sz="quarter" idx="12"/>
          </p:nvPr>
        </p:nvSpPr>
        <p:spPr>
          <a:xfrm>
            <a:off x="6553200" y="6408738"/>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631151A5-EF93-41A3-8697-86454BD85761}" type="slidenum">
              <a:rPr lang="en-US" altLang="zh-CN" smtClean="0">
                <a:solidFill>
                  <a:srgbClr val="000000"/>
                </a:solidFill>
                <a:latin typeface="Arial" charset="0"/>
              </a:rPr>
              <a:pPr eaLnBrk="1" fontAlgn="base" hangingPunct="1">
                <a:spcBef>
                  <a:spcPct val="0"/>
                </a:spcBef>
                <a:spcAft>
                  <a:spcPct val="0"/>
                </a:spcAft>
              </a:pPr>
              <a:t>2</a:t>
            </a:fld>
            <a:endParaRPr lang="en-US" altLang="zh-CN" smtClean="0">
              <a:solidFill>
                <a:srgbClr val="000000"/>
              </a:solidFill>
              <a:latin typeface="Arial" charset="0"/>
            </a:endParaRPr>
          </a:p>
        </p:txBody>
      </p:sp>
      <p:sp>
        <p:nvSpPr>
          <p:cNvPr id="18443" name="Rectangle 1"/>
          <p:cNvSpPr>
            <a:spLocks noChangeArrowheads="1"/>
          </p:cNvSpPr>
          <p:nvPr/>
        </p:nvSpPr>
        <p:spPr bwMode="auto">
          <a:xfrm>
            <a:off x="3694113" y="1473200"/>
            <a:ext cx="6492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kumimoji="1" lang="zh-CN" altLang="en-US" b="1" dirty="0">
                <a:solidFill>
                  <a:srgbClr val="000000"/>
                </a:solidFill>
                <a:latin typeface="黑体" pitchFamily="49" charset="-122"/>
                <a:ea typeface="黑体" pitchFamily="49" charset="-122"/>
              </a:rPr>
              <a:t>引言</a:t>
            </a:r>
            <a:endParaRPr kumimoji="1" lang="en-US" altLang="zh-CN" b="1" dirty="0">
              <a:solidFill>
                <a:srgbClr val="000000"/>
              </a:solidFill>
              <a:latin typeface="黑体" pitchFamily="49" charset="-122"/>
              <a:ea typeface="黑体" pitchFamily="49" charset="-122"/>
            </a:endParaRPr>
          </a:p>
        </p:txBody>
      </p:sp>
      <p:grpSp>
        <p:nvGrpSpPr>
          <p:cNvPr id="18444" name="Group 5"/>
          <p:cNvGrpSpPr>
            <a:grpSpLocks/>
          </p:cNvGrpSpPr>
          <p:nvPr/>
        </p:nvGrpSpPr>
        <p:grpSpPr bwMode="auto">
          <a:xfrm>
            <a:off x="3176588" y="4449763"/>
            <a:ext cx="5205412" cy="571500"/>
            <a:chOff x="3176558" y="4724400"/>
            <a:chExt cx="5205442" cy="571504"/>
          </a:xfrm>
        </p:grpSpPr>
        <p:sp>
          <p:nvSpPr>
            <p:cNvPr id="22" name="矩形 32"/>
            <p:cNvSpPr/>
            <p:nvPr/>
          </p:nvSpPr>
          <p:spPr bwMode="auto">
            <a:xfrm>
              <a:off x="3475010" y="4795837"/>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18455" name="TextBox 39"/>
            <p:cNvSpPr txBox="1">
              <a:spLocks noChangeArrowheads="1"/>
            </p:cNvSpPr>
            <p:nvPr/>
          </p:nvSpPr>
          <p:spPr bwMode="auto">
            <a:xfrm>
              <a:off x="3733800" y="4826029"/>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老年痴呆症决策支持系统开发与评估</a:t>
              </a:r>
              <a:endParaRPr kumimoji="1" lang="en-US" altLang="zh-CN" b="1" dirty="0">
                <a:solidFill>
                  <a:srgbClr val="000000"/>
                </a:solidFill>
                <a:latin typeface="黑体" pitchFamily="49" charset="-122"/>
                <a:ea typeface="黑体" pitchFamily="49" charset="-122"/>
              </a:endParaRPr>
            </a:p>
          </p:txBody>
        </p:sp>
        <p:sp>
          <p:nvSpPr>
            <p:cNvPr id="24" name="菱形 31"/>
            <p:cNvSpPr/>
            <p:nvPr/>
          </p:nvSpPr>
          <p:spPr bwMode="auto">
            <a:xfrm>
              <a:off x="3176558" y="4724400"/>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5</a:t>
              </a:r>
              <a:endParaRPr lang="zh-CN" altLang="en-US" b="1" dirty="0">
                <a:solidFill>
                  <a:srgbClr val="000000"/>
                </a:solidFill>
                <a:latin typeface="Times New Roman" pitchFamily="18" charset="0"/>
                <a:cs typeface="Times New Roman" pitchFamily="18" charset="0"/>
              </a:endParaRPr>
            </a:p>
          </p:txBody>
        </p:sp>
      </p:grpSp>
      <p:grpSp>
        <p:nvGrpSpPr>
          <p:cNvPr id="18445" name="Group 6"/>
          <p:cNvGrpSpPr>
            <a:grpSpLocks/>
          </p:cNvGrpSpPr>
          <p:nvPr/>
        </p:nvGrpSpPr>
        <p:grpSpPr bwMode="auto">
          <a:xfrm>
            <a:off x="3176588" y="5219700"/>
            <a:ext cx="5205412" cy="571500"/>
            <a:chOff x="3176558" y="5448296"/>
            <a:chExt cx="5205442" cy="571504"/>
          </a:xfrm>
        </p:grpSpPr>
        <p:sp>
          <p:nvSpPr>
            <p:cNvPr id="25" name="矩形 32"/>
            <p:cNvSpPr/>
            <p:nvPr/>
          </p:nvSpPr>
          <p:spPr bwMode="auto">
            <a:xfrm>
              <a:off x="3475010" y="5519735"/>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18450" name="TextBox 39"/>
            <p:cNvSpPr txBox="1">
              <a:spLocks noChangeArrowheads="1"/>
            </p:cNvSpPr>
            <p:nvPr/>
          </p:nvSpPr>
          <p:spPr bwMode="auto">
            <a:xfrm>
              <a:off x="3733800" y="5549925"/>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a:solidFill>
                    <a:srgbClr val="000000"/>
                  </a:solidFill>
                  <a:latin typeface="黑体" pitchFamily="49" charset="-122"/>
                  <a:ea typeface="黑体" pitchFamily="49" charset="-122"/>
                </a:rPr>
                <a:t>总结与展望</a:t>
              </a:r>
              <a:endParaRPr kumimoji="1" lang="en-US" altLang="zh-CN" b="1">
                <a:solidFill>
                  <a:srgbClr val="000000"/>
                </a:solidFill>
                <a:latin typeface="黑体" pitchFamily="49" charset="-122"/>
                <a:ea typeface="黑体" pitchFamily="49" charset="-122"/>
              </a:endParaRPr>
            </a:p>
          </p:txBody>
        </p:sp>
        <p:sp>
          <p:nvSpPr>
            <p:cNvPr id="34" name="菱形 31"/>
            <p:cNvSpPr/>
            <p:nvPr/>
          </p:nvSpPr>
          <p:spPr bwMode="auto">
            <a:xfrm>
              <a:off x="3176558" y="5448296"/>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6</a:t>
              </a:r>
              <a:endParaRPr lang="zh-CN" altLang="en-US" b="1" dirty="0">
                <a:solidFill>
                  <a:srgbClr val="000000"/>
                </a:solidFill>
                <a:latin typeface="Times New Roman" pitchFamily="18" charset="0"/>
                <a:cs typeface="Times New Roman" pitchFamily="18" charset="0"/>
              </a:endParaRPr>
            </a:p>
          </p:txBody>
        </p:sp>
      </p:grpSp>
      <p:sp>
        <p:nvSpPr>
          <p:cNvPr id="35" name="菱形 34"/>
          <p:cNvSpPr/>
          <p:nvPr/>
        </p:nvSpPr>
        <p:spPr bwMode="auto">
          <a:xfrm>
            <a:off x="3176558" y="1347863"/>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1</a:t>
            </a:r>
            <a:endParaRPr lang="zh-CN" altLang="en-US" b="1"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4726694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20</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en-US" altLang="zh-CN" sz="2800" b="1" dirty="0" smtClean="0">
                <a:solidFill>
                  <a:srgbClr val="FFFFFF"/>
                </a:solidFill>
                <a:latin typeface="Times New Roman" pitchFamily="18" charset="0"/>
                <a:ea typeface="黑体" pitchFamily="49" charset="-122"/>
                <a:cs typeface="Times New Roman" pitchFamily="18" charset="0"/>
              </a:rPr>
              <a:t>NOSQL</a:t>
            </a:r>
            <a:r>
              <a:rPr lang="zh-CN" altLang="en-US" sz="2800" b="1" dirty="0" smtClean="0">
                <a:solidFill>
                  <a:srgbClr val="FFFFFF"/>
                </a:solidFill>
                <a:latin typeface="Times New Roman" pitchFamily="18" charset="0"/>
                <a:ea typeface="黑体" pitchFamily="49" charset="-122"/>
                <a:cs typeface="Times New Roman" pitchFamily="18" charset="0"/>
              </a:rPr>
              <a:t>在医疗领域的应用</a:t>
            </a:r>
            <a:endParaRPr lang="zh-CN" altLang="en-US" sz="2800" b="1" dirty="0">
              <a:solidFill>
                <a:srgbClr val="FFFFFF"/>
              </a:solidFill>
              <a:latin typeface="Times New Roman" pitchFamily="18" charset="0"/>
              <a:ea typeface="黑体" pitchFamily="49" charset="-122"/>
              <a:cs typeface="Times New Roman" pitchFamily="18" charset="0"/>
            </a:endParaRPr>
          </a:p>
        </p:txBody>
      </p:sp>
    </p:spTree>
    <p:extLst>
      <p:ext uri="{BB962C8B-B14F-4D97-AF65-F5344CB8AC3E}">
        <p14:creationId xmlns:p14="http://schemas.microsoft.com/office/powerpoint/2010/main" val="13139937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21</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基于</a:t>
            </a:r>
            <a:r>
              <a:rPr lang="en-US" altLang="zh-CN" sz="2800" b="1" dirty="0" err="1" smtClean="0">
                <a:solidFill>
                  <a:srgbClr val="FFFFFF"/>
                </a:solidFill>
                <a:latin typeface="Times New Roman" pitchFamily="18" charset="0"/>
                <a:ea typeface="黑体" pitchFamily="49" charset="-122"/>
                <a:cs typeface="Times New Roman" pitchFamily="18" charset="0"/>
              </a:rPr>
              <a:t>MongoDB</a:t>
            </a:r>
            <a:r>
              <a:rPr lang="zh-CN" altLang="en-US" sz="2800" b="1" dirty="0" smtClean="0">
                <a:solidFill>
                  <a:srgbClr val="FFFFFF"/>
                </a:solidFill>
                <a:latin typeface="Times New Roman" pitchFamily="18" charset="0"/>
                <a:ea typeface="黑体" pitchFamily="49" charset="-122"/>
                <a:cs typeface="Times New Roman" pitchFamily="18" charset="0"/>
              </a:rPr>
              <a:t>的数据存储设计方案</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5" name="圆角矩形 4"/>
          <p:cNvSpPr/>
          <p:nvPr/>
        </p:nvSpPr>
        <p:spPr bwMode="auto">
          <a:xfrm>
            <a:off x="827584" y="1700808"/>
            <a:ext cx="6624736" cy="792088"/>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i="0" u="none" strike="noStrike" normalizeH="0" baseline="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a typeface="宋体" charset="-122"/>
            </a:endParaRPr>
          </a:p>
        </p:txBody>
      </p:sp>
    </p:spTree>
    <p:extLst>
      <p:ext uri="{BB962C8B-B14F-4D97-AF65-F5344CB8AC3E}">
        <p14:creationId xmlns:p14="http://schemas.microsoft.com/office/powerpoint/2010/main" val="5439634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FGJ\AppData\Roaming\Tencent\Users\794460205\QQ\WinTemp\RichOle\KSTG5DFY07%ZB13BCRRK`7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917" y="2060848"/>
            <a:ext cx="5834243" cy="3600400"/>
          </a:xfrm>
          <a:prstGeom prst="rect">
            <a:avLst/>
          </a:prstGeom>
          <a:noFill/>
          <a:extLst>
            <a:ext uri="{909E8E84-426E-40DD-AFC4-6F175D3DCCD1}">
              <a14:hiddenFill xmlns:a14="http://schemas.microsoft.com/office/drawing/2010/main">
                <a:solidFill>
                  <a:srgbClr val="FFFFFF"/>
                </a:solidFill>
              </a14:hiddenFill>
            </a:ext>
          </a:extLst>
        </p:spPr>
      </p:pic>
      <p:sp>
        <p:nvSpPr>
          <p:cNvPr id="3" name="圆角矩形标注 2"/>
          <p:cNvSpPr/>
          <p:nvPr/>
        </p:nvSpPr>
        <p:spPr bwMode="auto">
          <a:xfrm>
            <a:off x="6012160" y="2492896"/>
            <a:ext cx="2808312" cy="2952328"/>
          </a:xfrm>
          <a:prstGeom prst="wedgeRoundRectCallout">
            <a:avLst>
              <a:gd name="adj1" fmla="val -57694"/>
              <a:gd name="adj2" fmla="val -12389"/>
              <a:gd name="adj3" fmla="val 16667"/>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22</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基于</a:t>
            </a:r>
            <a:r>
              <a:rPr lang="en-US" altLang="zh-CN" sz="2800" b="1" dirty="0" err="1" smtClean="0">
                <a:solidFill>
                  <a:srgbClr val="FFFFFF"/>
                </a:solidFill>
                <a:latin typeface="Times New Roman" pitchFamily="18" charset="0"/>
                <a:ea typeface="黑体" pitchFamily="49" charset="-122"/>
                <a:cs typeface="Times New Roman" pitchFamily="18" charset="0"/>
              </a:rPr>
              <a:t>MongoDB</a:t>
            </a:r>
            <a:r>
              <a:rPr lang="zh-CN" altLang="en-US" sz="2800" b="1" dirty="0" smtClean="0">
                <a:solidFill>
                  <a:srgbClr val="FFFFFF"/>
                </a:solidFill>
                <a:latin typeface="Times New Roman" pitchFamily="18" charset="0"/>
                <a:ea typeface="黑体" pitchFamily="49" charset="-122"/>
                <a:cs typeface="Times New Roman" pitchFamily="18" charset="0"/>
              </a:rPr>
              <a:t>的数据存储设计方案</a:t>
            </a:r>
            <a:endParaRPr lang="zh-CN" altLang="en-US" sz="2800" b="1" dirty="0">
              <a:solidFill>
                <a:srgbClr val="FFFFFF"/>
              </a:solidFill>
              <a:latin typeface="Times New Roman" pitchFamily="18" charset="0"/>
              <a:ea typeface="黑体" pitchFamily="49" charset="-122"/>
              <a:cs typeface="Times New Roman" pitchFamily="18" charset="0"/>
            </a:endParaRPr>
          </a:p>
        </p:txBody>
      </p:sp>
      <p:pic>
        <p:nvPicPr>
          <p:cNvPr id="1025" name="Picture 1" descr="C:\Users\FGJ\AppData\Roaming\Tencent\Users\794460205\QQ\WinTemp\RichOle\SM35C3N6H{D0ZY@PF1ZFLG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7576" y="2978699"/>
            <a:ext cx="2564160" cy="21247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23528" y="1268760"/>
            <a:ext cx="2520280" cy="369332"/>
          </a:xfrm>
          <a:prstGeom prst="rect">
            <a:avLst/>
          </a:prstGeom>
          <a:noFill/>
        </p:spPr>
        <p:txBody>
          <a:bodyPr wrap="square" rtlCol="0">
            <a:spAutoFit/>
          </a:bodyPr>
          <a:lstStyle/>
          <a:p>
            <a:r>
              <a:rPr lang="en-US" altLang="zh-CN" dirty="0" err="1" smtClean="0"/>
              <a:t>MongoDB</a:t>
            </a:r>
            <a:r>
              <a:rPr lang="zh-CN" altLang="en-US" dirty="0" smtClean="0"/>
              <a:t>存储结构</a:t>
            </a:r>
            <a:endParaRPr lang="zh-CN" altLang="en-US" dirty="0"/>
          </a:p>
        </p:txBody>
      </p:sp>
    </p:spTree>
    <p:extLst>
      <p:ext uri="{BB962C8B-B14F-4D97-AF65-F5344CB8AC3E}">
        <p14:creationId xmlns:p14="http://schemas.microsoft.com/office/powerpoint/2010/main" val="8508350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bwMode="auto">
          <a:xfrm>
            <a:off x="3498850" y="1443038"/>
            <a:ext cx="4883150" cy="428625"/>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pPr>
            <a:endParaRPr lang="zh-CN" altLang="en-US" b="1" dirty="0">
              <a:solidFill>
                <a:srgbClr val="000000"/>
              </a:solidFill>
            </a:endParaRPr>
          </a:p>
        </p:txBody>
      </p:sp>
      <p:sp>
        <p:nvSpPr>
          <p:cNvPr id="18435" name="Text Box 9"/>
          <p:cNvSpPr txBox="1">
            <a:spLocks noChangeArrowheads="1"/>
          </p:cNvSpPr>
          <p:nvPr/>
        </p:nvSpPr>
        <p:spPr bwMode="auto">
          <a:xfrm>
            <a:off x="304800" y="292100"/>
            <a:ext cx="779559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论文提纲</a:t>
            </a:r>
            <a:endParaRPr lang="zh-CN" altLang="en-US" sz="2800" b="1" dirty="0">
              <a:solidFill>
                <a:srgbClr val="FFFFFF"/>
              </a:solidFill>
              <a:latin typeface="Times New Roman" pitchFamily="18" charset="0"/>
              <a:ea typeface="黑体" pitchFamily="49" charset="-122"/>
              <a:cs typeface="Times New Roman" pitchFamily="18" charset="0"/>
            </a:endParaRPr>
          </a:p>
        </p:txBody>
      </p:sp>
      <p:grpSp>
        <p:nvGrpSpPr>
          <p:cNvPr id="18436" name="Group 4"/>
          <p:cNvGrpSpPr>
            <a:grpSpLocks/>
          </p:cNvGrpSpPr>
          <p:nvPr/>
        </p:nvGrpSpPr>
        <p:grpSpPr bwMode="auto">
          <a:xfrm>
            <a:off x="3176588" y="3679825"/>
            <a:ext cx="5205412" cy="571500"/>
            <a:chOff x="3176558" y="3957654"/>
            <a:chExt cx="5205442" cy="571504"/>
          </a:xfrm>
          <a:solidFill>
            <a:schemeClr val="accent5">
              <a:lumMod val="90000"/>
            </a:schemeClr>
          </a:solidFill>
        </p:grpSpPr>
        <p:sp>
          <p:nvSpPr>
            <p:cNvPr id="33" name="矩形 32"/>
            <p:cNvSpPr/>
            <p:nvPr/>
          </p:nvSpPr>
          <p:spPr bwMode="auto">
            <a:xfrm>
              <a:off x="3475010" y="4029093"/>
              <a:ext cx="4906990" cy="428628"/>
            </a:xfrm>
            <a:prstGeom prst="rect">
              <a:avLst/>
            </a:prstGeom>
            <a:grp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18470" name="TextBox 39"/>
            <p:cNvSpPr txBox="1">
              <a:spLocks noChangeArrowheads="1"/>
            </p:cNvSpPr>
            <p:nvPr/>
          </p:nvSpPr>
          <p:spPr bwMode="auto">
            <a:xfrm>
              <a:off x="3733800" y="4059283"/>
              <a:ext cx="4622800" cy="3693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头痛决策支持系统开发与评估</a:t>
              </a:r>
              <a:endParaRPr kumimoji="1" lang="en-US" altLang="zh-CN" b="1" dirty="0">
                <a:solidFill>
                  <a:srgbClr val="000000"/>
                </a:solidFill>
                <a:latin typeface="黑体" pitchFamily="49" charset="-122"/>
                <a:ea typeface="黑体" pitchFamily="49" charset="-122"/>
              </a:endParaRPr>
            </a:p>
          </p:txBody>
        </p:sp>
        <p:sp>
          <p:nvSpPr>
            <p:cNvPr id="32" name="菱形 31"/>
            <p:cNvSpPr/>
            <p:nvPr/>
          </p:nvSpPr>
          <p:spPr bwMode="auto">
            <a:xfrm>
              <a:off x="3176558" y="3957654"/>
              <a:ext cx="571504" cy="571504"/>
            </a:xfrm>
            <a:prstGeom prst="diamond">
              <a:avLst/>
            </a:prstGeom>
            <a:grp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4</a:t>
              </a:r>
              <a:endParaRPr lang="zh-CN" altLang="en-US" b="1" dirty="0">
                <a:solidFill>
                  <a:srgbClr val="000000"/>
                </a:solidFill>
                <a:latin typeface="Times New Roman" pitchFamily="18" charset="0"/>
                <a:cs typeface="Times New Roman" pitchFamily="18" charset="0"/>
              </a:endParaRPr>
            </a:p>
          </p:txBody>
        </p:sp>
      </p:grpSp>
      <p:grpSp>
        <p:nvGrpSpPr>
          <p:cNvPr id="18438" name="Group 3"/>
          <p:cNvGrpSpPr>
            <a:grpSpLocks/>
          </p:cNvGrpSpPr>
          <p:nvPr/>
        </p:nvGrpSpPr>
        <p:grpSpPr bwMode="auto">
          <a:xfrm>
            <a:off x="3176588" y="2911475"/>
            <a:ext cx="5281612" cy="571500"/>
            <a:chOff x="3176558" y="3171836"/>
            <a:chExt cx="5281642" cy="571504"/>
          </a:xfrm>
        </p:grpSpPr>
        <p:sp>
          <p:nvSpPr>
            <p:cNvPr id="30" name="矩形 29"/>
            <p:cNvSpPr/>
            <p:nvPr/>
          </p:nvSpPr>
          <p:spPr bwMode="auto">
            <a:xfrm>
              <a:off x="3498822" y="3243275"/>
              <a:ext cx="4883178"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26" name="菱形 25"/>
            <p:cNvSpPr/>
            <p:nvPr/>
          </p:nvSpPr>
          <p:spPr bwMode="auto">
            <a:xfrm>
              <a:off x="3176558" y="3171836"/>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3</a:t>
              </a:r>
              <a:endParaRPr lang="zh-CN" altLang="en-US" b="1" dirty="0">
                <a:solidFill>
                  <a:srgbClr val="000000"/>
                </a:solidFill>
                <a:latin typeface="Times New Roman" pitchFamily="18" charset="0"/>
                <a:cs typeface="Times New Roman" pitchFamily="18" charset="0"/>
              </a:endParaRPr>
            </a:p>
          </p:txBody>
        </p:sp>
        <p:sp>
          <p:nvSpPr>
            <p:cNvPr id="18463" name="TextBox 37"/>
            <p:cNvSpPr txBox="1">
              <a:spLocks noChangeArrowheads="1"/>
            </p:cNvSpPr>
            <p:nvPr/>
          </p:nvSpPr>
          <p:spPr bwMode="auto">
            <a:xfrm>
              <a:off x="3733800" y="3298871"/>
              <a:ext cx="4724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系统关键技术</a:t>
              </a:r>
              <a:endParaRPr kumimoji="1" lang="en-US" altLang="zh-CN" b="1" dirty="0">
                <a:solidFill>
                  <a:srgbClr val="000000"/>
                </a:solidFill>
                <a:latin typeface="黑体" pitchFamily="49" charset="-122"/>
                <a:ea typeface="黑体" pitchFamily="49" charset="-122"/>
              </a:endParaRPr>
            </a:p>
          </p:txBody>
        </p:sp>
      </p:grpSp>
      <p:pic>
        <p:nvPicPr>
          <p:cNvPr id="27" name="Picture 2" descr="E:\素材\矢量图标\医疗相关\Free-Medical-Icons-Set\128x128\ParameterReview.png"/>
          <p:cNvPicPr>
            <a:picLocks noChangeAspect="1" noChangeArrowheads="1"/>
          </p:cNvPicPr>
          <p:nvPr/>
        </p:nvPicPr>
        <p:blipFill>
          <a:blip r:embed="rId3"/>
          <a:srcRect/>
          <a:stretch>
            <a:fillRect/>
          </a:stretch>
        </p:blipFill>
        <p:spPr bwMode="auto">
          <a:xfrm rot="1211986">
            <a:off x="986153" y="2594930"/>
            <a:ext cx="1762195" cy="176219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8" name="Picture 3" descr="D:\My Documents\20101220\素材\01300000165476121636519272838.jpg"/>
          <p:cNvPicPr>
            <a:picLocks noChangeAspect="1" noChangeArrowheads="1"/>
          </p:cNvPicPr>
          <p:nvPr/>
        </p:nvPicPr>
        <p:blipFill>
          <a:blip r:embed="rId4"/>
          <a:srcRect/>
          <a:stretch>
            <a:fillRect/>
          </a:stretch>
        </p:blipFill>
        <p:spPr bwMode="auto">
          <a:xfrm>
            <a:off x="430120" y="2439810"/>
            <a:ext cx="1711489" cy="181909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9" name="Picture 3" descr="E:\素材\图片素材\键盘\2.jpg"/>
          <p:cNvPicPr>
            <a:picLocks noChangeAspect="1" noChangeArrowheads="1"/>
          </p:cNvPicPr>
          <p:nvPr/>
        </p:nvPicPr>
        <p:blipFill>
          <a:blip r:embed="rId5" cstate="print"/>
          <a:srcRect/>
          <a:stretch>
            <a:fillRect/>
          </a:stretch>
        </p:blipFill>
        <p:spPr bwMode="auto">
          <a:xfrm rot="20860945">
            <a:off x="487670" y="3580473"/>
            <a:ext cx="1731847" cy="105065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8442" name="Slide Number Placeholder 1"/>
          <p:cNvSpPr>
            <a:spLocks noGrp="1"/>
          </p:cNvSpPr>
          <p:nvPr>
            <p:ph type="sldNum" sz="quarter" idx="12"/>
          </p:nvPr>
        </p:nvSpPr>
        <p:spPr>
          <a:xfrm>
            <a:off x="6553200" y="6408738"/>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631151A5-EF93-41A3-8697-86454BD85761}" type="slidenum">
              <a:rPr lang="en-US" altLang="zh-CN" smtClean="0">
                <a:solidFill>
                  <a:srgbClr val="000000"/>
                </a:solidFill>
                <a:latin typeface="Arial" charset="0"/>
              </a:rPr>
              <a:pPr eaLnBrk="1" fontAlgn="base" hangingPunct="1">
                <a:spcBef>
                  <a:spcPct val="0"/>
                </a:spcBef>
                <a:spcAft>
                  <a:spcPct val="0"/>
                </a:spcAft>
              </a:pPr>
              <a:t>23</a:t>
            </a:fld>
            <a:endParaRPr lang="en-US" altLang="zh-CN" smtClean="0">
              <a:solidFill>
                <a:srgbClr val="000000"/>
              </a:solidFill>
              <a:latin typeface="Arial" charset="0"/>
            </a:endParaRPr>
          </a:p>
        </p:txBody>
      </p:sp>
      <p:sp>
        <p:nvSpPr>
          <p:cNvPr id="18443" name="Rectangle 1"/>
          <p:cNvSpPr>
            <a:spLocks noChangeArrowheads="1"/>
          </p:cNvSpPr>
          <p:nvPr/>
        </p:nvSpPr>
        <p:spPr bwMode="auto">
          <a:xfrm>
            <a:off x="3694113" y="1473200"/>
            <a:ext cx="6492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kumimoji="1" lang="zh-CN" altLang="en-US" b="1" dirty="0">
                <a:solidFill>
                  <a:srgbClr val="000000"/>
                </a:solidFill>
                <a:latin typeface="黑体" pitchFamily="49" charset="-122"/>
                <a:ea typeface="黑体" pitchFamily="49" charset="-122"/>
              </a:rPr>
              <a:t>引言</a:t>
            </a:r>
            <a:endParaRPr kumimoji="1" lang="en-US" altLang="zh-CN" b="1" dirty="0">
              <a:solidFill>
                <a:srgbClr val="000000"/>
              </a:solidFill>
              <a:latin typeface="黑体" pitchFamily="49" charset="-122"/>
              <a:ea typeface="黑体" pitchFamily="49" charset="-122"/>
            </a:endParaRPr>
          </a:p>
        </p:txBody>
      </p:sp>
      <p:grpSp>
        <p:nvGrpSpPr>
          <p:cNvPr id="18444" name="Group 5"/>
          <p:cNvGrpSpPr>
            <a:grpSpLocks/>
          </p:cNvGrpSpPr>
          <p:nvPr/>
        </p:nvGrpSpPr>
        <p:grpSpPr bwMode="auto">
          <a:xfrm>
            <a:off x="3176588" y="4449763"/>
            <a:ext cx="5205412" cy="571500"/>
            <a:chOff x="3176558" y="4724400"/>
            <a:chExt cx="5205442" cy="571504"/>
          </a:xfrm>
        </p:grpSpPr>
        <p:sp>
          <p:nvSpPr>
            <p:cNvPr id="22" name="矩形 32"/>
            <p:cNvSpPr/>
            <p:nvPr/>
          </p:nvSpPr>
          <p:spPr bwMode="auto">
            <a:xfrm>
              <a:off x="3475010" y="4795837"/>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18455" name="TextBox 39"/>
            <p:cNvSpPr txBox="1">
              <a:spLocks noChangeArrowheads="1"/>
            </p:cNvSpPr>
            <p:nvPr/>
          </p:nvSpPr>
          <p:spPr bwMode="auto">
            <a:xfrm>
              <a:off x="3733800" y="4826029"/>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老年痴呆症决策支持系统开发与评估</a:t>
              </a:r>
              <a:endParaRPr kumimoji="1" lang="en-US" altLang="zh-CN" b="1" dirty="0">
                <a:solidFill>
                  <a:srgbClr val="000000"/>
                </a:solidFill>
                <a:latin typeface="黑体" pitchFamily="49" charset="-122"/>
                <a:ea typeface="黑体" pitchFamily="49" charset="-122"/>
              </a:endParaRPr>
            </a:p>
          </p:txBody>
        </p:sp>
        <p:sp>
          <p:nvSpPr>
            <p:cNvPr id="24" name="菱形 31"/>
            <p:cNvSpPr/>
            <p:nvPr/>
          </p:nvSpPr>
          <p:spPr bwMode="auto">
            <a:xfrm>
              <a:off x="3176558" y="4724400"/>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5</a:t>
              </a:r>
              <a:endParaRPr lang="zh-CN" altLang="en-US" b="1" dirty="0">
                <a:solidFill>
                  <a:srgbClr val="000000"/>
                </a:solidFill>
                <a:latin typeface="Times New Roman" pitchFamily="18" charset="0"/>
                <a:cs typeface="Times New Roman" pitchFamily="18" charset="0"/>
              </a:endParaRPr>
            </a:p>
          </p:txBody>
        </p:sp>
      </p:grpSp>
      <p:grpSp>
        <p:nvGrpSpPr>
          <p:cNvPr id="18445" name="Group 6"/>
          <p:cNvGrpSpPr>
            <a:grpSpLocks/>
          </p:cNvGrpSpPr>
          <p:nvPr/>
        </p:nvGrpSpPr>
        <p:grpSpPr bwMode="auto">
          <a:xfrm>
            <a:off x="3176588" y="5219700"/>
            <a:ext cx="5205412" cy="571500"/>
            <a:chOff x="3176558" y="5448296"/>
            <a:chExt cx="5205442" cy="571504"/>
          </a:xfrm>
        </p:grpSpPr>
        <p:sp>
          <p:nvSpPr>
            <p:cNvPr id="25" name="矩形 32"/>
            <p:cNvSpPr/>
            <p:nvPr/>
          </p:nvSpPr>
          <p:spPr bwMode="auto">
            <a:xfrm>
              <a:off x="3475010" y="5519735"/>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18450" name="TextBox 39"/>
            <p:cNvSpPr txBox="1">
              <a:spLocks noChangeArrowheads="1"/>
            </p:cNvSpPr>
            <p:nvPr/>
          </p:nvSpPr>
          <p:spPr bwMode="auto">
            <a:xfrm>
              <a:off x="3733800" y="5549925"/>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a:solidFill>
                    <a:srgbClr val="000000"/>
                  </a:solidFill>
                  <a:latin typeface="黑体" pitchFamily="49" charset="-122"/>
                  <a:ea typeface="黑体" pitchFamily="49" charset="-122"/>
                </a:rPr>
                <a:t>总结与展望</a:t>
              </a:r>
              <a:endParaRPr kumimoji="1" lang="en-US" altLang="zh-CN" b="1">
                <a:solidFill>
                  <a:srgbClr val="000000"/>
                </a:solidFill>
                <a:latin typeface="黑体" pitchFamily="49" charset="-122"/>
                <a:ea typeface="黑体" pitchFamily="49" charset="-122"/>
              </a:endParaRPr>
            </a:p>
          </p:txBody>
        </p:sp>
        <p:sp>
          <p:nvSpPr>
            <p:cNvPr id="34" name="菱形 31"/>
            <p:cNvSpPr/>
            <p:nvPr/>
          </p:nvSpPr>
          <p:spPr bwMode="auto">
            <a:xfrm>
              <a:off x="3176558" y="5448296"/>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6</a:t>
              </a:r>
              <a:endParaRPr lang="zh-CN" altLang="en-US" b="1" dirty="0">
                <a:solidFill>
                  <a:srgbClr val="000000"/>
                </a:solidFill>
                <a:latin typeface="Times New Roman" pitchFamily="18" charset="0"/>
                <a:cs typeface="Times New Roman" pitchFamily="18" charset="0"/>
              </a:endParaRPr>
            </a:p>
          </p:txBody>
        </p:sp>
      </p:grpSp>
      <p:sp>
        <p:nvSpPr>
          <p:cNvPr id="35" name="菱形 34"/>
          <p:cNvSpPr/>
          <p:nvPr/>
        </p:nvSpPr>
        <p:spPr bwMode="auto">
          <a:xfrm>
            <a:off x="3176558" y="1347863"/>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1</a:t>
            </a:r>
            <a:endParaRPr lang="zh-CN" altLang="en-US" b="1" dirty="0">
              <a:solidFill>
                <a:srgbClr val="000000"/>
              </a:solidFill>
              <a:latin typeface="Times New Roman" pitchFamily="18" charset="0"/>
              <a:cs typeface="Times New Roman" pitchFamily="18" charset="0"/>
            </a:endParaRPr>
          </a:p>
        </p:txBody>
      </p:sp>
      <p:grpSp>
        <p:nvGrpSpPr>
          <p:cNvPr id="31" name="Group 2"/>
          <p:cNvGrpSpPr>
            <a:grpSpLocks/>
          </p:cNvGrpSpPr>
          <p:nvPr/>
        </p:nvGrpSpPr>
        <p:grpSpPr bwMode="auto">
          <a:xfrm>
            <a:off x="3176588" y="2141538"/>
            <a:ext cx="5205412" cy="571500"/>
            <a:chOff x="3176558" y="2386018"/>
            <a:chExt cx="5205442" cy="571504"/>
          </a:xfrm>
        </p:grpSpPr>
        <p:sp>
          <p:nvSpPr>
            <p:cNvPr id="37" name="矩形 36"/>
            <p:cNvSpPr/>
            <p:nvPr/>
          </p:nvSpPr>
          <p:spPr bwMode="auto">
            <a:xfrm>
              <a:off x="3498822" y="2457455"/>
              <a:ext cx="4883178"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dirty="0">
                <a:solidFill>
                  <a:srgbClr val="000000"/>
                </a:solidFill>
              </a:endParaRPr>
            </a:p>
          </p:txBody>
        </p:sp>
        <p:sp>
          <p:nvSpPr>
            <p:cNvPr id="38" name="菱形 37"/>
            <p:cNvSpPr/>
            <p:nvPr/>
          </p:nvSpPr>
          <p:spPr bwMode="auto">
            <a:xfrm>
              <a:off x="3176558" y="2386018"/>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2</a:t>
              </a:r>
              <a:endParaRPr lang="zh-CN" altLang="en-US" b="1" dirty="0">
                <a:solidFill>
                  <a:srgbClr val="000000"/>
                </a:solidFill>
                <a:latin typeface="Times New Roman" pitchFamily="18" charset="0"/>
                <a:cs typeface="Times New Roman" pitchFamily="18" charset="0"/>
              </a:endParaRPr>
            </a:p>
          </p:txBody>
        </p:sp>
        <p:sp>
          <p:nvSpPr>
            <p:cNvPr id="39" name="TextBox 36"/>
            <p:cNvSpPr txBox="1">
              <a:spLocks noChangeArrowheads="1"/>
            </p:cNvSpPr>
            <p:nvPr/>
          </p:nvSpPr>
          <p:spPr bwMode="auto">
            <a:xfrm>
              <a:off x="3733800" y="2487658"/>
              <a:ext cx="4366590" cy="369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面向社区的疾病诊断决策支持系统设计</a:t>
              </a:r>
              <a:endParaRPr kumimoji="1" lang="en-US" altLang="zh-CN" b="1" dirty="0">
                <a:solidFill>
                  <a:srgbClr val="000000"/>
                </a:solidFill>
                <a:latin typeface="黑体" pitchFamily="49" charset="-122"/>
                <a:ea typeface="黑体" pitchFamily="49" charset="-122"/>
              </a:endParaRPr>
            </a:p>
          </p:txBody>
        </p:sp>
      </p:grpSp>
    </p:spTree>
    <p:extLst>
      <p:ext uri="{BB962C8B-B14F-4D97-AF65-F5344CB8AC3E}">
        <p14:creationId xmlns:p14="http://schemas.microsoft.com/office/powerpoint/2010/main" val="18110075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横卷形 7"/>
          <p:cNvSpPr/>
          <p:nvPr/>
        </p:nvSpPr>
        <p:spPr>
          <a:xfrm>
            <a:off x="1979712" y="1912371"/>
            <a:ext cx="6840761" cy="1655762"/>
          </a:xfrm>
          <a:prstGeom prst="horizontalScroll">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317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Calibri"/>
              <a:ea typeface="微软雅黑"/>
              <a:cs typeface="+mn-cs"/>
            </a:endParaRPr>
          </a:p>
        </p:txBody>
      </p:sp>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24</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头痛决策支持系统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323528" y="1340768"/>
            <a:ext cx="2453080"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系统需求</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5" name="Picture 27" descr="C:\Users\FGJ\Pictures\imagesCAUI51QR.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592" y="2260895"/>
            <a:ext cx="89402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a:spLocks noChangeArrowheads="1"/>
          </p:cNvSpPr>
          <p:nvPr/>
        </p:nvSpPr>
        <p:spPr bwMode="auto">
          <a:xfrm>
            <a:off x="2339753" y="2140088"/>
            <a:ext cx="648072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dirty="0" smtClean="0">
                <a:ea typeface="微软雅黑" pitchFamily="34" charset="-122"/>
              </a:rPr>
              <a:t>WHO</a:t>
            </a:r>
            <a:r>
              <a:rPr lang="zh-CN" altLang="en-US" dirty="0" smtClean="0">
                <a:ea typeface="微软雅黑" pitchFamily="34" charset="-122"/>
              </a:rPr>
              <a:t>报告</a:t>
            </a:r>
            <a:r>
              <a:rPr lang="zh-CN" altLang="en-US" dirty="0">
                <a:ea typeface="微软雅黑" pitchFamily="34" charset="-122"/>
              </a:rPr>
              <a:t>称，全球约有</a:t>
            </a:r>
            <a:r>
              <a:rPr lang="en-US" altLang="zh-CN" dirty="0">
                <a:ea typeface="微软雅黑" pitchFamily="34" charset="-122"/>
              </a:rPr>
              <a:t>10%</a:t>
            </a:r>
            <a:r>
              <a:rPr lang="zh-CN" altLang="en-US" dirty="0">
                <a:ea typeface="微软雅黑" pitchFamily="34" charset="-122"/>
              </a:rPr>
              <a:t>的成年人患有偏头痛，</a:t>
            </a:r>
            <a:r>
              <a:rPr lang="en-US" altLang="zh-CN" dirty="0">
                <a:ea typeface="微软雅黑" pitchFamily="34" charset="-122"/>
              </a:rPr>
              <a:t>1.7%~4%</a:t>
            </a:r>
            <a:r>
              <a:rPr lang="zh-CN" altLang="en-US" dirty="0">
                <a:ea typeface="微软雅黑" pitchFamily="34" charset="-122"/>
              </a:rPr>
              <a:t>的成年人每月至少有</a:t>
            </a:r>
            <a:r>
              <a:rPr lang="en-US" altLang="zh-CN" dirty="0">
                <a:ea typeface="微软雅黑" pitchFamily="34" charset="-122"/>
              </a:rPr>
              <a:t>15</a:t>
            </a:r>
            <a:r>
              <a:rPr lang="zh-CN" altLang="en-US" dirty="0">
                <a:ea typeface="微软雅黑" pitchFamily="34" charset="-122"/>
              </a:rPr>
              <a:t>天发生头痛。然而，在偏头痛和紧张型头痛患者中，仅有</a:t>
            </a:r>
            <a:r>
              <a:rPr lang="en-US" altLang="zh-CN" dirty="0">
                <a:ea typeface="微软雅黑" pitchFamily="34" charset="-122"/>
              </a:rPr>
              <a:t>40%</a:t>
            </a:r>
            <a:r>
              <a:rPr lang="zh-CN" altLang="en-US" dirty="0">
                <a:ea typeface="微软雅黑" pitchFamily="34" charset="-122"/>
              </a:rPr>
              <a:t>获得了专业诊断，而在药物过量所致头痛患者中，这一比例更是低至</a:t>
            </a:r>
            <a:r>
              <a:rPr lang="en-US" altLang="zh-CN" dirty="0">
                <a:ea typeface="微软雅黑" pitchFamily="34" charset="-122"/>
              </a:rPr>
              <a:t>10%</a:t>
            </a:r>
          </a:p>
        </p:txBody>
      </p:sp>
      <p:sp>
        <p:nvSpPr>
          <p:cNvPr id="3" name="TextBox 2"/>
          <p:cNvSpPr txBox="1"/>
          <p:nvPr/>
        </p:nvSpPr>
        <p:spPr>
          <a:xfrm>
            <a:off x="1333282" y="4108430"/>
            <a:ext cx="2880320" cy="369332"/>
          </a:xfrm>
          <a:prstGeom prst="rect">
            <a:avLst/>
          </a:prstGeom>
          <a:noFill/>
        </p:spPr>
        <p:txBody>
          <a:bodyPr wrap="square" rtlCol="0">
            <a:spAutoFit/>
          </a:bodyPr>
          <a:lstStyle/>
          <a:p>
            <a:endParaRPr lang="zh-CN" altLang="en-US" dirty="0"/>
          </a:p>
        </p:txBody>
      </p:sp>
      <p:sp>
        <p:nvSpPr>
          <p:cNvPr id="10" name="TextBox 9"/>
          <p:cNvSpPr txBox="1"/>
          <p:nvPr/>
        </p:nvSpPr>
        <p:spPr>
          <a:xfrm>
            <a:off x="860802" y="3644968"/>
            <a:ext cx="6705600" cy="1323439"/>
          </a:xfrm>
          <a:prstGeom prst="rect">
            <a:avLst/>
          </a:prstGeom>
          <a:noFill/>
        </p:spPr>
        <p:txBody>
          <a:bodyPr>
            <a:spAutoFit/>
          </a:bodyPr>
          <a:lstStyle/>
          <a:p>
            <a:pPr marL="285750" marR="0" lvl="0" indent="-285750" defTabSz="914400" eaLnBrk="1" fontAlgn="auto" latinLnBrk="0" hangingPunct="1">
              <a:lnSpc>
                <a:spcPct val="100000"/>
              </a:lnSpc>
              <a:spcBef>
                <a:spcPts val="0"/>
              </a:spcBef>
              <a:spcAft>
                <a:spcPts val="0"/>
              </a:spcAft>
              <a:buClrTx/>
              <a:buSzTx/>
              <a:buFont typeface="Wingdings" pitchFamily="2" charset="2"/>
              <a:buChar char="Ø"/>
              <a:tabLst/>
              <a:defRPr/>
            </a:pPr>
            <a:r>
              <a:rPr kumimoji="0" lang="zh-CN" altLang="en-US" sz="2000" b="0" i="0" u="none" strike="noStrike" kern="0" cap="none" spc="0" normalizeH="0" baseline="0" noProof="0" dirty="0">
                <a:ln>
                  <a:noFill/>
                </a:ln>
                <a:solidFill>
                  <a:sysClr val="windowText" lastClr="000000"/>
                </a:solidFill>
                <a:effectLst/>
                <a:uLnTx/>
                <a:uFillTx/>
                <a:latin typeface="华文细黑" pitchFamily="2" charset="-122"/>
                <a:ea typeface="华文细黑" pitchFamily="2" charset="-122"/>
              </a:rPr>
              <a:t>头痛 </a:t>
            </a:r>
            <a:endParaRPr kumimoji="0" lang="en-US" altLang="zh-CN" sz="2000" b="0" i="0" u="none" strike="noStrike" kern="0" cap="none" spc="0" normalizeH="0" baseline="0" noProof="0" dirty="0">
              <a:ln>
                <a:noFill/>
              </a:ln>
              <a:solidFill>
                <a:sysClr val="windowText" lastClr="000000"/>
              </a:solidFill>
              <a:effectLst/>
              <a:uLnTx/>
              <a:uFillTx/>
              <a:latin typeface="华文细黑" pitchFamily="2" charset="-122"/>
              <a:ea typeface="华文细黑" pitchFamily="2" charset="-122"/>
            </a:endParaRPr>
          </a:p>
          <a:p>
            <a:pPr marL="285750" marR="0" lvl="0" indent="-285750" defTabSz="914400" eaLnBrk="1" fontAlgn="auto" latinLnBrk="0" hangingPunct="1">
              <a:lnSpc>
                <a:spcPct val="100000"/>
              </a:lnSpc>
              <a:spcBef>
                <a:spcPts val="0"/>
              </a:spcBef>
              <a:spcAft>
                <a:spcPts val="0"/>
              </a:spcAft>
              <a:buClrTx/>
              <a:buSzTx/>
              <a:buFont typeface="Arial" pitchFamily="34" charset="0"/>
              <a:buChar char="•"/>
              <a:tabLst/>
              <a:defRPr/>
            </a:pPr>
            <a:r>
              <a:rPr kumimoji="0" lang="zh-CN" altLang="en-US" sz="2000" b="0" i="0" u="none" strike="noStrike" kern="0" cap="none" spc="0" normalizeH="0" baseline="0" noProof="0" dirty="0" smtClean="0">
                <a:ln>
                  <a:noFill/>
                </a:ln>
                <a:solidFill>
                  <a:sysClr val="windowText" lastClr="000000"/>
                </a:solidFill>
                <a:effectLst/>
                <a:uLnTx/>
                <a:uFillTx/>
                <a:latin typeface="华文细黑" pitchFamily="2" charset="-122"/>
                <a:ea typeface="华文细黑" pitchFamily="2" charset="-122"/>
              </a:rPr>
              <a:t>原发性</a:t>
            </a:r>
            <a:r>
              <a:rPr kumimoji="0" lang="zh-CN" altLang="en-US" sz="2000" b="0" i="0" u="none" strike="noStrike" kern="0" cap="none" spc="0" normalizeH="0" baseline="0" noProof="0" dirty="0">
                <a:ln>
                  <a:noFill/>
                </a:ln>
                <a:solidFill>
                  <a:sysClr val="windowText" lastClr="000000"/>
                </a:solidFill>
                <a:effectLst/>
                <a:uLnTx/>
                <a:uFillTx/>
                <a:latin typeface="华文细黑" pitchFamily="2" charset="-122"/>
                <a:ea typeface="华文细黑" pitchFamily="2" charset="-122"/>
              </a:rPr>
              <a:t>头痛：无明确病因的头痛，包括偏头痛</a:t>
            </a:r>
            <a:r>
              <a:rPr kumimoji="0" lang="zh-CN" altLang="en-US" sz="2000" b="0" i="0" u="none" strike="noStrike" kern="0" cap="none" spc="0" normalizeH="0" baseline="0" noProof="0" dirty="0" smtClean="0">
                <a:ln>
                  <a:noFill/>
                </a:ln>
                <a:solidFill>
                  <a:sysClr val="windowText" lastClr="000000"/>
                </a:solidFill>
                <a:effectLst/>
                <a:uLnTx/>
                <a:uFillTx/>
                <a:latin typeface="华文细黑" pitchFamily="2" charset="-122"/>
                <a:ea typeface="华文细黑" pitchFamily="2" charset="-122"/>
              </a:rPr>
              <a:t>、紧张</a:t>
            </a:r>
            <a:r>
              <a:rPr kumimoji="0" lang="zh-CN" altLang="en-US" sz="2000" b="0" i="0" u="none" strike="noStrike" kern="0" cap="none" spc="0" normalizeH="0" baseline="0" noProof="0" dirty="0">
                <a:ln>
                  <a:noFill/>
                </a:ln>
                <a:solidFill>
                  <a:sysClr val="windowText" lastClr="000000"/>
                </a:solidFill>
                <a:effectLst/>
                <a:uLnTx/>
                <a:uFillTx/>
                <a:latin typeface="华文细黑" pitchFamily="2" charset="-122"/>
                <a:ea typeface="华文细黑" pitchFamily="2" charset="-122"/>
              </a:rPr>
              <a:t>型头痛、丛集性头痛等</a:t>
            </a:r>
            <a:endParaRPr kumimoji="0" lang="en-US" altLang="zh-CN" sz="2000" b="0" i="0" u="none" strike="noStrike" kern="0" cap="none" spc="0" normalizeH="0" baseline="0" noProof="0" dirty="0">
              <a:ln>
                <a:noFill/>
              </a:ln>
              <a:solidFill>
                <a:sysClr val="windowText" lastClr="000000"/>
              </a:solidFill>
              <a:effectLst/>
              <a:uLnTx/>
              <a:uFillTx/>
              <a:latin typeface="华文细黑" pitchFamily="2" charset="-122"/>
              <a:ea typeface="华文细黑" pitchFamily="2" charset="-122"/>
            </a:endParaRPr>
          </a:p>
          <a:p>
            <a:pPr marL="285750" marR="0" lvl="0" indent="-285750" defTabSz="914400" eaLnBrk="1" fontAlgn="auto" latinLnBrk="0" hangingPunct="1">
              <a:lnSpc>
                <a:spcPct val="100000"/>
              </a:lnSpc>
              <a:spcBef>
                <a:spcPts val="0"/>
              </a:spcBef>
              <a:spcAft>
                <a:spcPts val="0"/>
              </a:spcAft>
              <a:buClrTx/>
              <a:buSzTx/>
              <a:buFont typeface="Arial" pitchFamily="34" charset="0"/>
              <a:buChar char="•"/>
              <a:tabLst/>
              <a:defRPr/>
            </a:pPr>
            <a:r>
              <a:rPr kumimoji="0" lang="zh-CN" altLang="en-US" sz="2000" b="0" i="0" u="none" strike="noStrike" kern="0" cap="none" spc="0" normalizeH="0" baseline="0" noProof="0" dirty="0">
                <a:ln>
                  <a:noFill/>
                </a:ln>
                <a:solidFill>
                  <a:sysClr val="windowText" lastClr="000000"/>
                </a:solidFill>
                <a:effectLst/>
                <a:uLnTx/>
                <a:uFillTx/>
                <a:latin typeface="华文细黑" pitchFamily="2" charset="-122"/>
                <a:ea typeface="华文细黑" pitchFamily="2" charset="-122"/>
              </a:rPr>
              <a:t>继发性头痛种类繁多，主要根据其病因</a:t>
            </a:r>
            <a:r>
              <a:rPr kumimoji="0" lang="zh-CN" altLang="en-US" sz="2000" b="0" i="0" u="none" strike="noStrike" kern="0" cap="none" spc="0" normalizeH="0" baseline="0" noProof="0" dirty="0" smtClean="0">
                <a:ln>
                  <a:noFill/>
                </a:ln>
                <a:solidFill>
                  <a:sysClr val="windowText" lastClr="000000"/>
                </a:solidFill>
                <a:effectLst/>
                <a:uLnTx/>
                <a:uFillTx/>
                <a:latin typeface="华文细黑" pitchFamily="2" charset="-122"/>
                <a:ea typeface="华文细黑" pitchFamily="2" charset="-122"/>
              </a:rPr>
              <a:t>分类</a:t>
            </a:r>
            <a:endParaRPr kumimoji="0" lang="zh-CN" altLang="en-US" sz="2000" b="0" i="0" u="none" strike="noStrike" kern="0" cap="none" spc="0" normalizeH="0" baseline="0" noProof="0" dirty="0">
              <a:ln>
                <a:noFill/>
              </a:ln>
              <a:solidFill>
                <a:sysClr val="windowText" lastClr="000000"/>
              </a:solidFill>
              <a:effectLst/>
              <a:uLnTx/>
              <a:uFillTx/>
              <a:latin typeface="华文细黑" pitchFamily="2" charset="-122"/>
              <a:ea typeface="华文细黑" pitchFamily="2" charset="-122"/>
            </a:endParaRPr>
          </a:p>
        </p:txBody>
      </p:sp>
      <p:graphicFrame>
        <p:nvGraphicFramePr>
          <p:cNvPr id="4" name="图表 3"/>
          <p:cNvGraphicFramePr/>
          <p:nvPr>
            <p:extLst>
              <p:ext uri="{D42A27DB-BD31-4B8C-83A1-F6EECF244321}">
                <p14:modId xmlns:p14="http://schemas.microsoft.com/office/powerpoint/2010/main" val="253025525"/>
              </p:ext>
            </p:extLst>
          </p:nvPr>
        </p:nvGraphicFramePr>
        <p:xfrm>
          <a:off x="4311586" y="4963431"/>
          <a:ext cx="3223592" cy="167684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970168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25</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头痛决策支持系统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323528" y="1340768"/>
            <a:ext cx="4104456"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系统数据模型设计</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grpSp>
        <p:nvGrpSpPr>
          <p:cNvPr id="5" name="组合 27"/>
          <p:cNvGrpSpPr>
            <a:grpSpLocks/>
          </p:cNvGrpSpPr>
          <p:nvPr/>
        </p:nvGrpSpPr>
        <p:grpSpPr bwMode="auto">
          <a:xfrm>
            <a:off x="981075" y="2562254"/>
            <a:ext cx="2063750" cy="1566862"/>
            <a:chOff x="564182" y="3484982"/>
            <a:chExt cx="3693614" cy="2392290"/>
          </a:xfrm>
        </p:grpSpPr>
        <p:pic>
          <p:nvPicPr>
            <p:cNvPr id="6"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4182" y="3484982"/>
              <a:ext cx="3124840" cy="182322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18" y="3861048"/>
              <a:ext cx="2736304" cy="189689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7" y="4310088"/>
              <a:ext cx="2854149" cy="156718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grpSp>
      <p:pic>
        <p:nvPicPr>
          <p:cNvPr id="9"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95136" y="2816253"/>
            <a:ext cx="2200275" cy="1312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9348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42"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animEffect transition="in" filter="fade">
                                      <p:cBhvr>
                                        <p:cTn id="9" dur="1000"/>
                                        <p:tgtEl>
                                          <p:spTgt spid="9"/>
                                        </p:tgtEl>
                                      </p:cBhvr>
                                    </p:animEffect>
                                    <p:anim calcmode="lin" valueType="num">
                                      <p:cBhvr>
                                        <p:cTn id="10" dur="1000" fill="hold"/>
                                        <p:tgtEl>
                                          <p:spTgt spid="9"/>
                                        </p:tgtEl>
                                        <p:attrNameLst>
                                          <p:attrName>ppt_x</p:attrName>
                                        </p:attrNameLst>
                                      </p:cBhvr>
                                      <p:tavLst>
                                        <p:tav tm="0">
                                          <p:val>
                                            <p:strVal val="#ppt_x"/>
                                          </p:val>
                                        </p:tav>
                                        <p:tav tm="100000">
                                          <p:val>
                                            <p:strVal val="#ppt_x"/>
                                          </p:val>
                                        </p:tav>
                                      </p:tavLst>
                                    </p:anim>
                                    <p:anim calcmode="lin" valueType="num">
                                      <p:cBhvr>
                                        <p:cTn id="1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26</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头痛决策支持系统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323528" y="1340768"/>
            <a:ext cx="3240360"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系统知识库构建</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grpSp>
        <p:nvGrpSpPr>
          <p:cNvPr id="5" name="组合 27"/>
          <p:cNvGrpSpPr>
            <a:grpSpLocks/>
          </p:cNvGrpSpPr>
          <p:nvPr/>
        </p:nvGrpSpPr>
        <p:grpSpPr bwMode="auto">
          <a:xfrm>
            <a:off x="822178" y="2484099"/>
            <a:ext cx="2063750" cy="1566862"/>
            <a:chOff x="564182" y="3484982"/>
            <a:chExt cx="3693614" cy="2392290"/>
          </a:xfrm>
        </p:grpSpPr>
        <p:pic>
          <p:nvPicPr>
            <p:cNvPr id="6"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4182" y="3484982"/>
              <a:ext cx="3124840" cy="182322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18" y="3861048"/>
              <a:ext cx="2736304" cy="189689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7" y="4310088"/>
              <a:ext cx="2854149" cy="156718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grpSp>
      <p:pic>
        <p:nvPicPr>
          <p:cNvPr id="9"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7904" y="2758280"/>
            <a:ext cx="2200275" cy="1312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流程图: 磁盘 10"/>
          <p:cNvSpPr/>
          <p:nvPr/>
        </p:nvSpPr>
        <p:spPr bwMode="auto">
          <a:xfrm>
            <a:off x="6948264" y="3004897"/>
            <a:ext cx="1136650" cy="1000125"/>
          </a:xfrm>
          <a:prstGeom prst="flowChartMagneticDisk">
            <a:avLst/>
          </a:prstGeom>
          <a:solidFill>
            <a:srgbClr val="4F81BD"/>
          </a:solidFill>
          <a:ln w="25400" cap="flat" cmpd="sng" algn="ctr">
            <a:solidFill>
              <a:srgbClr val="4F81BD">
                <a:shade val="50000"/>
              </a:srgbClr>
            </a:solidFill>
            <a:prstDash val="solid"/>
          </a:ln>
          <a:effectLst/>
        </p:spPr>
        <p:txBody>
          <a:bodyPr anchor="ctr"/>
          <a:lstStyle>
            <a:defPPr>
              <a:defRPr lang="en-US"/>
            </a:defPPr>
            <a:lvl1pPr algn="ctr" rtl="0" fontAlgn="base">
              <a:spcBef>
                <a:spcPct val="0"/>
              </a:spcBef>
              <a:spcAft>
                <a:spcPct val="0"/>
              </a:spcAft>
              <a:defRPr sz="2400" kern="1200">
                <a:solidFill>
                  <a:schemeClr val="lt1"/>
                </a:solidFill>
                <a:latin typeface="+mn-lt"/>
                <a:ea typeface="+mn-ea"/>
                <a:cs typeface="+mn-cs"/>
              </a:defRPr>
            </a:lvl1pPr>
            <a:lvl2pPr marL="457200" algn="ctr" rtl="0" fontAlgn="base">
              <a:spcBef>
                <a:spcPct val="0"/>
              </a:spcBef>
              <a:spcAft>
                <a:spcPct val="0"/>
              </a:spcAft>
              <a:defRPr sz="2400" kern="1200">
                <a:solidFill>
                  <a:schemeClr val="lt1"/>
                </a:solidFill>
                <a:latin typeface="+mn-lt"/>
                <a:ea typeface="+mn-ea"/>
                <a:cs typeface="+mn-cs"/>
              </a:defRPr>
            </a:lvl2pPr>
            <a:lvl3pPr marL="914400" algn="ctr" rtl="0" fontAlgn="base">
              <a:spcBef>
                <a:spcPct val="0"/>
              </a:spcBef>
              <a:spcAft>
                <a:spcPct val="0"/>
              </a:spcAft>
              <a:defRPr sz="2400" kern="1200">
                <a:solidFill>
                  <a:schemeClr val="lt1"/>
                </a:solidFill>
                <a:latin typeface="+mn-lt"/>
                <a:ea typeface="+mn-ea"/>
                <a:cs typeface="+mn-cs"/>
              </a:defRPr>
            </a:lvl3pPr>
            <a:lvl4pPr marL="1371600" algn="ctr" rtl="0" fontAlgn="base">
              <a:spcBef>
                <a:spcPct val="0"/>
              </a:spcBef>
              <a:spcAft>
                <a:spcPct val="0"/>
              </a:spcAft>
              <a:defRPr sz="2400" kern="1200">
                <a:solidFill>
                  <a:schemeClr val="lt1"/>
                </a:solidFill>
                <a:latin typeface="+mn-lt"/>
                <a:ea typeface="+mn-ea"/>
                <a:cs typeface="+mn-cs"/>
              </a:defRPr>
            </a:lvl4pPr>
            <a:lvl5pPr marL="1828800" algn="ctr" rtl="0" fontAlgn="base">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rgbClr val="FFFFFF"/>
                </a:solidFill>
                <a:effectLst/>
                <a:uLnTx/>
                <a:uFillTx/>
                <a:ea typeface="宋体"/>
                <a:cs typeface="+mn-cs"/>
              </a:rPr>
              <a:t>知识库</a:t>
            </a:r>
          </a:p>
        </p:txBody>
      </p:sp>
    </p:spTree>
    <p:extLst>
      <p:ext uri="{BB962C8B-B14F-4D97-AF65-F5344CB8AC3E}">
        <p14:creationId xmlns:p14="http://schemas.microsoft.com/office/powerpoint/2010/main" val="3600493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42"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animEffect transition="in" filter="fade">
                                      <p:cBhvr>
                                        <p:cTn id="9" dur="1000"/>
                                        <p:tgtEl>
                                          <p:spTgt spid="9"/>
                                        </p:tgtEl>
                                      </p:cBhvr>
                                    </p:animEffect>
                                    <p:anim calcmode="lin" valueType="num">
                                      <p:cBhvr>
                                        <p:cTn id="10" dur="1000" fill="hold"/>
                                        <p:tgtEl>
                                          <p:spTgt spid="9"/>
                                        </p:tgtEl>
                                        <p:attrNameLst>
                                          <p:attrName>ppt_x</p:attrName>
                                        </p:attrNameLst>
                                      </p:cBhvr>
                                      <p:tavLst>
                                        <p:tav tm="0">
                                          <p:val>
                                            <p:strVal val="#ppt_x"/>
                                          </p:val>
                                        </p:tav>
                                        <p:tav tm="100000">
                                          <p:val>
                                            <p:strVal val="#ppt_x"/>
                                          </p:val>
                                        </p:tav>
                                      </p:tavLst>
                                    </p:anim>
                                    <p:anim calcmode="lin" valueType="num">
                                      <p:cBhvr>
                                        <p:cTn id="1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27</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头痛决策支持系统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323528" y="1340768"/>
            <a:ext cx="3024336"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系统功能实现</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2034907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28</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头痛决策支持系统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323528" y="1340768"/>
            <a:ext cx="2453080"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系统评估</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21259082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bwMode="auto">
          <a:xfrm>
            <a:off x="3498850" y="1443038"/>
            <a:ext cx="4883150" cy="428625"/>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pPr>
            <a:endParaRPr lang="zh-CN" altLang="en-US" b="1" dirty="0">
              <a:solidFill>
                <a:srgbClr val="000000"/>
              </a:solidFill>
            </a:endParaRPr>
          </a:p>
        </p:txBody>
      </p:sp>
      <p:sp>
        <p:nvSpPr>
          <p:cNvPr id="18435" name="Text Box 9"/>
          <p:cNvSpPr txBox="1">
            <a:spLocks noChangeArrowheads="1"/>
          </p:cNvSpPr>
          <p:nvPr/>
        </p:nvSpPr>
        <p:spPr bwMode="auto">
          <a:xfrm>
            <a:off x="304800" y="292100"/>
            <a:ext cx="779559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论文提纲</a:t>
            </a:r>
            <a:endParaRPr lang="zh-CN" altLang="en-US" sz="2800" b="1" dirty="0">
              <a:solidFill>
                <a:srgbClr val="FFFFFF"/>
              </a:solidFill>
              <a:latin typeface="Times New Roman" pitchFamily="18" charset="0"/>
              <a:ea typeface="黑体" pitchFamily="49" charset="-122"/>
              <a:cs typeface="Times New Roman" pitchFamily="18" charset="0"/>
            </a:endParaRPr>
          </a:p>
        </p:txBody>
      </p:sp>
      <p:grpSp>
        <p:nvGrpSpPr>
          <p:cNvPr id="18436" name="Group 4"/>
          <p:cNvGrpSpPr>
            <a:grpSpLocks/>
          </p:cNvGrpSpPr>
          <p:nvPr/>
        </p:nvGrpSpPr>
        <p:grpSpPr bwMode="auto">
          <a:xfrm>
            <a:off x="3176588" y="3679825"/>
            <a:ext cx="5205412" cy="571500"/>
            <a:chOff x="3176558" y="3957654"/>
            <a:chExt cx="5205442" cy="571504"/>
          </a:xfrm>
        </p:grpSpPr>
        <p:sp>
          <p:nvSpPr>
            <p:cNvPr id="33" name="矩形 32"/>
            <p:cNvSpPr/>
            <p:nvPr/>
          </p:nvSpPr>
          <p:spPr bwMode="auto">
            <a:xfrm>
              <a:off x="3475010" y="4029093"/>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18470" name="TextBox 39"/>
            <p:cNvSpPr txBox="1">
              <a:spLocks noChangeArrowheads="1"/>
            </p:cNvSpPr>
            <p:nvPr/>
          </p:nvSpPr>
          <p:spPr bwMode="auto">
            <a:xfrm>
              <a:off x="3733800" y="4059283"/>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头痛决策支持系统开发与评估</a:t>
              </a:r>
              <a:endParaRPr kumimoji="1" lang="en-US" altLang="zh-CN" b="1" dirty="0">
                <a:solidFill>
                  <a:srgbClr val="000000"/>
                </a:solidFill>
                <a:latin typeface="黑体" pitchFamily="49" charset="-122"/>
                <a:ea typeface="黑体" pitchFamily="49" charset="-122"/>
              </a:endParaRPr>
            </a:p>
          </p:txBody>
        </p:sp>
        <p:sp>
          <p:nvSpPr>
            <p:cNvPr id="32" name="菱形 31"/>
            <p:cNvSpPr/>
            <p:nvPr/>
          </p:nvSpPr>
          <p:spPr bwMode="auto">
            <a:xfrm>
              <a:off x="3176558" y="3957654"/>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4</a:t>
              </a:r>
              <a:endParaRPr lang="zh-CN" altLang="en-US" b="1" dirty="0">
                <a:solidFill>
                  <a:srgbClr val="000000"/>
                </a:solidFill>
                <a:latin typeface="Times New Roman" pitchFamily="18" charset="0"/>
                <a:cs typeface="Times New Roman" pitchFamily="18" charset="0"/>
              </a:endParaRPr>
            </a:p>
          </p:txBody>
        </p:sp>
      </p:grpSp>
      <p:grpSp>
        <p:nvGrpSpPr>
          <p:cNvPr id="18438" name="Group 3"/>
          <p:cNvGrpSpPr>
            <a:grpSpLocks/>
          </p:cNvGrpSpPr>
          <p:nvPr/>
        </p:nvGrpSpPr>
        <p:grpSpPr bwMode="auto">
          <a:xfrm>
            <a:off x="3176588" y="2911475"/>
            <a:ext cx="5281612" cy="571500"/>
            <a:chOff x="3176558" y="3171836"/>
            <a:chExt cx="5281642" cy="571504"/>
          </a:xfrm>
        </p:grpSpPr>
        <p:sp>
          <p:nvSpPr>
            <p:cNvPr id="30" name="矩形 29"/>
            <p:cNvSpPr/>
            <p:nvPr/>
          </p:nvSpPr>
          <p:spPr bwMode="auto">
            <a:xfrm>
              <a:off x="3498822" y="3243275"/>
              <a:ext cx="4883178"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26" name="菱形 25"/>
            <p:cNvSpPr/>
            <p:nvPr/>
          </p:nvSpPr>
          <p:spPr bwMode="auto">
            <a:xfrm>
              <a:off x="3176558" y="3171836"/>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3</a:t>
              </a:r>
              <a:endParaRPr lang="zh-CN" altLang="en-US" b="1" dirty="0">
                <a:solidFill>
                  <a:srgbClr val="000000"/>
                </a:solidFill>
                <a:latin typeface="Times New Roman" pitchFamily="18" charset="0"/>
                <a:cs typeface="Times New Roman" pitchFamily="18" charset="0"/>
              </a:endParaRPr>
            </a:p>
          </p:txBody>
        </p:sp>
        <p:sp>
          <p:nvSpPr>
            <p:cNvPr id="18463" name="TextBox 37"/>
            <p:cNvSpPr txBox="1">
              <a:spLocks noChangeArrowheads="1"/>
            </p:cNvSpPr>
            <p:nvPr/>
          </p:nvSpPr>
          <p:spPr bwMode="auto">
            <a:xfrm>
              <a:off x="3733800" y="3298871"/>
              <a:ext cx="4724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系统关键技术</a:t>
              </a:r>
              <a:endParaRPr kumimoji="1" lang="en-US" altLang="zh-CN" b="1" dirty="0">
                <a:solidFill>
                  <a:srgbClr val="000000"/>
                </a:solidFill>
                <a:latin typeface="黑体" pitchFamily="49" charset="-122"/>
                <a:ea typeface="黑体" pitchFamily="49" charset="-122"/>
              </a:endParaRPr>
            </a:p>
          </p:txBody>
        </p:sp>
      </p:grpSp>
      <p:pic>
        <p:nvPicPr>
          <p:cNvPr id="27" name="Picture 2" descr="E:\素材\矢量图标\医疗相关\Free-Medical-Icons-Set\128x128\ParameterReview.png"/>
          <p:cNvPicPr>
            <a:picLocks noChangeAspect="1" noChangeArrowheads="1"/>
          </p:cNvPicPr>
          <p:nvPr/>
        </p:nvPicPr>
        <p:blipFill>
          <a:blip r:embed="rId3"/>
          <a:srcRect/>
          <a:stretch>
            <a:fillRect/>
          </a:stretch>
        </p:blipFill>
        <p:spPr bwMode="auto">
          <a:xfrm rot="1211986">
            <a:off x="986153" y="2594930"/>
            <a:ext cx="1762195" cy="176219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8" name="Picture 3" descr="D:\My Documents\20101220\素材\01300000165476121636519272838.jpg"/>
          <p:cNvPicPr>
            <a:picLocks noChangeAspect="1" noChangeArrowheads="1"/>
          </p:cNvPicPr>
          <p:nvPr/>
        </p:nvPicPr>
        <p:blipFill>
          <a:blip r:embed="rId4"/>
          <a:srcRect/>
          <a:stretch>
            <a:fillRect/>
          </a:stretch>
        </p:blipFill>
        <p:spPr bwMode="auto">
          <a:xfrm>
            <a:off x="430120" y="2439810"/>
            <a:ext cx="1711489" cy="181909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9" name="Picture 3" descr="E:\素材\图片素材\键盘\2.jpg"/>
          <p:cNvPicPr>
            <a:picLocks noChangeAspect="1" noChangeArrowheads="1"/>
          </p:cNvPicPr>
          <p:nvPr/>
        </p:nvPicPr>
        <p:blipFill>
          <a:blip r:embed="rId5" cstate="print"/>
          <a:srcRect/>
          <a:stretch>
            <a:fillRect/>
          </a:stretch>
        </p:blipFill>
        <p:spPr bwMode="auto">
          <a:xfrm rot="20860945">
            <a:off x="487670" y="3580473"/>
            <a:ext cx="1731847" cy="105065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8442" name="Slide Number Placeholder 1"/>
          <p:cNvSpPr>
            <a:spLocks noGrp="1"/>
          </p:cNvSpPr>
          <p:nvPr>
            <p:ph type="sldNum" sz="quarter" idx="12"/>
          </p:nvPr>
        </p:nvSpPr>
        <p:spPr>
          <a:xfrm>
            <a:off x="6553200" y="6408738"/>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631151A5-EF93-41A3-8697-86454BD85761}" type="slidenum">
              <a:rPr lang="en-US" altLang="zh-CN" smtClean="0">
                <a:solidFill>
                  <a:srgbClr val="000000"/>
                </a:solidFill>
                <a:latin typeface="Arial" charset="0"/>
              </a:rPr>
              <a:pPr eaLnBrk="1" fontAlgn="base" hangingPunct="1">
                <a:spcBef>
                  <a:spcPct val="0"/>
                </a:spcBef>
                <a:spcAft>
                  <a:spcPct val="0"/>
                </a:spcAft>
              </a:pPr>
              <a:t>29</a:t>
            </a:fld>
            <a:endParaRPr lang="en-US" altLang="zh-CN" smtClean="0">
              <a:solidFill>
                <a:srgbClr val="000000"/>
              </a:solidFill>
              <a:latin typeface="Arial" charset="0"/>
            </a:endParaRPr>
          </a:p>
        </p:txBody>
      </p:sp>
      <p:sp>
        <p:nvSpPr>
          <p:cNvPr id="18443" name="Rectangle 1"/>
          <p:cNvSpPr>
            <a:spLocks noChangeArrowheads="1"/>
          </p:cNvSpPr>
          <p:nvPr/>
        </p:nvSpPr>
        <p:spPr bwMode="auto">
          <a:xfrm>
            <a:off x="3694113" y="1473200"/>
            <a:ext cx="6492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kumimoji="1" lang="zh-CN" altLang="en-US" b="1" dirty="0">
                <a:solidFill>
                  <a:srgbClr val="000000"/>
                </a:solidFill>
                <a:latin typeface="黑体" pitchFamily="49" charset="-122"/>
                <a:ea typeface="黑体" pitchFamily="49" charset="-122"/>
              </a:rPr>
              <a:t>引言</a:t>
            </a:r>
            <a:endParaRPr kumimoji="1" lang="en-US" altLang="zh-CN" b="1" dirty="0">
              <a:solidFill>
                <a:srgbClr val="000000"/>
              </a:solidFill>
              <a:latin typeface="黑体" pitchFamily="49" charset="-122"/>
              <a:ea typeface="黑体" pitchFamily="49" charset="-122"/>
            </a:endParaRPr>
          </a:p>
        </p:txBody>
      </p:sp>
      <p:grpSp>
        <p:nvGrpSpPr>
          <p:cNvPr id="18444" name="Group 5"/>
          <p:cNvGrpSpPr>
            <a:grpSpLocks/>
          </p:cNvGrpSpPr>
          <p:nvPr/>
        </p:nvGrpSpPr>
        <p:grpSpPr bwMode="auto">
          <a:xfrm>
            <a:off x="3176588" y="4449763"/>
            <a:ext cx="5205412" cy="571500"/>
            <a:chOff x="3176558" y="4724400"/>
            <a:chExt cx="5205442" cy="571504"/>
          </a:xfrm>
          <a:solidFill>
            <a:schemeClr val="accent5">
              <a:lumMod val="90000"/>
            </a:schemeClr>
          </a:solidFill>
        </p:grpSpPr>
        <p:sp>
          <p:nvSpPr>
            <p:cNvPr id="22" name="矩形 32"/>
            <p:cNvSpPr/>
            <p:nvPr/>
          </p:nvSpPr>
          <p:spPr bwMode="auto">
            <a:xfrm>
              <a:off x="3475010" y="4795837"/>
              <a:ext cx="4906990" cy="428628"/>
            </a:xfrm>
            <a:prstGeom prst="rect">
              <a:avLst/>
            </a:prstGeom>
            <a:grp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18455" name="TextBox 39"/>
            <p:cNvSpPr txBox="1">
              <a:spLocks noChangeArrowheads="1"/>
            </p:cNvSpPr>
            <p:nvPr/>
          </p:nvSpPr>
          <p:spPr bwMode="auto">
            <a:xfrm>
              <a:off x="3733800" y="4826029"/>
              <a:ext cx="4622800" cy="3693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老年痴呆症决策支持系统开发与评估</a:t>
              </a:r>
              <a:endParaRPr kumimoji="1" lang="en-US" altLang="zh-CN" b="1" dirty="0">
                <a:solidFill>
                  <a:srgbClr val="000000"/>
                </a:solidFill>
                <a:latin typeface="黑体" pitchFamily="49" charset="-122"/>
                <a:ea typeface="黑体" pitchFamily="49" charset="-122"/>
              </a:endParaRPr>
            </a:p>
          </p:txBody>
        </p:sp>
        <p:sp>
          <p:nvSpPr>
            <p:cNvPr id="24" name="菱形 31"/>
            <p:cNvSpPr/>
            <p:nvPr/>
          </p:nvSpPr>
          <p:spPr bwMode="auto">
            <a:xfrm>
              <a:off x="3176558" y="4724400"/>
              <a:ext cx="571504" cy="571504"/>
            </a:xfrm>
            <a:prstGeom prst="diamond">
              <a:avLst/>
            </a:prstGeom>
            <a:grp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5</a:t>
              </a:r>
              <a:endParaRPr lang="zh-CN" altLang="en-US" b="1" dirty="0">
                <a:solidFill>
                  <a:srgbClr val="000000"/>
                </a:solidFill>
                <a:latin typeface="Times New Roman" pitchFamily="18" charset="0"/>
                <a:cs typeface="Times New Roman" pitchFamily="18" charset="0"/>
              </a:endParaRPr>
            </a:p>
          </p:txBody>
        </p:sp>
      </p:grpSp>
      <p:grpSp>
        <p:nvGrpSpPr>
          <p:cNvPr id="18445" name="Group 6"/>
          <p:cNvGrpSpPr>
            <a:grpSpLocks/>
          </p:cNvGrpSpPr>
          <p:nvPr/>
        </p:nvGrpSpPr>
        <p:grpSpPr bwMode="auto">
          <a:xfrm>
            <a:off x="3176588" y="5219700"/>
            <a:ext cx="5205412" cy="571500"/>
            <a:chOff x="3176558" y="5448296"/>
            <a:chExt cx="5205442" cy="571504"/>
          </a:xfrm>
        </p:grpSpPr>
        <p:sp>
          <p:nvSpPr>
            <p:cNvPr id="25" name="矩形 32"/>
            <p:cNvSpPr/>
            <p:nvPr/>
          </p:nvSpPr>
          <p:spPr bwMode="auto">
            <a:xfrm>
              <a:off x="3475010" y="5519735"/>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18450" name="TextBox 39"/>
            <p:cNvSpPr txBox="1">
              <a:spLocks noChangeArrowheads="1"/>
            </p:cNvSpPr>
            <p:nvPr/>
          </p:nvSpPr>
          <p:spPr bwMode="auto">
            <a:xfrm>
              <a:off x="3733800" y="5549925"/>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a:solidFill>
                    <a:srgbClr val="000000"/>
                  </a:solidFill>
                  <a:latin typeface="黑体" pitchFamily="49" charset="-122"/>
                  <a:ea typeface="黑体" pitchFamily="49" charset="-122"/>
                </a:rPr>
                <a:t>总结与展望</a:t>
              </a:r>
              <a:endParaRPr kumimoji="1" lang="en-US" altLang="zh-CN" b="1">
                <a:solidFill>
                  <a:srgbClr val="000000"/>
                </a:solidFill>
                <a:latin typeface="黑体" pitchFamily="49" charset="-122"/>
                <a:ea typeface="黑体" pitchFamily="49" charset="-122"/>
              </a:endParaRPr>
            </a:p>
          </p:txBody>
        </p:sp>
        <p:sp>
          <p:nvSpPr>
            <p:cNvPr id="34" name="菱形 31"/>
            <p:cNvSpPr/>
            <p:nvPr/>
          </p:nvSpPr>
          <p:spPr bwMode="auto">
            <a:xfrm>
              <a:off x="3176558" y="5448296"/>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6</a:t>
              </a:r>
              <a:endParaRPr lang="zh-CN" altLang="en-US" b="1" dirty="0">
                <a:solidFill>
                  <a:srgbClr val="000000"/>
                </a:solidFill>
                <a:latin typeface="Times New Roman" pitchFamily="18" charset="0"/>
                <a:cs typeface="Times New Roman" pitchFamily="18" charset="0"/>
              </a:endParaRPr>
            </a:p>
          </p:txBody>
        </p:sp>
      </p:grpSp>
      <p:sp>
        <p:nvSpPr>
          <p:cNvPr id="35" name="菱形 34"/>
          <p:cNvSpPr/>
          <p:nvPr/>
        </p:nvSpPr>
        <p:spPr bwMode="auto">
          <a:xfrm>
            <a:off x="3176558" y="1347863"/>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1</a:t>
            </a:r>
            <a:endParaRPr lang="zh-CN" altLang="en-US" b="1" dirty="0">
              <a:solidFill>
                <a:srgbClr val="000000"/>
              </a:solidFill>
              <a:latin typeface="Times New Roman" pitchFamily="18" charset="0"/>
              <a:cs typeface="Times New Roman" pitchFamily="18" charset="0"/>
            </a:endParaRPr>
          </a:p>
        </p:txBody>
      </p:sp>
      <p:grpSp>
        <p:nvGrpSpPr>
          <p:cNvPr id="31" name="Group 2"/>
          <p:cNvGrpSpPr>
            <a:grpSpLocks/>
          </p:cNvGrpSpPr>
          <p:nvPr/>
        </p:nvGrpSpPr>
        <p:grpSpPr bwMode="auto">
          <a:xfrm>
            <a:off x="3176588" y="2141538"/>
            <a:ext cx="5205412" cy="571500"/>
            <a:chOff x="3176558" y="2386018"/>
            <a:chExt cx="5205442" cy="571504"/>
          </a:xfrm>
        </p:grpSpPr>
        <p:sp>
          <p:nvSpPr>
            <p:cNvPr id="37" name="矩形 36"/>
            <p:cNvSpPr/>
            <p:nvPr/>
          </p:nvSpPr>
          <p:spPr bwMode="auto">
            <a:xfrm>
              <a:off x="3498822" y="2457455"/>
              <a:ext cx="4883178"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dirty="0">
                <a:solidFill>
                  <a:srgbClr val="000000"/>
                </a:solidFill>
              </a:endParaRPr>
            </a:p>
          </p:txBody>
        </p:sp>
        <p:sp>
          <p:nvSpPr>
            <p:cNvPr id="38" name="菱形 37"/>
            <p:cNvSpPr/>
            <p:nvPr/>
          </p:nvSpPr>
          <p:spPr bwMode="auto">
            <a:xfrm>
              <a:off x="3176558" y="2386018"/>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2</a:t>
              </a:r>
              <a:endParaRPr lang="zh-CN" altLang="en-US" b="1" dirty="0">
                <a:solidFill>
                  <a:srgbClr val="000000"/>
                </a:solidFill>
                <a:latin typeface="Times New Roman" pitchFamily="18" charset="0"/>
                <a:cs typeface="Times New Roman" pitchFamily="18" charset="0"/>
              </a:endParaRPr>
            </a:p>
          </p:txBody>
        </p:sp>
        <p:sp>
          <p:nvSpPr>
            <p:cNvPr id="39" name="TextBox 36"/>
            <p:cNvSpPr txBox="1">
              <a:spLocks noChangeArrowheads="1"/>
            </p:cNvSpPr>
            <p:nvPr/>
          </p:nvSpPr>
          <p:spPr bwMode="auto">
            <a:xfrm>
              <a:off x="3733800" y="2487658"/>
              <a:ext cx="4366590" cy="369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面向社区的疾病诊断决策支持系统设计</a:t>
              </a:r>
              <a:endParaRPr kumimoji="1" lang="en-US" altLang="zh-CN" b="1" dirty="0">
                <a:solidFill>
                  <a:srgbClr val="000000"/>
                </a:solidFill>
                <a:latin typeface="黑体" pitchFamily="49" charset="-122"/>
                <a:ea typeface="黑体" pitchFamily="49" charset="-122"/>
              </a:endParaRPr>
            </a:p>
          </p:txBody>
        </p:sp>
      </p:grpSp>
    </p:spTree>
    <p:extLst>
      <p:ext uri="{BB962C8B-B14F-4D97-AF65-F5344CB8AC3E}">
        <p14:creationId xmlns:p14="http://schemas.microsoft.com/office/powerpoint/2010/main" val="10249204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4"/>
          <p:cNvSpPr>
            <a:spLocks noChangeArrowheads="1"/>
          </p:cNvSpPr>
          <p:nvPr/>
        </p:nvSpPr>
        <p:spPr bwMode="gray">
          <a:xfrm rot="10800000">
            <a:off x="1030090" y="2636912"/>
            <a:ext cx="6926285" cy="1512106"/>
          </a:xfrm>
          <a:prstGeom prst="upArrow">
            <a:avLst>
              <a:gd name="adj1" fmla="val 86444"/>
              <a:gd name="adj2" fmla="val 20245"/>
            </a:avLst>
          </a:prstGeom>
          <a:gradFill flip="none" rotWithShape="1">
            <a:gsLst>
              <a:gs pos="0">
                <a:srgbClr val="AD83EB">
                  <a:alpha val="51999"/>
                </a:srgbClr>
              </a:gs>
              <a:gs pos="100000">
                <a:srgbClr val="003399">
                  <a:alpha val="0"/>
                </a:srgbClr>
              </a:gs>
            </a:gsLst>
            <a:lin ang="5400000" scaled="1"/>
            <a:tileRect/>
          </a:gradFill>
          <a:ln>
            <a:noFill/>
          </a:ln>
          <a:extLst/>
        </p:spPr>
        <p:txBody>
          <a:bodyPr wrap="none" anchor="ctr"/>
          <a:lstStyle/>
          <a:p>
            <a:endParaRPr lang="zh-CN" altLang="en-US">
              <a:latin typeface="Arial" charset="0"/>
            </a:endParaRPr>
          </a:p>
        </p:txBody>
      </p:sp>
      <p:sp>
        <p:nvSpPr>
          <p:cNvPr id="7" name="椭圆 6"/>
          <p:cNvSpPr/>
          <p:nvPr/>
        </p:nvSpPr>
        <p:spPr bwMode="auto">
          <a:xfrm>
            <a:off x="3100088" y="4605674"/>
            <a:ext cx="2452681" cy="662223"/>
          </a:xfrm>
          <a:prstGeom prst="ellipse">
            <a:avLst/>
          </a:prstGeom>
          <a:solidFill>
            <a:schemeClr val="bg1">
              <a:lumMod val="95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smtClean="0">
              <a:ln>
                <a:noFill/>
              </a:ln>
              <a:solidFill>
                <a:schemeClr val="tx1"/>
              </a:solidFill>
              <a:effectLst/>
              <a:latin typeface="Arial" charset="0"/>
              <a:ea typeface="宋体" charset="-122"/>
            </a:endParaRPr>
          </a:p>
        </p:txBody>
      </p:sp>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3</a:t>
            </a:fld>
            <a:endParaRPr lang="en-US" altLang="zh-CN" dirty="0"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a:solidFill>
                  <a:srgbClr val="FFFFFF"/>
                </a:solidFill>
                <a:latin typeface="Times New Roman" pitchFamily="18" charset="0"/>
                <a:ea typeface="黑体" pitchFamily="49" charset="-122"/>
                <a:cs typeface="Times New Roman" pitchFamily="18" charset="0"/>
              </a:rPr>
              <a:t>背景</a:t>
            </a:r>
          </a:p>
        </p:txBody>
      </p:sp>
      <p:sp>
        <p:nvSpPr>
          <p:cNvPr id="2" name="矩形 1"/>
          <p:cNvSpPr/>
          <p:nvPr/>
        </p:nvSpPr>
        <p:spPr>
          <a:xfrm>
            <a:off x="457200" y="1196752"/>
            <a:ext cx="1627369" cy="523220"/>
          </a:xfrm>
          <a:prstGeom prst="rect">
            <a:avLst/>
          </a:prstGeom>
          <a:noFill/>
        </p:spPr>
        <p:txBody>
          <a:bodyPr wrap="none" lIns="91440" tIns="45720" rIns="91440" bIns="45720">
            <a:spAutoFit/>
          </a:bodyPr>
          <a:lstStyle/>
          <a:p>
            <a:pPr algn="ctr"/>
            <a:r>
              <a:rPr lang="zh-CN" altLang="en-US" sz="2800" b="1" dirty="0" smtClean="0">
                <a:ln w="1905"/>
                <a:solidFill>
                  <a:srgbClr val="0070C0"/>
                </a:solidFill>
                <a:effectLst>
                  <a:innerShdw blurRad="69850" dist="43180" dir="5400000">
                    <a:srgbClr val="000000">
                      <a:alpha val="65000"/>
                    </a:srgbClr>
                  </a:innerShdw>
                </a:effectLst>
              </a:rPr>
              <a:t>社区医疗</a:t>
            </a:r>
            <a:endParaRPr lang="zh-CN" altLang="en-US" sz="2800" b="1" dirty="0">
              <a:ln w="1905"/>
              <a:solidFill>
                <a:srgbClr val="0070C0"/>
              </a:solidFill>
              <a:effectLst>
                <a:innerShdw blurRad="69850" dist="43180" dir="5400000">
                  <a:srgbClr val="000000">
                    <a:alpha val="65000"/>
                  </a:srgbClr>
                </a:innerShdw>
              </a:effectLst>
            </a:endParaRPr>
          </a:p>
        </p:txBody>
      </p:sp>
      <p:pic>
        <p:nvPicPr>
          <p:cNvPr id="1026" name="Picture 2" descr="D:\毕设\pictrute\imagesCA5ZHT1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6840" y="4231731"/>
            <a:ext cx="925105" cy="92510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5575" y="3119527"/>
            <a:ext cx="799702" cy="729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图片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059391" y="3174116"/>
            <a:ext cx="842329" cy="619855"/>
          </a:xfrm>
          <a:prstGeom prst="rect">
            <a:avLst/>
          </a:prstGeom>
          <a:noFill/>
          <a:ln>
            <a:noFill/>
          </a:ln>
          <a:effectLst>
            <a:softEdge rad="63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5142265" y="3700604"/>
            <a:ext cx="652056" cy="335529"/>
          </a:xfrm>
          <a:prstGeom prst="rect">
            <a:avLst/>
          </a:prstGeom>
          <a:noFill/>
        </p:spPr>
        <p:txBody>
          <a:bodyPr wrap="square" rtlCol="0">
            <a:spAutoFit/>
          </a:bodyPr>
          <a:lstStyle/>
          <a:p>
            <a:r>
              <a:rPr lang="zh-CN" altLang="en-US" sz="1600" dirty="0" smtClean="0"/>
              <a:t>康复</a:t>
            </a:r>
            <a:endParaRPr lang="zh-CN" altLang="en-US" sz="1600" dirty="0"/>
          </a:p>
        </p:txBody>
      </p:sp>
      <p:sp>
        <p:nvSpPr>
          <p:cNvPr id="4" name="TextBox 3"/>
          <p:cNvSpPr txBox="1"/>
          <p:nvPr/>
        </p:nvSpPr>
        <p:spPr>
          <a:xfrm>
            <a:off x="4090661" y="3695903"/>
            <a:ext cx="720079" cy="340230"/>
          </a:xfrm>
          <a:prstGeom prst="rect">
            <a:avLst/>
          </a:prstGeom>
          <a:noFill/>
        </p:spPr>
        <p:txBody>
          <a:bodyPr wrap="square" rtlCol="0">
            <a:spAutoFit/>
          </a:bodyPr>
          <a:lstStyle/>
          <a:p>
            <a:r>
              <a:rPr lang="zh-CN" altLang="en-US" sz="1600" dirty="0" smtClean="0"/>
              <a:t>预防</a:t>
            </a:r>
            <a:endParaRPr lang="zh-CN" altLang="en-US" sz="1600" dirty="0"/>
          </a:p>
        </p:txBody>
      </p:sp>
      <p:pic>
        <p:nvPicPr>
          <p:cNvPr id="1030" name="Picture 6" descr="D:\毕设\pictrute\问诊.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3255" y="3057676"/>
            <a:ext cx="706714" cy="66934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03255" y="3697579"/>
            <a:ext cx="1103672" cy="338554"/>
          </a:xfrm>
          <a:prstGeom prst="rect">
            <a:avLst/>
          </a:prstGeom>
          <a:noFill/>
        </p:spPr>
        <p:txBody>
          <a:bodyPr wrap="square" rtlCol="0">
            <a:spAutoFit/>
          </a:bodyPr>
          <a:lstStyle/>
          <a:p>
            <a:r>
              <a:rPr lang="zh-CN" altLang="en-US" sz="1600" dirty="0" smtClean="0"/>
              <a:t>基本医疗</a:t>
            </a:r>
            <a:endParaRPr lang="zh-CN" altLang="en-US" sz="1600" dirty="0"/>
          </a:p>
        </p:txBody>
      </p:sp>
      <p:pic>
        <p:nvPicPr>
          <p:cNvPr id="1032" name="Picture 8" descr="D:\毕设\pictrute\imagesCAPXK3D9.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64114" y="4274682"/>
            <a:ext cx="758787" cy="758787"/>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D:\毕设\pictrute\imagesCAWOL9JD.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81678" y="4360231"/>
            <a:ext cx="587688" cy="58768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063604" y="3697579"/>
            <a:ext cx="701616" cy="338554"/>
          </a:xfrm>
          <a:prstGeom prst="rect">
            <a:avLst/>
          </a:prstGeom>
          <a:noFill/>
        </p:spPr>
        <p:txBody>
          <a:bodyPr wrap="square" rtlCol="0">
            <a:spAutoFit/>
          </a:bodyPr>
          <a:lstStyle/>
          <a:p>
            <a:r>
              <a:rPr lang="zh-CN" altLang="en-US" sz="1600" dirty="0" smtClean="0"/>
              <a:t>保健</a:t>
            </a:r>
            <a:endParaRPr lang="zh-CN" altLang="en-US" sz="1600" dirty="0"/>
          </a:p>
        </p:txBody>
      </p:sp>
      <p:pic>
        <p:nvPicPr>
          <p:cNvPr id="23" name="Picture 3" descr="C:\Users\FGJ\AppData\Roaming\Tencent\Users\794460205\QQ\WinTemp\RichOle\665_99VY5I@`{5~HRKW}_XX.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08859" y="5300929"/>
            <a:ext cx="3383815" cy="108012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810740" y="5517823"/>
            <a:ext cx="4104456" cy="646331"/>
          </a:xfrm>
          <a:prstGeom prst="rect">
            <a:avLst/>
          </a:prstGeom>
          <a:noFill/>
        </p:spPr>
        <p:txBody>
          <a:bodyPr wrap="square" rtlCol="0">
            <a:spAutoFit/>
          </a:bodyPr>
          <a:lstStyle/>
          <a:p>
            <a:r>
              <a:rPr lang="zh-CN" altLang="en-US" dirty="0" smtClean="0"/>
              <a:t>目标：</a:t>
            </a:r>
            <a:endParaRPr lang="en-US" altLang="zh-CN" dirty="0" smtClean="0"/>
          </a:p>
          <a:p>
            <a:r>
              <a:rPr lang="en-US" altLang="zh-CN" dirty="0"/>
              <a:t> </a:t>
            </a:r>
            <a:r>
              <a:rPr lang="en-US" altLang="zh-CN" dirty="0" smtClean="0"/>
              <a:t>      </a:t>
            </a:r>
            <a:r>
              <a:rPr lang="zh-CN" altLang="en-US" dirty="0" smtClean="0"/>
              <a:t>形成覆盖全国的社区医疗服务网</a:t>
            </a:r>
            <a:endParaRPr lang="zh-CN" altLang="en-US" dirty="0"/>
          </a:p>
        </p:txBody>
      </p:sp>
      <p:sp>
        <p:nvSpPr>
          <p:cNvPr id="8" name="TextBox 7"/>
          <p:cNvSpPr txBox="1"/>
          <p:nvPr/>
        </p:nvSpPr>
        <p:spPr>
          <a:xfrm>
            <a:off x="5935364" y="3666801"/>
            <a:ext cx="1236050" cy="369332"/>
          </a:xfrm>
          <a:prstGeom prst="rect">
            <a:avLst/>
          </a:prstGeom>
          <a:noFill/>
        </p:spPr>
        <p:txBody>
          <a:bodyPr wrap="square" rtlCol="0">
            <a:spAutoFit/>
          </a:bodyPr>
          <a:lstStyle/>
          <a:p>
            <a:r>
              <a:rPr lang="zh-CN" altLang="en-US" dirty="0" smtClean="0"/>
              <a:t>健康教育</a:t>
            </a:r>
            <a:endParaRPr lang="zh-CN" altLang="en-US" dirty="0"/>
          </a:p>
        </p:txBody>
      </p:sp>
      <p:pic>
        <p:nvPicPr>
          <p:cNvPr id="4099"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68121" y="3057675"/>
            <a:ext cx="794847" cy="669345"/>
          </a:xfrm>
          <a:prstGeom prst="rect">
            <a:avLst/>
          </a:prstGeom>
          <a:noFill/>
          <a:ln>
            <a:noFill/>
          </a:ln>
          <a:effectLst>
            <a:outerShdw dist="35921" dir="2700000" algn="ctr" rotWithShape="0">
              <a:schemeClr val="bg2"/>
            </a:outerShdw>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95550" y="3119527"/>
            <a:ext cx="889559" cy="64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descr="D:\毕设\pictrute\123.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60129" y="1370033"/>
            <a:ext cx="1933575" cy="1590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43062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30</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头痛决策支持系统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323528" y="1340768"/>
            <a:ext cx="2453080"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系统需求</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20483625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31</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头痛决策支持系统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323528" y="1340768"/>
            <a:ext cx="3240360"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系统推理设计</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19665451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32</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头痛决策支持系统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323528" y="1340768"/>
            <a:ext cx="4248472"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系统数据模型设计</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36056517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33</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头痛决策支持系统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323528" y="1340768"/>
            <a:ext cx="3024336"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系统功能实现</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40683916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34</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头痛决策支持系统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323528" y="1340768"/>
            <a:ext cx="2453080"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系统评估</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238300857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35</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总结与展望</a:t>
            </a:r>
            <a:endParaRPr lang="zh-CN" altLang="en-US" sz="2800" b="1" dirty="0">
              <a:solidFill>
                <a:srgbClr val="FFFFFF"/>
              </a:solidFill>
              <a:latin typeface="Times New Roman" pitchFamily="18" charset="0"/>
              <a:ea typeface="黑体" pitchFamily="49" charset="-122"/>
              <a:cs typeface="Times New Roman" pitchFamily="18" charset="0"/>
            </a:endParaRPr>
          </a:p>
        </p:txBody>
      </p:sp>
    </p:spTree>
    <p:extLst>
      <p:ext uri="{BB962C8B-B14F-4D97-AF65-F5344CB8AC3E}">
        <p14:creationId xmlns:p14="http://schemas.microsoft.com/office/powerpoint/2010/main" val="36329348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36</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致谢</a:t>
            </a:r>
            <a:endParaRPr lang="zh-CN" altLang="en-US" sz="2800" b="1" dirty="0">
              <a:solidFill>
                <a:srgbClr val="FFFFFF"/>
              </a:solidFill>
              <a:latin typeface="Times New Roman" pitchFamily="18" charset="0"/>
              <a:ea typeface="黑体" pitchFamily="49" charset="-122"/>
              <a:cs typeface="Times New Roman" pitchFamily="18" charset="0"/>
            </a:endParaRPr>
          </a:p>
        </p:txBody>
      </p:sp>
    </p:spTree>
    <p:extLst>
      <p:ext uri="{BB962C8B-B14F-4D97-AF65-F5344CB8AC3E}">
        <p14:creationId xmlns:p14="http://schemas.microsoft.com/office/powerpoint/2010/main" val="20304738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D:\毕设\pictrute\imagesCAOCUNY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5231" y="5106108"/>
            <a:ext cx="1426201" cy="833319"/>
          </a:xfrm>
          <a:prstGeom prst="rect">
            <a:avLst/>
          </a:prstGeom>
          <a:noFill/>
          <a:extLst>
            <a:ext uri="{909E8E84-426E-40DD-AFC4-6F175D3DCCD1}">
              <a14:hiddenFill xmlns:a14="http://schemas.microsoft.com/office/drawing/2010/main">
                <a:solidFill>
                  <a:srgbClr val="FFFFFF"/>
                </a:solidFill>
              </a14:hiddenFill>
            </a:ext>
          </a:extLst>
        </p:spPr>
      </p:pic>
      <p:sp>
        <p:nvSpPr>
          <p:cNvPr id="23" name="椭圆 22"/>
          <p:cNvSpPr/>
          <p:nvPr/>
        </p:nvSpPr>
        <p:spPr bwMode="auto">
          <a:xfrm>
            <a:off x="864846" y="3597589"/>
            <a:ext cx="2189443" cy="1132991"/>
          </a:xfrm>
          <a:prstGeom prst="ellipse">
            <a:avLst/>
          </a:prstGeom>
          <a:solidFill>
            <a:schemeClr val="bg1">
              <a:lumMod val="95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b="1">
              <a:latin typeface="Arial" charset="0"/>
              <a:ea typeface="宋体" charset="-122"/>
            </a:endParaRPr>
          </a:p>
        </p:txBody>
      </p:sp>
      <p:sp>
        <p:nvSpPr>
          <p:cNvPr id="4" name="圆角矩形 3"/>
          <p:cNvSpPr/>
          <p:nvPr/>
        </p:nvSpPr>
        <p:spPr bwMode="auto">
          <a:xfrm>
            <a:off x="457200" y="1988840"/>
            <a:ext cx="3538736" cy="3816424"/>
          </a:xfrm>
          <a:prstGeom prst="roundRect">
            <a:avLst/>
          </a:prstGeom>
          <a:noFill/>
          <a:ln w="28575" cap="flat" cmpd="sng" algn="ctr">
            <a:solidFill>
              <a:schemeClr val="bg2">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2" name="椭圆 1"/>
          <p:cNvSpPr/>
          <p:nvPr/>
        </p:nvSpPr>
        <p:spPr bwMode="auto">
          <a:xfrm>
            <a:off x="4499992" y="2979548"/>
            <a:ext cx="2342947" cy="1537436"/>
          </a:xfrm>
          <a:prstGeom prst="ellipse">
            <a:avLst/>
          </a:prstGeom>
          <a:solidFill>
            <a:schemeClr val="bg1">
              <a:lumMod val="95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b="1">
              <a:latin typeface="Arial" charset="0"/>
              <a:ea typeface="宋体" charset="-122"/>
            </a:endParaRPr>
          </a:p>
        </p:txBody>
      </p:sp>
      <p:sp>
        <p:nvSpPr>
          <p:cNvPr id="57346" name="灯片编号占位符 1"/>
          <p:cNvSpPr>
            <a:spLocks noGrp="1"/>
          </p:cNvSpPr>
          <p:nvPr>
            <p:ph type="sldNum" sz="quarter" idx="12"/>
          </p:nvPr>
        </p:nvSpPr>
        <p:spPr>
          <a:xfrm>
            <a:off x="6781564" y="6340927"/>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4</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研究背景</a:t>
            </a:r>
            <a:endParaRPr lang="zh-CN" altLang="en-US" sz="2800" b="1" dirty="0">
              <a:solidFill>
                <a:srgbClr val="FFFFFF"/>
              </a:solidFill>
              <a:latin typeface="Times New Roman" pitchFamily="18" charset="0"/>
              <a:ea typeface="黑体" pitchFamily="49" charset="-122"/>
              <a:cs typeface="Times New Roman" pitchFamily="18" charset="0"/>
            </a:endParaRPr>
          </a:p>
        </p:txBody>
      </p:sp>
      <p:pic>
        <p:nvPicPr>
          <p:cNvPr id="5" name="Picture 6" descr="C:\Users\Vico\Desktop\20120927022313699_easyicon_cn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02266" y="2774595"/>
            <a:ext cx="1008598" cy="100859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C:\Users\Vico\Desktop\Hospital.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6296" y="2726053"/>
            <a:ext cx="1224136" cy="122413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Vico\Desktop\20120927022313699_easyicon_cn_256.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36095" y="2336162"/>
            <a:ext cx="876867" cy="87686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Users\Vico\Desktop\20120927022313699_easyicon_cn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76481" y="3608435"/>
            <a:ext cx="908549" cy="90854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503241" y="1213766"/>
            <a:ext cx="3430747"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zh-CN" altLang="en-US" dirty="0"/>
              <a:t>社区医疗面临的问题</a:t>
            </a:r>
          </a:p>
        </p:txBody>
      </p:sp>
      <p:pic>
        <p:nvPicPr>
          <p:cNvPr id="17" name="Picture 6" descr="C:\Users\Vico\Desktop\20120927022313699_easyicon_cn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32662" y="3387892"/>
            <a:ext cx="957567" cy="95756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C:\Users\Vico\Desktop\20120927022313699_easyicon_cn_256.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48331" y="3454565"/>
            <a:ext cx="812966" cy="81296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C:\Users\Vico\Desktop\20120927022313699_easyicon_cn_256.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512773" y="3789093"/>
            <a:ext cx="881283" cy="881283"/>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C:\Users\Vico\Desktop\Hospital.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1472" y="1988840"/>
            <a:ext cx="1205320" cy="1205320"/>
          </a:xfrm>
          <a:prstGeom prst="rect">
            <a:avLst/>
          </a:prstGeom>
          <a:noFill/>
          <a:extLst>
            <a:ext uri="{909E8E84-426E-40DD-AFC4-6F175D3DCCD1}">
              <a14:hiddenFill xmlns:a14="http://schemas.microsoft.com/office/drawing/2010/main">
                <a:solidFill>
                  <a:srgbClr val="FFFFFF"/>
                </a:solidFill>
              </a14:hiddenFill>
            </a:ext>
          </a:extLst>
        </p:spPr>
      </p:pic>
      <p:sp>
        <p:nvSpPr>
          <p:cNvPr id="22" name="圆角矩形 21"/>
          <p:cNvSpPr/>
          <p:nvPr/>
        </p:nvSpPr>
        <p:spPr bwMode="auto">
          <a:xfrm>
            <a:off x="4309628" y="1988840"/>
            <a:ext cx="4150804" cy="3744416"/>
          </a:xfrm>
          <a:prstGeom prst="roundRect">
            <a:avLst/>
          </a:prstGeom>
          <a:noFill/>
          <a:ln w="28575" cap="flat" cmpd="sng" algn="ctr">
            <a:solidFill>
              <a:schemeClr val="bg2">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0" name="TextBox 9"/>
          <p:cNvSpPr txBox="1"/>
          <p:nvPr/>
        </p:nvSpPr>
        <p:spPr>
          <a:xfrm>
            <a:off x="1827434" y="5845077"/>
            <a:ext cx="786213" cy="369332"/>
          </a:xfrm>
          <a:prstGeom prst="rect">
            <a:avLst/>
          </a:prstGeom>
          <a:noFill/>
        </p:spPr>
        <p:txBody>
          <a:bodyPr wrap="square" rtlCol="0">
            <a:spAutoFit/>
          </a:bodyPr>
          <a:lstStyle/>
          <a:p>
            <a:r>
              <a:rPr lang="zh-CN" altLang="en-US" dirty="0" smtClean="0"/>
              <a:t>理想</a:t>
            </a:r>
            <a:endParaRPr lang="zh-CN" altLang="en-US" dirty="0"/>
          </a:p>
        </p:txBody>
      </p:sp>
      <p:sp>
        <p:nvSpPr>
          <p:cNvPr id="16" name="TextBox 15"/>
          <p:cNvSpPr txBox="1"/>
          <p:nvPr/>
        </p:nvSpPr>
        <p:spPr>
          <a:xfrm>
            <a:off x="6338289" y="5754761"/>
            <a:ext cx="744039" cy="369332"/>
          </a:xfrm>
          <a:prstGeom prst="rect">
            <a:avLst/>
          </a:prstGeom>
          <a:noFill/>
        </p:spPr>
        <p:txBody>
          <a:bodyPr wrap="square" rtlCol="0">
            <a:spAutoFit/>
          </a:bodyPr>
          <a:lstStyle/>
          <a:p>
            <a:r>
              <a:rPr lang="zh-CN" altLang="en-US" dirty="0"/>
              <a:t>现实</a:t>
            </a:r>
          </a:p>
        </p:txBody>
      </p:sp>
      <p:pic>
        <p:nvPicPr>
          <p:cNvPr id="6149"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22513" y="4856579"/>
            <a:ext cx="1427163"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左箭头 23"/>
          <p:cNvSpPr/>
          <p:nvPr/>
        </p:nvSpPr>
        <p:spPr bwMode="auto">
          <a:xfrm rot="3171638">
            <a:off x="5189836" y="4505309"/>
            <a:ext cx="447311" cy="168045"/>
          </a:xfrm>
          <a:prstGeom prst="lef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2" name="左箭头 31"/>
          <p:cNvSpPr/>
          <p:nvPr/>
        </p:nvSpPr>
        <p:spPr bwMode="auto">
          <a:xfrm rot="8712266">
            <a:off x="6088592" y="4661241"/>
            <a:ext cx="635946" cy="514662"/>
          </a:xfrm>
          <a:prstGeom prst="lef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5" name="左箭头 34"/>
          <p:cNvSpPr/>
          <p:nvPr/>
        </p:nvSpPr>
        <p:spPr bwMode="auto">
          <a:xfrm rot="5094898">
            <a:off x="1752690" y="4590900"/>
            <a:ext cx="525683" cy="514662"/>
          </a:xfrm>
          <a:prstGeom prst="lef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6" name="左箭头 35"/>
          <p:cNvSpPr/>
          <p:nvPr/>
        </p:nvSpPr>
        <p:spPr bwMode="auto">
          <a:xfrm rot="3171638">
            <a:off x="1569346" y="3341028"/>
            <a:ext cx="407121" cy="159965"/>
          </a:xfrm>
          <a:prstGeom prst="lef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pic>
        <p:nvPicPr>
          <p:cNvPr id="6152"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81022" y="3748266"/>
            <a:ext cx="562103" cy="587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 name="Picture 7" descr="D:\毕设\pictrute\imagesCA1M51YD.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463777" y="3851461"/>
            <a:ext cx="467469" cy="467469"/>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D:\毕设\pictrute\person.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382841" y="4150158"/>
            <a:ext cx="250036" cy="500072"/>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10" descr="D:\毕设\pictrute\person.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32805" y="4230542"/>
            <a:ext cx="250036" cy="500072"/>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10" descr="D:\毕设\pictrute\person.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86427" y="2723267"/>
            <a:ext cx="250036" cy="500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89582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xfrm>
            <a:off x="6783783" y="6237312"/>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5</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研究背景</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3" name="TextBox 2"/>
          <p:cNvSpPr txBox="1"/>
          <p:nvPr/>
        </p:nvSpPr>
        <p:spPr>
          <a:xfrm>
            <a:off x="457200" y="1309936"/>
            <a:ext cx="3430747"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zh-CN" altLang="en-US" dirty="0"/>
              <a:t>社区首诊困难的原因</a:t>
            </a:r>
          </a:p>
        </p:txBody>
      </p:sp>
      <p:sp>
        <p:nvSpPr>
          <p:cNvPr id="4" name="TextBox 3"/>
          <p:cNvSpPr txBox="1"/>
          <p:nvPr/>
        </p:nvSpPr>
        <p:spPr>
          <a:xfrm>
            <a:off x="1169731" y="3284984"/>
            <a:ext cx="5940463" cy="1477328"/>
          </a:xfrm>
          <a:prstGeom prst="rect">
            <a:avLst/>
          </a:prstGeom>
          <a:noFill/>
        </p:spPr>
        <p:txBody>
          <a:bodyPr wrap="square" rtlCol="0">
            <a:spAutoFit/>
          </a:bodyPr>
          <a:lstStyle/>
          <a:p>
            <a:r>
              <a:rPr lang="en-US" altLang="zh-CN" dirty="0" smtClean="0"/>
              <a:t>1.</a:t>
            </a:r>
            <a:r>
              <a:rPr lang="zh-CN" altLang="en-US" dirty="0" smtClean="0"/>
              <a:t>社区医生学历低、职称低，直接由专科医生转化而来，在诊疗知识方面</a:t>
            </a:r>
            <a:r>
              <a:rPr lang="zh-CN" altLang="en-US" dirty="0"/>
              <a:t>存在局限性</a:t>
            </a:r>
            <a:r>
              <a:rPr lang="zh-CN" altLang="en-US" dirty="0" smtClean="0"/>
              <a:t>。</a:t>
            </a:r>
            <a:endParaRPr lang="en-US" altLang="zh-CN" dirty="0" smtClean="0"/>
          </a:p>
          <a:p>
            <a:r>
              <a:rPr lang="en-US" altLang="zh-CN" dirty="0" smtClean="0"/>
              <a:t>2.</a:t>
            </a:r>
            <a:r>
              <a:rPr lang="zh-CN" altLang="en-US" dirty="0"/>
              <a:t>医全科学</a:t>
            </a:r>
            <a:r>
              <a:rPr lang="zh-CN" altLang="en-US" dirty="0" smtClean="0"/>
              <a:t>知识的爆炸</a:t>
            </a:r>
            <a:endParaRPr lang="en-US" altLang="zh-CN" dirty="0" smtClean="0"/>
          </a:p>
          <a:p>
            <a:r>
              <a:rPr lang="en-US" altLang="zh-CN" dirty="0" smtClean="0"/>
              <a:t>3.</a:t>
            </a:r>
            <a:r>
              <a:rPr lang="zh-CN" altLang="en-US" dirty="0" smtClean="0"/>
              <a:t>医疗差错</a:t>
            </a:r>
            <a:endParaRPr lang="en-US" altLang="zh-CN" dirty="0" smtClean="0"/>
          </a:p>
          <a:p>
            <a:endParaRPr lang="zh-CN" altLang="en-US" dirty="0"/>
          </a:p>
        </p:txBody>
      </p:sp>
      <p:sp>
        <p:nvSpPr>
          <p:cNvPr id="10" name="圆角矩形 9"/>
          <p:cNvSpPr/>
          <p:nvPr/>
        </p:nvSpPr>
        <p:spPr bwMode="auto">
          <a:xfrm>
            <a:off x="899614" y="2060848"/>
            <a:ext cx="6444497" cy="758800"/>
          </a:xfrm>
          <a:prstGeom prst="roundRect">
            <a:avLst/>
          </a:prstGeom>
          <a:solidFill>
            <a:schemeClr val="bg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0" lang="zh-CN" altLang="en-US" sz="1800" b="1" i="0" u="none" strike="noStrike" cap="none" normalizeH="0" baseline="0" dirty="0" smtClean="0">
              <a:ln>
                <a:noFill/>
              </a:ln>
              <a:solidFill>
                <a:schemeClr val="tx1"/>
              </a:solidFill>
              <a:effectLst/>
              <a:latin typeface="Arial" charset="0"/>
              <a:ea typeface="宋体" charset="-122"/>
            </a:endParaRPr>
          </a:p>
        </p:txBody>
      </p:sp>
      <p:sp>
        <p:nvSpPr>
          <p:cNvPr id="16" name="TextBox 15"/>
          <p:cNvSpPr txBox="1"/>
          <p:nvPr/>
        </p:nvSpPr>
        <p:spPr>
          <a:xfrm>
            <a:off x="1133530" y="2255582"/>
            <a:ext cx="5976664" cy="369332"/>
          </a:xfrm>
          <a:prstGeom prst="rect">
            <a:avLst/>
          </a:prstGeom>
          <a:noFill/>
        </p:spPr>
        <p:txBody>
          <a:bodyPr wrap="square" rtlCol="0">
            <a:spAutoFit/>
          </a:bodyPr>
          <a:lstStyle/>
          <a:p>
            <a:r>
              <a:rPr lang="zh-CN" altLang="en-US" dirty="0" smtClean="0"/>
              <a:t>社区医生的</a:t>
            </a:r>
            <a:r>
              <a:rPr lang="zh-CN" altLang="en-US" dirty="0"/>
              <a:t>医疗</a:t>
            </a:r>
            <a:r>
              <a:rPr lang="zh-CN" altLang="en-US" dirty="0" smtClean="0"/>
              <a:t>水平</a:t>
            </a:r>
            <a:r>
              <a:rPr lang="en-US" altLang="zh-CN" dirty="0" smtClean="0"/>
              <a:t>-----</a:t>
            </a:r>
            <a:r>
              <a:rPr lang="zh-CN" altLang="en-US" dirty="0" smtClean="0"/>
              <a:t>不选择社区医疗机构的主要原因</a:t>
            </a:r>
            <a:endParaRPr lang="zh-CN" altLang="en-US" dirty="0"/>
          </a:p>
        </p:txBody>
      </p:sp>
    </p:spTree>
    <p:extLst>
      <p:ext uri="{BB962C8B-B14F-4D97-AF65-F5344CB8AC3E}">
        <p14:creationId xmlns:p14="http://schemas.microsoft.com/office/powerpoint/2010/main" val="32136298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Freeform 296"/>
          <p:cNvSpPr>
            <a:spLocks/>
          </p:cNvSpPr>
          <p:nvPr/>
        </p:nvSpPr>
        <p:spPr bwMode="auto">
          <a:xfrm rot="5400000">
            <a:off x="6064497" y="3197840"/>
            <a:ext cx="2170934" cy="852403"/>
          </a:xfrm>
          <a:custGeom>
            <a:avLst/>
            <a:gdLst>
              <a:gd name="T0" fmla="*/ 2147483647 w 5034"/>
              <a:gd name="T1" fmla="*/ 0 h 1908"/>
              <a:gd name="T2" fmla="*/ 2147483647 w 5034"/>
              <a:gd name="T3" fmla="*/ 2147483647 h 1908"/>
              <a:gd name="T4" fmla="*/ 2147483647 w 5034"/>
              <a:gd name="T5" fmla="*/ 2147483647 h 1908"/>
              <a:gd name="T6" fmla="*/ 0 w 5034"/>
              <a:gd name="T7" fmla="*/ 2147483647 h 1908"/>
              <a:gd name="T8" fmla="*/ 2147483647 w 5034"/>
              <a:gd name="T9" fmla="*/ 2147483647 h 1908"/>
              <a:gd name="T10" fmla="*/ 2147483647 w 5034"/>
              <a:gd name="T11" fmla="*/ 2147483647 h 1908"/>
              <a:gd name="T12" fmla="*/ 2147483647 w 5034"/>
              <a:gd name="T13" fmla="*/ 2147483647 h 1908"/>
              <a:gd name="T14" fmla="*/ 2147483647 w 5034"/>
              <a:gd name="T15" fmla="*/ 0 h 1908"/>
              <a:gd name="T16" fmla="*/ 0 60000 65536"/>
              <a:gd name="T17" fmla="*/ 0 60000 65536"/>
              <a:gd name="T18" fmla="*/ 0 60000 65536"/>
              <a:gd name="T19" fmla="*/ 0 60000 65536"/>
              <a:gd name="T20" fmla="*/ 0 60000 65536"/>
              <a:gd name="T21" fmla="*/ 0 60000 65536"/>
              <a:gd name="T22" fmla="*/ 0 60000 65536"/>
              <a:gd name="T23" fmla="*/ 0 60000 65536"/>
              <a:gd name="T24" fmla="*/ 0 w 5034"/>
              <a:gd name="T25" fmla="*/ 0 h 1908"/>
              <a:gd name="T26" fmla="*/ 5034 w 5034"/>
              <a:gd name="T27" fmla="*/ 1908 h 19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034" h="1908">
                <a:moveTo>
                  <a:pt x="2502" y="0"/>
                </a:moveTo>
                <a:lnTo>
                  <a:pt x="1465" y="383"/>
                </a:lnTo>
                <a:lnTo>
                  <a:pt x="1783" y="383"/>
                </a:lnTo>
                <a:lnTo>
                  <a:pt x="0" y="1908"/>
                </a:lnTo>
                <a:lnTo>
                  <a:pt x="5034" y="1908"/>
                </a:lnTo>
                <a:lnTo>
                  <a:pt x="3229" y="383"/>
                </a:lnTo>
                <a:lnTo>
                  <a:pt x="3613" y="395"/>
                </a:lnTo>
                <a:lnTo>
                  <a:pt x="2502" y="0"/>
                </a:lnTo>
                <a:close/>
              </a:path>
            </a:pathLst>
          </a:custGeom>
          <a:gradFill rotWithShape="1">
            <a:gsLst>
              <a:gs pos="0">
                <a:srgbClr val="FFFFFF">
                  <a:lumMod val="65000"/>
                </a:srgbClr>
              </a:gs>
              <a:gs pos="100000">
                <a:srgbClr val="FFFFFF">
                  <a:alpha val="0"/>
                </a:srgbClr>
              </a:gs>
            </a:gsLst>
            <a:lin ang="5400000" scaled="1"/>
          </a:gradFill>
          <a:ln w="9525">
            <a:noFill/>
            <a:round/>
            <a:headEnd/>
            <a:tailEnd/>
          </a:ln>
        </p:spPr>
        <p:txBody>
          <a:bodyPr wrap="none" anchor="ctr"/>
          <a:lstStyle>
            <a:defPPr>
              <a:defRPr lang="en-US"/>
            </a:defPPr>
            <a:lvl1pPr algn="ctr" rtl="0" fontAlgn="base">
              <a:spcBef>
                <a:spcPct val="0"/>
              </a:spcBef>
              <a:spcAft>
                <a:spcPct val="0"/>
              </a:spcAft>
              <a:defRPr sz="2400" kern="1200">
                <a:solidFill>
                  <a:schemeClr val="tx1"/>
                </a:solidFill>
                <a:latin typeface="Arial" charset="0"/>
                <a:ea typeface="+mn-ea"/>
                <a:cs typeface="+mn-cs"/>
              </a:defRPr>
            </a:lvl1pPr>
            <a:lvl2pPr marL="457200" algn="ctr" rtl="0" fontAlgn="base">
              <a:spcBef>
                <a:spcPct val="0"/>
              </a:spcBef>
              <a:spcAft>
                <a:spcPct val="0"/>
              </a:spcAft>
              <a:defRPr sz="2400" kern="1200">
                <a:solidFill>
                  <a:schemeClr val="tx1"/>
                </a:solidFill>
                <a:latin typeface="Arial" charset="0"/>
                <a:ea typeface="+mn-ea"/>
                <a:cs typeface="+mn-cs"/>
              </a:defRPr>
            </a:lvl2pPr>
            <a:lvl3pPr marL="914400" algn="ctr" rtl="0" fontAlgn="base">
              <a:spcBef>
                <a:spcPct val="0"/>
              </a:spcBef>
              <a:spcAft>
                <a:spcPct val="0"/>
              </a:spcAft>
              <a:defRPr sz="2400" kern="1200">
                <a:solidFill>
                  <a:schemeClr val="tx1"/>
                </a:solidFill>
                <a:latin typeface="Arial" charset="0"/>
                <a:ea typeface="+mn-ea"/>
                <a:cs typeface="+mn-cs"/>
              </a:defRPr>
            </a:lvl3pPr>
            <a:lvl4pPr marL="1371600" algn="ctr" rtl="0" fontAlgn="base">
              <a:spcBef>
                <a:spcPct val="0"/>
              </a:spcBef>
              <a:spcAft>
                <a:spcPct val="0"/>
              </a:spcAft>
              <a:defRPr sz="2400" kern="1200">
                <a:solidFill>
                  <a:schemeClr val="tx1"/>
                </a:solidFill>
                <a:latin typeface="Arial" charset="0"/>
                <a:ea typeface="+mn-ea"/>
                <a:cs typeface="+mn-cs"/>
              </a:defRPr>
            </a:lvl4pPr>
            <a:lvl5pPr marL="1828800" algn="ctr"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7" name="圆角矩形 6"/>
          <p:cNvSpPr/>
          <p:nvPr/>
        </p:nvSpPr>
        <p:spPr bwMode="auto">
          <a:xfrm>
            <a:off x="1763689" y="2060848"/>
            <a:ext cx="5184576" cy="3456384"/>
          </a:xfrm>
          <a:prstGeom prst="roundRect">
            <a:avLst/>
          </a:prstGeom>
          <a:noFill/>
          <a:ln w="28575" cap="flat" cmpd="sng" algn="ctr">
            <a:solidFill>
              <a:schemeClr val="tx1">
                <a:lumMod val="65000"/>
                <a:lumOff val="3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57346" name="灯片编号占位符 1"/>
          <p:cNvSpPr>
            <a:spLocks noGrp="1"/>
          </p:cNvSpPr>
          <p:nvPr>
            <p:ph type="sldNum" sz="quarter" idx="12"/>
          </p:nvPr>
        </p:nvSpPr>
        <p:spPr>
          <a:xfrm>
            <a:off x="6561193" y="6237312"/>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6</a:t>
            </a:fld>
            <a:endParaRPr lang="en-US" altLang="zh-CN" dirty="0"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研究背景</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9" name="矩形 28"/>
          <p:cNvSpPr/>
          <p:nvPr/>
        </p:nvSpPr>
        <p:spPr>
          <a:xfrm>
            <a:off x="414579" y="1299754"/>
            <a:ext cx="3070071" cy="523220"/>
          </a:xfrm>
          <a:prstGeom prst="rect">
            <a:avLst/>
          </a:prstGeom>
          <a:noFill/>
        </p:spPr>
        <p:txBody>
          <a:bodyPr wrap="none" lIns="91440" tIns="45720" rIns="91440" bIns="45720">
            <a:spAutoFit/>
          </a:bodyPr>
          <a:lstStyle/>
          <a:p>
            <a:pPr algn="ctr"/>
            <a:r>
              <a:rPr lang="zh-CN" altLang="en-US" sz="2800" b="1" dirty="0">
                <a:ln w="1905"/>
                <a:solidFill>
                  <a:srgbClr val="0070C0"/>
                </a:solidFill>
                <a:effectLst>
                  <a:innerShdw blurRad="69850" dist="43180" dir="5400000">
                    <a:srgbClr val="000000">
                      <a:alpha val="65000"/>
                    </a:srgbClr>
                  </a:innerShdw>
                </a:effectLst>
              </a:rPr>
              <a:t>临床</a:t>
            </a:r>
            <a:r>
              <a:rPr lang="zh-CN" altLang="en-US" sz="2800" b="1" dirty="0" smtClean="0">
                <a:ln w="1905"/>
                <a:solidFill>
                  <a:srgbClr val="0070C0"/>
                </a:solidFill>
                <a:effectLst>
                  <a:innerShdw blurRad="69850" dist="43180" dir="5400000">
                    <a:srgbClr val="000000">
                      <a:alpha val="65000"/>
                    </a:srgbClr>
                  </a:innerShdw>
                </a:effectLst>
              </a:rPr>
              <a:t>决策支持系统</a:t>
            </a:r>
            <a:endParaRPr lang="zh-CN" altLang="en-US" sz="2800" b="1" dirty="0">
              <a:ln w="1905"/>
              <a:solidFill>
                <a:srgbClr val="0070C0"/>
              </a:solidFill>
              <a:effectLst>
                <a:innerShdw blurRad="69850" dist="43180" dir="5400000">
                  <a:srgbClr val="000000">
                    <a:alpha val="65000"/>
                  </a:srgbClr>
                </a:innerShdw>
              </a:effectLst>
            </a:endParaRPr>
          </a:p>
        </p:txBody>
      </p:sp>
      <p:pic>
        <p:nvPicPr>
          <p:cNvPr id="34" name="Picture 4" descr="C:\Users\Nan Shan\AppData\Local\Microsoft\Windows\Temporary Internet Files\Content.IE5\1YNOCN14\MC900056985[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1420" y="2066355"/>
            <a:ext cx="825380" cy="110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5" descr="C:\Users\Nan Shan\AppData\Local\Microsoft\Windows\Temporary Internet Files\Content.IE5\1YNOCN14\MM900283192[1].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7724082" y="4050648"/>
            <a:ext cx="1006280" cy="984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extBox 24"/>
          <p:cNvSpPr txBox="1">
            <a:spLocks noChangeArrowheads="1"/>
          </p:cNvSpPr>
          <p:nvPr/>
        </p:nvSpPr>
        <p:spPr bwMode="auto">
          <a:xfrm>
            <a:off x="7619466" y="3204943"/>
            <a:ext cx="1441516" cy="307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나눔고딕"/>
                <a:cs typeface="나눔고딕"/>
              </a:defRPr>
            </a:lvl1pPr>
            <a:lvl2pPr marL="742950" indent="-285750" eaLnBrk="0" hangingPunct="0">
              <a:defRPr>
                <a:solidFill>
                  <a:schemeClr val="tx1"/>
                </a:solidFill>
                <a:latin typeface="Arial" pitchFamily="34" charset="0"/>
                <a:ea typeface="나눔고딕"/>
                <a:cs typeface="나눔고딕"/>
              </a:defRPr>
            </a:lvl2pPr>
            <a:lvl3pPr marL="1143000" indent="-228600" eaLnBrk="0" hangingPunct="0">
              <a:defRPr>
                <a:solidFill>
                  <a:schemeClr val="tx1"/>
                </a:solidFill>
                <a:latin typeface="Arial" pitchFamily="34" charset="0"/>
                <a:ea typeface="나눔고딕"/>
                <a:cs typeface="나눔고딕"/>
              </a:defRPr>
            </a:lvl3pPr>
            <a:lvl4pPr marL="1600200" indent="-228600" eaLnBrk="0" hangingPunct="0">
              <a:defRPr>
                <a:solidFill>
                  <a:schemeClr val="tx1"/>
                </a:solidFill>
                <a:latin typeface="Arial" pitchFamily="34" charset="0"/>
                <a:ea typeface="나눔고딕"/>
                <a:cs typeface="나눔고딕"/>
              </a:defRPr>
            </a:lvl4pPr>
            <a:lvl5pPr marL="2057400" indent="-228600" eaLnBrk="0" hangingPunct="0">
              <a:defRPr>
                <a:solidFill>
                  <a:schemeClr val="tx1"/>
                </a:solidFill>
                <a:latin typeface="Arial" pitchFamily="34" charset="0"/>
                <a:ea typeface="나눔고딕"/>
                <a:cs typeface="나눔고딕"/>
              </a:defRPr>
            </a:lvl5pPr>
            <a:lvl6pPr marL="2514600" indent="-228600" eaLnBrk="0" fontAlgn="base" latinLnBrk="1" hangingPunct="0">
              <a:spcBef>
                <a:spcPct val="0"/>
              </a:spcBef>
              <a:spcAft>
                <a:spcPct val="0"/>
              </a:spcAft>
              <a:defRPr>
                <a:solidFill>
                  <a:schemeClr val="tx1"/>
                </a:solidFill>
                <a:latin typeface="Arial" pitchFamily="34" charset="0"/>
                <a:ea typeface="나눔고딕"/>
                <a:cs typeface="나눔고딕"/>
              </a:defRPr>
            </a:lvl6pPr>
            <a:lvl7pPr marL="2971800" indent="-228600" eaLnBrk="0" fontAlgn="base" latinLnBrk="1" hangingPunct="0">
              <a:spcBef>
                <a:spcPct val="0"/>
              </a:spcBef>
              <a:spcAft>
                <a:spcPct val="0"/>
              </a:spcAft>
              <a:defRPr>
                <a:solidFill>
                  <a:schemeClr val="tx1"/>
                </a:solidFill>
                <a:latin typeface="Arial" pitchFamily="34" charset="0"/>
                <a:ea typeface="나눔고딕"/>
                <a:cs typeface="나눔고딕"/>
              </a:defRPr>
            </a:lvl7pPr>
            <a:lvl8pPr marL="3429000" indent="-228600" eaLnBrk="0" fontAlgn="base" latinLnBrk="1" hangingPunct="0">
              <a:spcBef>
                <a:spcPct val="0"/>
              </a:spcBef>
              <a:spcAft>
                <a:spcPct val="0"/>
              </a:spcAft>
              <a:defRPr>
                <a:solidFill>
                  <a:schemeClr val="tx1"/>
                </a:solidFill>
                <a:latin typeface="Arial" pitchFamily="34" charset="0"/>
                <a:ea typeface="나눔고딕"/>
                <a:cs typeface="나눔고딕"/>
              </a:defRPr>
            </a:lvl8pPr>
            <a:lvl9pPr marL="3886200" indent="-228600" eaLnBrk="0" fontAlgn="base" latinLnBrk="1" hangingPunct="0">
              <a:spcBef>
                <a:spcPct val="0"/>
              </a:spcBef>
              <a:spcAft>
                <a:spcPct val="0"/>
              </a:spcAft>
              <a:defRPr>
                <a:solidFill>
                  <a:schemeClr val="tx1"/>
                </a:solidFill>
                <a:latin typeface="Arial" pitchFamily="34" charset="0"/>
                <a:ea typeface="나눔고딕"/>
                <a:cs typeface="나눔고딕"/>
              </a:defRPr>
            </a:lvl9pPr>
          </a:lstStyle>
          <a:p>
            <a:pPr algn="ctr" eaLnBrk="1" hangingPunct="1"/>
            <a:r>
              <a:rPr lang="zh-CN" altLang="en-US" sz="1400" dirty="0">
                <a:solidFill>
                  <a:srgbClr val="C00000"/>
                </a:solidFill>
                <a:ea typeface="宋体" pitchFamily="2" charset="-122"/>
              </a:rPr>
              <a:t>更高的医疗质量</a:t>
            </a:r>
          </a:p>
        </p:txBody>
      </p:sp>
      <p:sp>
        <p:nvSpPr>
          <p:cNvPr id="37" name="TextBox 25"/>
          <p:cNvSpPr txBox="1">
            <a:spLocks noChangeArrowheads="1"/>
          </p:cNvSpPr>
          <p:nvPr/>
        </p:nvSpPr>
        <p:spPr bwMode="auto">
          <a:xfrm>
            <a:off x="7506684" y="5160302"/>
            <a:ext cx="1441516" cy="307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나눔고딕"/>
                <a:cs typeface="나눔고딕"/>
              </a:defRPr>
            </a:lvl1pPr>
            <a:lvl2pPr marL="742950" indent="-285750" eaLnBrk="0" hangingPunct="0">
              <a:defRPr>
                <a:solidFill>
                  <a:schemeClr val="tx1"/>
                </a:solidFill>
                <a:latin typeface="Arial" pitchFamily="34" charset="0"/>
                <a:ea typeface="나눔고딕"/>
                <a:cs typeface="나눔고딕"/>
              </a:defRPr>
            </a:lvl2pPr>
            <a:lvl3pPr marL="1143000" indent="-228600" eaLnBrk="0" hangingPunct="0">
              <a:defRPr>
                <a:solidFill>
                  <a:schemeClr val="tx1"/>
                </a:solidFill>
                <a:latin typeface="Arial" pitchFamily="34" charset="0"/>
                <a:ea typeface="나눔고딕"/>
                <a:cs typeface="나눔고딕"/>
              </a:defRPr>
            </a:lvl3pPr>
            <a:lvl4pPr marL="1600200" indent="-228600" eaLnBrk="0" hangingPunct="0">
              <a:defRPr>
                <a:solidFill>
                  <a:schemeClr val="tx1"/>
                </a:solidFill>
                <a:latin typeface="Arial" pitchFamily="34" charset="0"/>
                <a:ea typeface="나눔고딕"/>
                <a:cs typeface="나눔고딕"/>
              </a:defRPr>
            </a:lvl4pPr>
            <a:lvl5pPr marL="2057400" indent="-228600" eaLnBrk="0" hangingPunct="0">
              <a:defRPr>
                <a:solidFill>
                  <a:schemeClr val="tx1"/>
                </a:solidFill>
                <a:latin typeface="Arial" pitchFamily="34" charset="0"/>
                <a:ea typeface="나눔고딕"/>
                <a:cs typeface="나눔고딕"/>
              </a:defRPr>
            </a:lvl5pPr>
            <a:lvl6pPr marL="2514600" indent="-228600" eaLnBrk="0" fontAlgn="base" latinLnBrk="1" hangingPunct="0">
              <a:spcBef>
                <a:spcPct val="0"/>
              </a:spcBef>
              <a:spcAft>
                <a:spcPct val="0"/>
              </a:spcAft>
              <a:defRPr>
                <a:solidFill>
                  <a:schemeClr val="tx1"/>
                </a:solidFill>
                <a:latin typeface="Arial" pitchFamily="34" charset="0"/>
                <a:ea typeface="나눔고딕"/>
                <a:cs typeface="나눔고딕"/>
              </a:defRPr>
            </a:lvl6pPr>
            <a:lvl7pPr marL="2971800" indent="-228600" eaLnBrk="0" fontAlgn="base" latinLnBrk="1" hangingPunct="0">
              <a:spcBef>
                <a:spcPct val="0"/>
              </a:spcBef>
              <a:spcAft>
                <a:spcPct val="0"/>
              </a:spcAft>
              <a:defRPr>
                <a:solidFill>
                  <a:schemeClr val="tx1"/>
                </a:solidFill>
                <a:latin typeface="Arial" pitchFamily="34" charset="0"/>
                <a:ea typeface="나눔고딕"/>
                <a:cs typeface="나눔고딕"/>
              </a:defRPr>
            </a:lvl7pPr>
            <a:lvl8pPr marL="3429000" indent="-228600" eaLnBrk="0" fontAlgn="base" latinLnBrk="1" hangingPunct="0">
              <a:spcBef>
                <a:spcPct val="0"/>
              </a:spcBef>
              <a:spcAft>
                <a:spcPct val="0"/>
              </a:spcAft>
              <a:defRPr>
                <a:solidFill>
                  <a:schemeClr val="tx1"/>
                </a:solidFill>
                <a:latin typeface="Arial" pitchFamily="34" charset="0"/>
                <a:ea typeface="나눔고딕"/>
                <a:cs typeface="나눔고딕"/>
              </a:defRPr>
            </a:lvl8pPr>
            <a:lvl9pPr marL="3886200" indent="-228600" eaLnBrk="0" fontAlgn="base" latinLnBrk="1" hangingPunct="0">
              <a:spcBef>
                <a:spcPct val="0"/>
              </a:spcBef>
              <a:spcAft>
                <a:spcPct val="0"/>
              </a:spcAft>
              <a:defRPr>
                <a:solidFill>
                  <a:schemeClr val="tx1"/>
                </a:solidFill>
                <a:latin typeface="Arial" pitchFamily="34" charset="0"/>
                <a:ea typeface="나눔고딕"/>
                <a:cs typeface="나눔고딕"/>
              </a:defRPr>
            </a:lvl9pPr>
          </a:lstStyle>
          <a:p>
            <a:pPr algn="ctr" eaLnBrk="1" hangingPunct="1"/>
            <a:r>
              <a:rPr lang="zh-CN" altLang="en-US" sz="1400" dirty="0">
                <a:solidFill>
                  <a:srgbClr val="C00000"/>
                </a:solidFill>
                <a:ea typeface="宋体" pitchFamily="2" charset="-122"/>
              </a:rPr>
              <a:t>更低的医疗费用</a:t>
            </a:r>
          </a:p>
        </p:txBody>
      </p:sp>
      <p:sp>
        <p:nvSpPr>
          <p:cNvPr id="2" name="椭圆 1"/>
          <p:cNvSpPr/>
          <p:nvPr/>
        </p:nvSpPr>
        <p:spPr bwMode="auto">
          <a:xfrm>
            <a:off x="457200" y="3358826"/>
            <a:ext cx="1050129" cy="674994"/>
          </a:xfrm>
          <a:prstGeom prst="ellipse">
            <a:avLst/>
          </a:prstGeom>
          <a:solidFill>
            <a:schemeClr val="accent3">
              <a:lumMod val="95000"/>
            </a:schemeClr>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4" name="矩形 3"/>
          <p:cNvSpPr/>
          <p:nvPr/>
        </p:nvSpPr>
        <p:spPr bwMode="auto">
          <a:xfrm>
            <a:off x="2132896" y="2404686"/>
            <a:ext cx="643488" cy="2714156"/>
          </a:xfrm>
          <a:prstGeom prst="rect">
            <a:avLst/>
          </a:prstGeom>
          <a:solidFill>
            <a:schemeClr val="accent3">
              <a:lumMod val="95000"/>
            </a:schemeClr>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b="1">
              <a:latin typeface="Arial" charset="0"/>
              <a:ea typeface="宋体" charset="-122"/>
            </a:endParaRPr>
          </a:p>
        </p:txBody>
      </p:sp>
      <p:sp>
        <p:nvSpPr>
          <p:cNvPr id="5" name="矩形 4"/>
          <p:cNvSpPr/>
          <p:nvPr/>
        </p:nvSpPr>
        <p:spPr bwMode="auto">
          <a:xfrm>
            <a:off x="3203849" y="2431099"/>
            <a:ext cx="1728982" cy="954140"/>
          </a:xfrm>
          <a:prstGeom prst="rect">
            <a:avLst/>
          </a:prstGeom>
          <a:solidFill>
            <a:schemeClr val="accent3">
              <a:lumMod val="95000"/>
            </a:schemeClr>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b="1">
              <a:latin typeface="Arial" charset="0"/>
              <a:ea typeface="宋体" charset="-122"/>
            </a:endParaRPr>
          </a:p>
        </p:txBody>
      </p:sp>
      <p:sp>
        <p:nvSpPr>
          <p:cNvPr id="13" name="矩形 12"/>
          <p:cNvSpPr/>
          <p:nvPr/>
        </p:nvSpPr>
        <p:spPr bwMode="auto">
          <a:xfrm>
            <a:off x="3203848" y="4188704"/>
            <a:ext cx="1728983" cy="954140"/>
          </a:xfrm>
          <a:prstGeom prst="rect">
            <a:avLst/>
          </a:prstGeom>
          <a:solidFill>
            <a:schemeClr val="accent3">
              <a:lumMod val="95000"/>
            </a:schemeClr>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b="1">
              <a:latin typeface="Arial" charset="0"/>
              <a:ea typeface="宋体" charset="-122"/>
            </a:endParaRPr>
          </a:p>
        </p:txBody>
      </p:sp>
      <p:sp>
        <p:nvSpPr>
          <p:cNvPr id="6" name="流程图: 磁盘 5"/>
          <p:cNvSpPr/>
          <p:nvPr/>
        </p:nvSpPr>
        <p:spPr bwMode="auto">
          <a:xfrm>
            <a:off x="5522378" y="4238755"/>
            <a:ext cx="1117649" cy="904089"/>
          </a:xfrm>
          <a:prstGeom prst="flowChartMagneticDisk">
            <a:avLst/>
          </a:prstGeom>
          <a:solidFill>
            <a:schemeClr val="accent3">
              <a:lumMod val="95000"/>
            </a:schemeClr>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b="1">
              <a:latin typeface="Arial" charset="0"/>
              <a:ea typeface="宋体" charset="-122"/>
            </a:endParaRPr>
          </a:p>
        </p:txBody>
      </p:sp>
      <p:sp>
        <p:nvSpPr>
          <p:cNvPr id="8" name="左右箭头 7"/>
          <p:cNvSpPr/>
          <p:nvPr/>
        </p:nvSpPr>
        <p:spPr bwMode="auto">
          <a:xfrm>
            <a:off x="1473597" y="3575088"/>
            <a:ext cx="659300" cy="316568"/>
          </a:xfrm>
          <a:prstGeom prst="leftRightArrow">
            <a:avLst/>
          </a:prstGeom>
          <a:solidFill>
            <a:schemeClr val="accent1"/>
          </a:solidFill>
          <a:ln w="9525" cap="flat" cmpd="sng" algn="ctr">
            <a:solidFill>
              <a:schemeClr val="bg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cxnSp>
        <p:nvCxnSpPr>
          <p:cNvPr id="10" name="直接箭头连接符 9"/>
          <p:cNvCxnSpPr>
            <a:stCxn id="5" idx="1"/>
            <a:endCxn id="4" idx="3"/>
          </p:cNvCxnSpPr>
          <p:nvPr/>
        </p:nvCxnSpPr>
        <p:spPr bwMode="auto">
          <a:xfrm flipH="1">
            <a:off x="2776384" y="2908169"/>
            <a:ext cx="427465" cy="853595"/>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12" name="直接箭头连接符 11"/>
          <p:cNvCxnSpPr>
            <a:stCxn id="4" idx="3"/>
            <a:endCxn id="13" idx="1"/>
          </p:cNvCxnSpPr>
          <p:nvPr/>
        </p:nvCxnSpPr>
        <p:spPr bwMode="auto">
          <a:xfrm>
            <a:off x="2776384" y="3761764"/>
            <a:ext cx="427464" cy="904010"/>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16" name="直接箭头连接符 15"/>
          <p:cNvCxnSpPr/>
          <p:nvPr/>
        </p:nvCxnSpPr>
        <p:spPr bwMode="auto">
          <a:xfrm flipV="1">
            <a:off x="4932831" y="3442663"/>
            <a:ext cx="690422" cy="841270"/>
          </a:xfrm>
          <a:prstGeom prst="straightConnector1">
            <a:avLst/>
          </a:prstGeom>
          <a:solidFill>
            <a:schemeClr val="accent1"/>
          </a:solidFill>
          <a:ln w="9525" cap="flat" cmpd="sng" algn="ctr">
            <a:solidFill>
              <a:schemeClr val="tx1"/>
            </a:solidFill>
            <a:prstDash val="lgDash"/>
            <a:round/>
            <a:headEnd type="arrow"/>
            <a:tailEnd type="arrow"/>
          </a:ln>
          <a:effectLst/>
        </p:spPr>
      </p:cxnSp>
      <p:cxnSp>
        <p:nvCxnSpPr>
          <p:cNvPr id="20" name="直接箭头连接符 19"/>
          <p:cNvCxnSpPr>
            <a:stCxn id="5" idx="2"/>
            <a:endCxn id="13" idx="0"/>
          </p:cNvCxnSpPr>
          <p:nvPr/>
        </p:nvCxnSpPr>
        <p:spPr bwMode="auto">
          <a:xfrm>
            <a:off x="4068340" y="3385239"/>
            <a:ext cx="0" cy="803465"/>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23" name="直接箭头连接符 22"/>
          <p:cNvCxnSpPr>
            <a:stCxn id="6" idx="2"/>
            <a:endCxn id="13" idx="3"/>
          </p:cNvCxnSpPr>
          <p:nvPr/>
        </p:nvCxnSpPr>
        <p:spPr bwMode="auto">
          <a:xfrm flipH="1" flipV="1">
            <a:off x="4932831" y="4665774"/>
            <a:ext cx="589547" cy="2502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4" name="TextBox 23"/>
          <p:cNvSpPr txBox="1"/>
          <p:nvPr/>
        </p:nvSpPr>
        <p:spPr>
          <a:xfrm>
            <a:off x="622224" y="3517141"/>
            <a:ext cx="720080" cy="369332"/>
          </a:xfrm>
          <a:prstGeom prst="rect">
            <a:avLst/>
          </a:prstGeom>
          <a:noFill/>
        </p:spPr>
        <p:txBody>
          <a:bodyPr wrap="square" rtlCol="0">
            <a:spAutoFit/>
          </a:bodyPr>
          <a:lstStyle/>
          <a:p>
            <a:r>
              <a:rPr lang="zh-CN" altLang="en-US" dirty="0" smtClean="0"/>
              <a:t>用户</a:t>
            </a:r>
            <a:endParaRPr lang="zh-CN" altLang="en-US" dirty="0"/>
          </a:p>
        </p:txBody>
      </p:sp>
      <p:sp>
        <p:nvSpPr>
          <p:cNvPr id="57344" name="TextBox 57343"/>
          <p:cNvSpPr txBox="1"/>
          <p:nvPr/>
        </p:nvSpPr>
        <p:spPr>
          <a:xfrm>
            <a:off x="2272328" y="2773377"/>
            <a:ext cx="504056" cy="2031325"/>
          </a:xfrm>
          <a:prstGeom prst="rect">
            <a:avLst/>
          </a:prstGeom>
          <a:noFill/>
        </p:spPr>
        <p:txBody>
          <a:bodyPr wrap="square" rtlCol="0">
            <a:spAutoFit/>
          </a:bodyPr>
          <a:lstStyle/>
          <a:p>
            <a:r>
              <a:rPr lang="zh-CN" altLang="en-US" dirty="0" smtClean="0"/>
              <a:t>人</a:t>
            </a:r>
            <a:endParaRPr lang="en-US" altLang="zh-CN" dirty="0" smtClean="0"/>
          </a:p>
          <a:p>
            <a:endParaRPr lang="en-US" altLang="zh-CN" dirty="0"/>
          </a:p>
          <a:p>
            <a:r>
              <a:rPr lang="zh-CN" altLang="en-US" dirty="0" smtClean="0"/>
              <a:t>机</a:t>
            </a:r>
            <a:endParaRPr lang="en-US" altLang="zh-CN" dirty="0" smtClean="0"/>
          </a:p>
          <a:p>
            <a:endParaRPr lang="en-US" altLang="zh-CN" dirty="0"/>
          </a:p>
          <a:p>
            <a:r>
              <a:rPr lang="zh-CN" altLang="en-US" dirty="0" smtClean="0"/>
              <a:t>交</a:t>
            </a:r>
            <a:endParaRPr lang="en-US" altLang="zh-CN" dirty="0" smtClean="0"/>
          </a:p>
          <a:p>
            <a:endParaRPr lang="en-US" altLang="zh-CN" dirty="0"/>
          </a:p>
          <a:p>
            <a:r>
              <a:rPr lang="zh-CN" altLang="en-US" dirty="0" smtClean="0"/>
              <a:t>互</a:t>
            </a:r>
            <a:endParaRPr lang="zh-CN" altLang="en-US" dirty="0"/>
          </a:p>
        </p:txBody>
      </p:sp>
      <p:sp>
        <p:nvSpPr>
          <p:cNvPr id="57356" name="TextBox 57355"/>
          <p:cNvSpPr txBox="1"/>
          <p:nvPr/>
        </p:nvSpPr>
        <p:spPr>
          <a:xfrm>
            <a:off x="3491880" y="2773377"/>
            <a:ext cx="1080120" cy="369332"/>
          </a:xfrm>
          <a:prstGeom prst="rect">
            <a:avLst/>
          </a:prstGeom>
          <a:noFill/>
        </p:spPr>
        <p:txBody>
          <a:bodyPr wrap="square" rtlCol="0">
            <a:spAutoFit/>
          </a:bodyPr>
          <a:lstStyle/>
          <a:p>
            <a:pPr algn="ctr"/>
            <a:r>
              <a:rPr lang="zh-CN" altLang="en-US" dirty="0" smtClean="0"/>
              <a:t>解 释 器</a:t>
            </a:r>
            <a:endParaRPr lang="zh-CN" altLang="en-US" dirty="0"/>
          </a:p>
        </p:txBody>
      </p:sp>
      <p:sp>
        <p:nvSpPr>
          <p:cNvPr id="57361" name="TextBox 57360"/>
          <p:cNvSpPr txBox="1"/>
          <p:nvPr/>
        </p:nvSpPr>
        <p:spPr>
          <a:xfrm>
            <a:off x="3347864" y="4481108"/>
            <a:ext cx="1440951" cy="369332"/>
          </a:xfrm>
          <a:prstGeom prst="rect">
            <a:avLst/>
          </a:prstGeom>
          <a:noFill/>
        </p:spPr>
        <p:txBody>
          <a:bodyPr wrap="square" rtlCol="0">
            <a:spAutoFit/>
          </a:bodyPr>
          <a:lstStyle/>
          <a:p>
            <a:pPr algn="ctr"/>
            <a:r>
              <a:rPr lang="zh-CN" altLang="en-US" dirty="0" smtClean="0"/>
              <a:t>推 理 引 擎</a:t>
            </a:r>
            <a:endParaRPr lang="zh-CN" altLang="en-US" dirty="0"/>
          </a:p>
        </p:txBody>
      </p:sp>
      <p:sp>
        <p:nvSpPr>
          <p:cNvPr id="57362" name="TextBox 57361"/>
          <p:cNvSpPr txBox="1"/>
          <p:nvPr/>
        </p:nvSpPr>
        <p:spPr>
          <a:xfrm>
            <a:off x="5623253" y="4665774"/>
            <a:ext cx="1016774" cy="369332"/>
          </a:xfrm>
          <a:prstGeom prst="rect">
            <a:avLst/>
          </a:prstGeom>
          <a:noFill/>
        </p:spPr>
        <p:txBody>
          <a:bodyPr wrap="square" rtlCol="0">
            <a:spAutoFit/>
          </a:bodyPr>
          <a:lstStyle/>
          <a:p>
            <a:r>
              <a:rPr lang="zh-CN" altLang="en-US" dirty="0" smtClean="0"/>
              <a:t>知识库</a:t>
            </a:r>
            <a:endParaRPr lang="zh-CN" altLang="en-US" dirty="0"/>
          </a:p>
        </p:txBody>
      </p:sp>
      <p:sp>
        <p:nvSpPr>
          <p:cNvPr id="57" name="流程图: 磁盘 56"/>
          <p:cNvSpPr/>
          <p:nvPr/>
        </p:nvSpPr>
        <p:spPr bwMode="auto">
          <a:xfrm>
            <a:off x="5474905" y="2538574"/>
            <a:ext cx="1117649" cy="904089"/>
          </a:xfrm>
          <a:prstGeom prst="flowChartMagneticDisk">
            <a:avLst/>
          </a:prstGeom>
          <a:solidFill>
            <a:schemeClr val="accent3">
              <a:lumMod val="95000"/>
            </a:schemeClr>
          </a:solidFill>
          <a:ln w="9525" cap="flat" cmpd="sng" algn="ctr">
            <a:solidFill>
              <a:schemeClr val="bg2"/>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b="1">
              <a:latin typeface="Arial" charset="0"/>
              <a:ea typeface="宋体" charset="-122"/>
            </a:endParaRPr>
          </a:p>
        </p:txBody>
      </p:sp>
      <p:sp>
        <p:nvSpPr>
          <p:cNvPr id="57366" name="TextBox 57365"/>
          <p:cNvSpPr txBox="1"/>
          <p:nvPr/>
        </p:nvSpPr>
        <p:spPr>
          <a:xfrm>
            <a:off x="5490704" y="2953326"/>
            <a:ext cx="1180995" cy="369332"/>
          </a:xfrm>
          <a:prstGeom prst="rect">
            <a:avLst/>
          </a:prstGeom>
          <a:noFill/>
        </p:spPr>
        <p:txBody>
          <a:bodyPr wrap="square" rtlCol="0">
            <a:spAutoFit/>
          </a:bodyPr>
          <a:lstStyle/>
          <a:p>
            <a:r>
              <a:rPr lang="zh-CN" altLang="en-US" dirty="0" smtClean="0"/>
              <a:t>工作存储</a:t>
            </a:r>
            <a:endParaRPr lang="zh-CN" altLang="en-US" dirty="0"/>
          </a:p>
        </p:txBody>
      </p:sp>
    </p:spTree>
    <p:extLst>
      <p:ext uri="{BB962C8B-B14F-4D97-AF65-F5344CB8AC3E}">
        <p14:creationId xmlns:p14="http://schemas.microsoft.com/office/powerpoint/2010/main" val="40641677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7</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研究背景</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TextBox 1"/>
          <p:cNvSpPr txBox="1"/>
          <p:nvPr/>
        </p:nvSpPr>
        <p:spPr>
          <a:xfrm>
            <a:off x="611560" y="1377752"/>
            <a:ext cx="2348720"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zh-CN" altLang="en-US" dirty="0"/>
              <a:t>社区医疗需求</a:t>
            </a:r>
          </a:p>
        </p:txBody>
      </p:sp>
      <p:sp>
        <p:nvSpPr>
          <p:cNvPr id="3" name="TextBox 2"/>
          <p:cNvSpPr txBox="1"/>
          <p:nvPr/>
        </p:nvSpPr>
        <p:spPr>
          <a:xfrm>
            <a:off x="4211960" y="2348880"/>
            <a:ext cx="3456384" cy="1477328"/>
          </a:xfrm>
          <a:prstGeom prst="rect">
            <a:avLst/>
          </a:prstGeom>
          <a:noFill/>
        </p:spPr>
        <p:txBody>
          <a:bodyPr wrap="square" rtlCol="0">
            <a:spAutoFit/>
          </a:bodyPr>
          <a:lstStyle/>
          <a:p>
            <a:pPr marL="285750" indent="-285750">
              <a:buFont typeface="Wingdings" pitchFamily="2" charset="2"/>
              <a:buChar char="Ø"/>
            </a:pPr>
            <a:r>
              <a:rPr lang="zh-CN" altLang="en-US" dirty="0" smtClean="0"/>
              <a:t>决策支持的范围覆盖常见疾病</a:t>
            </a:r>
            <a:endParaRPr lang="en-US" altLang="zh-CN" dirty="0" smtClean="0"/>
          </a:p>
          <a:p>
            <a:endParaRPr lang="en-US" altLang="zh-CN" dirty="0" smtClean="0"/>
          </a:p>
          <a:p>
            <a:r>
              <a:rPr lang="zh-CN" altLang="en-US" dirty="0" smtClean="0"/>
              <a:t>社区医疗作为第一道门口，应该提供常见疾病的初步诊断或筛查工作</a:t>
            </a:r>
            <a:endParaRPr lang="zh-CN" altLang="en-US" dirty="0"/>
          </a:p>
        </p:txBody>
      </p:sp>
      <p:pic>
        <p:nvPicPr>
          <p:cNvPr id="4098" name="Picture 2" descr="D:\毕设\pictrute\imagesCAL3NUC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2132857"/>
            <a:ext cx="1929805" cy="187220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427942" y="4686301"/>
            <a:ext cx="3312368" cy="1477328"/>
          </a:xfrm>
          <a:prstGeom prst="rect">
            <a:avLst/>
          </a:prstGeom>
          <a:noFill/>
        </p:spPr>
        <p:txBody>
          <a:bodyPr wrap="square" rtlCol="0">
            <a:spAutoFit/>
          </a:bodyPr>
          <a:lstStyle/>
          <a:p>
            <a:pPr marL="285750" indent="-285750">
              <a:buFont typeface="Wingdings" pitchFamily="2" charset="2"/>
              <a:buChar char="Ø"/>
            </a:pPr>
            <a:r>
              <a:rPr lang="zh-CN" altLang="en-US" dirty="0" smtClean="0"/>
              <a:t>医疗数据存储集中化</a:t>
            </a:r>
            <a:endParaRPr lang="en-US" altLang="zh-CN" dirty="0" smtClean="0"/>
          </a:p>
          <a:p>
            <a:endParaRPr lang="en-US" altLang="zh-CN" dirty="0" smtClean="0"/>
          </a:p>
          <a:p>
            <a:r>
              <a:rPr lang="zh-CN" altLang="en-US" dirty="0" smtClean="0"/>
              <a:t>医疗数据能在区域内共享，为三级医院及其他社区提供数据入口，方便转诊</a:t>
            </a:r>
            <a:endParaRPr lang="zh-CN" altLang="en-US" dirty="0"/>
          </a:p>
        </p:txBody>
      </p:sp>
      <p:pic>
        <p:nvPicPr>
          <p:cNvPr id="10" name="图片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451224" y="4504185"/>
            <a:ext cx="2159000"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05220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8</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关键问题</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3" name="TextBox 2"/>
          <p:cNvSpPr txBox="1"/>
          <p:nvPr/>
        </p:nvSpPr>
        <p:spPr>
          <a:xfrm>
            <a:off x="530561" y="1399264"/>
            <a:ext cx="6316153"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zh-CN" altLang="en-US" dirty="0" smtClean="0"/>
              <a:t>面向社区的疾病诊断决策支持系统设计</a:t>
            </a:r>
            <a:endParaRPr lang="zh-CN" altLang="en-US" dirty="0"/>
          </a:p>
        </p:txBody>
      </p:sp>
      <p:sp>
        <p:nvSpPr>
          <p:cNvPr id="6" name="TextBox 5"/>
          <p:cNvSpPr txBox="1"/>
          <p:nvPr/>
        </p:nvSpPr>
        <p:spPr>
          <a:xfrm>
            <a:off x="928832" y="4839543"/>
            <a:ext cx="4464496" cy="923330"/>
          </a:xfrm>
          <a:prstGeom prst="rect">
            <a:avLst/>
          </a:prstGeom>
          <a:noFill/>
        </p:spPr>
        <p:txBody>
          <a:bodyPr wrap="square" rtlCol="0">
            <a:spAutoFit/>
          </a:bodyPr>
          <a:lstStyle/>
          <a:p>
            <a:r>
              <a:rPr lang="zh-CN" altLang="en-US" dirty="0" smtClean="0"/>
              <a:t>面向多种疾病 </a:t>
            </a:r>
            <a:r>
              <a:rPr lang="en-US" altLang="zh-CN" dirty="0" smtClean="0"/>
              <a:t>----</a:t>
            </a:r>
            <a:r>
              <a:rPr lang="zh-CN" altLang="en-US" dirty="0" smtClean="0"/>
              <a:t>通用 可扩展的架构</a:t>
            </a:r>
            <a:endParaRPr lang="en-US" altLang="zh-CN" dirty="0" smtClean="0"/>
          </a:p>
          <a:p>
            <a:endParaRPr lang="en-US" altLang="zh-CN" dirty="0"/>
          </a:p>
          <a:p>
            <a:r>
              <a:rPr lang="zh-CN" altLang="en-US" dirty="0" smtClean="0"/>
              <a:t>面向广泛区域 </a:t>
            </a:r>
            <a:r>
              <a:rPr lang="en-US" altLang="zh-CN" dirty="0" smtClean="0"/>
              <a:t>-----</a:t>
            </a:r>
            <a:r>
              <a:rPr lang="zh-CN" altLang="en-US" dirty="0" smtClean="0"/>
              <a:t>数据存储 </a:t>
            </a:r>
            <a:endParaRPr lang="zh-CN" altLang="en-US" dirty="0"/>
          </a:p>
        </p:txBody>
      </p:sp>
      <p:pic>
        <p:nvPicPr>
          <p:cNvPr id="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8832" y="2420888"/>
            <a:ext cx="1669711" cy="1248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82956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9</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关键问题</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6" name="TextBox 5"/>
          <p:cNvSpPr txBox="1"/>
          <p:nvPr/>
        </p:nvSpPr>
        <p:spPr>
          <a:xfrm>
            <a:off x="491288" y="1412776"/>
            <a:ext cx="2810386"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pPr marL="457200" indent="-457200">
              <a:buFont typeface="Wingdings" pitchFamily="2" charset="2"/>
              <a:buChar char="Ø"/>
            </a:pPr>
            <a:r>
              <a:rPr lang="zh-CN" altLang="en-US" dirty="0"/>
              <a:t>疾病类型多样</a:t>
            </a:r>
          </a:p>
        </p:txBody>
      </p:sp>
      <p:pic>
        <p:nvPicPr>
          <p:cNvPr id="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8144" y="2276872"/>
            <a:ext cx="2389791" cy="178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0" name="图示 9"/>
          <p:cNvGraphicFramePr/>
          <p:nvPr>
            <p:extLst>
              <p:ext uri="{D42A27DB-BD31-4B8C-83A1-F6EECF244321}">
                <p14:modId xmlns:p14="http://schemas.microsoft.com/office/powerpoint/2010/main" val="534465442"/>
              </p:ext>
            </p:extLst>
          </p:nvPr>
        </p:nvGraphicFramePr>
        <p:xfrm>
          <a:off x="611560" y="1839268"/>
          <a:ext cx="6906344" cy="368818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99231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2912</TotalTime>
  <Words>1449</Words>
  <Application>Microsoft Office PowerPoint</Application>
  <PresentationFormat>全屏显示(4:3)</PresentationFormat>
  <Paragraphs>252</Paragraphs>
  <Slides>36</Slides>
  <Notes>13</Notes>
  <HiddenSlides>0</HiddenSlides>
  <MMClips>0</MMClips>
  <ScaleCrop>false</ScaleCrop>
  <HeadingPairs>
    <vt:vector size="4" baseType="variant">
      <vt:variant>
        <vt:lpstr>主题</vt:lpstr>
      </vt:variant>
      <vt:variant>
        <vt:i4>2</vt:i4>
      </vt:variant>
      <vt:variant>
        <vt:lpstr>幻灯片标题</vt:lpstr>
      </vt:variant>
      <vt:variant>
        <vt:i4>36</vt:i4>
      </vt:variant>
    </vt:vector>
  </HeadingPairs>
  <TitlesOfParts>
    <vt:vector size="38" baseType="lpstr">
      <vt:lpstr>Office 主题​​</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FGJ</dc:creator>
  <cp:lastModifiedBy>FGJ</cp:lastModifiedBy>
  <cp:revision>89</cp:revision>
  <dcterms:created xsi:type="dcterms:W3CDTF">2013-12-18T05:22:15Z</dcterms:created>
  <dcterms:modified xsi:type="dcterms:W3CDTF">2013-12-21T12:52:38Z</dcterms:modified>
</cp:coreProperties>
</file>