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258" r:id="rId4"/>
    <p:sldId id="257" r:id="rId5"/>
    <p:sldId id="287" r:id="rId6"/>
    <p:sldId id="261" r:id="rId7"/>
    <p:sldId id="260" r:id="rId8"/>
    <p:sldId id="263" r:id="rId9"/>
    <p:sldId id="291" r:id="rId10"/>
    <p:sldId id="265" r:id="rId11"/>
    <p:sldId id="274" r:id="rId12"/>
    <p:sldId id="289" r:id="rId13"/>
    <p:sldId id="262" r:id="rId14"/>
    <p:sldId id="300" r:id="rId15"/>
    <p:sldId id="301" r:id="rId16"/>
    <p:sldId id="266" r:id="rId17"/>
    <p:sldId id="299" r:id="rId18"/>
    <p:sldId id="279" r:id="rId19"/>
    <p:sldId id="296" r:id="rId20"/>
    <p:sldId id="308" r:id="rId21"/>
    <p:sldId id="309" r:id="rId22"/>
    <p:sldId id="310" r:id="rId23"/>
    <p:sldId id="302" r:id="rId24"/>
    <p:sldId id="303" r:id="rId25"/>
    <p:sldId id="290" r:id="rId26"/>
    <p:sldId id="275" r:id="rId27"/>
    <p:sldId id="264" r:id="rId28"/>
    <p:sldId id="298" r:id="rId29"/>
    <p:sldId id="305" r:id="rId30"/>
    <p:sldId id="307" r:id="rId31"/>
    <p:sldId id="276" r:id="rId32"/>
    <p:sldId id="271" r:id="rId33"/>
    <p:sldId id="286" r:id="rId34"/>
    <p:sldId id="293" r:id="rId35"/>
    <p:sldId id="281" r:id="rId36"/>
    <p:sldId id="284" r:id="rId37"/>
    <p:sldId id="277" r:id="rId38"/>
    <p:sldId id="282" r:id="rId39"/>
    <p:sldId id="285" r:id="rId40"/>
    <p:sldId id="294" r:id="rId41"/>
    <p:sldId id="283" r:id="rId42"/>
    <p:sldId id="297" r:id="rId43"/>
    <p:sldId id="25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2E6B8"/>
    <a:srgbClr val="D9EAB4"/>
    <a:srgbClr val="F2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954" y="-7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诊断率</a:t>
            </a:r>
            <a:endParaRPr lang="zh-CN" altLang="en-US"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DEC30-BC2F-4761-9C57-BE2757AB13D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57F0E5F6-4E64-4B01-879F-1829C95FB7B1}">
      <dgm:prSet phldrT="[文本]"/>
      <dgm:spPr/>
      <dgm:t>
        <a:bodyPr/>
        <a:lstStyle/>
        <a:p>
          <a:r>
            <a:rPr lang="zh-CN" altLang="en-US" dirty="0" smtClean="0"/>
            <a:t>面向列存储</a:t>
          </a:r>
          <a:endParaRPr lang="zh-CN" altLang="en-US" dirty="0"/>
        </a:p>
      </dgm:t>
    </dgm:pt>
    <dgm:pt modelId="{4E0F014C-C9B8-4DDF-B76D-8F739A6BC233}" type="parTrans" cxnId="{C5450AF7-7846-4258-B159-5376B4EE4FAC}">
      <dgm:prSet/>
      <dgm:spPr/>
      <dgm:t>
        <a:bodyPr/>
        <a:lstStyle/>
        <a:p>
          <a:endParaRPr lang="zh-CN" altLang="en-US"/>
        </a:p>
      </dgm:t>
    </dgm:pt>
    <dgm:pt modelId="{BBD9F253-F872-425C-A527-09C774E88F1F}" type="sibTrans" cxnId="{C5450AF7-7846-4258-B159-5376B4EE4FAC}">
      <dgm:prSet/>
      <dgm:spPr/>
      <dgm:t>
        <a:bodyPr/>
        <a:lstStyle/>
        <a:p>
          <a:endParaRPr lang="zh-CN" altLang="en-US"/>
        </a:p>
      </dgm:t>
    </dgm:pt>
    <dgm:pt modelId="{00AA2FAA-8406-4341-8CBB-B28465E1339E}">
      <dgm:prSet phldrT="[文本]"/>
      <dgm:spPr/>
      <dgm:t>
        <a:bodyPr/>
        <a:lstStyle/>
        <a:p>
          <a:r>
            <a:rPr lang="en-US" altLang="zh-CN" dirty="0" smtClean="0"/>
            <a:t>BigTable</a:t>
          </a:r>
          <a:r>
            <a:rPr lang="zh-CN" altLang="en-US" dirty="0" smtClean="0"/>
            <a:t>、</a:t>
          </a:r>
          <a:r>
            <a:rPr lang="en-US" altLang="zh-CN" dirty="0" smtClean="0"/>
            <a:t>HBase</a:t>
          </a:r>
          <a:r>
            <a:rPr lang="zh-CN" altLang="en-US" dirty="0" smtClean="0"/>
            <a:t>、</a:t>
          </a:r>
          <a:r>
            <a:rPr lang="en-US" altLang="zh-CN" dirty="0" smtClean="0"/>
            <a:t>Cassandra </a:t>
          </a:r>
          <a:endParaRPr lang="zh-CN" altLang="en-US" dirty="0"/>
        </a:p>
      </dgm:t>
    </dgm:pt>
    <dgm:pt modelId="{4F47B863-E68E-45D2-8516-BCE1A28B95F8}" type="parTrans" cxnId="{95D04139-74A1-43C0-B935-4A353069E7DB}">
      <dgm:prSet/>
      <dgm:spPr/>
      <dgm:t>
        <a:bodyPr/>
        <a:lstStyle/>
        <a:p>
          <a:endParaRPr lang="zh-CN" altLang="en-US"/>
        </a:p>
      </dgm:t>
    </dgm:pt>
    <dgm:pt modelId="{C4D5A0F9-62BB-43E3-8E60-F077AE9BA54A}" type="sibTrans" cxnId="{95D04139-74A1-43C0-B935-4A353069E7DB}">
      <dgm:prSet/>
      <dgm:spPr/>
      <dgm:t>
        <a:bodyPr/>
        <a:lstStyle/>
        <a:p>
          <a:endParaRPr lang="zh-CN" altLang="en-US"/>
        </a:p>
      </dgm:t>
    </dgm:pt>
    <dgm:pt modelId="{E8AD1374-9BB9-49CA-9138-2457C8C753F1}">
      <dgm:prSet phldrT="[文本]"/>
      <dgm:spPr/>
      <dgm:t>
        <a:bodyPr/>
        <a:lstStyle/>
        <a:p>
          <a:r>
            <a:rPr lang="zh-CN" altLang="en-US" dirty="0" smtClean="0"/>
            <a:t>面向键值存储</a:t>
          </a:r>
          <a:endParaRPr lang="zh-CN" altLang="en-US" dirty="0"/>
        </a:p>
      </dgm:t>
    </dgm:pt>
    <dgm:pt modelId="{0856CA3D-7C3F-4C39-A24C-47901802D191}" type="parTrans" cxnId="{5B43C67E-5238-44CC-BB42-7BBDE0B84CAD}">
      <dgm:prSet/>
      <dgm:spPr/>
      <dgm:t>
        <a:bodyPr/>
        <a:lstStyle/>
        <a:p>
          <a:endParaRPr lang="zh-CN" altLang="en-US"/>
        </a:p>
      </dgm:t>
    </dgm:pt>
    <dgm:pt modelId="{D8102145-16ED-4116-8EC8-C98CA266A257}" type="sibTrans" cxnId="{5B43C67E-5238-44CC-BB42-7BBDE0B84CAD}">
      <dgm:prSet/>
      <dgm:spPr/>
      <dgm:t>
        <a:bodyPr/>
        <a:lstStyle/>
        <a:p>
          <a:endParaRPr lang="zh-CN" altLang="en-US"/>
        </a:p>
      </dgm:t>
    </dgm:pt>
    <dgm:pt modelId="{B1D4BEF0-BFB1-4861-BC75-A6F43B2400B8}">
      <dgm:prSet phldrT="[文本]"/>
      <dgm:spPr/>
      <dgm:t>
        <a:bodyPr/>
        <a:lstStyle/>
        <a:p>
          <a:r>
            <a:rPr lang="en-US" altLang="zh-CN" dirty="0" err="1" smtClean="0"/>
            <a:t>Redis</a:t>
          </a:r>
          <a:r>
            <a:rPr lang="zh-CN" altLang="en-US" dirty="0" smtClean="0"/>
            <a:t>、</a:t>
          </a:r>
          <a:r>
            <a:rPr lang="en-US" altLang="zh-CN" dirty="0" err="1" smtClean="0"/>
            <a:t>Riak</a:t>
          </a:r>
          <a:r>
            <a:rPr lang="zh-CN" altLang="en-US" dirty="0" smtClean="0"/>
            <a:t>、</a:t>
          </a:r>
          <a:r>
            <a:rPr lang="en-US" altLang="zh-CN" dirty="0" smtClean="0"/>
            <a:t>Tokyo Cabinet</a:t>
          </a:r>
          <a:endParaRPr lang="zh-CN" altLang="en-US" dirty="0"/>
        </a:p>
      </dgm:t>
    </dgm:pt>
    <dgm:pt modelId="{CF762EC3-F6EB-4CE6-AD31-AB4682DD435F}" type="parTrans" cxnId="{2FDCDF10-5C44-47E2-9DBD-ED18CFFBF485}">
      <dgm:prSet/>
      <dgm:spPr/>
      <dgm:t>
        <a:bodyPr/>
        <a:lstStyle/>
        <a:p>
          <a:endParaRPr lang="zh-CN" altLang="en-US"/>
        </a:p>
      </dgm:t>
    </dgm:pt>
    <dgm:pt modelId="{35B6AD77-16AC-4152-9A24-5E680E1894B1}" type="sibTrans" cxnId="{2FDCDF10-5C44-47E2-9DBD-ED18CFFBF485}">
      <dgm:prSet/>
      <dgm:spPr/>
      <dgm:t>
        <a:bodyPr/>
        <a:lstStyle/>
        <a:p>
          <a:endParaRPr lang="zh-CN" altLang="en-US"/>
        </a:p>
      </dgm:t>
    </dgm:pt>
    <dgm:pt modelId="{F34E52F8-82DC-45A9-9743-1BBA685DCE64}">
      <dgm:prSet phldrT="[文本]"/>
      <dgm:spPr/>
      <dgm:t>
        <a:bodyPr/>
        <a:lstStyle/>
        <a:p>
          <a:r>
            <a:rPr lang="zh-CN" altLang="en-US" dirty="0" smtClean="0"/>
            <a:t>面向文档存储</a:t>
          </a:r>
          <a:endParaRPr lang="zh-CN" altLang="en-US" dirty="0"/>
        </a:p>
      </dgm:t>
    </dgm:pt>
    <dgm:pt modelId="{223B6494-8DAE-4064-8E6D-AE9FD29EC5B1}" type="parTrans" cxnId="{80D0BA02-28D6-4E72-BE64-91AA64CBF85A}">
      <dgm:prSet/>
      <dgm:spPr/>
      <dgm:t>
        <a:bodyPr/>
        <a:lstStyle/>
        <a:p>
          <a:endParaRPr lang="zh-CN" altLang="en-US"/>
        </a:p>
      </dgm:t>
    </dgm:pt>
    <dgm:pt modelId="{B1C70A8F-7AE9-4C19-875D-D6A5D8B4A53A}" type="sibTrans" cxnId="{80D0BA02-28D6-4E72-BE64-91AA64CBF85A}">
      <dgm:prSet/>
      <dgm:spPr/>
      <dgm:t>
        <a:bodyPr/>
        <a:lstStyle/>
        <a:p>
          <a:endParaRPr lang="zh-CN" altLang="en-US"/>
        </a:p>
      </dgm:t>
    </dgm:pt>
    <dgm:pt modelId="{E913C4AC-59DB-498D-9400-97B82A4FBC97}">
      <dgm:prSet phldrT="[文本]"/>
      <dgm:spPr/>
      <dgm:t>
        <a:bodyPr/>
        <a:lstStyle/>
        <a:p>
          <a:r>
            <a:rPr lang="en-US" altLang="zh-CN" dirty="0" err="1" smtClean="0"/>
            <a:t>SimpleDB</a:t>
          </a:r>
          <a:r>
            <a:rPr lang="zh-CN" altLang="en-US" dirty="0" smtClean="0"/>
            <a:t>、</a:t>
          </a:r>
          <a:r>
            <a:rPr lang="en-US" altLang="zh-CN" dirty="0" smtClean="0"/>
            <a:t>MongoDB</a:t>
          </a:r>
          <a:r>
            <a:rPr lang="zh-CN" altLang="en-US" dirty="0" smtClean="0"/>
            <a:t>、</a:t>
          </a:r>
          <a:r>
            <a:rPr lang="en-US" altLang="zh-CN" dirty="0" err="1" smtClean="0"/>
            <a:t>CouchDB</a:t>
          </a:r>
          <a:endParaRPr lang="zh-CN" altLang="en-US" dirty="0"/>
        </a:p>
      </dgm:t>
    </dgm:pt>
    <dgm:pt modelId="{A7DD36CE-1263-4C3D-882B-A742F4E6ED0E}" type="parTrans" cxnId="{09F003A5-F615-428B-AD5A-8ED83C659995}">
      <dgm:prSet/>
      <dgm:spPr/>
      <dgm:t>
        <a:bodyPr/>
        <a:lstStyle/>
        <a:p>
          <a:endParaRPr lang="zh-CN" altLang="en-US"/>
        </a:p>
      </dgm:t>
    </dgm:pt>
    <dgm:pt modelId="{14146F1C-C38E-4C86-AA9D-85CC0C584475}" type="sibTrans" cxnId="{09F003A5-F615-428B-AD5A-8ED83C659995}">
      <dgm:prSet/>
      <dgm:spPr/>
      <dgm:t>
        <a:bodyPr/>
        <a:lstStyle/>
        <a:p>
          <a:endParaRPr lang="zh-CN" altLang="en-US"/>
        </a:p>
      </dgm:t>
    </dgm:pt>
    <dgm:pt modelId="{31A64295-3D48-4BF0-B8FD-2991AA1E6AF3}" type="pres">
      <dgm:prSet presAssocID="{B75DEC30-BC2F-4761-9C57-BE2757AB13D6}" presName="Name0" presStyleCnt="0">
        <dgm:presLayoutVars>
          <dgm:dir/>
          <dgm:animLvl val="lvl"/>
          <dgm:resizeHandles val="exact"/>
        </dgm:presLayoutVars>
      </dgm:prSet>
      <dgm:spPr/>
      <dgm:t>
        <a:bodyPr/>
        <a:lstStyle/>
        <a:p>
          <a:endParaRPr lang="zh-CN" altLang="en-US"/>
        </a:p>
      </dgm:t>
    </dgm:pt>
    <dgm:pt modelId="{518D1EBA-ECA2-4FCE-87F3-F59598DD096F}" type="pres">
      <dgm:prSet presAssocID="{57F0E5F6-4E64-4B01-879F-1829C95FB7B1}" presName="composite" presStyleCnt="0"/>
      <dgm:spPr/>
    </dgm:pt>
    <dgm:pt modelId="{91EAA397-0E30-4E3C-A0B4-63C765B49995}" type="pres">
      <dgm:prSet presAssocID="{57F0E5F6-4E64-4B01-879F-1829C95FB7B1}" presName="parTx" presStyleLbl="alignNode1" presStyleIdx="0" presStyleCnt="3">
        <dgm:presLayoutVars>
          <dgm:chMax val="0"/>
          <dgm:chPref val="0"/>
          <dgm:bulletEnabled val="1"/>
        </dgm:presLayoutVars>
      </dgm:prSet>
      <dgm:spPr/>
      <dgm:t>
        <a:bodyPr/>
        <a:lstStyle/>
        <a:p>
          <a:endParaRPr lang="zh-CN" altLang="en-US"/>
        </a:p>
      </dgm:t>
    </dgm:pt>
    <dgm:pt modelId="{3F8BF923-4F4A-46EB-A46F-D3923ADBBB14}" type="pres">
      <dgm:prSet presAssocID="{57F0E5F6-4E64-4B01-879F-1829C95FB7B1}" presName="desTx" presStyleLbl="alignAccFollowNode1" presStyleIdx="0" presStyleCnt="3">
        <dgm:presLayoutVars>
          <dgm:bulletEnabled val="1"/>
        </dgm:presLayoutVars>
      </dgm:prSet>
      <dgm:spPr/>
      <dgm:t>
        <a:bodyPr/>
        <a:lstStyle/>
        <a:p>
          <a:endParaRPr lang="zh-CN" altLang="en-US"/>
        </a:p>
      </dgm:t>
    </dgm:pt>
    <dgm:pt modelId="{C13F7BEF-17E7-4CBF-B346-37A6C03CCCF6}" type="pres">
      <dgm:prSet presAssocID="{BBD9F253-F872-425C-A527-09C774E88F1F}" presName="space" presStyleCnt="0"/>
      <dgm:spPr/>
    </dgm:pt>
    <dgm:pt modelId="{25DF73AA-ADB7-4E1C-9256-2C5E3799C2B8}" type="pres">
      <dgm:prSet presAssocID="{E8AD1374-9BB9-49CA-9138-2457C8C753F1}" presName="composite" presStyleCnt="0"/>
      <dgm:spPr/>
    </dgm:pt>
    <dgm:pt modelId="{363A42A0-3BD6-4599-B348-FB21B04CE888}" type="pres">
      <dgm:prSet presAssocID="{E8AD1374-9BB9-49CA-9138-2457C8C753F1}" presName="parTx" presStyleLbl="alignNode1" presStyleIdx="1" presStyleCnt="3">
        <dgm:presLayoutVars>
          <dgm:chMax val="0"/>
          <dgm:chPref val="0"/>
          <dgm:bulletEnabled val="1"/>
        </dgm:presLayoutVars>
      </dgm:prSet>
      <dgm:spPr/>
      <dgm:t>
        <a:bodyPr/>
        <a:lstStyle/>
        <a:p>
          <a:endParaRPr lang="zh-CN" altLang="en-US"/>
        </a:p>
      </dgm:t>
    </dgm:pt>
    <dgm:pt modelId="{63193554-42BC-4752-B76A-E6B0C1B4D9FF}" type="pres">
      <dgm:prSet presAssocID="{E8AD1374-9BB9-49CA-9138-2457C8C753F1}" presName="desTx" presStyleLbl="alignAccFollowNode1" presStyleIdx="1" presStyleCnt="3">
        <dgm:presLayoutVars>
          <dgm:bulletEnabled val="1"/>
        </dgm:presLayoutVars>
      </dgm:prSet>
      <dgm:spPr/>
      <dgm:t>
        <a:bodyPr/>
        <a:lstStyle/>
        <a:p>
          <a:endParaRPr lang="zh-CN" altLang="en-US"/>
        </a:p>
      </dgm:t>
    </dgm:pt>
    <dgm:pt modelId="{21C7CC9D-3496-4BB4-8FEC-99E72A129ABC}" type="pres">
      <dgm:prSet presAssocID="{D8102145-16ED-4116-8EC8-C98CA266A257}" presName="space" presStyleCnt="0"/>
      <dgm:spPr/>
    </dgm:pt>
    <dgm:pt modelId="{9B6433CC-1E3B-46B3-B423-FFFFCE7A0430}" type="pres">
      <dgm:prSet presAssocID="{F34E52F8-82DC-45A9-9743-1BBA685DCE64}" presName="composite" presStyleCnt="0"/>
      <dgm:spPr/>
    </dgm:pt>
    <dgm:pt modelId="{396553B5-8D16-4406-BF54-A52C45B3E108}" type="pres">
      <dgm:prSet presAssocID="{F34E52F8-82DC-45A9-9743-1BBA685DCE64}" presName="parTx" presStyleLbl="alignNode1" presStyleIdx="2" presStyleCnt="3">
        <dgm:presLayoutVars>
          <dgm:chMax val="0"/>
          <dgm:chPref val="0"/>
          <dgm:bulletEnabled val="1"/>
        </dgm:presLayoutVars>
      </dgm:prSet>
      <dgm:spPr/>
      <dgm:t>
        <a:bodyPr/>
        <a:lstStyle/>
        <a:p>
          <a:endParaRPr lang="zh-CN" altLang="en-US"/>
        </a:p>
      </dgm:t>
    </dgm:pt>
    <dgm:pt modelId="{DFC25ED7-3F3E-421D-A1D9-F6C219DA6071}" type="pres">
      <dgm:prSet presAssocID="{F34E52F8-82DC-45A9-9743-1BBA685DCE64}" presName="desTx" presStyleLbl="alignAccFollowNode1" presStyleIdx="2" presStyleCnt="3">
        <dgm:presLayoutVars>
          <dgm:bulletEnabled val="1"/>
        </dgm:presLayoutVars>
      </dgm:prSet>
      <dgm:spPr/>
      <dgm:t>
        <a:bodyPr/>
        <a:lstStyle/>
        <a:p>
          <a:endParaRPr lang="zh-CN" altLang="en-US"/>
        </a:p>
      </dgm:t>
    </dgm:pt>
  </dgm:ptLst>
  <dgm:cxnLst>
    <dgm:cxn modelId="{A0046A0F-5825-4132-9235-1ECCE8E9BC5F}" type="presOf" srcId="{B75DEC30-BC2F-4761-9C57-BE2757AB13D6}" destId="{31A64295-3D48-4BF0-B8FD-2991AA1E6AF3}" srcOrd="0" destOrd="0" presId="urn:microsoft.com/office/officeart/2005/8/layout/hList1"/>
    <dgm:cxn modelId="{5B43C67E-5238-44CC-BB42-7BBDE0B84CAD}" srcId="{B75DEC30-BC2F-4761-9C57-BE2757AB13D6}" destId="{E8AD1374-9BB9-49CA-9138-2457C8C753F1}" srcOrd="1" destOrd="0" parTransId="{0856CA3D-7C3F-4C39-A24C-47901802D191}" sibTransId="{D8102145-16ED-4116-8EC8-C98CA266A257}"/>
    <dgm:cxn modelId="{C5450AF7-7846-4258-B159-5376B4EE4FAC}" srcId="{B75DEC30-BC2F-4761-9C57-BE2757AB13D6}" destId="{57F0E5F6-4E64-4B01-879F-1829C95FB7B1}" srcOrd="0" destOrd="0" parTransId="{4E0F014C-C9B8-4DDF-B76D-8F739A6BC233}" sibTransId="{BBD9F253-F872-425C-A527-09C774E88F1F}"/>
    <dgm:cxn modelId="{86116F7B-05EB-4CA3-B85E-46F8801AB8D0}" type="presOf" srcId="{00AA2FAA-8406-4341-8CBB-B28465E1339E}" destId="{3F8BF923-4F4A-46EB-A46F-D3923ADBBB14}" srcOrd="0" destOrd="0" presId="urn:microsoft.com/office/officeart/2005/8/layout/hList1"/>
    <dgm:cxn modelId="{09F003A5-F615-428B-AD5A-8ED83C659995}" srcId="{F34E52F8-82DC-45A9-9743-1BBA685DCE64}" destId="{E913C4AC-59DB-498D-9400-97B82A4FBC97}" srcOrd="0" destOrd="0" parTransId="{A7DD36CE-1263-4C3D-882B-A742F4E6ED0E}" sibTransId="{14146F1C-C38E-4C86-AA9D-85CC0C584475}"/>
    <dgm:cxn modelId="{E95C1BC3-CFE1-4DBD-ACE6-229C49908EA9}" type="presOf" srcId="{F34E52F8-82DC-45A9-9743-1BBA685DCE64}" destId="{396553B5-8D16-4406-BF54-A52C45B3E108}" srcOrd="0" destOrd="0" presId="urn:microsoft.com/office/officeart/2005/8/layout/hList1"/>
    <dgm:cxn modelId="{0F0FEE5A-FD1A-488E-99D6-15369EE7CB83}" type="presOf" srcId="{57F0E5F6-4E64-4B01-879F-1829C95FB7B1}" destId="{91EAA397-0E30-4E3C-A0B4-63C765B49995}" srcOrd="0" destOrd="0" presId="urn:microsoft.com/office/officeart/2005/8/layout/hList1"/>
    <dgm:cxn modelId="{B8095DBC-E80C-466C-9A4E-71E4BE841B66}" type="presOf" srcId="{E8AD1374-9BB9-49CA-9138-2457C8C753F1}" destId="{363A42A0-3BD6-4599-B348-FB21B04CE888}" srcOrd="0" destOrd="0" presId="urn:microsoft.com/office/officeart/2005/8/layout/hList1"/>
    <dgm:cxn modelId="{2FDCDF10-5C44-47E2-9DBD-ED18CFFBF485}" srcId="{E8AD1374-9BB9-49CA-9138-2457C8C753F1}" destId="{B1D4BEF0-BFB1-4861-BC75-A6F43B2400B8}" srcOrd="0" destOrd="0" parTransId="{CF762EC3-F6EB-4CE6-AD31-AB4682DD435F}" sibTransId="{35B6AD77-16AC-4152-9A24-5E680E1894B1}"/>
    <dgm:cxn modelId="{408D9BD2-97FE-4A9F-901D-8949203D5E6F}" type="presOf" srcId="{E913C4AC-59DB-498D-9400-97B82A4FBC97}" destId="{DFC25ED7-3F3E-421D-A1D9-F6C219DA6071}" srcOrd="0" destOrd="0" presId="urn:microsoft.com/office/officeart/2005/8/layout/hList1"/>
    <dgm:cxn modelId="{E550A779-8CF2-4F0C-B007-AB0140D71F91}" type="presOf" srcId="{B1D4BEF0-BFB1-4861-BC75-A6F43B2400B8}" destId="{63193554-42BC-4752-B76A-E6B0C1B4D9FF}" srcOrd="0" destOrd="0" presId="urn:microsoft.com/office/officeart/2005/8/layout/hList1"/>
    <dgm:cxn modelId="{80D0BA02-28D6-4E72-BE64-91AA64CBF85A}" srcId="{B75DEC30-BC2F-4761-9C57-BE2757AB13D6}" destId="{F34E52F8-82DC-45A9-9743-1BBA685DCE64}" srcOrd="2" destOrd="0" parTransId="{223B6494-8DAE-4064-8E6D-AE9FD29EC5B1}" sibTransId="{B1C70A8F-7AE9-4C19-875D-D6A5D8B4A53A}"/>
    <dgm:cxn modelId="{95D04139-74A1-43C0-B935-4A353069E7DB}" srcId="{57F0E5F6-4E64-4B01-879F-1829C95FB7B1}" destId="{00AA2FAA-8406-4341-8CBB-B28465E1339E}" srcOrd="0" destOrd="0" parTransId="{4F47B863-E68E-45D2-8516-BCE1A28B95F8}" sibTransId="{C4D5A0F9-62BB-43E3-8E60-F077AE9BA54A}"/>
    <dgm:cxn modelId="{ECE41BF7-961A-4829-AD89-B9E760310F32}" type="presParOf" srcId="{31A64295-3D48-4BF0-B8FD-2991AA1E6AF3}" destId="{518D1EBA-ECA2-4FCE-87F3-F59598DD096F}" srcOrd="0" destOrd="0" presId="urn:microsoft.com/office/officeart/2005/8/layout/hList1"/>
    <dgm:cxn modelId="{40FD6FD2-8338-4A01-B25A-1846F0E4AF07}" type="presParOf" srcId="{518D1EBA-ECA2-4FCE-87F3-F59598DD096F}" destId="{91EAA397-0E30-4E3C-A0B4-63C765B49995}" srcOrd="0" destOrd="0" presId="urn:microsoft.com/office/officeart/2005/8/layout/hList1"/>
    <dgm:cxn modelId="{DEC69EB2-B440-4B4B-8872-0AA510106C20}" type="presParOf" srcId="{518D1EBA-ECA2-4FCE-87F3-F59598DD096F}" destId="{3F8BF923-4F4A-46EB-A46F-D3923ADBBB14}" srcOrd="1" destOrd="0" presId="urn:microsoft.com/office/officeart/2005/8/layout/hList1"/>
    <dgm:cxn modelId="{6722528C-D729-4BA5-AFE3-AB67542B99B3}" type="presParOf" srcId="{31A64295-3D48-4BF0-B8FD-2991AA1E6AF3}" destId="{C13F7BEF-17E7-4CBF-B346-37A6C03CCCF6}" srcOrd="1" destOrd="0" presId="urn:microsoft.com/office/officeart/2005/8/layout/hList1"/>
    <dgm:cxn modelId="{56FD00DB-1DA4-464F-BE9E-28FCF5D5B8C5}" type="presParOf" srcId="{31A64295-3D48-4BF0-B8FD-2991AA1E6AF3}" destId="{25DF73AA-ADB7-4E1C-9256-2C5E3799C2B8}" srcOrd="2" destOrd="0" presId="urn:microsoft.com/office/officeart/2005/8/layout/hList1"/>
    <dgm:cxn modelId="{8328AF71-4D0D-44EC-9197-DDA8D5156259}" type="presParOf" srcId="{25DF73AA-ADB7-4E1C-9256-2C5E3799C2B8}" destId="{363A42A0-3BD6-4599-B348-FB21B04CE888}" srcOrd="0" destOrd="0" presId="urn:microsoft.com/office/officeart/2005/8/layout/hList1"/>
    <dgm:cxn modelId="{694CE047-7BFB-4B8B-8708-CF484E81CAD7}" type="presParOf" srcId="{25DF73AA-ADB7-4E1C-9256-2C5E3799C2B8}" destId="{63193554-42BC-4752-B76A-E6B0C1B4D9FF}" srcOrd="1" destOrd="0" presId="urn:microsoft.com/office/officeart/2005/8/layout/hList1"/>
    <dgm:cxn modelId="{09E910EE-1329-41DF-8EE6-6AAB09EEEBE1}" type="presParOf" srcId="{31A64295-3D48-4BF0-B8FD-2991AA1E6AF3}" destId="{21C7CC9D-3496-4BB4-8FEC-99E72A129ABC}" srcOrd="3" destOrd="0" presId="urn:microsoft.com/office/officeart/2005/8/layout/hList1"/>
    <dgm:cxn modelId="{70AB0CAC-EC4E-47BE-BC22-774F3BD98030}" type="presParOf" srcId="{31A64295-3D48-4BF0-B8FD-2991AA1E6AF3}" destId="{9B6433CC-1E3B-46B3-B423-FFFFCE7A0430}" srcOrd="4" destOrd="0" presId="urn:microsoft.com/office/officeart/2005/8/layout/hList1"/>
    <dgm:cxn modelId="{90C30922-BBB2-4DCA-ACDC-AB91944EFCD7}" type="presParOf" srcId="{9B6433CC-1E3B-46B3-B423-FFFFCE7A0430}" destId="{396553B5-8D16-4406-BF54-A52C45B3E108}" srcOrd="0" destOrd="0" presId="urn:microsoft.com/office/officeart/2005/8/layout/hList1"/>
    <dgm:cxn modelId="{7050FBB8-E0D4-42F1-9D04-7A149A1C8A8B}" type="presParOf" srcId="{9B6433CC-1E3B-46B3-B423-FFFFCE7A0430}" destId="{DFC25ED7-3F3E-421D-A1D9-F6C219DA607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AA397-0E30-4E3C-A0B4-63C765B49995}">
      <dsp:nvSpPr>
        <dsp:cNvPr id="0" name=""/>
        <dsp:cNvSpPr/>
      </dsp:nvSpPr>
      <dsp:spPr>
        <a:xfrm>
          <a:off x="2137" y="32340"/>
          <a:ext cx="2084294" cy="432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面向列存储</a:t>
          </a:r>
          <a:endParaRPr lang="zh-CN" altLang="en-US" sz="1500" kern="1200" dirty="0"/>
        </a:p>
      </dsp:txBody>
      <dsp:txXfrm>
        <a:off x="2137" y="32340"/>
        <a:ext cx="2084294" cy="432000"/>
      </dsp:txXfrm>
    </dsp:sp>
    <dsp:sp modelId="{3F8BF923-4F4A-46EB-A46F-D3923ADBBB14}">
      <dsp:nvSpPr>
        <dsp:cNvPr id="0" name=""/>
        <dsp:cNvSpPr/>
      </dsp:nvSpPr>
      <dsp:spPr>
        <a:xfrm>
          <a:off x="2137" y="464340"/>
          <a:ext cx="2084294" cy="844087"/>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BigTable</a:t>
          </a:r>
          <a:r>
            <a:rPr lang="zh-CN" altLang="en-US" sz="1500" kern="1200" dirty="0" smtClean="0"/>
            <a:t>、</a:t>
          </a:r>
          <a:r>
            <a:rPr lang="en-US" altLang="zh-CN" sz="1500" kern="1200" dirty="0" smtClean="0"/>
            <a:t>HBase</a:t>
          </a:r>
          <a:r>
            <a:rPr lang="zh-CN" altLang="en-US" sz="1500" kern="1200" dirty="0" smtClean="0"/>
            <a:t>、</a:t>
          </a:r>
          <a:r>
            <a:rPr lang="en-US" altLang="zh-CN" sz="1500" kern="1200" dirty="0" smtClean="0"/>
            <a:t>Cassandra </a:t>
          </a:r>
          <a:endParaRPr lang="zh-CN" altLang="en-US" sz="1500" kern="1200" dirty="0"/>
        </a:p>
      </dsp:txBody>
      <dsp:txXfrm>
        <a:off x="2137" y="464340"/>
        <a:ext cx="2084294" cy="844087"/>
      </dsp:txXfrm>
    </dsp:sp>
    <dsp:sp modelId="{363A42A0-3BD6-4599-B348-FB21B04CE888}">
      <dsp:nvSpPr>
        <dsp:cNvPr id="0" name=""/>
        <dsp:cNvSpPr/>
      </dsp:nvSpPr>
      <dsp:spPr>
        <a:xfrm>
          <a:off x="2378232" y="32340"/>
          <a:ext cx="2084294" cy="432000"/>
        </a:xfrm>
        <a:prstGeom prst="rect">
          <a:avLst/>
        </a:prstGeom>
        <a:solidFill>
          <a:schemeClr val="accent5">
            <a:hueOff val="1628512"/>
            <a:satOff val="5598"/>
            <a:lumOff val="-26863"/>
            <a:alphaOff val="0"/>
          </a:schemeClr>
        </a:solidFill>
        <a:ln w="25400" cap="flat" cmpd="sng" algn="ctr">
          <a:solidFill>
            <a:schemeClr val="accent5">
              <a:hueOff val="1628512"/>
              <a:satOff val="5598"/>
              <a:lumOff val="-2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面向键值存储</a:t>
          </a:r>
          <a:endParaRPr lang="zh-CN" altLang="en-US" sz="1500" kern="1200" dirty="0"/>
        </a:p>
      </dsp:txBody>
      <dsp:txXfrm>
        <a:off x="2378232" y="32340"/>
        <a:ext cx="2084294" cy="432000"/>
      </dsp:txXfrm>
    </dsp:sp>
    <dsp:sp modelId="{63193554-42BC-4752-B76A-E6B0C1B4D9FF}">
      <dsp:nvSpPr>
        <dsp:cNvPr id="0" name=""/>
        <dsp:cNvSpPr/>
      </dsp:nvSpPr>
      <dsp:spPr>
        <a:xfrm>
          <a:off x="2378232" y="464340"/>
          <a:ext cx="2084294" cy="844087"/>
        </a:xfrm>
        <a:prstGeom prst="rect">
          <a:avLst/>
        </a:prstGeom>
        <a:solidFill>
          <a:schemeClr val="accent5">
            <a:tint val="40000"/>
            <a:alpha val="90000"/>
            <a:hueOff val="1622542"/>
            <a:satOff val="-11507"/>
            <a:lumOff val="-6548"/>
            <a:alphaOff val="0"/>
          </a:schemeClr>
        </a:solidFill>
        <a:ln w="25400" cap="flat" cmpd="sng" algn="ctr">
          <a:solidFill>
            <a:schemeClr val="accent5">
              <a:tint val="40000"/>
              <a:alpha val="90000"/>
              <a:hueOff val="1622542"/>
              <a:satOff val="-11507"/>
              <a:lumOff val="-65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smtClean="0"/>
            <a:t>Redis</a:t>
          </a:r>
          <a:r>
            <a:rPr lang="zh-CN" altLang="en-US" sz="1500" kern="1200" dirty="0" smtClean="0"/>
            <a:t>、</a:t>
          </a:r>
          <a:r>
            <a:rPr lang="en-US" altLang="zh-CN" sz="1500" kern="1200" dirty="0" err="1" smtClean="0"/>
            <a:t>Riak</a:t>
          </a:r>
          <a:r>
            <a:rPr lang="zh-CN" altLang="en-US" sz="1500" kern="1200" dirty="0" smtClean="0"/>
            <a:t>、</a:t>
          </a:r>
          <a:r>
            <a:rPr lang="en-US" altLang="zh-CN" sz="1500" kern="1200" dirty="0" smtClean="0"/>
            <a:t>Tokyo Cabinet</a:t>
          </a:r>
          <a:endParaRPr lang="zh-CN" altLang="en-US" sz="1500" kern="1200" dirty="0"/>
        </a:p>
      </dsp:txBody>
      <dsp:txXfrm>
        <a:off x="2378232" y="464340"/>
        <a:ext cx="2084294" cy="844087"/>
      </dsp:txXfrm>
    </dsp:sp>
    <dsp:sp modelId="{396553B5-8D16-4406-BF54-A52C45B3E108}">
      <dsp:nvSpPr>
        <dsp:cNvPr id="0" name=""/>
        <dsp:cNvSpPr/>
      </dsp:nvSpPr>
      <dsp:spPr>
        <a:xfrm>
          <a:off x="4754328" y="32340"/>
          <a:ext cx="2084294" cy="432000"/>
        </a:xfrm>
        <a:prstGeom prst="rect">
          <a:avLst/>
        </a:prstGeom>
        <a:solidFill>
          <a:schemeClr val="accent5">
            <a:hueOff val="3257024"/>
            <a:satOff val="11196"/>
            <a:lumOff val="-53726"/>
            <a:alphaOff val="0"/>
          </a:schemeClr>
        </a:solidFill>
        <a:ln w="25400" cap="flat" cmpd="sng" algn="ctr">
          <a:solidFill>
            <a:schemeClr val="accent5">
              <a:hueOff val="3257024"/>
              <a:satOff val="11196"/>
              <a:lumOff val="-53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面向文档存储</a:t>
          </a:r>
          <a:endParaRPr lang="zh-CN" altLang="en-US" sz="1500" kern="1200" dirty="0"/>
        </a:p>
      </dsp:txBody>
      <dsp:txXfrm>
        <a:off x="4754328" y="32340"/>
        <a:ext cx="2084294" cy="432000"/>
      </dsp:txXfrm>
    </dsp:sp>
    <dsp:sp modelId="{DFC25ED7-3F3E-421D-A1D9-F6C219DA6071}">
      <dsp:nvSpPr>
        <dsp:cNvPr id="0" name=""/>
        <dsp:cNvSpPr/>
      </dsp:nvSpPr>
      <dsp:spPr>
        <a:xfrm>
          <a:off x="4754328" y="464340"/>
          <a:ext cx="2084294" cy="844087"/>
        </a:xfrm>
        <a:prstGeom prst="rect">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3245083"/>
              <a:satOff val="-23015"/>
              <a:lumOff val="-130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smtClean="0"/>
            <a:t>SimpleDB</a:t>
          </a:r>
          <a:r>
            <a:rPr lang="zh-CN" altLang="en-US" sz="1500" kern="1200" dirty="0" smtClean="0"/>
            <a:t>、</a:t>
          </a:r>
          <a:r>
            <a:rPr lang="en-US" altLang="zh-CN" sz="1500" kern="1200" dirty="0" smtClean="0"/>
            <a:t>MongoDB</a:t>
          </a:r>
          <a:r>
            <a:rPr lang="zh-CN" altLang="en-US" sz="1500" kern="1200" dirty="0" smtClean="0"/>
            <a:t>、</a:t>
          </a:r>
          <a:r>
            <a:rPr lang="en-US" altLang="zh-CN" sz="1500" kern="1200" dirty="0" err="1" smtClean="0"/>
            <a:t>CouchDB</a:t>
          </a:r>
          <a:endParaRPr lang="zh-CN" altLang="en-US" sz="1500" kern="1200" dirty="0"/>
        </a:p>
      </dsp:txBody>
      <dsp:txXfrm>
        <a:off x="4754328" y="464340"/>
        <a:ext cx="2084294" cy="8440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14</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天最掣数拊眸们。扣务机制必钡</a:t>
            </a:r>
            <a:r>
              <a:rPr lang="en-US" altLang="zh-CN" dirty="0" smtClean="0"/>
              <a:t>Y‰</a:t>
            </a:r>
            <a:r>
              <a:rPr lang="zh-CN" altLang="en-US" dirty="0" smtClean="0"/>
              <a:t>址</a:t>
            </a:r>
            <a:r>
              <a:rPr lang="en-US" altLang="zh-CN" dirty="0" smtClean="0"/>
              <a:t>ACID</a:t>
            </a:r>
            <a:r>
              <a:rPr lang="zh-CN" altLang="en-US" dirty="0" smtClean="0"/>
              <a:t>槭性，</a:t>
            </a:r>
            <a:r>
              <a:rPr lang="en-US" altLang="zh-CN" dirty="0" smtClean="0"/>
              <a:t>u”</a:t>
            </a:r>
            <a:r>
              <a:rPr lang="zh-CN" altLang="en-US" dirty="0" smtClean="0"/>
              <a:t>昧</a:t>
            </a:r>
            <a:r>
              <a:rPr lang="en-US" altLang="zh-CN" dirty="0" smtClean="0"/>
              <a:t>F</a:t>
            </a:r>
            <a:r>
              <a:rPr lang="zh-CN" altLang="en-US" dirty="0" smtClean="0"/>
              <a:t>性、敛性、</a:t>
            </a:r>
            <a:r>
              <a:rPr lang="en-US" altLang="zh-CN" dirty="0" smtClean="0"/>
              <a:t>m</a:t>
            </a:r>
            <a:r>
              <a:rPr lang="zh-CN" altLang="en-US" dirty="0" smtClean="0"/>
              <a:t>离札</a:t>
            </a:r>
          </a:p>
          <a:p>
            <a:r>
              <a:rPr lang="zh-CN" altLang="en-US" dirty="0" smtClean="0"/>
              <a:t>刖持久性。⋯</a:t>
            </a:r>
            <a:r>
              <a:rPr lang="en-US" altLang="zh-CN" dirty="0" smtClean="0"/>
              <a:t>J</a:t>
            </a:r>
            <a:r>
              <a:rPr lang="zh-CN" altLang="en-US" dirty="0" smtClean="0"/>
              <a:t>咒系。性数荆厍的馊辑址杂</a:t>
            </a:r>
            <a:r>
              <a:rPr lang="en-US" altLang="zh-CN" dirty="0" smtClean="0"/>
              <a:t>_j{=』li6i</a:t>
            </a:r>
            <a:r>
              <a:rPr lang="zh-CN" altLang="en-US" dirty="0" smtClean="0"/>
              <a:t>遵衔。</a:t>
            </a:r>
            <a:r>
              <a:rPr lang="en-US" altLang="zh-CN" dirty="0" smtClean="0"/>
              <a:t>j L</a:t>
            </a:r>
            <a:r>
              <a:rPr lang="zh-CN" altLang="en-US" dirty="0" smtClean="0"/>
              <a:t>务敛陀</a:t>
            </a:r>
            <a:r>
              <a:rPr lang="en-US" altLang="zh-CN" dirty="0" err="1" smtClean="0"/>
              <a:t>fl!J</a:t>
            </a:r>
            <a:r>
              <a:rPr lang="zh-CN" altLang="en-US" dirty="0" smtClean="0"/>
              <a:t>蛭求．</a:t>
            </a:r>
            <a:r>
              <a:rPr lang="en-US" altLang="zh-CN" dirty="0" smtClean="0"/>
              <a:t>f</a:t>
            </a:r>
            <a:r>
              <a:rPr lang="zh-CN" altLang="en-US" dirty="0" smtClean="0"/>
              <a:t>世甜北</a:t>
            </a:r>
          </a:p>
          <a:p>
            <a:r>
              <a:rPr lang="zh-CN" altLang="en-US" dirty="0" smtClean="0"/>
              <a:t>锁等</a:t>
            </a:r>
            <a:r>
              <a:rPr lang="en-US" altLang="zh-CN" dirty="0" smtClean="0"/>
              <a:t>"</a:t>
            </a:r>
            <a:r>
              <a:rPr lang="zh-CN" altLang="en-US" dirty="0" smtClean="0"/>
              <a:t>发性</a:t>
            </a:r>
            <a:r>
              <a:rPr lang="en-US" altLang="zh-CN" dirty="0" smtClean="0"/>
              <a:t>M</a:t>
            </a:r>
            <a:r>
              <a:rPr lang="zh-CN" altLang="en-US" dirty="0" smtClean="0"/>
              <a:t>题时“发，</a:t>
            </a:r>
            <a:r>
              <a:rPr lang="en-US" altLang="zh-CN" dirty="0" err="1" smtClean="0"/>
              <a:t>i</a:t>
            </a:r>
            <a:r>
              <a:rPr lang="en-US" altLang="zh-CN" dirty="0" smtClean="0"/>
              <a:t>-</a:t>
            </a:r>
            <a:r>
              <a:rPr lang="zh-CN" altLang="en-US" dirty="0" smtClean="0"/>
              <a:t>，严</a:t>
            </a:r>
            <a:r>
              <a:rPr lang="en-US" altLang="zh-CN" dirty="0" err="1" smtClean="0"/>
              <a:t>tE</a:t>
            </a:r>
            <a:r>
              <a:rPr lang="zh-CN" altLang="en-US" dirty="0" smtClean="0"/>
              <a:t>彬</a:t>
            </a:r>
            <a:r>
              <a:rPr lang="en-US" altLang="zh-CN" dirty="0" smtClean="0"/>
              <a:t>I</a:t>
            </a:r>
            <a:r>
              <a:rPr lang="zh-CN" altLang="en-US" dirty="0" smtClean="0"/>
              <a:t>哪了系统的</a:t>
            </a:r>
            <a:r>
              <a:rPr lang="en-US" altLang="zh-CN" dirty="0" smtClean="0"/>
              <a:t>_</a:t>
            </a:r>
            <a:r>
              <a:rPr lang="zh-CN" altLang="en-US" dirty="0" smtClean="0"/>
              <a:t>，</a:t>
            </a:r>
            <a:r>
              <a:rPr lang="en-US" altLang="zh-CN" dirty="0" err="1" smtClean="0"/>
              <a:t>i</a:t>
            </a:r>
            <a:r>
              <a:rPr lang="en-US" altLang="zh-CN" dirty="0" smtClean="0"/>
              <a:t>=</a:t>
            </a:r>
            <a:r>
              <a:rPr lang="zh-CN" altLang="en-US" dirty="0" smtClean="0"/>
              <a:t>发陵</a:t>
            </a:r>
            <a:r>
              <a:rPr lang="en-US" altLang="zh-CN" dirty="0" smtClean="0"/>
              <a:t>1</a:t>
            </a:r>
            <a:r>
              <a:rPr lang="zh-CN" altLang="en-US" dirty="0" smtClean="0"/>
              <a:t>抖</a:t>
            </a:r>
            <a:r>
              <a:rPr lang="en-US" altLang="zh-CN" dirty="0" smtClean="0"/>
              <a:t>#</a:t>
            </a:r>
            <a:r>
              <a:rPr lang="zh-CN" altLang="en-US" dirty="0" smtClean="0"/>
              <a:t>能：’</a:t>
            </a:r>
            <a:r>
              <a:rPr lang="en-US" altLang="zh-CN" dirty="0" smtClean="0"/>
              <a:t>』</a:t>
            </a:r>
            <a:r>
              <a:rPr lang="zh-CN" altLang="en-US" dirty="0" smtClean="0"/>
              <a:t>火系型数抛侔</a:t>
            </a:r>
          </a:p>
          <a:p>
            <a:r>
              <a:rPr lang="en-US" altLang="zh-CN" dirty="0" err="1" smtClean="0"/>
              <a:t>ACID’j</a:t>
            </a:r>
            <a:r>
              <a:rPr lang="en-US" altLang="zh-CN" dirty="0" smtClean="0"/>
              <a:t>[</a:t>
            </a:r>
            <a:r>
              <a:rPr lang="zh-CN" altLang="en-US" dirty="0" smtClean="0"/>
              <a:t>铬瑙陀；</a:t>
            </a:r>
            <a:r>
              <a:rPr lang="en-US" altLang="zh-CN" dirty="0" smtClean="0"/>
              <a:t>}【|</a:t>
            </a:r>
            <a:r>
              <a:rPr lang="zh-CN" altLang="en-US" dirty="0" smtClean="0"/>
              <a:t>比，</a:t>
            </a:r>
            <a:r>
              <a:rPr lang="en-US" altLang="zh-CN" dirty="0" smtClean="0"/>
              <a:t>NoSQL</a:t>
            </a:r>
            <a:r>
              <a:rPr lang="zh-CN" altLang="en-US" dirty="0" smtClean="0"/>
              <a:t>系统只支持较刺的事务，如事务蹦焉满足最终敛</a:t>
            </a:r>
          </a:p>
          <a:p>
            <a:r>
              <a:rPr lang="zh-CN" altLang="en-US" dirty="0" smtClean="0"/>
              <a:t>性的篮求，弱’非务的址圳能提高系统的开发</a:t>
            </a:r>
            <a:r>
              <a:rPr lang="en-US" altLang="zh-CN" dirty="0" smtClean="0"/>
              <a:t>l</a:t>
            </a:r>
            <a:r>
              <a:rPr lang="zh-CN" altLang="en-US" dirty="0" smtClean="0"/>
              <a:t>垄写能力。</a:t>
            </a:r>
          </a:p>
          <a:p>
            <a:r>
              <a:rPr lang="en-US" altLang="zh-CN" dirty="0" smtClean="0"/>
              <a:t>(5)</a:t>
            </a:r>
            <a:r>
              <a:rPr lang="zh-CN" altLang="en-US" dirty="0" smtClean="0"/>
              <a:t>佳用分</a:t>
            </a:r>
            <a:r>
              <a:rPr lang="en-US" altLang="zh-CN" dirty="0" smtClean="0"/>
              <a:t>m</a:t>
            </a:r>
            <a:r>
              <a:rPr lang="zh-CN" altLang="en-US" dirty="0" smtClean="0"/>
              <a:t>式索引和用</a:t>
            </a:r>
            <a:r>
              <a:rPr lang="en-US" altLang="zh-CN" dirty="0" smtClean="0"/>
              <a:t>RAM</a:t>
            </a:r>
            <a:r>
              <a:rPr lang="zh-CN" altLang="en-US" dirty="0" smtClean="0"/>
              <a:t>存储数插</a:t>
            </a:r>
            <a:r>
              <a:rPr lang="en-US" altLang="zh-CN" dirty="0" smtClean="0"/>
              <a:t>}</a:t>
            </a:r>
          </a:p>
          <a:p>
            <a:r>
              <a:rPr lang="zh-CN" altLang="en-US" dirty="0" smtClean="0"/>
              <a:t>健</a:t>
            </a:r>
            <a:r>
              <a:rPr lang="en-US" altLang="zh-CN" dirty="0" smtClean="0"/>
              <a:t>『</a:t>
            </a:r>
            <a:r>
              <a:rPr lang="en-US" altLang="zh-CN" dirty="0" err="1" smtClean="0"/>
              <a:t>fJ</a:t>
            </a:r>
            <a:r>
              <a:rPr lang="zh-CN" altLang="en-US" dirty="0" smtClean="0"/>
              <a:t>分粕，℃索引便</a:t>
            </a:r>
            <a:r>
              <a:rPr lang="en-US" altLang="zh-CN" dirty="0" smtClean="0"/>
              <a:t>I_</a:t>
            </a:r>
            <a:r>
              <a:rPr lang="zh-CN" altLang="en-US" dirty="0" smtClean="0"/>
              <a:t>．征分佑一℃鬃群巾快述定位数</a:t>
            </a:r>
            <a:r>
              <a:rPr lang="en-US" altLang="zh-CN" dirty="0" smtClean="0"/>
              <a:t>t|【l{</a:t>
            </a:r>
            <a:r>
              <a:rPr lang="zh-CN" altLang="en-US" dirty="0" smtClean="0"/>
              <a:t>，</a:t>
            </a:r>
            <a:r>
              <a:rPr lang="en-US" altLang="zh-CN" dirty="0" smtClean="0"/>
              <a:t>【</a:t>
            </a:r>
            <a:r>
              <a:rPr lang="en-US" altLang="zh-CN" dirty="0" err="1" smtClean="0"/>
              <a:t>f_fJH</a:t>
            </a:r>
            <a:r>
              <a:rPr lang="en-US" altLang="zh-CN" dirty="0" smtClean="0"/>
              <a:t> RAM</a:t>
            </a:r>
            <a:r>
              <a:rPr lang="zh-CN" altLang="en-US" dirty="0" smtClean="0"/>
              <a:t>存储数槲町以</a:t>
            </a:r>
          </a:p>
          <a:p>
            <a:r>
              <a:rPr lang="zh-CN" altLang="en-US" dirty="0" smtClean="0"/>
              <a:t>提商数捌的读写速度．减少延迟州川。</a:t>
            </a:r>
          </a:p>
          <a:p>
            <a:r>
              <a:rPr lang="en-US" altLang="zh-CN" dirty="0" smtClean="0"/>
              <a:t>(6)</a:t>
            </a:r>
            <a:r>
              <a:rPr lang="zh-CN" altLang="en-US" dirty="0" smtClean="0"/>
              <a:t>模式自</a:t>
            </a:r>
            <a:r>
              <a:rPr lang="en-US" altLang="zh-CN" dirty="0" smtClean="0"/>
              <a:t>m</a:t>
            </a:r>
          </a:p>
          <a:p>
            <a:r>
              <a:rPr lang="zh-CN" altLang="en-US" dirty="0" smtClean="0"/>
              <a:t>通常址见谈武的，正需舰光定义数槲模一℃，征．黯求发啦变也州</a:t>
            </a:r>
            <a:r>
              <a:rPr lang="en-US" altLang="zh-CN" dirty="0" smtClean="0"/>
              <a:t>r4</a:t>
            </a:r>
            <a:r>
              <a:rPr lang="zh-CN" altLang="en-US" dirty="0" smtClean="0"/>
              <a:t>以为数州畦</a:t>
            </a:r>
          </a:p>
          <a:p>
            <a:r>
              <a:rPr lang="zh-CN" altLang="en-US" dirty="0" smtClean="0"/>
              <a:t>采动忐添加属性。</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79717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25</a:t>
            </a:fld>
            <a:endParaRPr lang="en-US" altLang="zh-CN" smtClean="0">
              <a:solidFill>
                <a:srgbClr val="000000"/>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30</a:t>
            </a:fld>
            <a:endParaRPr lang="en-US" altLang="zh-CN" smtClean="0">
              <a:solidFill>
                <a:srgbClr val="000000"/>
              </a:solidFill>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36</a:t>
            </a:fld>
            <a:endParaRPr lang="en-US" altLang="zh-CN"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2008</a:t>
            </a:r>
            <a:r>
              <a:rPr lang="zh-CN" altLang="en-US" dirty="0" smtClean="0"/>
              <a:t>年我国卫生部规定了社区卫生服务机构实行首诊负责制和双向转诊制。实施社区首诊制，有利于促进患者的合理分流，使一些常见病可以在社区得到解决，可以缓解看病难的问题。同时可以使大医院有更多的精力专注于疑难杂症、危重病的诊疗，提高卫生资源的利用率，促进基层医院与大医院共同发展</a:t>
            </a:r>
            <a:r>
              <a:rPr lang="en-US" altLang="zh-CN" dirty="0" smtClean="0"/>
              <a:t>,</a:t>
            </a:r>
            <a:r>
              <a:rPr lang="zh-CN" altLang="en-US" dirty="0" smtClean="0"/>
              <a:t>目前我国还有</a:t>
            </a:r>
            <a:r>
              <a:rPr lang="en-US" altLang="zh-CN" dirty="0" smtClean="0"/>
              <a:t>1/4 </a:t>
            </a:r>
            <a:r>
              <a:rPr lang="zh-CN" altLang="en-US" dirty="0" smtClean="0"/>
              <a:t>的病人患病没有就医，虽有部分病人到药店购药治病，但超过</a:t>
            </a:r>
            <a:r>
              <a:rPr lang="en-US" altLang="zh-CN" dirty="0" smtClean="0"/>
              <a:t>5 </a:t>
            </a:r>
            <a:r>
              <a:rPr lang="zh-CN" altLang="en-US" dirty="0" smtClean="0"/>
              <a:t>成以上的病人还是到三级大医院就医</a:t>
            </a:r>
            <a:r>
              <a:rPr lang="en-US" altLang="zh-CN" dirty="0" smtClean="0"/>
              <a:t>[3]</a:t>
            </a:r>
            <a:r>
              <a:rPr lang="zh-CN" altLang="en-US" dirty="0" smtClean="0"/>
              <a:t>。</a:t>
            </a:r>
            <a:r>
              <a:rPr lang="en-US" altLang="zh-CN" dirty="0" smtClean="0"/>
              <a:t>2010</a:t>
            </a:r>
            <a:r>
              <a:rPr lang="zh-CN" altLang="en-US" dirty="0" smtClean="0"/>
              <a:t>年全国医疗服务情况显示，全国社区卫生服务中心病床使用率为</a:t>
            </a:r>
            <a:r>
              <a:rPr lang="en-US" altLang="zh-CN" dirty="0" smtClean="0"/>
              <a:t>56.1%</a:t>
            </a:r>
            <a:r>
              <a:rPr lang="zh-CN" altLang="en-US" dirty="0" smtClean="0"/>
              <a:t>，乡镇卫生院为</a:t>
            </a:r>
            <a:r>
              <a:rPr lang="en-US" altLang="zh-CN" dirty="0" smtClean="0"/>
              <a:t>59%</a:t>
            </a:r>
            <a:r>
              <a:rPr lang="zh-CN" altLang="en-US" dirty="0" smtClean="0"/>
              <a:t>，而三级医院和二级医院分别为</a:t>
            </a:r>
            <a:r>
              <a:rPr lang="en-US" altLang="zh-CN" dirty="0" smtClean="0"/>
              <a:t>102.9%</a:t>
            </a:r>
            <a:r>
              <a:rPr lang="zh-CN" altLang="en-US" dirty="0" smtClean="0"/>
              <a:t>和</a:t>
            </a:r>
            <a:r>
              <a:rPr lang="en-US" altLang="zh-CN" dirty="0" smtClean="0"/>
              <a:t>87.3%[4]</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构建针对社区疾病的临床决策支持系统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41.jpeg"/><Relationship Id="rId4" Type="http://schemas.openxmlformats.org/officeDocument/2006/relationships/image" Target="../media/image40.jpeg"/></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5.jpe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53.png"/><Relationship Id="rId5" Type="http://schemas.openxmlformats.org/officeDocument/2006/relationships/image" Target="../media/image52.jpeg"/><Relationship Id="rId4" Type="http://schemas.openxmlformats.org/officeDocument/2006/relationships/image" Target="../media/image51.jpe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6.png"/><Relationship Id="rId1" Type="http://schemas.openxmlformats.org/officeDocument/2006/relationships/slideLayout" Target="../slideLayouts/slideLayout18.xml"/><Relationship Id="rId5" Type="http://schemas.openxmlformats.org/officeDocument/2006/relationships/image" Target="../media/image58.png"/><Relationship Id="rId4" Type="http://schemas.openxmlformats.org/officeDocument/2006/relationships/image" Target="../media/image57.jpe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1.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5" Type="http://schemas.openxmlformats.org/officeDocument/2006/relationships/image" Target="../media/image65.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8.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0.gif"/></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头痛决策支持系统设计与开发</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a:solidFill>
            <a:schemeClr val="accent1">
              <a:lumMod val="90000"/>
            </a:schemeClr>
          </a:solidFill>
        </p:grpSpPr>
        <p:sp>
          <p:nvSpPr>
            <p:cNvPr id="20" name="矩形 19"/>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13404" cy="571500"/>
            <a:chOff x="3176558" y="3171836"/>
            <a:chExt cx="5213434"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665592"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老年痴呆症决策支持系统设计与开发</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系统相关技术调研</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560197" y="135233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系统关键技术</a:t>
            </a:r>
          </a:p>
        </p:txBody>
      </p:sp>
    </p:spTree>
    <p:extLst>
      <p:ext uri="{BB962C8B-B14F-4D97-AF65-F5344CB8AC3E}">
        <p14:creationId xmlns:p14="http://schemas.microsoft.com/office/powerpoint/2010/main" val="2988008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a:solidFill>
                  <a:srgbClr val="FFFFFF"/>
                </a:solidFill>
                <a:latin typeface="Times New Roman" pitchFamily="18" charset="0"/>
                <a:ea typeface="黑体" pitchFamily="49" charset="-122"/>
                <a:cs typeface="Times New Roman" pitchFamily="18" charset="0"/>
              </a:rPr>
              <a:t>系统</a:t>
            </a:r>
            <a:r>
              <a:rPr lang="zh-CN" altLang="en-US" sz="2800" b="1" dirty="0" smtClean="0">
                <a:solidFill>
                  <a:srgbClr val="FFFFFF"/>
                </a:solidFill>
                <a:latin typeface="Times New Roman" pitchFamily="18" charset="0"/>
                <a:ea typeface="黑体" pitchFamily="49" charset="-122"/>
                <a:cs typeface="Times New Roman" pitchFamily="18" charset="0"/>
              </a:rPr>
              <a:t>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394081" y="1392992"/>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a:t>
            </a:r>
            <a:r>
              <a:rPr lang="zh-CN" altLang="en-US" dirty="0" smtClean="0"/>
              <a:t>医疗广域网环境</a:t>
            </a:r>
            <a:endParaRPr lang="zh-CN" altLang="en-US" dirty="0"/>
          </a:p>
        </p:txBody>
      </p:sp>
      <p:sp>
        <p:nvSpPr>
          <p:cNvPr id="4" name="圆角矩形 3"/>
          <p:cNvSpPr/>
          <p:nvPr/>
        </p:nvSpPr>
        <p:spPr bwMode="auto">
          <a:xfrm>
            <a:off x="611560" y="2041753"/>
            <a:ext cx="2458616" cy="4066346"/>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97002" y="2063937"/>
            <a:ext cx="2458616" cy="4066346"/>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3074" name="Picture 2" descr="D:\毕设\pictrute\imagesCAWCHZW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48" y="2201333"/>
            <a:ext cx="2115324" cy="16521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80916"/>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圆角矩形 24"/>
          <p:cNvSpPr/>
          <p:nvPr/>
        </p:nvSpPr>
        <p:spPr bwMode="auto">
          <a:xfrm>
            <a:off x="6180519" y="2063937"/>
            <a:ext cx="2458616" cy="4066346"/>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右箭头 4"/>
          <p:cNvSpPr/>
          <p:nvPr/>
        </p:nvSpPr>
        <p:spPr bwMode="auto">
          <a:xfrm>
            <a:off x="3070176" y="3714416"/>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右箭头 33"/>
          <p:cNvSpPr/>
          <p:nvPr/>
        </p:nvSpPr>
        <p:spPr bwMode="auto">
          <a:xfrm>
            <a:off x="5853693" y="3696734"/>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5" name="Picture 3" descr="D:\毕设\pictrute\20051011216169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647" y="2300946"/>
            <a:ext cx="2040359" cy="1733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52062" y="4027336"/>
            <a:ext cx="1045468" cy="369332"/>
          </a:xfrm>
          <a:prstGeom prst="rect">
            <a:avLst/>
          </a:prstGeom>
          <a:noFill/>
        </p:spPr>
        <p:txBody>
          <a:bodyPr wrap="square" rtlCol="0">
            <a:spAutoFit/>
          </a:bodyPr>
          <a:lstStyle/>
          <a:p>
            <a:r>
              <a:rPr lang="zh-CN" altLang="en-US" dirty="0" smtClean="0"/>
              <a:t>单机版</a:t>
            </a:r>
            <a:endParaRPr lang="zh-CN" altLang="en-US" dirty="0"/>
          </a:p>
        </p:txBody>
      </p:sp>
      <p:sp>
        <p:nvSpPr>
          <p:cNvPr id="7" name="TextBox 6"/>
          <p:cNvSpPr txBox="1"/>
          <p:nvPr/>
        </p:nvSpPr>
        <p:spPr>
          <a:xfrm>
            <a:off x="4067944" y="4097110"/>
            <a:ext cx="1296144" cy="369332"/>
          </a:xfrm>
          <a:prstGeom prst="rect">
            <a:avLst/>
          </a:prstGeom>
          <a:noFill/>
        </p:spPr>
        <p:txBody>
          <a:bodyPr wrap="square" rtlCol="0">
            <a:spAutoFit/>
          </a:bodyPr>
          <a:lstStyle/>
          <a:p>
            <a:r>
              <a:rPr lang="en-US" altLang="zh-CN" dirty="0" smtClean="0"/>
              <a:t>C\S</a:t>
            </a:r>
            <a:r>
              <a:rPr lang="zh-CN" altLang="en-US" dirty="0" smtClean="0"/>
              <a:t>架构</a:t>
            </a:r>
            <a:endParaRPr lang="zh-CN" altLang="en-US" dirty="0"/>
          </a:p>
        </p:txBody>
      </p:sp>
      <p:sp>
        <p:nvSpPr>
          <p:cNvPr id="8" name="TextBox 7"/>
          <p:cNvSpPr txBox="1"/>
          <p:nvPr/>
        </p:nvSpPr>
        <p:spPr>
          <a:xfrm>
            <a:off x="6876256" y="4097110"/>
            <a:ext cx="1296144" cy="369332"/>
          </a:xfrm>
          <a:prstGeom prst="rect">
            <a:avLst/>
          </a:prstGeom>
          <a:noFill/>
        </p:spPr>
        <p:txBody>
          <a:bodyPr wrap="square" rtlCol="0">
            <a:spAutoFit/>
          </a:bodyPr>
          <a:lstStyle/>
          <a:p>
            <a:r>
              <a:rPr lang="en-US" altLang="zh-CN" dirty="0" smtClean="0"/>
              <a:t>B\S</a:t>
            </a:r>
            <a:r>
              <a:rPr lang="zh-CN" altLang="en-US" dirty="0" smtClean="0"/>
              <a:t>架构</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13</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a:t>
            </a:r>
            <a:r>
              <a:rPr lang="zh-CN" altLang="en-US" sz="2800" b="1" dirty="0" smtClean="0">
                <a:solidFill>
                  <a:srgbClr val="FFFFFF"/>
                </a:solidFill>
                <a:latin typeface="Times New Roman" pitchFamily="18" charset="0"/>
                <a:ea typeface="黑体" pitchFamily="49" charset="-122"/>
                <a:cs typeface="Times New Roman" pitchFamily="18" charset="0"/>
              </a:rPr>
              <a:t>框架模式概述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8193" name="Picture 1" descr="C:\Users\FGJ\AppData\Roaming\Tencent\Users\794460205\QQ\WinTemp\RichOle\LP5YU5X`UA7XA29KW_LSE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808" y="4509948"/>
            <a:ext cx="6311280" cy="1445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FGJ\AppData\Roaming\Tencent\Users\794460205\QQ\WinTemp\RichOle\6425}87I255S2WN`VGS7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224" y="2404340"/>
            <a:ext cx="6678552" cy="1154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584" y="2404340"/>
            <a:ext cx="1584176" cy="369332"/>
          </a:xfrm>
          <a:prstGeom prst="rect">
            <a:avLst/>
          </a:prstGeom>
          <a:noFill/>
        </p:spPr>
        <p:txBody>
          <a:bodyPr wrap="square" rtlCol="0">
            <a:spAutoFit/>
          </a:bodyPr>
          <a:lstStyle/>
          <a:p>
            <a:r>
              <a:rPr lang="en-US" altLang="zh-CN" dirty="0" smtClean="0"/>
              <a:t>Three- tier</a:t>
            </a:r>
            <a:endParaRPr lang="zh-CN" altLang="en-US" dirty="0"/>
          </a:p>
        </p:txBody>
      </p:sp>
      <p:sp>
        <p:nvSpPr>
          <p:cNvPr id="7" name="TextBox 6"/>
          <p:cNvSpPr txBox="1"/>
          <p:nvPr/>
        </p:nvSpPr>
        <p:spPr>
          <a:xfrm>
            <a:off x="735400" y="4934106"/>
            <a:ext cx="1368152" cy="369332"/>
          </a:xfrm>
          <a:prstGeom prst="rect">
            <a:avLst/>
          </a:prstGeom>
          <a:noFill/>
        </p:spPr>
        <p:txBody>
          <a:bodyPr wrap="square" rtlCol="0">
            <a:spAutoFit/>
          </a:bodyPr>
          <a:lstStyle/>
          <a:p>
            <a:r>
              <a:rPr lang="en-US" altLang="zh-CN" dirty="0" smtClean="0"/>
              <a:t>MVC </a:t>
            </a:r>
            <a:endParaRPr lang="zh-CN" altLang="en-US" dirty="0"/>
          </a:p>
        </p:txBody>
      </p:sp>
      <p:sp>
        <p:nvSpPr>
          <p:cNvPr id="15" name="圆角矩形 14"/>
          <p:cNvSpPr/>
          <p:nvPr/>
        </p:nvSpPr>
        <p:spPr bwMode="auto">
          <a:xfrm>
            <a:off x="685112" y="2282069"/>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647564" y="4582786"/>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251520" y="1340768"/>
            <a:ext cx="526939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err="1"/>
              <a:t>.Net</a:t>
            </a:r>
            <a:r>
              <a:rPr lang="en-US" altLang="zh-CN" dirty="0"/>
              <a:t> </a:t>
            </a:r>
            <a:r>
              <a:rPr lang="zh-CN" altLang="en-US" dirty="0"/>
              <a:t>平台下的</a:t>
            </a:r>
            <a:r>
              <a:rPr lang="en-US" altLang="zh-CN" dirty="0"/>
              <a:t>web</a:t>
            </a:r>
            <a:r>
              <a:rPr lang="zh-CN" altLang="en-US" dirty="0"/>
              <a:t>开发</a:t>
            </a:r>
            <a:r>
              <a:rPr lang="zh-CN" altLang="en-US" dirty="0" smtClean="0"/>
              <a:t>框架比较</a:t>
            </a:r>
            <a:endParaRPr lang="zh-CN" altLang="en-US" dirty="0"/>
          </a:p>
        </p:txBody>
      </p:sp>
      <p:sp>
        <p:nvSpPr>
          <p:cNvPr id="12" name="TextBox 11"/>
          <p:cNvSpPr txBox="1"/>
          <p:nvPr/>
        </p:nvSpPr>
        <p:spPr>
          <a:xfrm>
            <a:off x="3059832" y="3717032"/>
            <a:ext cx="2160240" cy="369332"/>
          </a:xfrm>
          <a:prstGeom prst="rect">
            <a:avLst/>
          </a:prstGeom>
          <a:noFill/>
        </p:spPr>
        <p:txBody>
          <a:bodyPr wrap="square" rtlCol="0">
            <a:spAutoFit/>
          </a:bodyPr>
          <a:lstStyle/>
          <a:p>
            <a:r>
              <a:rPr lang="en-US" altLang="zh-CN" dirty="0" smtClean="0"/>
              <a:t>Web Form</a:t>
            </a:r>
            <a:r>
              <a:rPr lang="en-US" altLang="zh-CN" dirty="0"/>
              <a:t>s</a:t>
            </a:r>
            <a:endParaRPr lang="zh-CN" altLang="en-US" dirty="0"/>
          </a:p>
        </p:txBody>
      </p:sp>
      <p:sp>
        <p:nvSpPr>
          <p:cNvPr id="13" name="TextBox 12"/>
          <p:cNvSpPr txBox="1"/>
          <p:nvPr/>
        </p:nvSpPr>
        <p:spPr>
          <a:xfrm>
            <a:off x="3059832" y="6093296"/>
            <a:ext cx="1728192" cy="369332"/>
          </a:xfrm>
          <a:prstGeom prst="rect">
            <a:avLst/>
          </a:prstGeom>
          <a:noFill/>
        </p:spPr>
        <p:txBody>
          <a:bodyPr wrap="square" rtlCol="0">
            <a:spAutoFit/>
          </a:bodyPr>
          <a:lstStyle/>
          <a:p>
            <a:r>
              <a:rPr lang="en-US" altLang="zh-CN" dirty="0" smtClean="0"/>
              <a:t>ASP.net  MVC</a:t>
            </a:r>
            <a:endParaRPr lang="zh-CN" altLang="en-US" dirty="0"/>
          </a:p>
        </p:txBody>
      </p:sp>
    </p:spTree>
    <p:extLst>
      <p:ext uri="{BB962C8B-B14F-4D97-AF65-F5344CB8AC3E}">
        <p14:creationId xmlns:p14="http://schemas.microsoft.com/office/powerpoint/2010/main" val="3081083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38748"/>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社区数据</a:t>
            </a:r>
            <a:endParaRPr lang="zh-CN" altLang="en-US" dirty="0"/>
          </a:p>
        </p:txBody>
      </p:sp>
      <p:sp>
        <p:nvSpPr>
          <p:cNvPr id="23" name="TextBox 22"/>
          <p:cNvSpPr txBox="1"/>
          <p:nvPr/>
        </p:nvSpPr>
        <p:spPr>
          <a:xfrm>
            <a:off x="625805" y="2068232"/>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dirty="0"/>
              <a:t>数据存储量大</a:t>
            </a:r>
          </a:p>
        </p:txBody>
      </p:sp>
      <p:sp>
        <p:nvSpPr>
          <p:cNvPr id="25" name="Text Box 17"/>
          <p:cNvSpPr txBox="1">
            <a:spLocks noChangeArrowheads="1"/>
          </p:cNvSpPr>
          <p:nvPr/>
        </p:nvSpPr>
        <p:spPr bwMode="gray">
          <a:xfrm>
            <a:off x="2372578" y="317471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8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4" name="Text Box 8"/>
          <p:cNvSpPr txBox="1">
            <a:spLocks noChangeArrowheads="1"/>
          </p:cNvSpPr>
          <p:nvPr/>
        </p:nvSpPr>
        <p:spPr bwMode="gray">
          <a:xfrm>
            <a:off x="4174573" y="2329681"/>
            <a:ext cx="27438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6" name="TextBox 35"/>
          <p:cNvSpPr txBox="1"/>
          <p:nvPr/>
        </p:nvSpPr>
        <p:spPr>
          <a:xfrm>
            <a:off x="805825" y="2713054"/>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8" name="TextBox 37"/>
          <p:cNvSpPr txBox="1"/>
          <p:nvPr/>
        </p:nvSpPr>
        <p:spPr>
          <a:xfrm>
            <a:off x="2814271" y="4060663"/>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39" name="TextBox 38"/>
          <p:cNvSpPr txBox="1"/>
          <p:nvPr/>
        </p:nvSpPr>
        <p:spPr>
          <a:xfrm>
            <a:off x="4723949" y="3059983"/>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pic>
        <p:nvPicPr>
          <p:cNvPr id="40"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585" y="1720081"/>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7826097" y="2939281"/>
            <a:ext cx="1368152" cy="646331"/>
          </a:xfrm>
          <a:prstGeom prst="rect">
            <a:avLst/>
          </a:prstGeom>
          <a:noFill/>
        </p:spPr>
        <p:txBody>
          <a:bodyPr wrap="square" rtlCol="0">
            <a:spAutoFit/>
          </a:bodyPr>
          <a:lstStyle/>
          <a:p>
            <a:r>
              <a:rPr lang="zh-CN" altLang="en-US" dirty="0" smtClean="0"/>
              <a:t>模式自由</a:t>
            </a:r>
            <a:endParaRPr lang="en-US" altLang="zh-CN" dirty="0" smtClean="0"/>
          </a:p>
          <a:p>
            <a:r>
              <a:rPr lang="zh-CN" altLang="en-US" dirty="0" smtClean="0"/>
              <a:t>水平扩展性</a:t>
            </a:r>
            <a:endParaRPr lang="zh-CN" altLang="en-US" dirty="0"/>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数据库概述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11560" y="1314828"/>
            <a:ext cx="443576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smtClean="0"/>
              <a:t>NoSQL  =  Not Only  SQL</a:t>
            </a:r>
            <a:endParaRPr lang="zh-CN" altLang="en-US" dirty="0"/>
          </a:p>
        </p:txBody>
      </p:sp>
      <p:sp>
        <p:nvSpPr>
          <p:cNvPr id="6" name="TextBox 5"/>
          <p:cNvSpPr txBox="1"/>
          <p:nvPr/>
        </p:nvSpPr>
        <p:spPr>
          <a:xfrm>
            <a:off x="1036400" y="2047478"/>
            <a:ext cx="4255680" cy="1338828"/>
          </a:xfrm>
          <a:prstGeom prst="rect">
            <a:avLst/>
          </a:prstGeom>
          <a:noFill/>
        </p:spPr>
        <p:txBody>
          <a:bodyPr wrap="square" rtlCol="0">
            <a:spAutoFit/>
          </a:bodyPr>
          <a:lstStyle/>
          <a:p>
            <a:pPr>
              <a:lnSpc>
                <a:spcPct val="150000"/>
              </a:lnSpc>
            </a:pPr>
            <a:r>
              <a:rPr lang="en-US" altLang="zh-CN" dirty="0" smtClean="0"/>
              <a:t>NOSQL</a:t>
            </a:r>
            <a:r>
              <a:rPr lang="zh-CN" altLang="en-US" dirty="0" smtClean="0"/>
              <a:t>的特性</a:t>
            </a:r>
            <a:endParaRPr lang="en-US" altLang="zh-CN" dirty="0" smtClean="0"/>
          </a:p>
          <a:p>
            <a:pPr>
              <a:lnSpc>
                <a:spcPct val="150000"/>
              </a:lnSpc>
            </a:pPr>
            <a:r>
              <a:rPr lang="en-US" altLang="zh-CN" dirty="0" smtClean="0"/>
              <a:t>1.</a:t>
            </a:r>
            <a:r>
              <a:rPr lang="zh-CN" altLang="en-US" dirty="0" smtClean="0"/>
              <a:t>良好的水平扩展能力</a:t>
            </a:r>
            <a:endParaRPr lang="en-US" altLang="zh-CN" dirty="0" smtClean="0"/>
          </a:p>
          <a:p>
            <a:pPr>
              <a:lnSpc>
                <a:spcPct val="150000"/>
              </a:lnSpc>
            </a:pPr>
            <a:r>
              <a:rPr lang="en-US" altLang="zh-CN" dirty="0" smtClean="0"/>
              <a:t>2.</a:t>
            </a:r>
            <a:r>
              <a:rPr lang="zh-CN" altLang="en-US" dirty="0" smtClean="0"/>
              <a:t>模式</a:t>
            </a:r>
            <a:r>
              <a:rPr lang="zh-CN" altLang="en-US" dirty="0" smtClean="0"/>
              <a:t>自由</a:t>
            </a:r>
            <a:endParaRPr lang="en-US" altLang="zh-CN" dirty="0" smtClean="0"/>
          </a:p>
        </p:txBody>
      </p:sp>
      <p:pic>
        <p:nvPicPr>
          <p:cNvPr id="2049" name="Picture 1" descr="C:\Users\FGJ\AppData\Roaming\Tencent\Users\794460205\QQ\WinTemp\RichOle\`4JARE]T$F_1038VV4O2F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204864"/>
            <a:ext cx="2571750" cy="2686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图示 7"/>
          <p:cNvGraphicFramePr/>
          <p:nvPr>
            <p:extLst>
              <p:ext uri="{D42A27DB-BD31-4B8C-83A1-F6EECF244321}">
                <p14:modId xmlns:p14="http://schemas.microsoft.com/office/powerpoint/2010/main" val="2518553695"/>
              </p:ext>
            </p:extLst>
          </p:nvPr>
        </p:nvGraphicFramePr>
        <p:xfrm>
          <a:off x="935596" y="5085184"/>
          <a:ext cx="6840760" cy="13407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190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p:cNvSpPr>
            <a:spLocks noChangeArrowheads="1"/>
          </p:cNvSpPr>
          <p:nvPr/>
        </p:nvSpPr>
        <p:spPr bwMode="gray">
          <a:xfrm rot="5400000">
            <a:off x="1060388" y="2549305"/>
            <a:ext cx="2082036" cy="2890079"/>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16</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TextBox 3"/>
          <p:cNvSpPr txBox="1"/>
          <p:nvPr/>
        </p:nvSpPr>
        <p:spPr>
          <a:xfrm>
            <a:off x="397456" y="108171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数据交换格式分析</a:t>
            </a:r>
            <a:endParaRPr lang="zh-CN" altLang="en-US" dirty="0"/>
          </a:p>
        </p:txBody>
      </p:sp>
      <p:sp>
        <p:nvSpPr>
          <p:cNvPr id="6" name="TextBox 5"/>
          <p:cNvSpPr txBox="1"/>
          <p:nvPr/>
        </p:nvSpPr>
        <p:spPr>
          <a:xfrm>
            <a:off x="683568" y="3255680"/>
            <a:ext cx="1954030" cy="1477328"/>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，缺乏灵活性，耦合性高，需要通用的数据交换格式</a:t>
            </a:r>
            <a:endParaRPr lang="zh-CN" altLang="en-US" dirty="0"/>
          </a:p>
        </p:txBody>
      </p:sp>
      <p:sp>
        <p:nvSpPr>
          <p:cNvPr id="8" name="TextBox 7"/>
          <p:cNvSpPr txBox="1"/>
          <p:nvPr/>
        </p:nvSpPr>
        <p:spPr>
          <a:xfrm>
            <a:off x="5579603" y="1866544"/>
            <a:ext cx="2880829" cy="369332"/>
          </a:xfrm>
          <a:prstGeom prst="rect">
            <a:avLst/>
          </a:prstGeom>
          <a:noFill/>
        </p:spPr>
        <p:txBody>
          <a:bodyPr wrap="square" rtlCol="0">
            <a:spAutoFit/>
          </a:bodyPr>
          <a:lstStyle/>
          <a:p>
            <a:pPr marL="285750" indent="-285750">
              <a:buFont typeface="Wingdings" pitchFamily="2" charset="2"/>
              <a:buChar char="Ø"/>
            </a:pPr>
            <a:r>
              <a:rPr lang="en-US" altLang="zh-CN" dirty="0" smtClean="0"/>
              <a:t>XML</a:t>
            </a:r>
            <a:endParaRPr lang="zh-CN" altLang="en-US" dirty="0"/>
          </a:p>
        </p:txBody>
      </p:sp>
      <p:grpSp>
        <p:nvGrpSpPr>
          <p:cNvPr id="9" name="组合 8"/>
          <p:cNvGrpSpPr/>
          <p:nvPr/>
        </p:nvGrpSpPr>
        <p:grpSpPr>
          <a:xfrm>
            <a:off x="3339445" y="1692534"/>
            <a:ext cx="4930899" cy="1994841"/>
            <a:chOff x="899592" y="1772816"/>
            <a:chExt cx="6991350" cy="1994841"/>
          </a:xfrm>
          <a:effectLst/>
        </p:grpSpPr>
        <p:sp>
          <p:nvSpPr>
            <p:cNvPr id="10"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1"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2"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2400" dirty="0">
                  <a:solidFill>
                    <a:srgbClr val="FFFFCC"/>
                  </a:solidFill>
                  <a:ea typeface="宋体" pitchFamily="2" charset="-122"/>
                </a:rPr>
                <a:t>XML</a:t>
              </a:r>
              <a:endParaRPr lang="en-US" altLang="zh-CN" sz="2400" dirty="0" smtClean="0">
                <a:solidFill>
                  <a:srgbClr val="FFFFCC"/>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通用性：格式统一，符合标准</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文件庞大、格式复杂、传输占带宽</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解析过程复杂</a:t>
              </a:r>
              <a:endParaRPr lang="en-US" altLang="zh-CN" dirty="0">
                <a:solidFill>
                  <a:srgbClr val="FFFFFF"/>
                </a:solidFill>
                <a:ea typeface="宋体" pitchFamily="2" charset="-122"/>
              </a:endParaRPr>
            </a:p>
          </p:txBody>
        </p:sp>
      </p:grpSp>
      <p:grpSp>
        <p:nvGrpSpPr>
          <p:cNvPr id="13" name="组合 12"/>
          <p:cNvGrpSpPr/>
          <p:nvPr/>
        </p:nvGrpSpPr>
        <p:grpSpPr>
          <a:xfrm>
            <a:off x="3303508" y="3925223"/>
            <a:ext cx="5067299" cy="1996041"/>
            <a:chOff x="918642" y="3953239"/>
            <a:chExt cx="6991350" cy="1996041"/>
          </a:xfrm>
          <a:effectLst/>
        </p:grpSpPr>
        <p:sp>
          <p:nvSpPr>
            <p:cNvPr id="14"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5"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6" name="Rectangle 9"/>
            <p:cNvSpPr>
              <a:spLocks noChangeArrowheads="1"/>
            </p:cNvSpPr>
            <p:nvPr/>
          </p:nvSpPr>
          <p:spPr bwMode="gray">
            <a:xfrm>
              <a:off x="1141984" y="4130799"/>
              <a:ext cx="6629399" cy="1624881"/>
            </a:xfrm>
            <a:prstGeom prst="rect">
              <a:avLst/>
            </a:prstGeom>
            <a:solidFill>
              <a:srgbClr val="009999"/>
            </a:solidFill>
            <a:ln w="9525">
              <a:noFill/>
              <a:miter lim="800000"/>
              <a:headEnd/>
              <a:tailEnd/>
            </a:ln>
            <a:effectLst/>
          </p:spPr>
          <p:txBody>
            <a:bodyPr anchor="ctr"/>
            <a:lstStyle/>
            <a:p>
              <a:pPr algn="ctr" eaLnBrk="0" hangingPunct="0">
                <a:lnSpc>
                  <a:spcPts val="2800"/>
                </a:lnSpc>
              </a:pPr>
              <a:r>
                <a:rPr lang="en-US" altLang="zh-CN" sz="2400" dirty="0" smtClean="0">
                  <a:solidFill>
                    <a:srgbClr val="FFFFCC"/>
                  </a:solidFill>
                  <a:ea typeface="宋体" pitchFamily="2" charset="-122"/>
                </a:rPr>
                <a:t>Json</a:t>
              </a: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数据格式简单，易于读写</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文件格式经过压缩，占用带宽小</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易于解析</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2789251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与关系型数据库比较分析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651136597"/>
              </p:ext>
            </p:extLst>
          </p:nvPr>
        </p:nvGraphicFramePr>
        <p:xfrm>
          <a:off x="447239" y="1268760"/>
          <a:ext cx="7776865" cy="4601696"/>
        </p:xfrm>
        <a:graphic>
          <a:graphicData uri="http://schemas.openxmlformats.org/drawingml/2006/table">
            <a:tbl>
              <a:tblPr firstRow="1" bandRow="1">
                <a:tableStyleId>{5C22544A-7EE6-4342-B048-85BDC9FD1C3A}</a:tableStyleId>
              </a:tblPr>
              <a:tblGrid>
                <a:gridCol w="1555373"/>
                <a:gridCol w="1555373"/>
                <a:gridCol w="1555373"/>
                <a:gridCol w="1555373"/>
                <a:gridCol w="1555373"/>
              </a:tblGrid>
              <a:tr h="392951">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c>
                  <a:txBody>
                    <a:bodyPr/>
                    <a:lstStyle/>
                    <a:p>
                      <a:r>
                        <a:rPr lang="en-US" altLang="zh-CN" dirty="0" smtClean="0"/>
                        <a:t>MySQL</a:t>
                      </a:r>
                      <a:endParaRPr lang="zh-CN" altLang="en-US" dirty="0"/>
                    </a:p>
                  </a:txBody>
                  <a:tcPr/>
                </a:tc>
              </a:tr>
              <a:tr h="399137">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c>
                  <a:txBody>
                    <a:bodyPr/>
                    <a:lstStyle/>
                    <a:p>
                      <a:pPr algn="ctr"/>
                      <a:r>
                        <a:rPr lang="zh-CN" altLang="en-US" dirty="0" smtClean="0"/>
                        <a:t>关系模型</a:t>
                      </a:r>
                      <a:endParaRPr lang="zh-CN" altLang="en-US" dirty="0"/>
                    </a:p>
                  </a:txBody>
                  <a:tcPr/>
                </a:tc>
              </a:tr>
              <a:tr h="792088">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c>
                  <a:txBody>
                    <a:bodyPr/>
                    <a:lstStyle/>
                    <a:p>
                      <a:pPr algn="ctr"/>
                      <a:r>
                        <a:rPr lang="en-US" altLang="zh-CN" dirty="0" smtClean="0"/>
                        <a:t>Master+</a:t>
                      </a:r>
                    </a:p>
                    <a:p>
                      <a:pPr algn="ctr"/>
                      <a:r>
                        <a:rPr lang="en-US" altLang="zh-CN" dirty="0" smtClean="0"/>
                        <a:t>Slave</a:t>
                      </a:r>
                      <a:endParaRPr lang="zh-CN" altLang="en-US" dirty="0"/>
                    </a:p>
                  </a:txBody>
                  <a:tcPr/>
                </a:tc>
              </a:tr>
              <a:tr h="519695">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c>
                  <a:txBody>
                    <a:bodyPr/>
                    <a:lstStyle/>
                    <a:p>
                      <a:r>
                        <a:rPr lang="zh-CN" altLang="en-US" dirty="0" smtClean="0"/>
                        <a:t>支持复杂查询，可以多表连接查询</a:t>
                      </a:r>
                      <a:endParaRPr lang="zh-CN" altLang="en-US" dirty="0"/>
                    </a:p>
                  </a:txBody>
                  <a:tcPr/>
                </a:tc>
              </a:tr>
              <a:tr h="519695">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c>
                  <a:txBody>
                    <a:bodyPr/>
                    <a:lstStyle/>
                    <a:p>
                      <a:r>
                        <a:rPr lang="zh-CN" altLang="en-US" dirty="0" smtClean="0"/>
                        <a:t>很难</a:t>
                      </a:r>
                      <a:endParaRPr lang="zh-CN" altLang="en-US" dirty="0"/>
                    </a:p>
                  </a:txBody>
                  <a:tcPr/>
                </a:tc>
              </a:tr>
              <a:tr h="897007">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c>
                  <a:txBody>
                    <a:bodyPr/>
                    <a:lstStyle/>
                    <a:p>
                      <a:r>
                        <a:rPr lang="zh-CN" altLang="en-US" dirty="0" smtClean="0"/>
                        <a:t>覆盖主流编程语言，易用的接口</a:t>
                      </a:r>
                      <a:endParaRPr lang="zh-CN" altLang="en-US" dirty="0"/>
                    </a:p>
                  </a:txBody>
                  <a:tcPr/>
                </a:tc>
              </a:tr>
            </a:tbl>
          </a:graphicData>
        </a:graphic>
      </p:graphicFrame>
      <p:sp>
        <p:nvSpPr>
          <p:cNvPr id="4" name="TextBox 3"/>
          <p:cNvSpPr txBox="1"/>
          <p:nvPr/>
        </p:nvSpPr>
        <p:spPr>
          <a:xfrm>
            <a:off x="435407" y="6165304"/>
            <a:ext cx="7016913" cy="369332"/>
          </a:xfrm>
          <a:prstGeom prst="rect">
            <a:avLst/>
          </a:prstGeom>
          <a:noFill/>
        </p:spPr>
        <p:txBody>
          <a:bodyPr wrap="square" rtlCol="0">
            <a:spAutoFit/>
          </a:bodyPr>
          <a:lstStyle/>
          <a:p>
            <a:r>
              <a:rPr lang="en-US" altLang="zh-CN" dirty="0" smtClean="0"/>
              <a:t>MongoDB-----</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62960" y="3458113"/>
            <a:ext cx="8429520" cy="25399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smtClean="0">
              <a:solidFill>
                <a:srgbClr val="000000"/>
              </a:solidFill>
              <a:latin typeface="Arial" charset="0"/>
            </a:endParaRPr>
          </a:p>
        </p:txBody>
      </p:sp>
      <p:sp>
        <p:nvSpPr>
          <p:cNvPr id="57348"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098" name="Picture 2" descr="D:\毕设\pictrute\data-model-denormaliz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3" y="3548844"/>
            <a:ext cx="3529531" cy="216024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497" y="3398503"/>
            <a:ext cx="3848650" cy="2341703"/>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2563651" y="1196752"/>
            <a:ext cx="4176464" cy="2088232"/>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2843809" y="1710100"/>
            <a:ext cx="1872208" cy="13992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椭圆 8"/>
          <p:cNvSpPr/>
          <p:nvPr/>
        </p:nvSpPr>
        <p:spPr bwMode="auto">
          <a:xfrm>
            <a:off x="4738944" y="1710100"/>
            <a:ext cx="1849280" cy="13817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椭圆 4"/>
          <p:cNvSpPr/>
          <p:nvPr/>
        </p:nvSpPr>
        <p:spPr bwMode="auto">
          <a:xfrm>
            <a:off x="2843809" y="214839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3812486" y="2185338"/>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椭圆 11"/>
          <p:cNvSpPr/>
          <p:nvPr/>
        </p:nvSpPr>
        <p:spPr bwMode="auto">
          <a:xfrm>
            <a:off x="4730884" y="2228880"/>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3" name="椭圆 12"/>
          <p:cNvSpPr/>
          <p:nvPr/>
        </p:nvSpPr>
        <p:spPr bwMode="auto">
          <a:xfrm>
            <a:off x="5594980" y="226488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TextBox 5"/>
          <p:cNvSpPr txBox="1"/>
          <p:nvPr/>
        </p:nvSpPr>
        <p:spPr>
          <a:xfrm>
            <a:off x="3563888" y="1340768"/>
            <a:ext cx="2160240" cy="369332"/>
          </a:xfrm>
          <a:prstGeom prst="rect">
            <a:avLst/>
          </a:prstGeom>
          <a:noFill/>
        </p:spPr>
        <p:txBody>
          <a:bodyPr wrap="square" rtlCol="0">
            <a:spAutoFit/>
          </a:bodyPr>
          <a:lstStyle/>
          <a:p>
            <a:r>
              <a:rPr lang="zh-CN" altLang="en-US" dirty="0" smtClean="0"/>
              <a:t>数据库 </a:t>
            </a:r>
            <a:r>
              <a:rPr lang="en-US" altLang="zh-CN" dirty="0" smtClean="0"/>
              <a:t>Database</a:t>
            </a:r>
            <a:endParaRPr lang="zh-CN" altLang="en-US" dirty="0"/>
          </a:p>
        </p:txBody>
      </p:sp>
      <p:sp>
        <p:nvSpPr>
          <p:cNvPr id="7" name="TextBox 6"/>
          <p:cNvSpPr txBox="1"/>
          <p:nvPr/>
        </p:nvSpPr>
        <p:spPr>
          <a:xfrm>
            <a:off x="2915816" y="2305080"/>
            <a:ext cx="648072" cy="369332"/>
          </a:xfrm>
          <a:prstGeom prst="rect">
            <a:avLst/>
          </a:prstGeom>
          <a:noFill/>
        </p:spPr>
        <p:txBody>
          <a:bodyPr wrap="square" rtlCol="0">
            <a:spAutoFit/>
          </a:bodyPr>
          <a:lstStyle/>
          <a:p>
            <a:r>
              <a:rPr lang="zh-CN" altLang="en-US" dirty="0"/>
              <a:t>文档</a:t>
            </a:r>
          </a:p>
        </p:txBody>
      </p:sp>
      <p:sp>
        <p:nvSpPr>
          <p:cNvPr id="8" name="TextBox 7"/>
          <p:cNvSpPr txBox="1"/>
          <p:nvPr/>
        </p:nvSpPr>
        <p:spPr>
          <a:xfrm>
            <a:off x="2939282" y="188052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7" name="TextBox 16"/>
          <p:cNvSpPr txBox="1"/>
          <p:nvPr/>
        </p:nvSpPr>
        <p:spPr>
          <a:xfrm>
            <a:off x="3911390" y="2352266"/>
            <a:ext cx="648072" cy="369332"/>
          </a:xfrm>
          <a:prstGeom prst="rect">
            <a:avLst/>
          </a:prstGeom>
          <a:noFill/>
        </p:spPr>
        <p:txBody>
          <a:bodyPr wrap="square" rtlCol="0">
            <a:spAutoFit/>
          </a:bodyPr>
          <a:lstStyle/>
          <a:p>
            <a:r>
              <a:rPr lang="zh-CN" altLang="en-US" dirty="0"/>
              <a:t>文档</a:t>
            </a:r>
          </a:p>
        </p:txBody>
      </p:sp>
      <p:sp>
        <p:nvSpPr>
          <p:cNvPr id="18" name="TextBox 17"/>
          <p:cNvSpPr txBox="1"/>
          <p:nvPr/>
        </p:nvSpPr>
        <p:spPr>
          <a:xfrm>
            <a:off x="4838896" y="2384626"/>
            <a:ext cx="648072" cy="369332"/>
          </a:xfrm>
          <a:prstGeom prst="rect">
            <a:avLst/>
          </a:prstGeom>
          <a:noFill/>
        </p:spPr>
        <p:txBody>
          <a:bodyPr wrap="square" rtlCol="0">
            <a:spAutoFit/>
          </a:bodyPr>
          <a:lstStyle/>
          <a:p>
            <a:r>
              <a:rPr lang="zh-CN" altLang="en-US" dirty="0"/>
              <a:t>文档</a:t>
            </a:r>
          </a:p>
        </p:txBody>
      </p:sp>
      <p:sp>
        <p:nvSpPr>
          <p:cNvPr id="19" name="TextBox 18"/>
          <p:cNvSpPr txBox="1"/>
          <p:nvPr/>
        </p:nvSpPr>
        <p:spPr>
          <a:xfrm>
            <a:off x="5702992" y="2384626"/>
            <a:ext cx="648072" cy="369332"/>
          </a:xfrm>
          <a:prstGeom prst="rect">
            <a:avLst/>
          </a:prstGeom>
          <a:noFill/>
        </p:spPr>
        <p:txBody>
          <a:bodyPr wrap="square" rtlCol="0">
            <a:spAutoFit/>
          </a:bodyPr>
          <a:lstStyle/>
          <a:p>
            <a:r>
              <a:rPr lang="zh-CN" altLang="en-US" dirty="0"/>
              <a:t>文档</a:t>
            </a:r>
          </a:p>
        </p:txBody>
      </p:sp>
      <p:sp>
        <p:nvSpPr>
          <p:cNvPr id="20" name="TextBox 19"/>
          <p:cNvSpPr txBox="1"/>
          <p:nvPr/>
        </p:nvSpPr>
        <p:spPr>
          <a:xfrm>
            <a:off x="4824020" y="184623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0" name="TextBox 9"/>
          <p:cNvSpPr txBox="1"/>
          <p:nvPr/>
        </p:nvSpPr>
        <p:spPr>
          <a:xfrm>
            <a:off x="1535222" y="5670540"/>
            <a:ext cx="1908212"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6433140" y="5628688"/>
            <a:ext cx="1461296" cy="369332"/>
          </a:xfrm>
          <a:prstGeom prst="rect">
            <a:avLst/>
          </a:prstGeom>
          <a:noFill/>
        </p:spPr>
        <p:txBody>
          <a:bodyPr wrap="square" rtlCol="0">
            <a:spAutoFit/>
          </a:bodyPr>
          <a:lstStyle/>
          <a:p>
            <a:r>
              <a:rPr lang="zh-CN" altLang="en-US" dirty="0" smtClean="0"/>
              <a:t>引用</a:t>
            </a:r>
            <a:endParaRPr lang="zh-CN" altLang="en-US" dirty="0"/>
          </a:p>
        </p:txBody>
      </p:sp>
      <p:sp>
        <p:nvSpPr>
          <p:cNvPr id="24" name="Freeform 5"/>
          <p:cNvSpPr>
            <a:spLocks/>
          </p:cNvSpPr>
          <p:nvPr/>
        </p:nvSpPr>
        <p:spPr bwMode="gray">
          <a:xfrm rot="14944577">
            <a:off x="6409393" y="2425593"/>
            <a:ext cx="1368441" cy="1139536"/>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Freeform 4"/>
          <p:cNvSpPr>
            <a:spLocks/>
          </p:cNvSpPr>
          <p:nvPr/>
        </p:nvSpPr>
        <p:spPr bwMode="gray">
          <a:xfrm rot="20457325" flipH="1">
            <a:off x="1682625" y="2659643"/>
            <a:ext cx="1613405" cy="693882"/>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a:gsLst>
              <a:gs pos="100000">
                <a:srgbClr val="FF99CC">
                  <a:alpha val="70000"/>
                </a:srgbClr>
              </a:gs>
              <a:gs pos="100000">
                <a:srgbClr val="CCCC00"/>
              </a:gs>
            </a:gsLst>
            <a:lin ang="0" scaled="1"/>
          </a:gradFill>
          <a:ln w="0">
            <a:noFill/>
            <a:prstDash val="solid"/>
            <a:round/>
            <a:headEnd/>
            <a:tailEnd/>
          </a:ln>
          <a:effectLst>
            <a:outerShdw dist="107763" dir="2700000" algn="ctr" rotWithShape="0">
              <a:srgbClr val="000000">
                <a:alpha val="50000"/>
              </a:srgbClr>
            </a:outerShdw>
          </a:effectLst>
        </p:spPr>
        <p:txBody>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39497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19</a:t>
            </a:fld>
            <a:endParaRPr lang="en-US" altLang="zh-CN" dirty="0"/>
          </a:p>
        </p:txBody>
      </p:sp>
    </p:spTree>
    <p:extLst>
      <p:ext uri="{BB962C8B-B14F-4D97-AF65-F5344CB8AC3E}">
        <p14:creationId xmlns:p14="http://schemas.microsoft.com/office/powerpoint/2010/main" val="135340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4"/>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20</a:t>
            </a:fld>
            <a:endParaRPr lang="en-US" altLang="zh-CN" dirty="0"/>
          </a:p>
        </p:txBody>
      </p:sp>
      <p:sp>
        <p:nvSpPr>
          <p:cNvPr id="3" name="圆角矩形 2"/>
          <p:cNvSpPr/>
          <p:nvPr/>
        </p:nvSpPr>
        <p:spPr bwMode="auto">
          <a:xfrm>
            <a:off x="422406" y="2402364"/>
            <a:ext cx="6402329" cy="593656"/>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4" name="圆角矩形 3"/>
          <p:cNvSpPr/>
          <p:nvPr/>
        </p:nvSpPr>
        <p:spPr bwMode="auto">
          <a:xfrm>
            <a:off x="467544" y="3016478"/>
            <a:ext cx="6402329" cy="593656"/>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5" name="圆角矩形 4"/>
          <p:cNvSpPr/>
          <p:nvPr/>
        </p:nvSpPr>
        <p:spPr bwMode="auto">
          <a:xfrm>
            <a:off x="475029" y="3808566"/>
            <a:ext cx="6394844"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6" name="矩形 5"/>
          <p:cNvSpPr/>
          <p:nvPr/>
        </p:nvSpPr>
        <p:spPr bwMode="auto">
          <a:xfrm>
            <a:off x="2190707" y="2341552"/>
            <a:ext cx="987641"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Insert</a:t>
            </a: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3561453" y="2322250"/>
            <a:ext cx="1014246"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smtClean="0">
                <a:latin typeface="Arial" charset="0"/>
                <a:ea typeface="宋体" charset="-122"/>
              </a:rPr>
              <a:t>Update</a:t>
            </a:r>
            <a:endParaRPr lang="zh-CN" altLang="en-US" b="1" dirty="0">
              <a:latin typeface="Arial" charset="0"/>
              <a:ea typeface="宋体" charset="-122"/>
            </a:endParaRPr>
          </a:p>
        </p:txBody>
      </p:sp>
      <p:sp>
        <p:nvSpPr>
          <p:cNvPr id="8" name="矩形 7"/>
          <p:cNvSpPr/>
          <p:nvPr/>
        </p:nvSpPr>
        <p:spPr bwMode="auto">
          <a:xfrm>
            <a:off x="4752190" y="2317180"/>
            <a:ext cx="846549" cy="249951"/>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smtClean="0">
                <a:latin typeface="Arial" charset="0"/>
                <a:ea typeface="宋体" charset="-122"/>
              </a:rPr>
              <a:t>Query</a:t>
            </a:r>
            <a:endParaRPr lang="zh-CN" altLang="en-US" b="1" dirty="0">
              <a:latin typeface="Arial" charset="0"/>
              <a:ea typeface="宋体" charset="-122"/>
            </a:endParaRPr>
          </a:p>
        </p:txBody>
      </p:sp>
      <p:sp>
        <p:nvSpPr>
          <p:cNvPr id="9" name="矩形 8"/>
          <p:cNvSpPr/>
          <p:nvPr/>
        </p:nvSpPr>
        <p:spPr bwMode="auto">
          <a:xfrm>
            <a:off x="2166685" y="3889716"/>
            <a:ext cx="2045827"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矩形 9"/>
          <p:cNvSpPr/>
          <p:nvPr/>
        </p:nvSpPr>
        <p:spPr bwMode="auto">
          <a:xfrm>
            <a:off x="4556541" y="3880424"/>
            <a:ext cx="2045827"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bwMode="auto">
          <a:xfrm>
            <a:off x="5711953" y="2313006"/>
            <a:ext cx="987641"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smtClean="0">
                <a:latin typeface="Arial" charset="0"/>
                <a:ea typeface="宋体" charset="-122"/>
              </a:rPr>
              <a:t>Delete</a:t>
            </a: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2" name="TextBox 11"/>
          <p:cNvSpPr txBox="1"/>
          <p:nvPr/>
        </p:nvSpPr>
        <p:spPr>
          <a:xfrm>
            <a:off x="570065" y="2514526"/>
            <a:ext cx="893402" cy="369332"/>
          </a:xfrm>
          <a:prstGeom prst="rect">
            <a:avLst/>
          </a:prstGeom>
          <a:noFill/>
        </p:spPr>
        <p:txBody>
          <a:bodyPr wrap="square" rtlCol="0">
            <a:spAutoFit/>
          </a:bodyPr>
          <a:lstStyle/>
          <a:p>
            <a:r>
              <a:rPr lang="zh-CN" altLang="en-US" dirty="0" smtClean="0"/>
              <a:t>应用层</a:t>
            </a:r>
            <a:endParaRPr lang="zh-CN" altLang="en-US" dirty="0"/>
          </a:p>
        </p:txBody>
      </p:sp>
      <p:sp>
        <p:nvSpPr>
          <p:cNvPr id="13" name="TextBox 12"/>
          <p:cNvSpPr txBox="1"/>
          <p:nvPr/>
        </p:nvSpPr>
        <p:spPr>
          <a:xfrm>
            <a:off x="767711" y="3156558"/>
            <a:ext cx="893402" cy="369332"/>
          </a:xfrm>
          <a:prstGeom prst="rect">
            <a:avLst/>
          </a:prstGeom>
          <a:noFill/>
        </p:spPr>
        <p:txBody>
          <a:bodyPr wrap="square" rtlCol="0">
            <a:spAutoFit/>
          </a:bodyPr>
          <a:lstStyle/>
          <a:p>
            <a:r>
              <a:rPr lang="zh-CN" altLang="en-US" dirty="0" smtClean="0"/>
              <a:t>服务层</a:t>
            </a:r>
            <a:endParaRPr lang="zh-CN" altLang="en-US" dirty="0"/>
          </a:p>
        </p:txBody>
      </p:sp>
      <p:sp>
        <p:nvSpPr>
          <p:cNvPr id="14" name="TextBox 13"/>
          <p:cNvSpPr txBox="1"/>
          <p:nvPr/>
        </p:nvSpPr>
        <p:spPr>
          <a:xfrm>
            <a:off x="770635" y="3990690"/>
            <a:ext cx="1034494" cy="369332"/>
          </a:xfrm>
          <a:prstGeom prst="rect">
            <a:avLst/>
          </a:prstGeom>
          <a:noFill/>
        </p:spPr>
        <p:txBody>
          <a:bodyPr wrap="square" rtlCol="0">
            <a:spAutoFit/>
          </a:bodyPr>
          <a:lstStyle/>
          <a:p>
            <a:r>
              <a:rPr lang="zh-CN" altLang="en-US" dirty="0" smtClean="0"/>
              <a:t>通信层</a:t>
            </a:r>
            <a:endParaRPr lang="zh-CN" altLang="en-US" dirty="0"/>
          </a:p>
        </p:txBody>
      </p:sp>
      <p:sp>
        <p:nvSpPr>
          <p:cNvPr id="15" name="圆角矩形 14"/>
          <p:cNvSpPr/>
          <p:nvPr/>
        </p:nvSpPr>
        <p:spPr bwMode="auto">
          <a:xfrm>
            <a:off x="475029" y="4600654"/>
            <a:ext cx="6394844"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6" name="TextBox 15"/>
          <p:cNvSpPr txBox="1"/>
          <p:nvPr/>
        </p:nvSpPr>
        <p:spPr>
          <a:xfrm>
            <a:off x="767711" y="4782778"/>
            <a:ext cx="893402" cy="369332"/>
          </a:xfrm>
          <a:prstGeom prst="rect">
            <a:avLst/>
          </a:prstGeom>
          <a:noFill/>
        </p:spPr>
        <p:txBody>
          <a:bodyPr wrap="square" rtlCol="0">
            <a:spAutoFit/>
          </a:bodyPr>
          <a:lstStyle/>
          <a:p>
            <a:r>
              <a:rPr lang="zh-CN" altLang="en-US" dirty="0" smtClean="0"/>
              <a:t>存储层</a:t>
            </a:r>
            <a:endParaRPr lang="zh-CN" altLang="en-US" dirty="0"/>
          </a:p>
        </p:txBody>
      </p:sp>
      <p:sp>
        <p:nvSpPr>
          <p:cNvPr id="17" name="矩形 16"/>
          <p:cNvSpPr/>
          <p:nvPr/>
        </p:nvSpPr>
        <p:spPr bwMode="auto">
          <a:xfrm>
            <a:off x="2207181" y="4674840"/>
            <a:ext cx="1782372"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8" name="矩形 17"/>
          <p:cNvSpPr/>
          <p:nvPr/>
        </p:nvSpPr>
        <p:spPr bwMode="auto">
          <a:xfrm>
            <a:off x="4247239" y="4670194"/>
            <a:ext cx="1565766"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2429684" y="4710770"/>
            <a:ext cx="1172672" cy="369332"/>
          </a:xfrm>
          <a:prstGeom prst="rect">
            <a:avLst/>
          </a:prstGeom>
          <a:noFill/>
        </p:spPr>
        <p:txBody>
          <a:bodyPr wrap="square" rtlCol="0">
            <a:spAutoFit/>
          </a:bodyPr>
          <a:lstStyle/>
          <a:p>
            <a:r>
              <a:rPr lang="zh-CN" altLang="en-US" dirty="0" smtClean="0"/>
              <a:t>主从复制</a:t>
            </a:r>
            <a:endParaRPr lang="zh-CN" altLang="en-US" dirty="0"/>
          </a:p>
        </p:txBody>
      </p:sp>
      <p:sp>
        <p:nvSpPr>
          <p:cNvPr id="20" name="TextBox 19"/>
          <p:cNvSpPr txBox="1"/>
          <p:nvPr/>
        </p:nvSpPr>
        <p:spPr>
          <a:xfrm>
            <a:off x="4463845" y="4706124"/>
            <a:ext cx="1349159" cy="369332"/>
          </a:xfrm>
          <a:prstGeom prst="rect">
            <a:avLst/>
          </a:prstGeom>
          <a:noFill/>
        </p:spPr>
        <p:txBody>
          <a:bodyPr wrap="square" rtlCol="0">
            <a:spAutoFit/>
          </a:bodyPr>
          <a:lstStyle/>
          <a:p>
            <a:r>
              <a:rPr lang="zh-CN" altLang="en-US" dirty="0" smtClean="0"/>
              <a:t>集群分片</a:t>
            </a:r>
            <a:endParaRPr lang="zh-CN" altLang="en-US" dirty="0"/>
          </a:p>
        </p:txBody>
      </p:sp>
      <p:sp>
        <p:nvSpPr>
          <p:cNvPr id="21" name="TextBox 20"/>
          <p:cNvSpPr txBox="1"/>
          <p:nvPr/>
        </p:nvSpPr>
        <p:spPr>
          <a:xfrm>
            <a:off x="2251291" y="3923328"/>
            <a:ext cx="1873033" cy="646331"/>
          </a:xfrm>
          <a:prstGeom prst="rect">
            <a:avLst/>
          </a:prstGeom>
          <a:noFill/>
        </p:spPr>
        <p:txBody>
          <a:bodyPr wrap="square" rtlCol="0">
            <a:spAutoFit/>
          </a:bodyPr>
          <a:lstStyle/>
          <a:p>
            <a:r>
              <a:rPr lang="en-US" altLang="zh-CN" dirty="0" smtClean="0"/>
              <a:t>MongoDB</a:t>
            </a:r>
            <a:r>
              <a:rPr lang="zh-CN" altLang="en-US" dirty="0" smtClean="0"/>
              <a:t>客户端</a:t>
            </a:r>
            <a:endParaRPr lang="zh-CN" altLang="en-US" dirty="0"/>
          </a:p>
        </p:txBody>
      </p:sp>
      <p:sp>
        <p:nvSpPr>
          <p:cNvPr id="22" name="TextBox 21"/>
          <p:cNvSpPr txBox="1"/>
          <p:nvPr/>
        </p:nvSpPr>
        <p:spPr>
          <a:xfrm>
            <a:off x="4597455" y="3923328"/>
            <a:ext cx="1968910" cy="369332"/>
          </a:xfrm>
          <a:prstGeom prst="rect">
            <a:avLst/>
          </a:prstGeom>
          <a:noFill/>
        </p:spPr>
        <p:txBody>
          <a:bodyPr wrap="square" rtlCol="0">
            <a:spAutoFit/>
          </a:bodyPr>
          <a:lstStyle/>
          <a:p>
            <a:r>
              <a:rPr lang="en-US" altLang="zh-CN" dirty="0" smtClean="0"/>
              <a:t>MongoDB</a:t>
            </a:r>
            <a:r>
              <a:rPr lang="zh-CN" altLang="en-US" dirty="0" smtClean="0"/>
              <a:t>服务器</a:t>
            </a:r>
            <a:endParaRPr lang="zh-CN" altLang="en-US" dirty="0"/>
          </a:p>
        </p:txBody>
      </p:sp>
      <p:sp>
        <p:nvSpPr>
          <p:cNvPr id="23" name="矩形 22"/>
          <p:cNvSpPr/>
          <p:nvPr/>
        </p:nvSpPr>
        <p:spPr bwMode="auto">
          <a:xfrm>
            <a:off x="4628182" y="3080808"/>
            <a:ext cx="1515228" cy="400400"/>
          </a:xfrm>
          <a:prstGeom prst="rect">
            <a:avLst/>
          </a:prstGeom>
          <a:solidFill>
            <a:schemeClr val="accent2">
              <a:lumMod val="20000"/>
              <a:lumOff val="80000"/>
            </a:schemeClr>
          </a:solidFill>
          <a:ln w="9525" cap="flat" cmpd="sng" algn="ctr">
            <a:solidFill>
              <a:schemeClr val="accent6">
                <a:lumMod val="60000"/>
                <a:lumOff val="4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矩形 23"/>
          <p:cNvSpPr/>
          <p:nvPr/>
        </p:nvSpPr>
        <p:spPr bwMode="auto">
          <a:xfrm>
            <a:off x="2205015" y="3085055"/>
            <a:ext cx="1677919" cy="387640"/>
          </a:xfrm>
          <a:prstGeom prst="rect">
            <a:avLst/>
          </a:prstGeom>
          <a:solidFill>
            <a:schemeClr val="accent2">
              <a:lumMod val="20000"/>
              <a:lumOff val="8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25" name="TextBox 24"/>
          <p:cNvSpPr txBox="1"/>
          <p:nvPr/>
        </p:nvSpPr>
        <p:spPr>
          <a:xfrm>
            <a:off x="4680438" y="3091720"/>
            <a:ext cx="1575704" cy="369332"/>
          </a:xfrm>
          <a:prstGeom prst="rect">
            <a:avLst/>
          </a:prstGeom>
          <a:noFill/>
        </p:spPr>
        <p:txBody>
          <a:bodyPr wrap="square" rtlCol="0">
            <a:spAutoFit/>
          </a:bodyPr>
          <a:lstStyle/>
          <a:p>
            <a:r>
              <a:rPr lang="en-US" altLang="zh-CN" dirty="0" smtClean="0"/>
              <a:t>Map reduce</a:t>
            </a:r>
            <a:endParaRPr lang="zh-CN" altLang="en-US" dirty="0"/>
          </a:p>
        </p:txBody>
      </p:sp>
      <p:sp>
        <p:nvSpPr>
          <p:cNvPr id="26" name="TextBox 25"/>
          <p:cNvSpPr txBox="1"/>
          <p:nvPr/>
        </p:nvSpPr>
        <p:spPr>
          <a:xfrm>
            <a:off x="2640207" y="3121948"/>
            <a:ext cx="1099063" cy="369332"/>
          </a:xfrm>
          <a:prstGeom prst="rect">
            <a:avLst/>
          </a:prstGeom>
          <a:noFill/>
        </p:spPr>
        <p:txBody>
          <a:bodyPr wrap="square" rtlCol="0">
            <a:spAutoFit/>
          </a:bodyPr>
          <a:lstStyle/>
          <a:p>
            <a:r>
              <a:rPr lang="zh-CN" altLang="en-US" dirty="0" smtClean="0"/>
              <a:t>索引</a:t>
            </a:r>
            <a:endParaRPr lang="zh-CN" altLang="en-US" dirty="0"/>
          </a:p>
        </p:txBody>
      </p:sp>
    </p:spTree>
    <p:extLst>
      <p:ext uri="{BB962C8B-B14F-4D97-AF65-F5344CB8AC3E}">
        <p14:creationId xmlns:p14="http://schemas.microsoft.com/office/powerpoint/2010/main" val="669637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7" y="2060848"/>
            <a:ext cx="5834243"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6012160" y="2492896"/>
            <a:ext cx="2808312" cy="2952328"/>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576" y="2978699"/>
            <a:ext cx="2564160" cy="212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268760"/>
            <a:ext cx="2520280" cy="369332"/>
          </a:xfrm>
          <a:prstGeom prst="rect">
            <a:avLst/>
          </a:prstGeom>
          <a:noFill/>
        </p:spPr>
        <p:txBody>
          <a:bodyPr wrap="square" rtlCol="0">
            <a:spAutoFit/>
          </a:bodyPr>
          <a:lstStyle/>
          <a:p>
            <a:r>
              <a:rPr lang="en-US" altLang="zh-CN" dirty="0" smtClean="0"/>
              <a:t>MongoDB</a:t>
            </a:r>
            <a:r>
              <a:rPr lang="zh-CN" altLang="en-US" dirty="0" smtClean="0"/>
              <a:t>集群结构</a:t>
            </a:r>
            <a:endParaRPr lang="zh-CN" altLang="en-US" dirty="0"/>
          </a:p>
        </p:txBody>
      </p:sp>
    </p:spTree>
    <p:extLst>
      <p:ext uri="{BB962C8B-B14F-4D97-AF65-F5344CB8AC3E}">
        <p14:creationId xmlns:p14="http://schemas.microsoft.com/office/powerpoint/2010/main" val="234954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613605" y="5397395"/>
            <a:ext cx="126669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异构性</a:t>
            </a:r>
          </a:p>
        </p:txBody>
      </p:sp>
      <p:pic>
        <p:nvPicPr>
          <p:cNvPr id="4" name="Picture 2" descr="D:\毕设\pictrute\p2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31" y="3684948"/>
            <a:ext cx="2200598" cy="235749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basic tool\QQ\文档\794460205\Image\V80W4FCWR67A159ZC6(M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74" y="1993565"/>
            <a:ext cx="1177809"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219" y="2103102"/>
            <a:ext cx="980906" cy="3762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209" y="2696491"/>
            <a:ext cx="1914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86602" y="4679027"/>
            <a:ext cx="1654617" cy="369332"/>
          </a:xfrm>
          <a:prstGeom prst="rect">
            <a:avLst/>
          </a:prstGeom>
          <a:noFill/>
        </p:spPr>
        <p:txBody>
          <a:bodyPr wrap="square" rtlCol="0">
            <a:spAutoFit/>
          </a:bodyPr>
          <a:lstStyle/>
          <a:p>
            <a:r>
              <a:rPr lang="zh-CN" altLang="en-US" dirty="0" smtClean="0"/>
              <a:t>疾病种类多样</a:t>
            </a:r>
            <a:endParaRPr lang="zh-CN" altLang="en-US" dirty="0"/>
          </a:p>
        </p:txBody>
      </p:sp>
      <p:sp>
        <p:nvSpPr>
          <p:cNvPr id="8" name="TextBox 7"/>
          <p:cNvSpPr txBox="1"/>
          <p:nvPr/>
        </p:nvSpPr>
        <p:spPr>
          <a:xfrm>
            <a:off x="4763256" y="6237312"/>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6353430" y="3315616"/>
            <a:ext cx="1735063" cy="369332"/>
          </a:xfrm>
          <a:prstGeom prst="rect">
            <a:avLst/>
          </a:prstGeom>
          <a:noFill/>
        </p:spPr>
        <p:txBody>
          <a:bodyPr wrap="square" rtlCol="0">
            <a:spAutoFit/>
          </a:bodyPr>
          <a:lstStyle/>
          <a:p>
            <a:r>
              <a:rPr lang="zh-CN" altLang="en-US" dirty="0" smtClean="0"/>
              <a:t>语言平台各异</a:t>
            </a:r>
            <a:endParaRPr lang="zh-CN" altLang="en-US" dirty="0"/>
          </a:p>
        </p:txBody>
      </p:sp>
    </p:spTree>
    <p:extLst>
      <p:ext uri="{BB962C8B-B14F-4D97-AF65-F5344CB8AC3E}">
        <p14:creationId xmlns:p14="http://schemas.microsoft.com/office/powerpoint/2010/main" val="2152761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WebService</a:t>
            </a:r>
            <a:r>
              <a:rPr lang="zh-CN" altLang="en-US" sz="2800" b="1" dirty="0" smtClean="0">
                <a:solidFill>
                  <a:srgbClr val="FFFFFF"/>
                </a:solidFill>
                <a:latin typeface="Times New Roman" pitchFamily="18" charset="0"/>
                <a:ea typeface="黑体" pitchFamily="49" charset="-122"/>
                <a:cs typeface="Times New Roman" pitchFamily="18" charset="0"/>
              </a:rPr>
              <a:t>技术简介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 name="Picture 1" descr="C:\Users\FGJ\AppData\Roaming\Tencent\Users\794460205\QQ\WinTemp\RichOle\V$5}{0S`L0N10G@_L{4KCH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3042005" cy="22414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14800" y="1866845"/>
            <a:ext cx="4572000" cy="1477328"/>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（面向服务的编程）的架构，它是不依赖于语言，不依赖于平台，可以实现不同的语言间的相互调用，通过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7170" name="Picture 2" descr="D:\毕设\pictrute\QQ截图201312231929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34" y="3362429"/>
            <a:ext cx="554355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4653136"/>
            <a:ext cx="2160240" cy="646331"/>
          </a:xfrm>
          <a:prstGeom prst="rect">
            <a:avLst/>
          </a:prstGeom>
          <a:noFill/>
        </p:spPr>
        <p:txBody>
          <a:bodyPr wrap="square" rtlCol="0">
            <a:spAutoFit/>
          </a:bodyPr>
          <a:lstStyle/>
          <a:p>
            <a:r>
              <a:rPr lang="en-US" altLang="zh-CN" dirty="0" smtClean="0"/>
              <a:t>WebService </a:t>
            </a:r>
          </a:p>
          <a:p>
            <a:r>
              <a:rPr lang="zh-CN" altLang="en-US" dirty="0" smtClean="0"/>
              <a:t>通讯过程</a:t>
            </a:r>
            <a:endParaRPr lang="zh-CN" altLang="en-US" dirty="0"/>
          </a:p>
        </p:txBody>
      </p:sp>
    </p:spTree>
    <p:extLst>
      <p:ext uri="{BB962C8B-B14F-4D97-AF65-F5344CB8AC3E}">
        <p14:creationId xmlns:p14="http://schemas.microsoft.com/office/powerpoint/2010/main" val="3390175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推理技术异构性处理</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圆角矩形 1"/>
          <p:cNvSpPr/>
          <p:nvPr/>
        </p:nvSpPr>
        <p:spPr bwMode="auto">
          <a:xfrm>
            <a:off x="1115616" y="2132856"/>
            <a:ext cx="2880320" cy="201622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165502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05412" cy="571500"/>
            <a:chOff x="3176558" y="3171836"/>
            <a:chExt cx="5205442" cy="571504"/>
          </a:xfrm>
          <a:solidFill>
            <a:schemeClr val="accent5">
              <a:lumMod val="90000"/>
            </a:schemeClr>
          </a:solidFill>
        </p:grpSpPr>
        <p:sp>
          <p:nvSpPr>
            <p:cNvPr id="30" name="矩形 29"/>
            <p:cNvSpPr/>
            <p:nvPr/>
          </p:nvSpPr>
          <p:spPr bwMode="auto">
            <a:xfrm>
              <a:off x="3498822" y="324327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关键技术研究</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2645848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面向社区疾病诊断决策支持系统设计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圆角矩形 3"/>
          <p:cNvSpPr/>
          <p:nvPr/>
        </p:nvSpPr>
        <p:spPr bwMode="auto">
          <a:xfrm>
            <a:off x="1139436" y="1916832"/>
            <a:ext cx="5832648" cy="8591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139436" y="3138304"/>
            <a:ext cx="5832648" cy="9361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1115616" y="4437112"/>
            <a:ext cx="5832648"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7" name="直接箭头连接符 6"/>
          <p:cNvCxnSpPr/>
          <p:nvPr/>
        </p:nvCxnSpPr>
        <p:spPr bwMode="auto">
          <a:xfrm>
            <a:off x="2627784" y="2775992"/>
            <a:ext cx="0" cy="362312"/>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1" name="直接箭头连接符 10"/>
          <p:cNvCxnSpPr/>
          <p:nvPr/>
        </p:nvCxnSpPr>
        <p:spPr bwMode="auto">
          <a:xfrm>
            <a:off x="3275856" y="4074408"/>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4" name="直接箭头连接符 13"/>
          <p:cNvCxnSpPr/>
          <p:nvPr/>
        </p:nvCxnSpPr>
        <p:spPr bwMode="auto">
          <a:xfrm flipV="1">
            <a:off x="4572000" y="4074408"/>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6" name="直接箭头连接符 15"/>
          <p:cNvCxnSpPr/>
          <p:nvPr/>
        </p:nvCxnSpPr>
        <p:spPr bwMode="auto">
          <a:xfrm flipV="1">
            <a:off x="5220072" y="2775992"/>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13" name="流程图: 磁盘 12"/>
          <p:cNvSpPr/>
          <p:nvPr/>
        </p:nvSpPr>
        <p:spPr bwMode="auto">
          <a:xfrm>
            <a:off x="1823296" y="56576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流程图: 磁盘 17"/>
          <p:cNvSpPr/>
          <p:nvPr/>
        </p:nvSpPr>
        <p:spPr bwMode="auto">
          <a:xfrm>
            <a:off x="4686496" y="57244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圆角矩形 14"/>
          <p:cNvSpPr/>
          <p:nvPr/>
        </p:nvSpPr>
        <p:spPr bwMode="auto">
          <a:xfrm>
            <a:off x="1738888" y="461037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圆角矩形 20"/>
          <p:cNvSpPr/>
          <p:nvPr/>
        </p:nvSpPr>
        <p:spPr bwMode="auto">
          <a:xfrm>
            <a:off x="4602088" y="463746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1943708" y="4702496"/>
            <a:ext cx="1368152" cy="369332"/>
          </a:xfrm>
          <a:prstGeom prst="rect">
            <a:avLst/>
          </a:prstGeom>
          <a:noFill/>
        </p:spPr>
        <p:txBody>
          <a:bodyPr wrap="square" rtlCol="0">
            <a:spAutoFit/>
          </a:bodyPr>
          <a:lstStyle/>
          <a:p>
            <a:r>
              <a:rPr lang="zh-CN" altLang="en-US" dirty="0" smtClean="0"/>
              <a:t>推理引擎</a:t>
            </a:r>
            <a:endParaRPr lang="zh-CN" altLang="en-US" dirty="0"/>
          </a:p>
        </p:txBody>
      </p:sp>
      <p:sp>
        <p:nvSpPr>
          <p:cNvPr id="19" name="TextBox 18"/>
          <p:cNvSpPr txBox="1"/>
          <p:nvPr/>
        </p:nvSpPr>
        <p:spPr>
          <a:xfrm>
            <a:off x="4734390" y="4729586"/>
            <a:ext cx="1272364" cy="369332"/>
          </a:xfrm>
          <a:prstGeom prst="rect">
            <a:avLst/>
          </a:prstGeom>
          <a:noFill/>
        </p:spPr>
        <p:txBody>
          <a:bodyPr wrap="square" rtlCol="0">
            <a:spAutoFit/>
          </a:bodyPr>
          <a:lstStyle/>
          <a:p>
            <a:r>
              <a:rPr lang="zh-CN" altLang="en-US" dirty="0" smtClean="0"/>
              <a:t>数据接口</a:t>
            </a:r>
            <a:endParaRPr lang="zh-CN" altLang="en-US" dirty="0"/>
          </a:p>
        </p:txBody>
      </p:sp>
      <p:sp>
        <p:nvSpPr>
          <p:cNvPr id="20" name="TextBox 19"/>
          <p:cNvSpPr txBox="1"/>
          <p:nvPr/>
        </p:nvSpPr>
        <p:spPr>
          <a:xfrm>
            <a:off x="2081524" y="5881772"/>
            <a:ext cx="1092520" cy="369332"/>
          </a:xfrm>
          <a:prstGeom prst="rect">
            <a:avLst/>
          </a:prstGeom>
          <a:noFill/>
        </p:spPr>
        <p:txBody>
          <a:bodyPr wrap="square" rtlCol="0">
            <a:spAutoFit/>
          </a:bodyPr>
          <a:lstStyle/>
          <a:p>
            <a:r>
              <a:rPr lang="zh-CN" altLang="en-US" dirty="0" smtClean="0"/>
              <a:t>知识库</a:t>
            </a:r>
            <a:endParaRPr lang="zh-CN" altLang="en-US" dirty="0"/>
          </a:p>
        </p:txBody>
      </p:sp>
      <p:cxnSp>
        <p:nvCxnSpPr>
          <p:cNvPr id="25" name="直接箭头连接符 24"/>
          <p:cNvCxnSpPr/>
          <p:nvPr/>
        </p:nvCxnSpPr>
        <p:spPr bwMode="auto">
          <a:xfrm>
            <a:off x="2507372" y="5361696"/>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22" name="TextBox 21"/>
          <p:cNvSpPr txBox="1"/>
          <p:nvPr/>
        </p:nvSpPr>
        <p:spPr>
          <a:xfrm>
            <a:off x="4869219" y="6039144"/>
            <a:ext cx="1002706" cy="369332"/>
          </a:xfrm>
          <a:prstGeom prst="rect">
            <a:avLst/>
          </a:prstGeom>
          <a:noFill/>
        </p:spPr>
        <p:txBody>
          <a:bodyPr wrap="square" rtlCol="0">
            <a:spAutoFit/>
          </a:bodyPr>
          <a:lstStyle/>
          <a:p>
            <a:r>
              <a:rPr lang="zh-CN" altLang="en-US" dirty="0" smtClean="0"/>
              <a:t>数据库</a:t>
            </a:r>
            <a:endParaRPr lang="zh-CN" altLang="en-US" dirty="0"/>
          </a:p>
        </p:txBody>
      </p:sp>
      <p:cxnSp>
        <p:nvCxnSpPr>
          <p:cNvPr id="24" name="直接箭头连接符 23"/>
          <p:cNvCxnSpPr>
            <a:endCxn id="18" idx="1"/>
          </p:cNvCxnSpPr>
          <p:nvPr/>
        </p:nvCxnSpPr>
        <p:spPr bwMode="auto">
          <a:xfrm>
            <a:off x="5370572" y="5337212"/>
            <a:ext cx="0" cy="387188"/>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26" name="圆角矩形 25"/>
          <p:cNvSpPr/>
          <p:nvPr/>
        </p:nvSpPr>
        <p:spPr bwMode="auto">
          <a:xfrm>
            <a:off x="1475656"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3246424"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圆角矩形 30"/>
          <p:cNvSpPr/>
          <p:nvPr/>
        </p:nvSpPr>
        <p:spPr bwMode="auto">
          <a:xfrm>
            <a:off x="5012040" y="3352738"/>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2027940" y="2062566"/>
            <a:ext cx="1452560" cy="64141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圆角矩形 32"/>
          <p:cNvSpPr/>
          <p:nvPr/>
        </p:nvSpPr>
        <p:spPr bwMode="auto">
          <a:xfrm>
            <a:off x="4493792" y="2062566"/>
            <a:ext cx="1452560" cy="6248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1586469" y="3421690"/>
            <a:ext cx="1230934" cy="369332"/>
          </a:xfrm>
          <a:prstGeom prst="rect">
            <a:avLst/>
          </a:prstGeom>
          <a:noFill/>
        </p:spPr>
        <p:txBody>
          <a:bodyPr wrap="square" rtlCol="0">
            <a:spAutoFit/>
          </a:bodyPr>
          <a:lstStyle/>
          <a:p>
            <a:r>
              <a:rPr lang="zh-CN" altLang="en-US" dirty="0" smtClean="0"/>
              <a:t>信息录入</a:t>
            </a:r>
            <a:endParaRPr lang="zh-CN" altLang="en-US" dirty="0"/>
          </a:p>
        </p:txBody>
      </p:sp>
      <p:sp>
        <p:nvSpPr>
          <p:cNvPr id="28" name="TextBox 27"/>
          <p:cNvSpPr txBox="1"/>
          <p:nvPr/>
        </p:nvSpPr>
        <p:spPr>
          <a:xfrm>
            <a:off x="3347120" y="3421690"/>
            <a:ext cx="1121588" cy="369332"/>
          </a:xfrm>
          <a:prstGeom prst="rect">
            <a:avLst/>
          </a:prstGeom>
          <a:noFill/>
        </p:spPr>
        <p:txBody>
          <a:bodyPr wrap="square" rtlCol="0">
            <a:spAutoFit/>
          </a:bodyPr>
          <a:lstStyle/>
          <a:p>
            <a:r>
              <a:rPr lang="zh-CN" altLang="en-US" dirty="0" smtClean="0"/>
              <a:t>辅助诊断</a:t>
            </a:r>
            <a:endParaRPr lang="zh-CN" altLang="en-US" dirty="0"/>
          </a:p>
        </p:txBody>
      </p:sp>
      <p:sp>
        <p:nvSpPr>
          <p:cNvPr id="29" name="TextBox 28"/>
          <p:cNvSpPr txBox="1"/>
          <p:nvPr/>
        </p:nvSpPr>
        <p:spPr>
          <a:xfrm>
            <a:off x="5096320" y="3456104"/>
            <a:ext cx="1236536" cy="369332"/>
          </a:xfrm>
          <a:prstGeom prst="rect">
            <a:avLst/>
          </a:prstGeom>
          <a:noFill/>
        </p:spPr>
        <p:txBody>
          <a:bodyPr wrap="square" rtlCol="0">
            <a:spAutoFit/>
          </a:bodyPr>
          <a:lstStyle/>
          <a:p>
            <a:r>
              <a:rPr lang="zh-CN" altLang="en-US" dirty="0" smtClean="0"/>
              <a:t>信息查询</a:t>
            </a:r>
            <a:endParaRPr lang="zh-CN" altLang="en-US" dirty="0"/>
          </a:p>
        </p:txBody>
      </p:sp>
      <p:sp>
        <p:nvSpPr>
          <p:cNvPr id="57344" name="TextBox 57343"/>
          <p:cNvSpPr txBox="1"/>
          <p:nvPr/>
        </p:nvSpPr>
        <p:spPr>
          <a:xfrm>
            <a:off x="2268166" y="2062567"/>
            <a:ext cx="972108" cy="646331"/>
          </a:xfrm>
          <a:prstGeom prst="rect">
            <a:avLst/>
          </a:prstGeom>
          <a:noFill/>
        </p:spPr>
        <p:txBody>
          <a:bodyPr wrap="square" rtlCol="0">
            <a:spAutoFit/>
          </a:bodyPr>
          <a:lstStyle/>
          <a:p>
            <a:r>
              <a:rPr lang="zh-CN" altLang="en-US" dirty="0" smtClean="0"/>
              <a:t>数据录入组件</a:t>
            </a:r>
            <a:endParaRPr lang="zh-CN" altLang="en-US" dirty="0"/>
          </a:p>
        </p:txBody>
      </p:sp>
      <p:sp>
        <p:nvSpPr>
          <p:cNvPr id="57345" name="TextBox 57344"/>
          <p:cNvSpPr txBox="1"/>
          <p:nvPr/>
        </p:nvSpPr>
        <p:spPr>
          <a:xfrm>
            <a:off x="4729973" y="2051823"/>
            <a:ext cx="980198" cy="646331"/>
          </a:xfrm>
          <a:prstGeom prst="rect">
            <a:avLst/>
          </a:prstGeom>
          <a:noFill/>
        </p:spPr>
        <p:txBody>
          <a:bodyPr wrap="square" rtlCol="0">
            <a:spAutoFit/>
          </a:bodyPr>
          <a:lstStyle/>
          <a:p>
            <a:r>
              <a:rPr lang="zh-CN" altLang="en-US" dirty="0" smtClean="0"/>
              <a:t>数据展示组件</a:t>
            </a:r>
            <a:endParaRPr lang="zh-CN" altLang="en-US" dirty="0"/>
          </a:p>
        </p:txBody>
      </p:sp>
      <p:sp>
        <p:nvSpPr>
          <p:cNvPr id="57347" name="TextBox 57346"/>
          <p:cNvSpPr txBox="1"/>
          <p:nvPr/>
        </p:nvSpPr>
        <p:spPr>
          <a:xfrm>
            <a:off x="7452320" y="2201066"/>
            <a:ext cx="1152128" cy="369332"/>
          </a:xfrm>
          <a:prstGeom prst="rect">
            <a:avLst/>
          </a:prstGeom>
          <a:noFill/>
        </p:spPr>
        <p:txBody>
          <a:bodyPr wrap="square" rtlCol="0">
            <a:spAutoFit/>
          </a:bodyPr>
          <a:lstStyle/>
          <a:p>
            <a:r>
              <a:rPr lang="zh-CN" altLang="en-US" dirty="0" smtClean="0"/>
              <a:t>视图层</a:t>
            </a:r>
            <a:endParaRPr lang="zh-CN" altLang="en-US" dirty="0"/>
          </a:p>
        </p:txBody>
      </p:sp>
      <p:sp>
        <p:nvSpPr>
          <p:cNvPr id="57349" name="TextBox 57348"/>
          <p:cNvSpPr txBox="1"/>
          <p:nvPr/>
        </p:nvSpPr>
        <p:spPr>
          <a:xfrm>
            <a:off x="7534944" y="3456104"/>
            <a:ext cx="1357536" cy="369332"/>
          </a:xfrm>
          <a:prstGeom prst="rect">
            <a:avLst/>
          </a:prstGeom>
          <a:noFill/>
        </p:spPr>
        <p:txBody>
          <a:bodyPr wrap="square" rtlCol="0">
            <a:spAutoFit/>
          </a:bodyPr>
          <a:lstStyle/>
          <a:p>
            <a:r>
              <a:rPr lang="zh-CN" altLang="en-US" dirty="0" smtClean="0"/>
              <a:t>控制层</a:t>
            </a:r>
            <a:endParaRPr lang="zh-CN" altLang="en-US" dirty="0"/>
          </a:p>
        </p:txBody>
      </p:sp>
      <p:sp>
        <p:nvSpPr>
          <p:cNvPr id="57350" name="TextBox 57349"/>
          <p:cNvSpPr txBox="1"/>
          <p:nvPr/>
        </p:nvSpPr>
        <p:spPr>
          <a:xfrm>
            <a:off x="7555160" y="4660598"/>
            <a:ext cx="946448" cy="369332"/>
          </a:xfrm>
          <a:prstGeom prst="rect">
            <a:avLst/>
          </a:prstGeom>
          <a:noFill/>
        </p:spPr>
        <p:txBody>
          <a:bodyPr wrap="square" rtlCol="0">
            <a:spAutoFit/>
          </a:bodyPr>
          <a:lstStyle/>
          <a:p>
            <a:r>
              <a:rPr lang="zh-CN" altLang="en-US" dirty="0" smtClean="0"/>
              <a:t>模型层</a:t>
            </a:r>
            <a:endParaRPr lang="zh-CN" altLang="en-US" dirty="0"/>
          </a:p>
        </p:txBody>
      </p:sp>
      <p:sp>
        <p:nvSpPr>
          <p:cNvPr id="2" name="TextBox 1"/>
          <p:cNvSpPr txBox="1"/>
          <p:nvPr/>
        </p:nvSpPr>
        <p:spPr>
          <a:xfrm>
            <a:off x="457200" y="1268760"/>
            <a:ext cx="2360203" cy="369332"/>
          </a:xfrm>
          <a:prstGeom prst="rect">
            <a:avLst/>
          </a:prstGeom>
          <a:noFill/>
        </p:spPr>
        <p:txBody>
          <a:bodyPr wrap="square" rtlCol="0">
            <a:spAutoFit/>
          </a:bodyPr>
          <a:lstStyle/>
          <a:p>
            <a:r>
              <a:rPr lang="zh-CN" altLang="en-US" dirty="0" smtClean="0"/>
              <a:t>系统总体架构</a:t>
            </a:r>
            <a:endParaRPr lang="zh-CN" altLang="en-US"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医疗数据录入展示组件</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8604" y="2002462"/>
            <a:ext cx="2011758" cy="13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525" y="1340768"/>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4" name="TextBox 3"/>
          <p:cNvSpPr txBox="1"/>
          <p:nvPr/>
        </p:nvSpPr>
        <p:spPr>
          <a:xfrm>
            <a:off x="701216" y="3375210"/>
            <a:ext cx="1872208"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72" y="2169545"/>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10044" y="3354860"/>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6" name="TextBox 5"/>
          <p:cNvSpPr txBox="1"/>
          <p:nvPr/>
        </p:nvSpPr>
        <p:spPr>
          <a:xfrm>
            <a:off x="6672741" y="3401677"/>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7172" name="Picture 4" descr="D:\basic tool\QQ\文档\794460205\Image\XFA]N@570W_3WUP2V{1(YJ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57189"/>
            <a:ext cx="1812249" cy="1444136"/>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2155196" y="2420888"/>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a:off x="5508104" y="2487764"/>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258144" y="4446160"/>
            <a:ext cx="97365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5096750" y="4413604"/>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369300" y="4742489"/>
            <a:ext cx="82930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322530" y="5374859"/>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715" y="4743618"/>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7012261" y="4390609"/>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05" y="4774702"/>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529655" y="4895535"/>
            <a:ext cx="581308" cy="646331"/>
          </a:xfrm>
          <a:prstGeom prst="rect">
            <a:avLst/>
          </a:prstGeom>
          <a:noFill/>
        </p:spPr>
        <p:txBody>
          <a:bodyPr wrap="square" rtlCol="0">
            <a:spAutoFit/>
          </a:bodyPr>
          <a:lstStyle/>
          <a:p>
            <a:r>
              <a:rPr lang="zh-CN" altLang="en-US" dirty="0" smtClean="0"/>
              <a:t>组件</a:t>
            </a:r>
            <a:endParaRPr lang="zh-CN" altLang="en-US" dirty="0"/>
          </a:p>
        </p:txBody>
      </p:sp>
      <p:sp>
        <p:nvSpPr>
          <p:cNvPr id="19" name="TextBox 18"/>
          <p:cNvSpPr txBox="1"/>
          <p:nvPr/>
        </p:nvSpPr>
        <p:spPr>
          <a:xfrm>
            <a:off x="5446752" y="4868726"/>
            <a:ext cx="560330" cy="646331"/>
          </a:xfrm>
          <a:prstGeom prst="rect">
            <a:avLst/>
          </a:prstGeom>
          <a:noFill/>
        </p:spPr>
        <p:txBody>
          <a:bodyPr wrap="square" rtlCol="0">
            <a:spAutoFit/>
          </a:bodyPr>
          <a:lstStyle/>
          <a:p>
            <a:r>
              <a:rPr lang="zh-CN" altLang="en-US" dirty="0" smtClean="0"/>
              <a:t>视图</a:t>
            </a:r>
            <a:endParaRPr lang="zh-CN" altLang="en-US" dirty="0"/>
          </a:p>
        </p:txBody>
      </p:sp>
      <p:sp>
        <p:nvSpPr>
          <p:cNvPr id="20" name="TextBox 19"/>
          <p:cNvSpPr txBox="1"/>
          <p:nvPr/>
        </p:nvSpPr>
        <p:spPr>
          <a:xfrm>
            <a:off x="7372301" y="4780031"/>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277599" y="537486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490584" y="4651129"/>
            <a:ext cx="664612" cy="646331"/>
          </a:xfrm>
          <a:prstGeom prst="rect">
            <a:avLst/>
          </a:prstGeom>
          <a:noFill/>
        </p:spPr>
        <p:txBody>
          <a:bodyPr wrap="square" rtlCol="0">
            <a:spAutoFit/>
          </a:bodyPr>
          <a:lstStyle/>
          <a:p>
            <a:r>
              <a:rPr lang="zh-CN" altLang="en-US" dirty="0" smtClean="0"/>
              <a:t>输入数据</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系统流程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3239992" cy="221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573016"/>
            <a:ext cx="4096384" cy="228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03648" y="3892406"/>
            <a:ext cx="2304256" cy="369332"/>
          </a:xfrm>
          <a:prstGeom prst="rect">
            <a:avLst/>
          </a:prstGeom>
          <a:noFill/>
        </p:spPr>
        <p:txBody>
          <a:bodyPr wrap="square" rtlCol="0">
            <a:spAutoFit/>
          </a:bodyPr>
          <a:lstStyle/>
          <a:p>
            <a:r>
              <a:rPr lang="zh-CN" altLang="en-US" dirty="0" smtClean="0"/>
              <a:t>诊断流程</a:t>
            </a:r>
            <a:endParaRPr lang="zh-CN" altLang="en-US" dirty="0"/>
          </a:p>
        </p:txBody>
      </p:sp>
      <p:sp>
        <p:nvSpPr>
          <p:cNvPr id="3" name="TextBox 2"/>
          <p:cNvSpPr txBox="1"/>
          <p:nvPr/>
        </p:nvSpPr>
        <p:spPr>
          <a:xfrm>
            <a:off x="5180032" y="5837526"/>
            <a:ext cx="2304256" cy="377229"/>
          </a:xfrm>
          <a:prstGeom prst="rect">
            <a:avLst/>
          </a:prstGeom>
          <a:noFill/>
        </p:spPr>
        <p:txBody>
          <a:bodyPr wrap="square" rtlCol="0">
            <a:spAutoFit/>
          </a:bodyPr>
          <a:lstStyle/>
          <a:p>
            <a:r>
              <a:rPr lang="zh-CN" altLang="en-US" dirty="0" smtClean="0"/>
              <a:t>数据存储流程</a:t>
            </a:r>
            <a:endParaRPr lang="zh-CN" altLang="en-US" dirty="0"/>
          </a:p>
        </p:txBody>
      </p:sp>
    </p:spTree>
    <p:extLst>
      <p:ext uri="{BB962C8B-B14F-4D97-AF65-F5344CB8AC3E}">
        <p14:creationId xmlns:p14="http://schemas.microsoft.com/office/powerpoint/2010/main" val="2339370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4"/>
          <p:cNvSpPr>
            <a:spLocks noChangeArrowheads="1"/>
          </p:cNvSpPr>
          <p:nvPr/>
        </p:nvSpPr>
        <p:spPr bwMode="gray">
          <a:xfrm rot="10800000">
            <a:off x="1030090" y="2636912"/>
            <a:ext cx="6926285" cy="1512106"/>
          </a:xfrm>
          <a:prstGeom prst="upArrow">
            <a:avLst>
              <a:gd name="adj1" fmla="val 86444"/>
              <a:gd name="adj2" fmla="val 20245"/>
            </a:avLst>
          </a:prstGeom>
          <a:gradFill flip="none" rotWithShape="1">
            <a:gsLst>
              <a:gs pos="0">
                <a:srgbClr val="AD83EB">
                  <a:alpha val="51999"/>
                </a:srgbClr>
              </a:gs>
              <a:gs pos="100000">
                <a:srgbClr val="003399">
                  <a:alpha val="0"/>
                </a:srgbClr>
              </a:gs>
            </a:gsLst>
            <a:lin ang="5400000" scaled="1"/>
            <a:tileRect/>
          </a:gradFill>
          <a:ln>
            <a:noFill/>
          </a:ln>
          <a:extLst/>
        </p:spPr>
        <p:txBody>
          <a:bodyPr wrap="none" anchor="ctr"/>
          <a:lstStyle/>
          <a:p>
            <a:endParaRPr lang="zh-CN" altLang="en-US">
              <a:latin typeface="Arial" charset="0"/>
            </a:endParaRPr>
          </a:p>
        </p:txBody>
      </p:sp>
      <p:sp>
        <p:nvSpPr>
          <p:cNvPr id="7" name="椭圆 6"/>
          <p:cNvSpPr/>
          <p:nvPr/>
        </p:nvSpPr>
        <p:spPr bwMode="auto">
          <a:xfrm>
            <a:off x="3100088" y="4605674"/>
            <a:ext cx="2452681" cy="662223"/>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pic>
        <p:nvPicPr>
          <p:cNvPr id="1026" name="Picture 2" descr="D:\毕设\pictrute\imagesCA5ZHT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361" y="4330467"/>
            <a:ext cx="925105" cy="92510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575" y="3119527"/>
            <a:ext cx="799702" cy="72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59391" y="3174116"/>
            <a:ext cx="842329" cy="61985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142265" y="3700604"/>
            <a:ext cx="652056" cy="335529"/>
          </a:xfrm>
          <a:prstGeom prst="rect">
            <a:avLst/>
          </a:prstGeom>
          <a:noFill/>
        </p:spPr>
        <p:txBody>
          <a:bodyPr wrap="square" rtlCol="0">
            <a:spAutoFit/>
          </a:bodyPr>
          <a:lstStyle/>
          <a:p>
            <a:r>
              <a:rPr lang="zh-CN" altLang="en-US" sz="1600" dirty="0" smtClean="0"/>
              <a:t>康复</a:t>
            </a:r>
            <a:endParaRPr lang="zh-CN" altLang="en-US" sz="1600" dirty="0"/>
          </a:p>
        </p:txBody>
      </p:sp>
      <p:sp>
        <p:nvSpPr>
          <p:cNvPr id="4" name="TextBox 3"/>
          <p:cNvSpPr txBox="1"/>
          <p:nvPr/>
        </p:nvSpPr>
        <p:spPr>
          <a:xfrm>
            <a:off x="4090661" y="3695903"/>
            <a:ext cx="720079" cy="340230"/>
          </a:xfrm>
          <a:prstGeom prst="rect">
            <a:avLst/>
          </a:prstGeom>
          <a:noFill/>
        </p:spPr>
        <p:txBody>
          <a:bodyPr wrap="square" rtlCol="0">
            <a:spAutoFit/>
          </a:bodyPr>
          <a:lstStyle/>
          <a:p>
            <a:r>
              <a:rPr lang="zh-CN" altLang="en-US" sz="1600" dirty="0" smtClean="0"/>
              <a:t>预防</a:t>
            </a:r>
            <a:endParaRPr lang="zh-CN" altLang="en-US" sz="1600" dirty="0"/>
          </a:p>
        </p:txBody>
      </p:sp>
      <p:pic>
        <p:nvPicPr>
          <p:cNvPr id="1030" name="Picture 6" descr="D:\毕设\pictrute\问诊.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3255" y="3057676"/>
            <a:ext cx="706714" cy="669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3255" y="3697579"/>
            <a:ext cx="1103672" cy="338554"/>
          </a:xfrm>
          <a:prstGeom prst="rect">
            <a:avLst/>
          </a:prstGeom>
          <a:noFill/>
        </p:spPr>
        <p:txBody>
          <a:bodyPr wrap="square" rtlCol="0">
            <a:spAutoFit/>
          </a:bodyPr>
          <a:lstStyle/>
          <a:p>
            <a:r>
              <a:rPr lang="zh-CN" altLang="en-US" sz="1600" dirty="0" smtClean="0"/>
              <a:t>基本医疗</a:t>
            </a:r>
            <a:endParaRPr lang="zh-CN" altLang="en-US" sz="1600" dirty="0"/>
          </a:p>
        </p:txBody>
      </p:sp>
      <p:pic>
        <p:nvPicPr>
          <p:cNvPr id="1032" name="Picture 8" descr="D:\毕设\pictrute\imagesCAPXK3D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4114" y="4274682"/>
            <a:ext cx="758787" cy="75878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毕设\pictrute\imagesCAWOL9J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85" y="4366106"/>
            <a:ext cx="587688" cy="5876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63604" y="3697579"/>
            <a:ext cx="701616" cy="338554"/>
          </a:xfrm>
          <a:prstGeom prst="rect">
            <a:avLst/>
          </a:prstGeom>
          <a:noFill/>
        </p:spPr>
        <p:txBody>
          <a:bodyPr wrap="square" rtlCol="0">
            <a:spAutoFit/>
          </a:bodyPr>
          <a:lstStyle/>
          <a:p>
            <a:r>
              <a:rPr lang="zh-CN" altLang="en-US" sz="1600" dirty="0" smtClean="0"/>
              <a:t>保健</a:t>
            </a:r>
            <a:endParaRPr lang="zh-CN" altLang="en-US" sz="1600" dirty="0"/>
          </a:p>
        </p:txBody>
      </p:sp>
      <p:pic>
        <p:nvPicPr>
          <p:cNvPr id="23" name="Picture 3" descr="C:\Users\FGJ\AppData\Roaming\Tencent\Users\794460205\QQ\WinTemp\RichOle\665_99VY5I@`{5~HRKW}_XX.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8859" y="5300929"/>
            <a:ext cx="3383815" cy="10801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10740" y="5517823"/>
            <a:ext cx="4104456" cy="369332"/>
          </a:xfrm>
          <a:prstGeom prst="rect">
            <a:avLst/>
          </a:prstGeom>
          <a:noFill/>
        </p:spPr>
        <p:txBody>
          <a:bodyPr wrap="square" rtlCol="0">
            <a:spAutoFit/>
          </a:bodyPr>
          <a:lstStyle/>
          <a:p>
            <a:r>
              <a:rPr lang="zh-CN" altLang="en-US" dirty="0" smtClean="0"/>
              <a:t>形成</a:t>
            </a:r>
            <a:r>
              <a:rPr lang="zh-CN" altLang="en-US" dirty="0" smtClean="0"/>
              <a:t>覆盖全国的</a:t>
            </a:r>
            <a:r>
              <a:rPr lang="zh-CN" altLang="en-US" dirty="0"/>
              <a:t>基层</a:t>
            </a:r>
            <a:r>
              <a:rPr lang="zh-CN" altLang="en-US" dirty="0" smtClean="0"/>
              <a:t>医疗服务网</a:t>
            </a:r>
            <a:endParaRPr lang="zh-CN" altLang="en-US" dirty="0"/>
          </a:p>
        </p:txBody>
      </p:sp>
      <p:sp>
        <p:nvSpPr>
          <p:cNvPr id="8" name="TextBox 7"/>
          <p:cNvSpPr txBox="1"/>
          <p:nvPr/>
        </p:nvSpPr>
        <p:spPr>
          <a:xfrm>
            <a:off x="5935364" y="3666801"/>
            <a:ext cx="1236050" cy="307777"/>
          </a:xfrm>
          <a:prstGeom prst="rect">
            <a:avLst/>
          </a:prstGeom>
          <a:noFill/>
        </p:spPr>
        <p:txBody>
          <a:bodyPr wrap="square" rtlCol="0">
            <a:spAutoFit/>
          </a:bodyPr>
          <a:lstStyle/>
          <a:p>
            <a:r>
              <a:rPr lang="zh-CN" altLang="en-US" sz="1400" dirty="0" smtClean="0"/>
              <a:t>健康教育</a:t>
            </a:r>
            <a:endParaRPr lang="zh-CN" altLang="en-US" sz="1400" dirty="0"/>
          </a:p>
        </p:txBody>
      </p:sp>
      <p:pic>
        <p:nvPicPr>
          <p:cNvPr id="409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8121" y="3057675"/>
            <a:ext cx="794847" cy="66934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5550" y="3119527"/>
            <a:ext cx="889559" cy="6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D:\毕设\pictrute\12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9640" y="1458362"/>
            <a:ext cx="19335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06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a:solidFill>
            <a:schemeClr val="accent5">
              <a:lumMod val="90000"/>
            </a:schemeClr>
          </a:solidFill>
        </p:grpSpPr>
        <p:sp>
          <p:nvSpPr>
            <p:cNvPr id="33" name="矩形 32"/>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系统相关技术调研</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型头痛、丛集性头痛等</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graphicFrame>
        <p:nvGraphicFramePr>
          <p:cNvPr id="4" name="图表 3"/>
          <p:cNvGraphicFramePr/>
          <p:nvPr>
            <p:extLst>
              <p:ext uri="{D42A27DB-BD31-4B8C-83A1-F6EECF244321}">
                <p14:modId xmlns:p14="http://schemas.microsoft.com/office/powerpoint/2010/main" val="51011758"/>
              </p:ext>
            </p:extLst>
          </p:nvPr>
        </p:nvGraphicFramePr>
        <p:xfrm>
          <a:off x="4311586" y="4963431"/>
          <a:ext cx="3223592" cy="167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044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系统知识库构建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354213177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chemeClr val="accent5">
              <a:lumMod val="90000"/>
            </a:schemeClr>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24847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毕设\pictrute\dat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2124236" cy="21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毕设\pictrute\imagesCAOCUNY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231" y="5106108"/>
            <a:ext cx="1426201" cy="833319"/>
          </a:xfrm>
          <a:prstGeom prst="rect">
            <a:avLst/>
          </a:prstGeom>
          <a:noFill/>
          <a:extLst>
            <a:ext uri="{909E8E84-426E-40DD-AFC4-6F175D3DCCD1}">
              <a14:hiddenFill xmlns:a14="http://schemas.microsoft.com/office/drawing/2010/main">
                <a:solidFill>
                  <a:srgbClr val="FFFFFF"/>
                </a:solidFill>
              </a14:hiddenFill>
            </a:ext>
          </a:extLst>
        </p:spPr>
      </p:pic>
      <p:sp>
        <p:nvSpPr>
          <p:cNvPr id="23" name="椭圆 22"/>
          <p:cNvSpPr/>
          <p:nvPr/>
        </p:nvSpPr>
        <p:spPr bwMode="auto">
          <a:xfrm>
            <a:off x="864846" y="3597589"/>
            <a:ext cx="2189443" cy="1132991"/>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4" name="圆角矩形 3"/>
          <p:cNvSpPr/>
          <p:nvPr/>
        </p:nvSpPr>
        <p:spPr bwMode="auto">
          <a:xfrm>
            <a:off x="457200" y="1988840"/>
            <a:ext cx="3538736" cy="3816424"/>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 name="椭圆 1"/>
          <p:cNvSpPr/>
          <p:nvPr/>
        </p:nvSpPr>
        <p:spPr bwMode="auto">
          <a:xfrm>
            <a:off x="4499992" y="2979548"/>
            <a:ext cx="2342947" cy="1537436"/>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781564" y="6340927"/>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266" y="2774595"/>
            <a:ext cx="1008598" cy="10085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726053"/>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5" y="2336162"/>
            <a:ext cx="876867" cy="8768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6481" y="3608435"/>
            <a:ext cx="908549" cy="9085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03241" y="121376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p>
        </p:txBody>
      </p:sp>
      <p:pic>
        <p:nvPicPr>
          <p:cNvPr id="17"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662" y="3387892"/>
            <a:ext cx="957567" cy="9575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48331" y="3454565"/>
            <a:ext cx="812966" cy="812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2773" y="3789093"/>
            <a:ext cx="881283" cy="8812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472" y="1988840"/>
            <a:ext cx="1205320" cy="1205320"/>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p:cNvSpPr/>
          <p:nvPr/>
        </p:nvSpPr>
        <p:spPr bwMode="auto">
          <a:xfrm>
            <a:off x="4309628" y="1988840"/>
            <a:ext cx="4150804" cy="3744416"/>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1772906" y="5853234"/>
            <a:ext cx="786213" cy="369332"/>
          </a:xfrm>
          <a:prstGeom prst="rect">
            <a:avLst/>
          </a:prstGeom>
          <a:noFill/>
        </p:spPr>
        <p:txBody>
          <a:bodyPr wrap="square" rtlCol="0">
            <a:spAutoFit/>
          </a:bodyPr>
          <a:lstStyle/>
          <a:p>
            <a:r>
              <a:rPr lang="zh-CN" altLang="en-US" dirty="0" smtClean="0"/>
              <a:t>理想</a:t>
            </a:r>
            <a:endParaRPr lang="zh-CN" altLang="en-US" dirty="0"/>
          </a:p>
        </p:txBody>
      </p:sp>
      <p:sp>
        <p:nvSpPr>
          <p:cNvPr id="16" name="TextBox 15"/>
          <p:cNvSpPr txBox="1"/>
          <p:nvPr/>
        </p:nvSpPr>
        <p:spPr>
          <a:xfrm>
            <a:off x="6338289" y="5754761"/>
            <a:ext cx="744039" cy="369332"/>
          </a:xfrm>
          <a:prstGeom prst="rect">
            <a:avLst/>
          </a:prstGeom>
          <a:noFill/>
        </p:spPr>
        <p:txBody>
          <a:bodyPr wrap="square" rtlCol="0">
            <a:spAutoFit/>
          </a:bodyPr>
          <a:lstStyle/>
          <a:p>
            <a:r>
              <a:rPr lang="zh-CN" altLang="en-US" dirty="0"/>
              <a:t>现实</a:t>
            </a:r>
          </a:p>
        </p:txBody>
      </p:sp>
      <p:pic>
        <p:nvPicPr>
          <p:cNvPr id="614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2513" y="4856579"/>
            <a:ext cx="14271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左箭头 23"/>
          <p:cNvSpPr/>
          <p:nvPr/>
        </p:nvSpPr>
        <p:spPr bwMode="auto">
          <a:xfrm rot="3171638">
            <a:off x="5189836" y="4505309"/>
            <a:ext cx="447311" cy="16804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8712266">
            <a:off x="6088592" y="4661241"/>
            <a:ext cx="635946"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左箭头 34"/>
          <p:cNvSpPr/>
          <p:nvPr/>
        </p:nvSpPr>
        <p:spPr bwMode="auto">
          <a:xfrm rot="5094898">
            <a:off x="1752690" y="4590900"/>
            <a:ext cx="525683"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左箭头 35"/>
          <p:cNvSpPr/>
          <p:nvPr/>
        </p:nvSpPr>
        <p:spPr bwMode="auto">
          <a:xfrm rot="3171638">
            <a:off x="1569346" y="3341028"/>
            <a:ext cx="407121" cy="15996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615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022" y="3748266"/>
            <a:ext cx="562103" cy="58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7" descr="D:\毕设\pictrute\imagesCA1M51Y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63777" y="3851461"/>
            <a:ext cx="467469" cy="46746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2841" y="4150158"/>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2805" y="4230542"/>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6427" y="2723267"/>
            <a:ext cx="250036" cy="50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958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nvGraphicFramePr>
        <p:xfrm>
          <a:off x="1927225" y="3435826"/>
          <a:ext cx="5289550" cy="854710"/>
        </p:xfrm>
        <a:graphic>
          <a:graphicData uri="http://schemas.openxmlformats.org/drawingml/2006/table">
            <a:tbl>
              <a:tblPr firstRow="1" firstCol="1" bandRow="1"/>
              <a:tblGrid>
                <a:gridCol w="5289550"/>
              </a:tblGrid>
              <a:tr h="251460">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323528" y="3386609"/>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30993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社区首诊困难的原因</a:t>
            </a:r>
          </a:p>
        </p:txBody>
      </p:sp>
      <p:sp>
        <p:nvSpPr>
          <p:cNvPr id="4" name="TextBox 3"/>
          <p:cNvSpPr txBox="1"/>
          <p:nvPr/>
        </p:nvSpPr>
        <p:spPr>
          <a:xfrm>
            <a:off x="1172291" y="3128965"/>
            <a:ext cx="4564939" cy="1477328"/>
          </a:xfrm>
          <a:prstGeom prst="rect">
            <a:avLst/>
          </a:prstGeom>
          <a:noFill/>
        </p:spPr>
        <p:txBody>
          <a:bodyPr wrap="square" rtlCol="0">
            <a:spAutoFit/>
          </a:bodyPr>
          <a:lstStyle/>
          <a:p>
            <a:r>
              <a:rPr lang="en-US" altLang="zh-CN" dirty="0" smtClean="0"/>
              <a:t>1.</a:t>
            </a:r>
            <a:r>
              <a:rPr lang="zh-CN" altLang="en-US" dirty="0" smtClean="0"/>
              <a:t>社区医生知识局限性</a:t>
            </a:r>
            <a:endParaRPr lang="en-US" altLang="zh-CN" dirty="0" smtClean="0"/>
          </a:p>
          <a:p>
            <a:r>
              <a:rPr lang="zh-CN" altLang="en-US" dirty="0" smtClean="0"/>
              <a:t>社区医疗的关键点在于常见多发疾病诊疗，但是目前社区</a:t>
            </a:r>
            <a:r>
              <a:rPr lang="zh-CN" altLang="en-US" dirty="0"/>
              <a:t>医生这方面存在知识盲点</a:t>
            </a:r>
            <a:r>
              <a:rPr lang="zh-CN" altLang="en-US" dirty="0" smtClean="0"/>
              <a:t>，容易出现诊疗不规范甚至误诊</a:t>
            </a:r>
            <a:endParaRPr lang="en-US" altLang="zh-CN" dirty="0" smtClean="0"/>
          </a:p>
          <a:p>
            <a:endParaRPr lang="zh-CN" altLang="en-US" dirty="0"/>
          </a:p>
        </p:txBody>
      </p:sp>
      <p:sp>
        <p:nvSpPr>
          <p:cNvPr id="10" name="圆角矩形 9"/>
          <p:cNvSpPr/>
          <p:nvPr/>
        </p:nvSpPr>
        <p:spPr bwMode="auto">
          <a:xfrm>
            <a:off x="899614" y="2060848"/>
            <a:ext cx="6444497" cy="7588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6" name="TextBox 15"/>
          <p:cNvSpPr txBox="1"/>
          <p:nvPr/>
        </p:nvSpPr>
        <p:spPr>
          <a:xfrm>
            <a:off x="1133530" y="2255582"/>
            <a:ext cx="5976664" cy="369332"/>
          </a:xfrm>
          <a:prstGeom prst="rect">
            <a:avLst/>
          </a:prstGeom>
          <a:noFill/>
        </p:spPr>
        <p:txBody>
          <a:bodyPr wrap="square" rtlCol="0">
            <a:spAutoFit/>
          </a:bodyPr>
          <a:lstStyle/>
          <a:p>
            <a:r>
              <a:rPr lang="zh-CN" altLang="en-US" dirty="0" smtClean="0"/>
              <a:t>社区医生的</a:t>
            </a:r>
            <a:r>
              <a:rPr lang="zh-CN" altLang="en-US" dirty="0"/>
              <a:t>医疗</a:t>
            </a:r>
            <a:r>
              <a:rPr lang="zh-CN" altLang="en-US" dirty="0" smtClean="0"/>
              <a:t>水平</a:t>
            </a:r>
            <a:r>
              <a:rPr lang="en-US" altLang="zh-CN" dirty="0" smtClean="0"/>
              <a:t>-----</a:t>
            </a:r>
            <a:r>
              <a:rPr lang="zh-CN" altLang="en-US" dirty="0" smtClean="0"/>
              <a:t>不选择社区医疗机构的主要原因</a:t>
            </a:r>
            <a:endParaRPr lang="zh-CN" altLang="en-US" dirty="0"/>
          </a:p>
        </p:txBody>
      </p:sp>
      <p:grpSp>
        <p:nvGrpSpPr>
          <p:cNvPr id="8" name="组合 7"/>
          <p:cNvGrpSpPr/>
          <p:nvPr/>
        </p:nvGrpSpPr>
        <p:grpSpPr>
          <a:xfrm>
            <a:off x="5148064" y="5025616"/>
            <a:ext cx="2375748" cy="1828286"/>
            <a:chOff x="779242" y="3015645"/>
            <a:chExt cx="3144686" cy="2766027"/>
          </a:xfrm>
        </p:grpSpPr>
        <p:sp>
          <p:nvSpPr>
            <p:cNvPr id="9" name="AutoShape 24"/>
            <p:cNvSpPr>
              <a:spLocks noChangeArrowheads="1"/>
            </p:cNvSpPr>
            <p:nvPr/>
          </p:nvSpPr>
          <p:spPr bwMode="gray">
            <a:xfrm>
              <a:off x="779242" y="3109611"/>
              <a:ext cx="3144686" cy="2672061"/>
            </a:xfrm>
            <a:prstGeom prst="irregularSeal1">
              <a:avLst/>
            </a:prstGeom>
            <a:solidFill>
              <a:srgbClr val="E96421"/>
            </a:solidFill>
            <a:ln>
              <a:noFill/>
            </a:ln>
            <a:effectLst>
              <a:outerShdw dist="107763" dir="2700000" algn="ctr" rotWithShape="0">
                <a:srgbClr val="000000"/>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0" hangingPunct="0"/>
              <a:endParaRPr lang="zh-CN" altLang="en-US" b="0" smtClean="0">
                <a:solidFill>
                  <a:srgbClr val="FFFFFF"/>
                </a:solidFill>
                <a:latin typeface="Arial" pitchFamily="34" charset="0"/>
              </a:endParaRPr>
            </a:p>
          </p:txBody>
        </p:sp>
        <p:sp>
          <p:nvSpPr>
            <p:cNvPr id="11" name="Text Box 25"/>
            <p:cNvSpPr txBox="1">
              <a:spLocks noChangeArrowheads="1"/>
            </p:cNvSpPr>
            <p:nvPr/>
          </p:nvSpPr>
          <p:spPr bwMode="gray">
            <a:xfrm>
              <a:off x="953852" y="3015645"/>
              <a:ext cx="2016224" cy="69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endParaRPr lang="zh-CN" altLang="en-US" sz="2400" b="0" dirty="0">
                <a:solidFill>
                  <a:srgbClr val="FFFFFF"/>
                </a:solidFill>
                <a:effectLst>
                  <a:outerShdw blurRad="38100" dist="38100" dir="2700000" algn="tl">
                    <a:srgbClr val="000000"/>
                  </a:outerShdw>
                </a:effectLst>
                <a:latin typeface="Arial" pitchFamily="34" charset="0"/>
                <a:ea typeface="宋体" pitchFamily="2" charset="-122"/>
              </a:endParaRPr>
            </a:p>
          </p:txBody>
        </p:sp>
      </p:grpSp>
      <p:sp>
        <p:nvSpPr>
          <p:cNvPr id="2" name="矩形 1"/>
          <p:cNvSpPr/>
          <p:nvPr/>
        </p:nvSpPr>
        <p:spPr>
          <a:xfrm>
            <a:off x="1172331" y="4557250"/>
            <a:ext cx="4572000" cy="1200329"/>
          </a:xfrm>
          <a:prstGeom prst="rect">
            <a:avLst/>
          </a:prstGeom>
        </p:spPr>
        <p:txBody>
          <a:bodyPr>
            <a:spAutoFit/>
          </a:bodyPr>
          <a:lstStyle/>
          <a:p>
            <a:r>
              <a:rPr lang="en-US" altLang="zh-CN" dirty="0" smtClean="0"/>
              <a:t>2.</a:t>
            </a:r>
            <a:r>
              <a:rPr lang="zh-CN" altLang="en-US" dirty="0" smtClean="0"/>
              <a:t>医疗知识爆炸式增长</a:t>
            </a:r>
            <a:endParaRPr lang="en-US" altLang="zh-CN" dirty="0" smtClean="0"/>
          </a:p>
          <a:p>
            <a:r>
              <a:rPr lang="zh-CN" altLang="en-US" dirty="0"/>
              <a:t>卫生经济学分析统计，全世界每年约有</a:t>
            </a:r>
            <a:r>
              <a:rPr lang="en-US" altLang="zh-CN" dirty="0"/>
              <a:t>200</a:t>
            </a:r>
            <a:r>
              <a:rPr lang="zh-CN" altLang="en-US" dirty="0"/>
              <a:t>多万篇医学论文刊登在</a:t>
            </a:r>
            <a:r>
              <a:rPr lang="en-US" altLang="zh-CN" dirty="0"/>
              <a:t>25000</a:t>
            </a:r>
            <a:r>
              <a:rPr lang="zh-CN" altLang="en-US" dirty="0"/>
              <a:t>余种生物医学杂志上</a:t>
            </a:r>
          </a:p>
        </p:txBody>
      </p:sp>
      <p:pic>
        <p:nvPicPr>
          <p:cNvPr id="2051" name="Picture 3" descr="D:\毕设\pictrute\imagesCAFKAJD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34" y="3185490"/>
            <a:ext cx="1028388" cy="1028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57849" y="4344682"/>
            <a:ext cx="986262" cy="276999"/>
          </a:xfrm>
          <a:prstGeom prst="rect">
            <a:avLst/>
          </a:prstGeom>
          <a:noFill/>
        </p:spPr>
        <p:txBody>
          <a:bodyPr wrap="square" rtlCol="0">
            <a:spAutoFit/>
          </a:bodyPr>
          <a:lstStyle/>
          <a:p>
            <a:r>
              <a:rPr lang="zh-CN" altLang="en-US" sz="1200" dirty="0" smtClean="0"/>
              <a:t>原外科医师</a:t>
            </a:r>
            <a:endParaRPr lang="zh-CN" altLang="en-US" sz="1200" dirty="0"/>
          </a:p>
        </p:txBody>
      </p:sp>
      <p:pic>
        <p:nvPicPr>
          <p:cNvPr id="2052" name="Picture 4" descr="D:\毕设\pictrute\FA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328" y="3185490"/>
            <a:ext cx="1444804" cy="9849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10194" y="3198922"/>
            <a:ext cx="918190" cy="646331"/>
          </a:xfrm>
          <a:prstGeom prst="rect">
            <a:avLst/>
          </a:prstGeom>
          <a:noFill/>
        </p:spPr>
        <p:txBody>
          <a:bodyPr wrap="square" rtlCol="0">
            <a:spAutoFit/>
          </a:bodyPr>
          <a:lstStyle/>
          <a:p>
            <a:r>
              <a:rPr lang="zh-CN" altLang="en-US" dirty="0" smtClean="0"/>
              <a:t>糖尿病诊治</a:t>
            </a:r>
            <a:endParaRPr lang="zh-CN" altLang="en-US" dirty="0"/>
          </a:p>
        </p:txBody>
      </p:sp>
      <p:pic>
        <p:nvPicPr>
          <p:cNvPr id="21" name="Picture 2" descr="C:\Users\FGJ\Desktop\edit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230" y="5272569"/>
            <a:ext cx="1145098" cy="114509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296"/>
          <p:cNvSpPr>
            <a:spLocks/>
          </p:cNvSpPr>
          <p:nvPr/>
        </p:nvSpPr>
        <p:spPr bwMode="auto">
          <a:xfrm rot="5400000">
            <a:off x="6064497" y="3197840"/>
            <a:ext cx="2170934" cy="852403"/>
          </a:xfrm>
          <a:custGeom>
            <a:avLst/>
            <a:gdLst>
              <a:gd name="T0" fmla="*/ 2147483647 w 5034"/>
              <a:gd name="T1" fmla="*/ 0 h 1908"/>
              <a:gd name="T2" fmla="*/ 2147483647 w 5034"/>
              <a:gd name="T3" fmla="*/ 2147483647 h 1908"/>
              <a:gd name="T4" fmla="*/ 2147483647 w 5034"/>
              <a:gd name="T5" fmla="*/ 2147483647 h 1908"/>
              <a:gd name="T6" fmla="*/ 0 w 5034"/>
              <a:gd name="T7" fmla="*/ 2147483647 h 1908"/>
              <a:gd name="T8" fmla="*/ 2147483647 w 5034"/>
              <a:gd name="T9" fmla="*/ 2147483647 h 1908"/>
              <a:gd name="T10" fmla="*/ 2147483647 w 5034"/>
              <a:gd name="T11" fmla="*/ 2147483647 h 1908"/>
              <a:gd name="T12" fmla="*/ 2147483647 w 5034"/>
              <a:gd name="T13" fmla="*/ 2147483647 h 1908"/>
              <a:gd name="T14" fmla="*/ 2147483647 w 5034"/>
              <a:gd name="T15" fmla="*/ 0 h 1908"/>
              <a:gd name="T16" fmla="*/ 0 60000 65536"/>
              <a:gd name="T17" fmla="*/ 0 60000 65536"/>
              <a:gd name="T18" fmla="*/ 0 60000 65536"/>
              <a:gd name="T19" fmla="*/ 0 60000 65536"/>
              <a:gd name="T20" fmla="*/ 0 60000 65536"/>
              <a:gd name="T21" fmla="*/ 0 60000 65536"/>
              <a:gd name="T22" fmla="*/ 0 60000 65536"/>
              <a:gd name="T23" fmla="*/ 0 60000 65536"/>
              <a:gd name="T24" fmla="*/ 0 w 5034"/>
              <a:gd name="T25" fmla="*/ 0 h 1908"/>
              <a:gd name="T26" fmla="*/ 5034 w 5034"/>
              <a:gd name="T27" fmla="*/ 1908 h 1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4" h="1908">
                <a:moveTo>
                  <a:pt x="2502" y="0"/>
                </a:moveTo>
                <a:lnTo>
                  <a:pt x="1465" y="383"/>
                </a:lnTo>
                <a:lnTo>
                  <a:pt x="1783" y="383"/>
                </a:lnTo>
                <a:lnTo>
                  <a:pt x="0" y="1908"/>
                </a:lnTo>
                <a:lnTo>
                  <a:pt x="5034" y="1908"/>
                </a:lnTo>
                <a:lnTo>
                  <a:pt x="3229" y="383"/>
                </a:lnTo>
                <a:lnTo>
                  <a:pt x="3613" y="395"/>
                </a:lnTo>
                <a:lnTo>
                  <a:pt x="2502" y="0"/>
                </a:lnTo>
                <a:close/>
              </a:path>
            </a:pathLst>
          </a:custGeom>
          <a:gradFill rotWithShape="1">
            <a:gsLst>
              <a:gs pos="0">
                <a:srgbClr val="FFFFFF">
                  <a:lumMod val="65000"/>
                </a:srgbClr>
              </a:gs>
              <a:gs pos="100000">
                <a:srgbClr val="FFFFFF">
                  <a:alpha val="0"/>
                </a:srgbClr>
              </a:gs>
            </a:gsLst>
            <a:lin ang="5400000" scaled="1"/>
          </a:gradFill>
          <a:ln w="9525">
            <a:noFill/>
            <a:round/>
            <a:headEnd/>
            <a:tailEnd/>
          </a:ln>
        </p:spPr>
        <p:txBody>
          <a:bodyPr wrap="none" anchor="ct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14579" y="1299754"/>
            <a:ext cx="3070071" cy="523220"/>
          </a:xfrm>
          <a:prstGeom prst="rect">
            <a:avLst/>
          </a:prstGeom>
          <a:noFill/>
        </p:spPr>
        <p:txBody>
          <a:bodyPr wrap="none" lIns="91440" tIns="45720" rIns="91440" bIns="45720">
            <a:spAutoFit/>
          </a:bodyPr>
          <a:lstStyle/>
          <a:p>
            <a:pPr algn="ctr"/>
            <a:r>
              <a:rPr lang="zh-CN" altLang="en-US" sz="2800" b="1" dirty="0">
                <a:ln w="1905"/>
                <a:solidFill>
                  <a:srgbClr val="0070C0"/>
                </a:solidFill>
                <a:effectLst>
                  <a:innerShdw blurRad="69850" dist="43180" dir="5400000">
                    <a:srgbClr val="000000">
                      <a:alpha val="65000"/>
                    </a:srgbClr>
                  </a:innerShdw>
                </a:effectLst>
              </a:rPr>
              <a:t>临床</a:t>
            </a:r>
            <a:r>
              <a:rPr lang="zh-CN" altLang="en-US" sz="2800" b="1" dirty="0" smtClean="0">
                <a:ln w="1905"/>
                <a:solidFill>
                  <a:srgbClr val="0070C0"/>
                </a:solidFill>
                <a:effectLst>
                  <a:innerShdw blurRad="69850" dist="43180" dir="5400000">
                    <a:srgbClr val="000000">
                      <a:alpha val="65000"/>
                    </a:srgbClr>
                  </a:innerShdw>
                </a:effectLst>
              </a:rPr>
              <a:t>决策支持系统</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4" name="Picture 4" descr="C:\Users\Nan Shan\AppData\Local\Microsoft\Windows\Temporary Internet Files\Content.IE5\1YNOCN14\MC90005698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420" y="2066355"/>
            <a:ext cx="825380" cy="11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descr="C:\Users\Nan Shan\AppData\Local\Microsoft\Windows\Temporary Internet Files\Content.IE5\1YNOCN14\MM9002831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24082" y="4050648"/>
            <a:ext cx="1006280" cy="9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4"/>
          <p:cNvSpPr txBox="1">
            <a:spLocks noChangeArrowheads="1"/>
          </p:cNvSpPr>
          <p:nvPr/>
        </p:nvSpPr>
        <p:spPr bwMode="auto">
          <a:xfrm>
            <a:off x="7619466" y="3204943"/>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更高的医疗质量</a:t>
            </a:r>
          </a:p>
        </p:txBody>
      </p:sp>
      <p:sp>
        <p:nvSpPr>
          <p:cNvPr id="37" name="TextBox 25"/>
          <p:cNvSpPr txBox="1">
            <a:spLocks noChangeArrowheads="1"/>
          </p:cNvSpPr>
          <p:nvPr/>
        </p:nvSpPr>
        <p:spPr bwMode="auto">
          <a:xfrm>
            <a:off x="7506684" y="5160302"/>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更低的医疗费用</a:t>
            </a:r>
          </a:p>
        </p:txBody>
      </p:sp>
      <p:sp>
        <p:nvSpPr>
          <p:cNvPr id="3" name="矩形 2"/>
          <p:cNvSpPr/>
          <p:nvPr/>
        </p:nvSpPr>
        <p:spPr>
          <a:xfrm>
            <a:off x="558570" y="5657671"/>
            <a:ext cx="7685813" cy="923330"/>
          </a:xfrm>
          <a:prstGeom prst="rect">
            <a:avLst/>
          </a:prstGeom>
        </p:spPr>
        <p:txBody>
          <a:bodyPr wrap="square">
            <a:spAutoFit/>
          </a:bodyPr>
          <a:lstStyle/>
          <a:p>
            <a:r>
              <a:rPr lang="zh-CN" altLang="en-US" dirty="0" smtClean="0"/>
              <a:t>充分</a:t>
            </a:r>
            <a:r>
              <a:rPr lang="zh-CN" altLang="en-US" dirty="0"/>
              <a:t>利用各地的医疗专家的</a:t>
            </a:r>
            <a:r>
              <a:rPr lang="zh-CN" altLang="en-US" dirty="0" smtClean="0"/>
              <a:t>知识</a:t>
            </a:r>
            <a:r>
              <a:rPr lang="zh-CN" altLang="en-US" dirty="0"/>
              <a:t>和诊疗经验，在先进技术手段的支持下帮助并提高城乡</a:t>
            </a:r>
            <a:r>
              <a:rPr lang="zh-CN" altLang="en-US" dirty="0" smtClean="0"/>
              <a:t>基层医护</a:t>
            </a:r>
            <a:r>
              <a:rPr lang="zh-CN" altLang="en-US" dirty="0"/>
              <a:t>人员的诊疗水平，做到“知识与技术下基层</a:t>
            </a:r>
            <a:r>
              <a:rPr lang="zh-CN" altLang="en-US" dirty="0" smtClean="0"/>
              <a:t>”，</a:t>
            </a:r>
            <a:r>
              <a:rPr lang="zh-CN" altLang="en-US" dirty="0"/>
              <a:t>使一些常见病、</a:t>
            </a:r>
            <a:r>
              <a:rPr lang="zh-CN" altLang="en-US" dirty="0" smtClean="0"/>
              <a:t>多发病</a:t>
            </a:r>
            <a:r>
              <a:rPr lang="zh-CN" altLang="en-US" dirty="0"/>
              <a:t>在城乡社区医院做到规范化诊疗</a:t>
            </a:r>
          </a:p>
        </p:txBody>
      </p:sp>
    </p:spTree>
    <p:extLst>
      <p:ext uri="{BB962C8B-B14F-4D97-AF65-F5344CB8AC3E}">
        <p14:creationId xmlns:p14="http://schemas.microsoft.com/office/powerpoint/2010/main" val="4064167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60" y="137775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社区医疗需求</a:t>
            </a:r>
          </a:p>
        </p:txBody>
      </p:sp>
      <p:sp>
        <p:nvSpPr>
          <p:cNvPr id="3" name="TextBox 2"/>
          <p:cNvSpPr txBox="1"/>
          <p:nvPr/>
        </p:nvSpPr>
        <p:spPr>
          <a:xfrm>
            <a:off x="4211960" y="2348880"/>
            <a:ext cx="3456384"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决策支持的范围覆盖常见疾病</a:t>
            </a:r>
            <a:endParaRPr lang="en-US" altLang="zh-CN" dirty="0" smtClean="0"/>
          </a:p>
          <a:p>
            <a:endParaRPr lang="en-US" altLang="zh-CN" dirty="0" smtClean="0"/>
          </a:p>
          <a:p>
            <a:r>
              <a:rPr lang="zh-CN" altLang="en-US" dirty="0" smtClean="0"/>
              <a:t>社区医疗作为第一道门，应该提供常见疾病的初步诊断或筛查工作</a:t>
            </a:r>
            <a:endParaRPr lang="zh-CN" altLang="en-US" dirty="0"/>
          </a:p>
        </p:txBody>
      </p:sp>
      <p:pic>
        <p:nvPicPr>
          <p:cNvPr id="4098" name="Picture 2" descr="D:\毕设\pictrute\imagesCAL3NU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20" y="2198955"/>
            <a:ext cx="1677314" cy="1627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7942" y="4077072"/>
            <a:ext cx="3312368"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医疗数据存储集中化</a:t>
            </a:r>
            <a:endParaRPr lang="en-US" altLang="zh-CN" dirty="0" smtClean="0"/>
          </a:p>
          <a:p>
            <a:endParaRPr lang="en-US" altLang="zh-CN" dirty="0" smtClean="0"/>
          </a:p>
          <a:p>
            <a:r>
              <a:rPr lang="zh-CN" altLang="en-US" dirty="0" smtClean="0"/>
              <a:t>医疗数据能在区域内共享，为三级医院及其他社区提供数据入口，方便转诊</a:t>
            </a:r>
            <a:endParaRPr lang="zh-CN" altLang="en-US" dirty="0"/>
          </a:p>
        </p:txBody>
      </p:sp>
      <p:pic>
        <p:nvPicPr>
          <p:cNvPr id="10"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3508" y="4077072"/>
            <a:ext cx="2159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27584" y="6029918"/>
            <a:ext cx="7488832" cy="369332"/>
          </a:xfrm>
          <a:prstGeom prst="rect">
            <a:avLst/>
          </a:prstGeom>
          <a:noFill/>
        </p:spPr>
        <p:txBody>
          <a:bodyPr wrap="square" rtlCol="0">
            <a:spAutoFit/>
          </a:bodyPr>
          <a:lstStyle/>
          <a:p>
            <a:r>
              <a:rPr lang="zh-CN" altLang="en-US" dirty="0" smtClean="0"/>
              <a:t>社区医疗迫切需要建立针对多种常见疾病的诊断决策支持系统</a:t>
            </a:r>
            <a:endParaRPr lang="zh-CN" altLang="en-US" dirty="0"/>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关键问题</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07080" y="1371164"/>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社区医疗环境</a:t>
            </a:r>
            <a:endParaRPr lang="zh-CN" altLang="en-US" dirty="0"/>
          </a:p>
        </p:txBody>
      </p:sp>
      <p:pic>
        <p:nvPicPr>
          <p:cNvPr id="9" name="Picture 6" descr="C:\Users\Vico\Desktop\20120927022313699_easyicon_c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3032591" y="3861048"/>
            <a:ext cx="747171" cy="7471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Vico\Desktop\1685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21" y="4726508"/>
            <a:ext cx="495011" cy="4950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Vico\Desktop\20120927022313699_easyicon_c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3779763" y="4625379"/>
            <a:ext cx="747171" cy="747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Vico\Desktop\20120927022313699_easyicon_c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2336149" y="4579648"/>
            <a:ext cx="747171" cy="747171"/>
          </a:xfrm>
          <a:prstGeom prst="rect">
            <a:avLst/>
          </a:prstGeom>
          <a:noFill/>
          <a:extLst>
            <a:ext uri="{909E8E84-426E-40DD-AFC4-6F175D3DCCD1}">
              <a14:hiddenFill xmlns:a14="http://schemas.microsoft.com/office/drawing/2010/main">
                <a:solidFill>
                  <a:srgbClr val="FFFFFF"/>
                </a:solidFill>
              </a14:hiddenFill>
            </a:ext>
          </a:extLst>
        </p:spPr>
      </p:pic>
      <p:sp>
        <p:nvSpPr>
          <p:cNvPr id="23" name="闪电形 22"/>
          <p:cNvSpPr/>
          <p:nvPr/>
        </p:nvSpPr>
        <p:spPr bwMode="auto">
          <a:xfrm rot="947791">
            <a:off x="3336714" y="4511803"/>
            <a:ext cx="193566" cy="227152"/>
          </a:xfrm>
          <a:prstGeom prst="lightningBolt">
            <a:avLst/>
          </a:prstGeom>
          <a:solidFill>
            <a:schemeClr val="accent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9" name="闪电形 28"/>
          <p:cNvSpPr/>
          <p:nvPr/>
        </p:nvSpPr>
        <p:spPr bwMode="auto">
          <a:xfrm rot="10800000">
            <a:off x="3668444" y="4904945"/>
            <a:ext cx="193566" cy="227152"/>
          </a:xfrm>
          <a:prstGeom prst="lightningBolt">
            <a:avLst/>
          </a:prstGeom>
          <a:solidFill>
            <a:schemeClr val="accent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闪电形 29"/>
          <p:cNvSpPr/>
          <p:nvPr/>
        </p:nvSpPr>
        <p:spPr bwMode="auto">
          <a:xfrm rot="18016729">
            <a:off x="2864314" y="4915167"/>
            <a:ext cx="373586" cy="117694"/>
          </a:xfrm>
          <a:prstGeom prst="lightningBolt">
            <a:avLst/>
          </a:prstGeom>
          <a:solidFill>
            <a:schemeClr val="accent1"/>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5123" name="Picture 3" descr="C:\Users\FGJ\AppData\Roaming\Tencent\Users\794460205\QQ\WinTemp\RichOle\9T[X~_)8`0C4KT(@JW{)LK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2312292" y="2393338"/>
            <a:ext cx="2104956" cy="14670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FGJ\Pictures\yfdzcf.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9466" y="2452748"/>
            <a:ext cx="1375502" cy="11609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262" y="4024150"/>
            <a:ext cx="1758482" cy="134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descr="D:\毕设\pictrute\pen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13575" y="4222144"/>
            <a:ext cx="986615" cy="986615"/>
          </a:xfrm>
          <a:prstGeom prst="rect">
            <a:avLst/>
          </a:prstGeom>
          <a:noFill/>
          <a:extLst>
            <a:ext uri="{909E8E84-426E-40DD-AFC4-6F175D3DCCD1}">
              <a14:hiddenFill xmlns:a14="http://schemas.microsoft.com/office/drawing/2010/main">
                <a:solidFill>
                  <a:srgbClr val="FFFFFF"/>
                </a:solidFill>
              </a14:hiddenFill>
            </a:ext>
          </a:extLst>
        </p:spPr>
      </p:pic>
      <p:sp>
        <p:nvSpPr>
          <p:cNvPr id="57344" name="TextBox 57343"/>
          <p:cNvSpPr txBox="1"/>
          <p:nvPr/>
        </p:nvSpPr>
        <p:spPr>
          <a:xfrm>
            <a:off x="627664" y="2481716"/>
            <a:ext cx="864096" cy="646331"/>
          </a:xfrm>
          <a:prstGeom prst="rect">
            <a:avLst/>
          </a:prstGeom>
          <a:noFill/>
        </p:spPr>
        <p:txBody>
          <a:bodyPr wrap="square" rtlCol="0">
            <a:spAutoFit/>
          </a:bodyPr>
          <a:lstStyle/>
          <a:p>
            <a:r>
              <a:rPr lang="zh-CN" altLang="en-US" dirty="0"/>
              <a:t>综合</a:t>
            </a:r>
            <a:r>
              <a:rPr lang="zh-CN" altLang="en-US" dirty="0" smtClean="0"/>
              <a:t>医院</a:t>
            </a:r>
            <a:endParaRPr lang="zh-CN" altLang="en-US" dirty="0"/>
          </a:p>
        </p:txBody>
      </p:sp>
      <p:sp>
        <p:nvSpPr>
          <p:cNvPr id="57345" name="TextBox 57344"/>
          <p:cNvSpPr txBox="1"/>
          <p:nvPr/>
        </p:nvSpPr>
        <p:spPr>
          <a:xfrm>
            <a:off x="617480" y="4284330"/>
            <a:ext cx="792088" cy="646331"/>
          </a:xfrm>
          <a:prstGeom prst="rect">
            <a:avLst/>
          </a:prstGeom>
          <a:noFill/>
        </p:spPr>
        <p:txBody>
          <a:bodyPr wrap="square" rtlCol="0">
            <a:spAutoFit/>
          </a:bodyPr>
          <a:lstStyle/>
          <a:p>
            <a:r>
              <a:rPr lang="zh-CN" altLang="en-US" dirty="0" smtClean="0"/>
              <a:t>社区医疗</a:t>
            </a:r>
            <a:endParaRPr lang="zh-CN" altLang="en-US" dirty="0"/>
          </a:p>
        </p:txBody>
      </p:sp>
      <p:sp>
        <p:nvSpPr>
          <p:cNvPr id="57353" name="TextBox 57352"/>
          <p:cNvSpPr txBox="1"/>
          <p:nvPr/>
        </p:nvSpPr>
        <p:spPr>
          <a:xfrm>
            <a:off x="1412675" y="5932526"/>
            <a:ext cx="6433236" cy="369332"/>
          </a:xfrm>
          <a:prstGeom prst="rect">
            <a:avLst/>
          </a:prstGeom>
          <a:noFill/>
        </p:spPr>
        <p:txBody>
          <a:bodyPr wrap="square" rtlCol="0">
            <a:spAutoFit/>
          </a:bodyPr>
          <a:lstStyle/>
          <a:p>
            <a:r>
              <a:rPr lang="zh-CN" altLang="en-US" dirty="0" smtClean="0"/>
              <a:t>系统需要适应于社区环境，具有通用性和扩展性的架构设计</a:t>
            </a:r>
            <a:endParaRPr lang="zh-CN" altLang="en-US" dirty="0"/>
          </a:p>
        </p:txBody>
      </p:sp>
      <p:sp>
        <p:nvSpPr>
          <p:cNvPr id="2" name="TextBox 1"/>
          <p:cNvSpPr txBox="1"/>
          <p:nvPr/>
        </p:nvSpPr>
        <p:spPr>
          <a:xfrm>
            <a:off x="2659816" y="1916832"/>
            <a:ext cx="1511143" cy="369332"/>
          </a:xfrm>
          <a:prstGeom prst="rect">
            <a:avLst/>
          </a:prstGeom>
          <a:noFill/>
        </p:spPr>
        <p:txBody>
          <a:bodyPr wrap="square" rtlCol="0">
            <a:spAutoFit/>
          </a:bodyPr>
          <a:lstStyle/>
          <a:p>
            <a:r>
              <a:rPr lang="zh-CN" altLang="en-US" dirty="0" smtClean="0"/>
              <a:t>网络结构</a:t>
            </a:r>
            <a:endParaRPr lang="zh-CN" altLang="en-US" dirty="0"/>
          </a:p>
        </p:txBody>
      </p:sp>
      <p:sp>
        <p:nvSpPr>
          <p:cNvPr id="4" name="TextBox 3"/>
          <p:cNvSpPr txBox="1"/>
          <p:nvPr/>
        </p:nvSpPr>
        <p:spPr>
          <a:xfrm>
            <a:off x="4928674" y="1951936"/>
            <a:ext cx="1697085" cy="369332"/>
          </a:xfrm>
          <a:prstGeom prst="rect">
            <a:avLst/>
          </a:prstGeom>
          <a:noFill/>
        </p:spPr>
        <p:txBody>
          <a:bodyPr wrap="square" rtlCol="0">
            <a:spAutoFit/>
          </a:bodyPr>
          <a:lstStyle/>
          <a:p>
            <a:r>
              <a:rPr lang="zh-CN" altLang="en-US" dirty="0" smtClean="0"/>
              <a:t>信息化程度</a:t>
            </a:r>
            <a:endParaRPr lang="zh-CN" altLang="en-US" dirty="0"/>
          </a:p>
        </p:txBody>
      </p:sp>
    </p:spTree>
    <p:extLst>
      <p:ext uri="{BB962C8B-B14F-4D97-AF65-F5344CB8AC3E}">
        <p14:creationId xmlns:p14="http://schemas.microsoft.com/office/powerpoint/2010/main" val="25782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1832764"/>
            <a:ext cx="7632848" cy="2169825"/>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调研社区医疗的现况，分析临床决策支持系统在社区环境直接应用存在的</a:t>
            </a:r>
            <a:r>
              <a:rPr lang="zh-CN" altLang="zh-CN" kern="100" dirty="0" smtClean="0">
                <a:latin typeface="Calibri"/>
                <a:cs typeface="Times New Roman"/>
              </a:rPr>
              <a:t>问题</a:t>
            </a:r>
            <a:r>
              <a:rPr lang="zh-CN" altLang="en-US" kern="100" dirty="0" smtClean="0">
                <a:latin typeface="Calibri"/>
                <a:cs typeface="Times New Roman"/>
              </a:rPr>
              <a:t>，针对关键技术进行研究</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基于</a:t>
            </a:r>
            <a:r>
              <a:rPr lang="zh-CN" altLang="en-US" kern="100" dirty="0">
                <a:latin typeface="Calibri"/>
                <a:cs typeface="Times New Roman"/>
              </a:rPr>
              <a:t>以上关键</a:t>
            </a:r>
            <a:r>
              <a:rPr lang="zh-CN" altLang="en-US" kern="100" dirty="0" smtClean="0">
                <a:latin typeface="Calibri"/>
                <a:cs typeface="Times New Roman"/>
              </a:rPr>
              <a:t>技术，设计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7299</TotalTime>
  <Words>2187</Words>
  <Application>Microsoft Office PowerPoint</Application>
  <PresentationFormat>全屏显示(4:3)</PresentationFormat>
  <Paragraphs>412</Paragraphs>
  <Slides>42</Slides>
  <Notes>15</Notes>
  <HiddenSlides>0</HiddenSlides>
  <MMClips>0</MMClips>
  <ScaleCrop>false</ScaleCrop>
  <HeadingPairs>
    <vt:vector size="4" baseType="variant">
      <vt:variant>
        <vt:lpstr>主题</vt:lpstr>
      </vt:variant>
      <vt:variant>
        <vt:i4>2</vt:i4>
      </vt:variant>
      <vt:variant>
        <vt:lpstr>幻灯片标题</vt:lpstr>
      </vt:variant>
      <vt:variant>
        <vt:i4>42</vt:i4>
      </vt:variant>
    </vt:vector>
  </HeadingPairs>
  <TitlesOfParts>
    <vt:vector size="44"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190</cp:revision>
  <dcterms:created xsi:type="dcterms:W3CDTF">2013-12-18T05:22:15Z</dcterms:created>
  <dcterms:modified xsi:type="dcterms:W3CDTF">2013-12-24T11:23:23Z</dcterms:modified>
</cp:coreProperties>
</file>