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256" r:id="rId3"/>
    <p:sldId id="258" r:id="rId4"/>
    <p:sldId id="257" r:id="rId5"/>
    <p:sldId id="287" r:id="rId6"/>
    <p:sldId id="261" r:id="rId7"/>
    <p:sldId id="260" r:id="rId8"/>
    <p:sldId id="263" r:id="rId9"/>
    <p:sldId id="291" r:id="rId10"/>
    <p:sldId id="265" r:id="rId11"/>
    <p:sldId id="274" r:id="rId12"/>
    <p:sldId id="289" r:id="rId13"/>
    <p:sldId id="262" r:id="rId14"/>
    <p:sldId id="312" r:id="rId15"/>
    <p:sldId id="301" r:id="rId16"/>
    <p:sldId id="266" r:id="rId17"/>
    <p:sldId id="279" r:id="rId18"/>
    <p:sldId id="296" r:id="rId19"/>
    <p:sldId id="308" r:id="rId20"/>
    <p:sldId id="309" r:id="rId21"/>
    <p:sldId id="310" r:id="rId22"/>
    <p:sldId id="302" r:id="rId23"/>
    <p:sldId id="303" r:id="rId24"/>
    <p:sldId id="290" r:id="rId25"/>
    <p:sldId id="275" r:id="rId26"/>
    <p:sldId id="314" r:id="rId27"/>
    <p:sldId id="311" r:id="rId28"/>
    <p:sldId id="264" r:id="rId29"/>
    <p:sldId id="305" r:id="rId30"/>
    <p:sldId id="313" r:id="rId31"/>
    <p:sldId id="298" r:id="rId32"/>
    <p:sldId id="307" r:id="rId33"/>
    <p:sldId id="276" r:id="rId34"/>
    <p:sldId id="271" r:id="rId35"/>
    <p:sldId id="286" r:id="rId36"/>
    <p:sldId id="293" r:id="rId37"/>
    <p:sldId id="281" r:id="rId38"/>
    <p:sldId id="284" r:id="rId39"/>
    <p:sldId id="277" r:id="rId40"/>
    <p:sldId id="282" r:id="rId41"/>
    <p:sldId id="285" r:id="rId42"/>
    <p:sldId id="294" r:id="rId43"/>
    <p:sldId id="283" r:id="rId44"/>
    <p:sldId id="297" r:id="rId45"/>
    <p:sldId id="259"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C2E6B8"/>
    <a:srgbClr val="D9EAB4"/>
    <a:srgbClr val="F2F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786" y="-7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smtClean="0"/>
              <a:t>诊断率</a:t>
            </a:r>
            <a:endParaRPr lang="zh-CN" altLang="en-US" dirty="0"/>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cat>
            <c:strRef>
              <c:f>Sheet1!$A$2:$A$5</c:f>
              <c:strCache>
                <c:ptCount val="4"/>
                <c:pt idx="0">
                  <c:v>第一季度</c:v>
                </c:pt>
                <c:pt idx="1">
                  <c:v>第二季度</c:v>
                </c:pt>
                <c:pt idx="2">
                  <c:v>第三季度</c:v>
                </c:pt>
                <c:pt idx="3">
                  <c:v>第四季度</c:v>
                </c:pt>
              </c:strCache>
            </c:strRef>
          </c:cat>
          <c:val>
            <c:numRef>
              <c:f>Sheet1!$B$2:$B$5</c:f>
              <c:numCache>
                <c:formatCode>G/通用格式</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5DEC30-BC2F-4761-9C57-BE2757AB13D6}"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57F0E5F6-4E64-4B01-879F-1829C95FB7B1}">
      <dgm:prSet phldrT="[文本]"/>
      <dgm:spPr/>
      <dgm:t>
        <a:bodyPr/>
        <a:lstStyle/>
        <a:p>
          <a:r>
            <a:rPr lang="zh-CN" altLang="en-US" dirty="0" smtClean="0"/>
            <a:t>面向列存储</a:t>
          </a:r>
          <a:endParaRPr lang="zh-CN" altLang="en-US" dirty="0"/>
        </a:p>
      </dgm:t>
    </dgm:pt>
    <dgm:pt modelId="{4E0F014C-C9B8-4DDF-B76D-8F739A6BC233}" type="parTrans" cxnId="{C5450AF7-7846-4258-B159-5376B4EE4FAC}">
      <dgm:prSet/>
      <dgm:spPr/>
      <dgm:t>
        <a:bodyPr/>
        <a:lstStyle/>
        <a:p>
          <a:endParaRPr lang="zh-CN" altLang="en-US"/>
        </a:p>
      </dgm:t>
    </dgm:pt>
    <dgm:pt modelId="{BBD9F253-F872-425C-A527-09C774E88F1F}" type="sibTrans" cxnId="{C5450AF7-7846-4258-B159-5376B4EE4FAC}">
      <dgm:prSet/>
      <dgm:spPr/>
      <dgm:t>
        <a:bodyPr/>
        <a:lstStyle/>
        <a:p>
          <a:endParaRPr lang="zh-CN" altLang="en-US"/>
        </a:p>
      </dgm:t>
    </dgm:pt>
    <dgm:pt modelId="{00AA2FAA-8406-4341-8CBB-B28465E1339E}">
      <dgm:prSet phldrT="[文本]"/>
      <dgm:spPr/>
      <dgm:t>
        <a:bodyPr/>
        <a:lstStyle/>
        <a:p>
          <a:r>
            <a:rPr lang="en-US" altLang="zh-CN" dirty="0" smtClean="0"/>
            <a:t>BigTable</a:t>
          </a:r>
          <a:r>
            <a:rPr lang="zh-CN" altLang="en-US" dirty="0" smtClean="0"/>
            <a:t>、</a:t>
          </a:r>
          <a:r>
            <a:rPr lang="en-US" altLang="zh-CN" dirty="0" smtClean="0"/>
            <a:t>HBase</a:t>
          </a:r>
          <a:r>
            <a:rPr lang="zh-CN" altLang="en-US" dirty="0" smtClean="0"/>
            <a:t>、</a:t>
          </a:r>
          <a:r>
            <a:rPr lang="en-US" altLang="zh-CN" dirty="0" smtClean="0"/>
            <a:t>Cassandra </a:t>
          </a:r>
          <a:endParaRPr lang="zh-CN" altLang="en-US" dirty="0"/>
        </a:p>
      </dgm:t>
    </dgm:pt>
    <dgm:pt modelId="{4F47B863-E68E-45D2-8516-BCE1A28B95F8}" type="parTrans" cxnId="{95D04139-74A1-43C0-B935-4A353069E7DB}">
      <dgm:prSet/>
      <dgm:spPr/>
      <dgm:t>
        <a:bodyPr/>
        <a:lstStyle/>
        <a:p>
          <a:endParaRPr lang="zh-CN" altLang="en-US"/>
        </a:p>
      </dgm:t>
    </dgm:pt>
    <dgm:pt modelId="{C4D5A0F9-62BB-43E3-8E60-F077AE9BA54A}" type="sibTrans" cxnId="{95D04139-74A1-43C0-B935-4A353069E7DB}">
      <dgm:prSet/>
      <dgm:spPr/>
      <dgm:t>
        <a:bodyPr/>
        <a:lstStyle/>
        <a:p>
          <a:endParaRPr lang="zh-CN" altLang="en-US"/>
        </a:p>
      </dgm:t>
    </dgm:pt>
    <dgm:pt modelId="{E8AD1374-9BB9-49CA-9138-2457C8C753F1}">
      <dgm:prSet phldrT="[文本]"/>
      <dgm:spPr/>
      <dgm:t>
        <a:bodyPr/>
        <a:lstStyle/>
        <a:p>
          <a:r>
            <a:rPr lang="zh-CN" altLang="en-US" dirty="0" smtClean="0"/>
            <a:t>面向键值存储</a:t>
          </a:r>
          <a:endParaRPr lang="zh-CN" altLang="en-US" dirty="0"/>
        </a:p>
      </dgm:t>
    </dgm:pt>
    <dgm:pt modelId="{0856CA3D-7C3F-4C39-A24C-47901802D191}" type="parTrans" cxnId="{5B43C67E-5238-44CC-BB42-7BBDE0B84CAD}">
      <dgm:prSet/>
      <dgm:spPr/>
      <dgm:t>
        <a:bodyPr/>
        <a:lstStyle/>
        <a:p>
          <a:endParaRPr lang="zh-CN" altLang="en-US"/>
        </a:p>
      </dgm:t>
    </dgm:pt>
    <dgm:pt modelId="{D8102145-16ED-4116-8EC8-C98CA266A257}" type="sibTrans" cxnId="{5B43C67E-5238-44CC-BB42-7BBDE0B84CAD}">
      <dgm:prSet/>
      <dgm:spPr/>
      <dgm:t>
        <a:bodyPr/>
        <a:lstStyle/>
        <a:p>
          <a:endParaRPr lang="zh-CN" altLang="en-US"/>
        </a:p>
      </dgm:t>
    </dgm:pt>
    <dgm:pt modelId="{B1D4BEF0-BFB1-4861-BC75-A6F43B2400B8}">
      <dgm:prSet phldrT="[文本]"/>
      <dgm:spPr/>
      <dgm:t>
        <a:bodyPr/>
        <a:lstStyle/>
        <a:p>
          <a:r>
            <a:rPr lang="en-US" altLang="zh-CN" dirty="0" err="1" smtClean="0"/>
            <a:t>Redis</a:t>
          </a:r>
          <a:r>
            <a:rPr lang="zh-CN" altLang="en-US" dirty="0" smtClean="0"/>
            <a:t>、</a:t>
          </a:r>
          <a:r>
            <a:rPr lang="en-US" altLang="zh-CN" dirty="0" err="1" smtClean="0"/>
            <a:t>Riak</a:t>
          </a:r>
          <a:r>
            <a:rPr lang="zh-CN" altLang="en-US" dirty="0" smtClean="0"/>
            <a:t>、</a:t>
          </a:r>
          <a:r>
            <a:rPr lang="en-US" altLang="zh-CN" dirty="0" smtClean="0"/>
            <a:t>Tokyo Cabinet</a:t>
          </a:r>
          <a:endParaRPr lang="zh-CN" altLang="en-US" dirty="0"/>
        </a:p>
      </dgm:t>
    </dgm:pt>
    <dgm:pt modelId="{CF762EC3-F6EB-4CE6-AD31-AB4682DD435F}" type="parTrans" cxnId="{2FDCDF10-5C44-47E2-9DBD-ED18CFFBF485}">
      <dgm:prSet/>
      <dgm:spPr/>
      <dgm:t>
        <a:bodyPr/>
        <a:lstStyle/>
        <a:p>
          <a:endParaRPr lang="zh-CN" altLang="en-US"/>
        </a:p>
      </dgm:t>
    </dgm:pt>
    <dgm:pt modelId="{35B6AD77-16AC-4152-9A24-5E680E1894B1}" type="sibTrans" cxnId="{2FDCDF10-5C44-47E2-9DBD-ED18CFFBF485}">
      <dgm:prSet/>
      <dgm:spPr/>
      <dgm:t>
        <a:bodyPr/>
        <a:lstStyle/>
        <a:p>
          <a:endParaRPr lang="zh-CN" altLang="en-US"/>
        </a:p>
      </dgm:t>
    </dgm:pt>
    <dgm:pt modelId="{F34E52F8-82DC-45A9-9743-1BBA685DCE64}">
      <dgm:prSet phldrT="[文本]"/>
      <dgm:spPr/>
      <dgm:t>
        <a:bodyPr/>
        <a:lstStyle/>
        <a:p>
          <a:r>
            <a:rPr lang="zh-CN" altLang="en-US" dirty="0" smtClean="0"/>
            <a:t>面向文档存储</a:t>
          </a:r>
          <a:endParaRPr lang="zh-CN" altLang="en-US" dirty="0"/>
        </a:p>
      </dgm:t>
    </dgm:pt>
    <dgm:pt modelId="{223B6494-8DAE-4064-8E6D-AE9FD29EC5B1}" type="parTrans" cxnId="{80D0BA02-28D6-4E72-BE64-91AA64CBF85A}">
      <dgm:prSet/>
      <dgm:spPr/>
      <dgm:t>
        <a:bodyPr/>
        <a:lstStyle/>
        <a:p>
          <a:endParaRPr lang="zh-CN" altLang="en-US"/>
        </a:p>
      </dgm:t>
    </dgm:pt>
    <dgm:pt modelId="{B1C70A8F-7AE9-4C19-875D-D6A5D8B4A53A}" type="sibTrans" cxnId="{80D0BA02-28D6-4E72-BE64-91AA64CBF85A}">
      <dgm:prSet/>
      <dgm:spPr/>
      <dgm:t>
        <a:bodyPr/>
        <a:lstStyle/>
        <a:p>
          <a:endParaRPr lang="zh-CN" altLang="en-US"/>
        </a:p>
      </dgm:t>
    </dgm:pt>
    <dgm:pt modelId="{E913C4AC-59DB-498D-9400-97B82A4FBC97}">
      <dgm:prSet phldrT="[文本]"/>
      <dgm:spPr/>
      <dgm:t>
        <a:bodyPr/>
        <a:lstStyle/>
        <a:p>
          <a:r>
            <a:rPr lang="en-US" altLang="zh-CN" dirty="0" err="1" smtClean="0"/>
            <a:t>SimpleDB</a:t>
          </a:r>
          <a:r>
            <a:rPr lang="zh-CN" altLang="en-US" dirty="0" smtClean="0"/>
            <a:t>、</a:t>
          </a:r>
          <a:r>
            <a:rPr lang="en-US" altLang="zh-CN" dirty="0" smtClean="0"/>
            <a:t>MongoDB</a:t>
          </a:r>
          <a:r>
            <a:rPr lang="zh-CN" altLang="en-US" dirty="0" smtClean="0"/>
            <a:t>、</a:t>
          </a:r>
          <a:r>
            <a:rPr lang="en-US" altLang="zh-CN" dirty="0" err="1" smtClean="0"/>
            <a:t>CouchDB</a:t>
          </a:r>
          <a:endParaRPr lang="zh-CN" altLang="en-US" dirty="0"/>
        </a:p>
      </dgm:t>
    </dgm:pt>
    <dgm:pt modelId="{A7DD36CE-1263-4C3D-882B-A742F4E6ED0E}" type="parTrans" cxnId="{09F003A5-F615-428B-AD5A-8ED83C659995}">
      <dgm:prSet/>
      <dgm:spPr/>
      <dgm:t>
        <a:bodyPr/>
        <a:lstStyle/>
        <a:p>
          <a:endParaRPr lang="zh-CN" altLang="en-US"/>
        </a:p>
      </dgm:t>
    </dgm:pt>
    <dgm:pt modelId="{14146F1C-C38E-4C86-AA9D-85CC0C584475}" type="sibTrans" cxnId="{09F003A5-F615-428B-AD5A-8ED83C659995}">
      <dgm:prSet/>
      <dgm:spPr/>
      <dgm:t>
        <a:bodyPr/>
        <a:lstStyle/>
        <a:p>
          <a:endParaRPr lang="zh-CN" altLang="en-US"/>
        </a:p>
      </dgm:t>
    </dgm:pt>
    <dgm:pt modelId="{31A64295-3D48-4BF0-B8FD-2991AA1E6AF3}" type="pres">
      <dgm:prSet presAssocID="{B75DEC30-BC2F-4761-9C57-BE2757AB13D6}" presName="Name0" presStyleCnt="0">
        <dgm:presLayoutVars>
          <dgm:dir/>
          <dgm:animLvl val="lvl"/>
          <dgm:resizeHandles val="exact"/>
        </dgm:presLayoutVars>
      </dgm:prSet>
      <dgm:spPr/>
      <dgm:t>
        <a:bodyPr/>
        <a:lstStyle/>
        <a:p>
          <a:endParaRPr lang="zh-CN" altLang="en-US"/>
        </a:p>
      </dgm:t>
    </dgm:pt>
    <dgm:pt modelId="{518D1EBA-ECA2-4FCE-87F3-F59598DD096F}" type="pres">
      <dgm:prSet presAssocID="{57F0E5F6-4E64-4B01-879F-1829C95FB7B1}" presName="composite" presStyleCnt="0"/>
      <dgm:spPr/>
    </dgm:pt>
    <dgm:pt modelId="{91EAA397-0E30-4E3C-A0B4-63C765B49995}" type="pres">
      <dgm:prSet presAssocID="{57F0E5F6-4E64-4B01-879F-1829C95FB7B1}" presName="parTx" presStyleLbl="alignNode1" presStyleIdx="0" presStyleCnt="3">
        <dgm:presLayoutVars>
          <dgm:chMax val="0"/>
          <dgm:chPref val="0"/>
          <dgm:bulletEnabled val="1"/>
        </dgm:presLayoutVars>
      </dgm:prSet>
      <dgm:spPr/>
      <dgm:t>
        <a:bodyPr/>
        <a:lstStyle/>
        <a:p>
          <a:endParaRPr lang="zh-CN" altLang="en-US"/>
        </a:p>
      </dgm:t>
    </dgm:pt>
    <dgm:pt modelId="{3F8BF923-4F4A-46EB-A46F-D3923ADBBB14}" type="pres">
      <dgm:prSet presAssocID="{57F0E5F6-4E64-4B01-879F-1829C95FB7B1}" presName="desTx" presStyleLbl="alignAccFollowNode1" presStyleIdx="0" presStyleCnt="3">
        <dgm:presLayoutVars>
          <dgm:bulletEnabled val="1"/>
        </dgm:presLayoutVars>
      </dgm:prSet>
      <dgm:spPr/>
      <dgm:t>
        <a:bodyPr/>
        <a:lstStyle/>
        <a:p>
          <a:endParaRPr lang="zh-CN" altLang="en-US"/>
        </a:p>
      </dgm:t>
    </dgm:pt>
    <dgm:pt modelId="{C13F7BEF-17E7-4CBF-B346-37A6C03CCCF6}" type="pres">
      <dgm:prSet presAssocID="{BBD9F253-F872-425C-A527-09C774E88F1F}" presName="space" presStyleCnt="0"/>
      <dgm:spPr/>
    </dgm:pt>
    <dgm:pt modelId="{25DF73AA-ADB7-4E1C-9256-2C5E3799C2B8}" type="pres">
      <dgm:prSet presAssocID="{E8AD1374-9BB9-49CA-9138-2457C8C753F1}" presName="composite" presStyleCnt="0"/>
      <dgm:spPr/>
    </dgm:pt>
    <dgm:pt modelId="{363A42A0-3BD6-4599-B348-FB21B04CE888}" type="pres">
      <dgm:prSet presAssocID="{E8AD1374-9BB9-49CA-9138-2457C8C753F1}" presName="parTx" presStyleLbl="alignNode1" presStyleIdx="1" presStyleCnt="3">
        <dgm:presLayoutVars>
          <dgm:chMax val="0"/>
          <dgm:chPref val="0"/>
          <dgm:bulletEnabled val="1"/>
        </dgm:presLayoutVars>
      </dgm:prSet>
      <dgm:spPr/>
      <dgm:t>
        <a:bodyPr/>
        <a:lstStyle/>
        <a:p>
          <a:endParaRPr lang="zh-CN" altLang="en-US"/>
        </a:p>
      </dgm:t>
    </dgm:pt>
    <dgm:pt modelId="{63193554-42BC-4752-B76A-E6B0C1B4D9FF}" type="pres">
      <dgm:prSet presAssocID="{E8AD1374-9BB9-49CA-9138-2457C8C753F1}" presName="desTx" presStyleLbl="alignAccFollowNode1" presStyleIdx="1" presStyleCnt="3">
        <dgm:presLayoutVars>
          <dgm:bulletEnabled val="1"/>
        </dgm:presLayoutVars>
      </dgm:prSet>
      <dgm:spPr/>
      <dgm:t>
        <a:bodyPr/>
        <a:lstStyle/>
        <a:p>
          <a:endParaRPr lang="zh-CN" altLang="en-US"/>
        </a:p>
      </dgm:t>
    </dgm:pt>
    <dgm:pt modelId="{21C7CC9D-3496-4BB4-8FEC-99E72A129ABC}" type="pres">
      <dgm:prSet presAssocID="{D8102145-16ED-4116-8EC8-C98CA266A257}" presName="space" presStyleCnt="0"/>
      <dgm:spPr/>
    </dgm:pt>
    <dgm:pt modelId="{9B6433CC-1E3B-46B3-B423-FFFFCE7A0430}" type="pres">
      <dgm:prSet presAssocID="{F34E52F8-82DC-45A9-9743-1BBA685DCE64}" presName="composite" presStyleCnt="0"/>
      <dgm:spPr/>
    </dgm:pt>
    <dgm:pt modelId="{396553B5-8D16-4406-BF54-A52C45B3E108}" type="pres">
      <dgm:prSet presAssocID="{F34E52F8-82DC-45A9-9743-1BBA685DCE64}" presName="parTx" presStyleLbl="alignNode1" presStyleIdx="2" presStyleCnt="3">
        <dgm:presLayoutVars>
          <dgm:chMax val="0"/>
          <dgm:chPref val="0"/>
          <dgm:bulletEnabled val="1"/>
        </dgm:presLayoutVars>
      </dgm:prSet>
      <dgm:spPr/>
      <dgm:t>
        <a:bodyPr/>
        <a:lstStyle/>
        <a:p>
          <a:endParaRPr lang="zh-CN" altLang="en-US"/>
        </a:p>
      </dgm:t>
    </dgm:pt>
    <dgm:pt modelId="{DFC25ED7-3F3E-421D-A1D9-F6C219DA6071}" type="pres">
      <dgm:prSet presAssocID="{F34E52F8-82DC-45A9-9743-1BBA685DCE64}" presName="desTx" presStyleLbl="alignAccFollowNode1" presStyleIdx="2" presStyleCnt="3">
        <dgm:presLayoutVars>
          <dgm:bulletEnabled val="1"/>
        </dgm:presLayoutVars>
      </dgm:prSet>
      <dgm:spPr/>
      <dgm:t>
        <a:bodyPr/>
        <a:lstStyle/>
        <a:p>
          <a:endParaRPr lang="zh-CN" altLang="en-US"/>
        </a:p>
      </dgm:t>
    </dgm:pt>
  </dgm:ptLst>
  <dgm:cxnLst>
    <dgm:cxn modelId="{A0046A0F-5825-4132-9235-1ECCE8E9BC5F}" type="presOf" srcId="{B75DEC30-BC2F-4761-9C57-BE2757AB13D6}" destId="{31A64295-3D48-4BF0-B8FD-2991AA1E6AF3}" srcOrd="0" destOrd="0" presId="urn:microsoft.com/office/officeart/2005/8/layout/hList1"/>
    <dgm:cxn modelId="{5B43C67E-5238-44CC-BB42-7BBDE0B84CAD}" srcId="{B75DEC30-BC2F-4761-9C57-BE2757AB13D6}" destId="{E8AD1374-9BB9-49CA-9138-2457C8C753F1}" srcOrd="1" destOrd="0" parTransId="{0856CA3D-7C3F-4C39-A24C-47901802D191}" sibTransId="{D8102145-16ED-4116-8EC8-C98CA266A257}"/>
    <dgm:cxn modelId="{C5450AF7-7846-4258-B159-5376B4EE4FAC}" srcId="{B75DEC30-BC2F-4761-9C57-BE2757AB13D6}" destId="{57F0E5F6-4E64-4B01-879F-1829C95FB7B1}" srcOrd="0" destOrd="0" parTransId="{4E0F014C-C9B8-4DDF-B76D-8F739A6BC233}" sibTransId="{BBD9F253-F872-425C-A527-09C774E88F1F}"/>
    <dgm:cxn modelId="{86116F7B-05EB-4CA3-B85E-46F8801AB8D0}" type="presOf" srcId="{00AA2FAA-8406-4341-8CBB-B28465E1339E}" destId="{3F8BF923-4F4A-46EB-A46F-D3923ADBBB14}" srcOrd="0" destOrd="0" presId="urn:microsoft.com/office/officeart/2005/8/layout/hList1"/>
    <dgm:cxn modelId="{09F003A5-F615-428B-AD5A-8ED83C659995}" srcId="{F34E52F8-82DC-45A9-9743-1BBA685DCE64}" destId="{E913C4AC-59DB-498D-9400-97B82A4FBC97}" srcOrd="0" destOrd="0" parTransId="{A7DD36CE-1263-4C3D-882B-A742F4E6ED0E}" sibTransId="{14146F1C-C38E-4C86-AA9D-85CC0C584475}"/>
    <dgm:cxn modelId="{E95C1BC3-CFE1-4DBD-ACE6-229C49908EA9}" type="presOf" srcId="{F34E52F8-82DC-45A9-9743-1BBA685DCE64}" destId="{396553B5-8D16-4406-BF54-A52C45B3E108}" srcOrd="0" destOrd="0" presId="urn:microsoft.com/office/officeart/2005/8/layout/hList1"/>
    <dgm:cxn modelId="{0F0FEE5A-FD1A-488E-99D6-15369EE7CB83}" type="presOf" srcId="{57F0E5F6-4E64-4B01-879F-1829C95FB7B1}" destId="{91EAA397-0E30-4E3C-A0B4-63C765B49995}" srcOrd="0" destOrd="0" presId="urn:microsoft.com/office/officeart/2005/8/layout/hList1"/>
    <dgm:cxn modelId="{B8095DBC-E80C-466C-9A4E-71E4BE841B66}" type="presOf" srcId="{E8AD1374-9BB9-49CA-9138-2457C8C753F1}" destId="{363A42A0-3BD6-4599-B348-FB21B04CE888}" srcOrd="0" destOrd="0" presId="urn:microsoft.com/office/officeart/2005/8/layout/hList1"/>
    <dgm:cxn modelId="{2FDCDF10-5C44-47E2-9DBD-ED18CFFBF485}" srcId="{E8AD1374-9BB9-49CA-9138-2457C8C753F1}" destId="{B1D4BEF0-BFB1-4861-BC75-A6F43B2400B8}" srcOrd="0" destOrd="0" parTransId="{CF762EC3-F6EB-4CE6-AD31-AB4682DD435F}" sibTransId="{35B6AD77-16AC-4152-9A24-5E680E1894B1}"/>
    <dgm:cxn modelId="{408D9BD2-97FE-4A9F-901D-8949203D5E6F}" type="presOf" srcId="{E913C4AC-59DB-498D-9400-97B82A4FBC97}" destId="{DFC25ED7-3F3E-421D-A1D9-F6C219DA6071}" srcOrd="0" destOrd="0" presId="urn:microsoft.com/office/officeart/2005/8/layout/hList1"/>
    <dgm:cxn modelId="{E550A779-8CF2-4F0C-B007-AB0140D71F91}" type="presOf" srcId="{B1D4BEF0-BFB1-4861-BC75-A6F43B2400B8}" destId="{63193554-42BC-4752-B76A-E6B0C1B4D9FF}" srcOrd="0" destOrd="0" presId="urn:microsoft.com/office/officeart/2005/8/layout/hList1"/>
    <dgm:cxn modelId="{80D0BA02-28D6-4E72-BE64-91AA64CBF85A}" srcId="{B75DEC30-BC2F-4761-9C57-BE2757AB13D6}" destId="{F34E52F8-82DC-45A9-9743-1BBA685DCE64}" srcOrd="2" destOrd="0" parTransId="{223B6494-8DAE-4064-8E6D-AE9FD29EC5B1}" sibTransId="{B1C70A8F-7AE9-4C19-875D-D6A5D8B4A53A}"/>
    <dgm:cxn modelId="{95D04139-74A1-43C0-B935-4A353069E7DB}" srcId="{57F0E5F6-4E64-4B01-879F-1829C95FB7B1}" destId="{00AA2FAA-8406-4341-8CBB-B28465E1339E}" srcOrd="0" destOrd="0" parTransId="{4F47B863-E68E-45D2-8516-BCE1A28B95F8}" sibTransId="{C4D5A0F9-62BB-43E3-8E60-F077AE9BA54A}"/>
    <dgm:cxn modelId="{ECE41BF7-961A-4829-AD89-B9E760310F32}" type="presParOf" srcId="{31A64295-3D48-4BF0-B8FD-2991AA1E6AF3}" destId="{518D1EBA-ECA2-4FCE-87F3-F59598DD096F}" srcOrd="0" destOrd="0" presId="urn:microsoft.com/office/officeart/2005/8/layout/hList1"/>
    <dgm:cxn modelId="{40FD6FD2-8338-4A01-B25A-1846F0E4AF07}" type="presParOf" srcId="{518D1EBA-ECA2-4FCE-87F3-F59598DD096F}" destId="{91EAA397-0E30-4E3C-A0B4-63C765B49995}" srcOrd="0" destOrd="0" presId="urn:microsoft.com/office/officeart/2005/8/layout/hList1"/>
    <dgm:cxn modelId="{DEC69EB2-B440-4B4B-8872-0AA510106C20}" type="presParOf" srcId="{518D1EBA-ECA2-4FCE-87F3-F59598DD096F}" destId="{3F8BF923-4F4A-46EB-A46F-D3923ADBBB14}" srcOrd="1" destOrd="0" presId="urn:microsoft.com/office/officeart/2005/8/layout/hList1"/>
    <dgm:cxn modelId="{6722528C-D729-4BA5-AFE3-AB67542B99B3}" type="presParOf" srcId="{31A64295-3D48-4BF0-B8FD-2991AA1E6AF3}" destId="{C13F7BEF-17E7-4CBF-B346-37A6C03CCCF6}" srcOrd="1" destOrd="0" presId="urn:microsoft.com/office/officeart/2005/8/layout/hList1"/>
    <dgm:cxn modelId="{56FD00DB-1DA4-464F-BE9E-28FCF5D5B8C5}" type="presParOf" srcId="{31A64295-3D48-4BF0-B8FD-2991AA1E6AF3}" destId="{25DF73AA-ADB7-4E1C-9256-2C5E3799C2B8}" srcOrd="2" destOrd="0" presId="urn:microsoft.com/office/officeart/2005/8/layout/hList1"/>
    <dgm:cxn modelId="{8328AF71-4D0D-44EC-9197-DDA8D5156259}" type="presParOf" srcId="{25DF73AA-ADB7-4E1C-9256-2C5E3799C2B8}" destId="{363A42A0-3BD6-4599-B348-FB21B04CE888}" srcOrd="0" destOrd="0" presId="urn:microsoft.com/office/officeart/2005/8/layout/hList1"/>
    <dgm:cxn modelId="{694CE047-7BFB-4B8B-8708-CF484E81CAD7}" type="presParOf" srcId="{25DF73AA-ADB7-4E1C-9256-2C5E3799C2B8}" destId="{63193554-42BC-4752-B76A-E6B0C1B4D9FF}" srcOrd="1" destOrd="0" presId="urn:microsoft.com/office/officeart/2005/8/layout/hList1"/>
    <dgm:cxn modelId="{09E910EE-1329-41DF-8EE6-6AAB09EEEBE1}" type="presParOf" srcId="{31A64295-3D48-4BF0-B8FD-2991AA1E6AF3}" destId="{21C7CC9D-3496-4BB4-8FEC-99E72A129ABC}" srcOrd="3" destOrd="0" presId="urn:microsoft.com/office/officeart/2005/8/layout/hList1"/>
    <dgm:cxn modelId="{70AB0CAC-EC4E-47BE-BC22-774F3BD98030}" type="presParOf" srcId="{31A64295-3D48-4BF0-B8FD-2991AA1E6AF3}" destId="{9B6433CC-1E3B-46B3-B423-FFFFCE7A0430}" srcOrd="4" destOrd="0" presId="urn:microsoft.com/office/officeart/2005/8/layout/hList1"/>
    <dgm:cxn modelId="{90C30922-BBB2-4DCA-ACDC-AB91944EFCD7}" type="presParOf" srcId="{9B6433CC-1E3B-46B3-B423-FFFFCE7A0430}" destId="{396553B5-8D16-4406-BF54-A52C45B3E108}" srcOrd="0" destOrd="0" presId="urn:microsoft.com/office/officeart/2005/8/layout/hList1"/>
    <dgm:cxn modelId="{7050FBB8-E0D4-42F1-9D04-7A149A1C8A8B}" type="presParOf" srcId="{9B6433CC-1E3B-46B3-B423-FFFFCE7A0430}" destId="{DFC25ED7-3F3E-421D-A1D9-F6C219DA607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AA397-0E30-4E3C-A0B4-63C765B49995}">
      <dsp:nvSpPr>
        <dsp:cNvPr id="0" name=""/>
        <dsp:cNvSpPr/>
      </dsp:nvSpPr>
      <dsp:spPr>
        <a:xfrm>
          <a:off x="2137" y="32340"/>
          <a:ext cx="2084294" cy="4320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t>面向列存储</a:t>
          </a:r>
          <a:endParaRPr lang="zh-CN" altLang="en-US" sz="1500" kern="1200" dirty="0"/>
        </a:p>
      </dsp:txBody>
      <dsp:txXfrm>
        <a:off x="2137" y="32340"/>
        <a:ext cx="2084294" cy="432000"/>
      </dsp:txXfrm>
    </dsp:sp>
    <dsp:sp modelId="{3F8BF923-4F4A-46EB-A46F-D3923ADBBB14}">
      <dsp:nvSpPr>
        <dsp:cNvPr id="0" name=""/>
        <dsp:cNvSpPr/>
      </dsp:nvSpPr>
      <dsp:spPr>
        <a:xfrm>
          <a:off x="2137" y="464340"/>
          <a:ext cx="2084294" cy="844087"/>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t>BigTable</a:t>
          </a:r>
          <a:r>
            <a:rPr lang="zh-CN" altLang="en-US" sz="1500" kern="1200" dirty="0" smtClean="0"/>
            <a:t>、</a:t>
          </a:r>
          <a:r>
            <a:rPr lang="en-US" altLang="zh-CN" sz="1500" kern="1200" dirty="0" smtClean="0"/>
            <a:t>HBase</a:t>
          </a:r>
          <a:r>
            <a:rPr lang="zh-CN" altLang="en-US" sz="1500" kern="1200" dirty="0" smtClean="0"/>
            <a:t>、</a:t>
          </a:r>
          <a:r>
            <a:rPr lang="en-US" altLang="zh-CN" sz="1500" kern="1200" dirty="0" smtClean="0"/>
            <a:t>Cassandra </a:t>
          </a:r>
          <a:endParaRPr lang="zh-CN" altLang="en-US" sz="1500" kern="1200" dirty="0"/>
        </a:p>
      </dsp:txBody>
      <dsp:txXfrm>
        <a:off x="2137" y="464340"/>
        <a:ext cx="2084294" cy="844087"/>
      </dsp:txXfrm>
    </dsp:sp>
    <dsp:sp modelId="{363A42A0-3BD6-4599-B348-FB21B04CE888}">
      <dsp:nvSpPr>
        <dsp:cNvPr id="0" name=""/>
        <dsp:cNvSpPr/>
      </dsp:nvSpPr>
      <dsp:spPr>
        <a:xfrm>
          <a:off x="2378232" y="32340"/>
          <a:ext cx="2084294" cy="432000"/>
        </a:xfrm>
        <a:prstGeom prst="rect">
          <a:avLst/>
        </a:prstGeom>
        <a:solidFill>
          <a:schemeClr val="accent5">
            <a:hueOff val="1628512"/>
            <a:satOff val="5598"/>
            <a:lumOff val="-26863"/>
            <a:alphaOff val="0"/>
          </a:schemeClr>
        </a:solidFill>
        <a:ln w="25400" cap="flat" cmpd="sng" algn="ctr">
          <a:solidFill>
            <a:schemeClr val="accent5">
              <a:hueOff val="1628512"/>
              <a:satOff val="5598"/>
              <a:lumOff val="-268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t>面向键值存储</a:t>
          </a:r>
          <a:endParaRPr lang="zh-CN" altLang="en-US" sz="1500" kern="1200" dirty="0"/>
        </a:p>
      </dsp:txBody>
      <dsp:txXfrm>
        <a:off x="2378232" y="32340"/>
        <a:ext cx="2084294" cy="432000"/>
      </dsp:txXfrm>
    </dsp:sp>
    <dsp:sp modelId="{63193554-42BC-4752-B76A-E6B0C1B4D9FF}">
      <dsp:nvSpPr>
        <dsp:cNvPr id="0" name=""/>
        <dsp:cNvSpPr/>
      </dsp:nvSpPr>
      <dsp:spPr>
        <a:xfrm>
          <a:off x="2378232" y="464340"/>
          <a:ext cx="2084294" cy="844087"/>
        </a:xfrm>
        <a:prstGeom prst="rect">
          <a:avLst/>
        </a:prstGeom>
        <a:solidFill>
          <a:schemeClr val="accent5">
            <a:tint val="40000"/>
            <a:alpha val="90000"/>
            <a:hueOff val="1622542"/>
            <a:satOff val="-11507"/>
            <a:lumOff val="-6548"/>
            <a:alphaOff val="0"/>
          </a:schemeClr>
        </a:solidFill>
        <a:ln w="25400" cap="flat" cmpd="sng" algn="ctr">
          <a:solidFill>
            <a:schemeClr val="accent5">
              <a:tint val="40000"/>
              <a:alpha val="90000"/>
              <a:hueOff val="1622542"/>
              <a:satOff val="-11507"/>
              <a:lumOff val="-65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err="1" smtClean="0"/>
            <a:t>Redis</a:t>
          </a:r>
          <a:r>
            <a:rPr lang="zh-CN" altLang="en-US" sz="1500" kern="1200" dirty="0" smtClean="0"/>
            <a:t>、</a:t>
          </a:r>
          <a:r>
            <a:rPr lang="en-US" altLang="zh-CN" sz="1500" kern="1200" dirty="0" err="1" smtClean="0"/>
            <a:t>Riak</a:t>
          </a:r>
          <a:r>
            <a:rPr lang="zh-CN" altLang="en-US" sz="1500" kern="1200" dirty="0" smtClean="0"/>
            <a:t>、</a:t>
          </a:r>
          <a:r>
            <a:rPr lang="en-US" altLang="zh-CN" sz="1500" kern="1200" dirty="0" smtClean="0"/>
            <a:t>Tokyo Cabinet</a:t>
          </a:r>
          <a:endParaRPr lang="zh-CN" altLang="en-US" sz="1500" kern="1200" dirty="0"/>
        </a:p>
      </dsp:txBody>
      <dsp:txXfrm>
        <a:off x="2378232" y="464340"/>
        <a:ext cx="2084294" cy="844087"/>
      </dsp:txXfrm>
    </dsp:sp>
    <dsp:sp modelId="{396553B5-8D16-4406-BF54-A52C45B3E108}">
      <dsp:nvSpPr>
        <dsp:cNvPr id="0" name=""/>
        <dsp:cNvSpPr/>
      </dsp:nvSpPr>
      <dsp:spPr>
        <a:xfrm>
          <a:off x="4754328" y="32340"/>
          <a:ext cx="2084294" cy="432000"/>
        </a:xfrm>
        <a:prstGeom prst="rect">
          <a:avLst/>
        </a:prstGeom>
        <a:solidFill>
          <a:schemeClr val="accent5">
            <a:hueOff val="3257024"/>
            <a:satOff val="11196"/>
            <a:lumOff val="-53726"/>
            <a:alphaOff val="0"/>
          </a:schemeClr>
        </a:solidFill>
        <a:ln w="25400" cap="flat" cmpd="sng" algn="ctr">
          <a:solidFill>
            <a:schemeClr val="accent5">
              <a:hueOff val="3257024"/>
              <a:satOff val="11196"/>
              <a:lumOff val="-537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t>面向文档存储</a:t>
          </a:r>
          <a:endParaRPr lang="zh-CN" altLang="en-US" sz="1500" kern="1200" dirty="0"/>
        </a:p>
      </dsp:txBody>
      <dsp:txXfrm>
        <a:off x="4754328" y="32340"/>
        <a:ext cx="2084294" cy="432000"/>
      </dsp:txXfrm>
    </dsp:sp>
    <dsp:sp modelId="{DFC25ED7-3F3E-421D-A1D9-F6C219DA6071}">
      <dsp:nvSpPr>
        <dsp:cNvPr id="0" name=""/>
        <dsp:cNvSpPr/>
      </dsp:nvSpPr>
      <dsp:spPr>
        <a:xfrm>
          <a:off x="4754328" y="464340"/>
          <a:ext cx="2084294" cy="844087"/>
        </a:xfrm>
        <a:prstGeom prst="rect">
          <a:avLst/>
        </a:prstGeom>
        <a:solidFill>
          <a:schemeClr val="accent5">
            <a:tint val="40000"/>
            <a:alpha val="90000"/>
            <a:hueOff val="3245083"/>
            <a:satOff val="-23015"/>
            <a:lumOff val="-13095"/>
            <a:alphaOff val="0"/>
          </a:schemeClr>
        </a:solidFill>
        <a:ln w="25400" cap="flat" cmpd="sng" algn="ctr">
          <a:solidFill>
            <a:schemeClr val="accent5">
              <a:tint val="40000"/>
              <a:alpha val="90000"/>
              <a:hueOff val="3245083"/>
              <a:satOff val="-23015"/>
              <a:lumOff val="-130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err="1" smtClean="0"/>
            <a:t>SimpleDB</a:t>
          </a:r>
          <a:r>
            <a:rPr lang="zh-CN" altLang="en-US" sz="1500" kern="1200" dirty="0" smtClean="0"/>
            <a:t>、</a:t>
          </a:r>
          <a:r>
            <a:rPr lang="en-US" altLang="zh-CN" sz="1500" kern="1200" dirty="0" smtClean="0"/>
            <a:t>MongoDB</a:t>
          </a:r>
          <a:r>
            <a:rPr lang="zh-CN" altLang="en-US" sz="1500" kern="1200" dirty="0" smtClean="0"/>
            <a:t>、</a:t>
          </a:r>
          <a:r>
            <a:rPr lang="en-US" altLang="zh-CN" sz="1500" kern="1200" dirty="0" err="1" smtClean="0"/>
            <a:t>CouchDB</a:t>
          </a:r>
          <a:endParaRPr lang="zh-CN" altLang="en-US" sz="1500" kern="1200" dirty="0"/>
        </a:p>
      </dsp:txBody>
      <dsp:txXfrm>
        <a:off x="4754328" y="464340"/>
        <a:ext cx="2084294" cy="8440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B92AA-D379-4FD2-B2BE-0106447557CB}" type="datetimeFigureOut">
              <a:rPr lang="zh-CN" altLang="en-US" smtClean="0"/>
              <a:t>2013/12/24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9F8AD-38F6-4812-8E25-58A478D004CF}" type="slidenum">
              <a:rPr lang="zh-CN" altLang="en-US" smtClean="0"/>
              <a:t>‹#›</a:t>
            </a:fld>
            <a:endParaRPr lang="zh-CN" altLang="en-US"/>
          </a:p>
        </p:txBody>
      </p:sp>
    </p:spTree>
    <p:extLst>
      <p:ext uri="{BB962C8B-B14F-4D97-AF65-F5344CB8AC3E}">
        <p14:creationId xmlns:p14="http://schemas.microsoft.com/office/powerpoint/2010/main" val="125773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a:t>
            </a:fld>
            <a:endParaRPr lang="en-US" altLang="zh-CN" smtClean="0">
              <a:solidFill>
                <a:srgbClr val="000000"/>
              </a:solidFill>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14</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天最掣数拊眸们。扣务机制必钡</a:t>
            </a:r>
            <a:r>
              <a:rPr lang="en-US" altLang="zh-CN" dirty="0" smtClean="0"/>
              <a:t>Y‰</a:t>
            </a:r>
            <a:r>
              <a:rPr lang="zh-CN" altLang="en-US" dirty="0" smtClean="0"/>
              <a:t>址</a:t>
            </a:r>
            <a:r>
              <a:rPr lang="en-US" altLang="zh-CN" dirty="0" smtClean="0"/>
              <a:t>ACID</a:t>
            </a:r>
            <a:r>
              <a:rPr lang="zh-CN" altLang="en-US" dirty="0" smtClean="0"/>
              <a:t>槭性，</a:t>
            </a:r>
            <a:r>
              <a:rPr lang="en-US" altLang="zh-CN" dirty="0" smtClean="0"/>
              <a:t>u”</a:t>
            </a:r>
            <a:r>
              <a:rPr lang="zh-CN" altLang="en-US" dirty="0" smtClean="0"/>
              <a:t>昧</a:t>
            </a:r>
            <a:r>
              <a:rPr lang="en-US" altLang="zh-CN" dirty="0" smtClean="0"/>
              <a:t>F</a:t>
            </a:r>
            <a:r>
              <a:rPr lang="zh-CN" altLang="en-US" dirty="0" smtClean="0"/>
              <a:t>性、敛性、</a:t>
            </a:r>
            <a:r>
              <a:rPr lang="en-US" altLang="zh-CN" dirty="0" smtClean="0"/>
              <a:t>m</a:t>
            </a:r>
            <a:r>
              <a:rPr lang="zh-CN" altLang="en-US" dirty="0" smtClean="0"/>
              <a:t>离札</a:t>
            </a:r>
          </a:p>
          <a:p>
            <a:r>
              <a:rPr lang="zh-CN" altLang="en-US" dirty="0" smtClean="0"/>
              <a:t>刖持久性。⋯</a:t>
            </a:r>
            <a:r>
              <a:rPr lang="en-US" altLang="zh-CN" dirty="0" smtClean="0"/>
              <a:t>J</a:t>
            </a:r>
            <a:r>
              <a:rPr lang="zh-CN" altLang="en-US" dirty="0" smtClean="0"/>
              <a:t>咒系。性数荆厍的馊辑址杂</a:t>
            </a:r>
            <a:r>
              <a:rPr lang="en-US" altLang="zh-CN" dirty="0" smtClean="0"/>
              <a:t>_j{=』li6i</a:t>
            </a:r>
            <a:r>
              <a:rPr lang="zh-CN" altLang="en-US" dirty="0" smtClean="0"/>
              <a:t>遵衔。</a:t>
            </a:r>
            <a:r>
              <a:rPr lang="en-US" altLang="zh-CN" dirty="0" smtClean="0"/>
              <a:t>j L</a:t>
            </a:r>
            <a:r>
              <a:rPr lang="zh-CN" altLang="en-US" dirty="0" smtClean="0"/>
              <a:t>务敛陀</a:t>
            </a:r>
            <a:r>
              <a:rPr lang="en-US" altLang="zh-CN" dirty="0" err="1" smtClean="0"/>
              <a:t>fl!J</a:t>
            </a:r>
            <a:r>
              <a:rPr lang="zh-CN" altLang="en-US" dirty="0" smtClean="0"/>
              <a:t>蛭求．</a:t>
            </a:r>
            <a:r>
              <a:rPr lang="en-US" altLang="zh-CN" dirty="0" smtClean="0"/>
              <a:t>f</a:t>
            </a:r>
            <a:r>
              <a:rPr lang="zh-CN" altLang="en-US" dirty="0" smtClean="0"/>
              <a:t>世甜北</a:t>
            </a:r>
          </a:p>
          <a:p>
            <a:r>
              <a:rPr lang="zh-CN" altLang="en-US" dirty="0" smtClean="0"/>
              <a:t>锁等</a:t>
            </a:r>
            <a:r>
              <a:rPr lang="en-US" altLang="zh-CN" dirty="0" smtClean="0"/>
              <a:t>"</a:t>
            </a:r>
            <a:r>
              <a:rPr lang="zh-CN" altLang="en-US" dirty="0" smtClean="0"/>
              <a:t>发性</a:t>
            </a:r>
            <a:r>
              <a:rPr lang="en-US" altLang="zh-CN" dirty="0" smtClean="0"/>
              <a:t>M</a:t>
            </a:r>
            <a:r>
              <a:rPr lang="zh-CN" altLang="en-US" dirty="0" smtClean="0"/>
              <a:t>题时“发，</a:t>
            </a:r>
            <a:r>
              <a:rPr lang="en-US" altLang="zh-CN" dirty="0" err="1" smtClean="0"/>
              <a:t>i</a:t>
            </a:r>
            <a:r>
              <a:rPr lang="en-US" altLang="zh-CN" dirty="0" smtClean="0"/>
              <a:t>-</a:t>
            </a:r>
            <a:r>
              <a:rPr lang="zh-CN" altLang="en-US" dirty="0" smtClean="0"/>
              <a:t>，严</a:t>
            </a:r>
            <a:r>
              <a:rPr lang="en-US" altLang="zh-CN" dirty="0" err="1" smtClean="0"/>
              <a:t>tE</a:t>
            </a:r>
            <a:r>
              <a:rPr lang="zh-CN" altLang="en-US" dirty="0" smtClean="0"/>
              <a:t>彬</a:t>
            </a:r>
            <a:r>
              <a:rPr lang="en-US" altLang="zh-CN" dirty="0" smtClean="0"/>
              <a:t>I</a:t>
            </a:r>
            <a:r>
              <a:rPr lang="zh-CN" altLang="en-US" dirty="0" smtClean="0"/>
              <a:t>哪了系统的</a:t>
            </a:r>
            <a:r>
              <a:rPr lang="en-US" altLang="zh-CN" dirty="0" smtClean="0"/>
              <a:t>_</a:t>
            </a:r>
            <a:r>
              <a:rPr lang="zh-CN" altLang="en-US" dirty="0" smtClean="0"/>
              <a:t>，</a:t>
            </a:r>
            <a:r>
              <a:rPr lang="en-US" altLang="zh-CN" dirty="0" err="1" smtClean="0"/>
              <a:t>i</a:t>
            </a:r>
            <a:r>
              <a:rPr lang="en-US" altLang="zh-CN" dirty="0" smtClean="0"/>
              <a:t>=</a:t>
            </a:r>
            <a:r>
              <a:rPr lang="zh-CN" altLang="en-US" dirty="0" smtClean="0"/>
              <a:t>发陵</a:t>
            </a:r>
            <a:r>
              <a:rPr lang="en-US" altLang="zh-CN" dirty="0" smtClean="0"/>
              <a:t>1</a:t>
            </a:r>
            <a:r>
              <a:rPr lang="zh-CN" altLang="en-US" dirty="0" smtClean="0"/>
              <a:t>抖</a:t>
            </a:r>
            <a:r>
              <a:rPr lang="en-US" altLang="zh-CN" dirty="0" smtClean="0"/>
              <a:t>#</a:t>
            </a:r>
            <a:r>
              <a:rPr lang="zh-CN" altLang="en-US" dirty="0" smtClean="0"/>
              <a:t>能：’</a:t>
            </a:r>
            <a:r>
              <a:rPr lang="en-US" altLang="zh-CN" dirty="0" smtClean="0"/>
              <a:t>』</a:t>
            </a:r>
            <a:r>
              <a:rPr lang="zh-CN" altLang="en-US" dirty="0" smtClean="0"/>
              <a:t>火系型数抛侔</a:t>
            </a:r>
          </a:p>
          <a:p>
            <a:r>
              <a:rPr lang="en-US" altLang="zh-CN" dirty="0" err="1" smtClean="0"/>
              <a:t>ACID’j</a:t>
            </a:r>
            <a:r>
              <a:rPr lang="en-US" altLang="zh-CN" dirty="0" smtClean="0"/>
              <a:t>[</a:t>
            </a:r>
            <a:r>
              <a:rPr lang="zh-CN" altLang="en-US" dirty="0" smtClean="0"/>
              <a:t>铬瑙陀；</a:t>
            </a:r>
            <a:r>
              <a:rPr lang="en-US" altLang="zh-CN" dirty="0" smtClean="0"/>
              <a:t>}【|</a:t>
            </a:r>
            <a:r>
              <a:rPr lang="zh-CN" altLang="en-US" dirty="0" smtClean="0"/>
              <a:t>比，</a:t>
            </a:r>
            <a:r>
              <a:rPr lang="en-US" altLang="zh-CN" dirty="0" smtClean="0"/>
              <a:t>NoSQL</a:t>
            </a:r>
            <a:r>
              <a:rPr lang="zh-CN" altLang="en-US" dirty="0" smtClean="0"/>
              <a:t>系统只支持较刺的事务，如事务蹦焉满足最终敛</a:t>
            </a:r>
          </a:p>
          <a:p>
            <a:r>
              <a:rPr lang="zh-CN" altLang="en-US" dirty="0" smtClean="0"/>
              <a:t>性的篮求，弱’非务的址圳能提高系统的开发</a:t>
            </a:r>
            <a:r>
              <a:rPr lang="en-US" altLang="zh-CN" dirty="0" smtClean="0"/>
              <a:t>l</a:t>
            </a:r>
            <a:r>
              <a:rPr lang="zh-CN" altLang="en-US" dirty="0" smtClean="0"/>
              <a:t>垄写能力。</a:t>
            </a:r>
          </a:p>
          <a:p>
            <a:r>
              <a:rPr lang="en-US" altLang="zh-CN" dirty="0" smtClean="0"/>
              <a:t>(5)</a:t>
            </a:r>
            <a:r>
              <a:rPr lang="zh-CN" altLang="en-US" dirty="0" smtClean="0"/>
              <a:t>佳用分</a:t>
            </a:r>
            <a:r>
              <a:rPr lang="en-US" altLang="zh-CN" dirty="0" smtClean="0"/>
              <a:t>m</a:t>
            </a:r>
            <a:r>
              <a:rPr lang="zh-CN" altLang="en-US" dirty="0" smtClean="0"/>
              <a:t>式索引和用</a:t>
            </a:r>
            <a:r>
              <a:rPr lang="en-US" altLang="zh-CN" dirty="0" smtClean="0"/>
              <a:t>RAM</a:t>
            </a:r>
            <a:r>
              <a:rPr lang="zh-CN" altLang="en-US" dirty="0" smtClean="0"/>
              <a:t>存储数插</a:t>
            </a:r>
            <a:r>
              <a:rPr lang="en-US" altLang="zh-CN" dirty="0" smtClean="0"/>
              <a:t>}</a:t>
            </a:r>
          </a:p>
          <a:p>
            <a:r>
              <a:rPr lang="zh-CN" altLang="en-US" dirty="0" smtClean="0"/>
              <a:t>健</a:t>
            </a:r>
            <a:r>
              <a:rPr lang="en-US" altLang="zh-CN" dirty="0" smtClean="0"/>
              <a:t>『</a:t>
            </a:r>
            <a:r>
              <a:rPr lang="en-US" altLang="zh-CN" dirty="0" err="1" smtClean="0"/>
              <a:t>fJ</a:t>
            </a:r>
            <a:r>
              <a:rPr lang="zh-CN" altLang="en-US" dirty="0" smtClean="0"/>
              <a:t>分粕，℃索引便</a:t>
            </a:r>
            <a:r>
              <a:rPr lang="en-US" altLang="zh-CN" dirty="0" smtClean="0"/>
              <a:t>I_</a:t>
            </a:r>
            <a:r>
              <a:rPr lang="zh-CN" altLang="en-US" dirty="0" smtClean="0"/>
              <a:t>．征分佑一℃鬃群巾快述定位数</a:t>
            </a:r>
            <a:r>
              <a:rPr lang="en-US" altLang="zh-CN" dirty="0" smtClean="0"/>
              <a:t>t|【l{</a:t>
            </a:r>
            <a:r>
              <a:rPr lang="zh-CN" altLang="en-US" dirty="0" smtClean="0"/>
              <a:t>，</a:t>
            </a:r>
            <a:r>
              <a:rPr lang="en-US" altLang="zh-CN" dirty="0" smtClean="0"/>
              <a:t>【</a:t>
            </a:r>
            <a:r>
              <a:rPr lang="en-US" altLang="zh-CN" dirty="0" err="1" smtClean="0"/>
              <a:t>f_fJH</a:t>
            </a:r>
            <a:r>
              <a:rPr lang="en-US" altLang="zh-CN" dirty="0" smtClean="0"/>
              <a:t> RAM</a:t>
            </a:r>
            <a:r>
              <a:rPr lang="zh-CN" altLang="en-US" dirty="0" smtClean="0"/>
              <a:t>存储数槲町以</a:t>
            </a:r>
          </a:p>
          <a:p>
            <a:r>
              <a:rPr lang="zh-CN" altLang="en-US" dirty="0" smtClean="0"/>
              <a:t>提商数捌的读写速度．减少延迟州川。</a:t>
            </a:r>
          </a:p>
          <a:p>
            <a:r>
              <a:rPr lang="en-US" altLang="zh-CN" dirty="0" smtClean="0"/>
              <a:t>(6)</a:t>
            </a:r>
            <a:r>
              <a:rPr lang="zh-CN" altLang="en-US" dirty="0" smtClean="0"/>
              <a:t>模式自</a:t>
            </a:r>
            <a:r>
              <a:rPr lang="en-US" altLang="zh-CN" dirty="0" smtClean="0"/>
              <a:t>m</a:t>
            </a:r>
          </a:p>
          <a:p>
            <a:r>
              <a:rPr lang="zh-CN" altLang="en-US" dirty="0" smtClean="0"/>
              <a:t>通常址见谈武的，正需舰光定义数槲模一℃，征．黯求发啦变也州</a:t>
            </a:r>
            <a:r>
              <a:rPr lang="en-US" altLang="zh-CN" dirty="0" smtClean="0"/>
              <a:t>r4</a:t>
            </a:r>
            <a:r>
              <a:rPr lang="zh-CN" altLang="en-US" dirty="0" smtClean="0"/>
              <a:t>以为数州畦</a:t>
            </a:r>
          </a:p>
          <a:p>
            <a:r>
              <a:rPr lang="zh-CN" altLang="en-US" dirty="0" smtClean="0"/>
              <a:t>采动忐添加属性。</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15</a:t>
            </a:fld>
            <a:endParaRPr lang="zh-CN" altLang="en-US"/>
          </a:p>
        </p:txBody>
      </p:sp>
    </p:spTree>
    <p:extLst>
      <p:ext uri="{BB962C8B-B14F-4D97-AF65-F5344CB8AC3E}">
        <p14:creationId xmlns:p14="http://schemas.microsoft.com/office/powerpoint/2010/main" val="797177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21</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24</a:t>
            </a:fld>
            <a:endParaRPr lang="en-US" altLang="zh-CN" smtClean="0">
              <a:solidFill>
                <a:srgbClr val="000000"/>
              </a:solidFill>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32</a:t>
            </a:fld>
            <a:endParaRPr lang="en-US" altLang="zh-CN" smtClean="0">
              <a:solidFill>
                <a:srgbClr val="000000"/>
              </a:solidFill>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38</a:t>
            </a:fld>
            <a:endParaRPr lang="en-US" altLang="zh-CN" smtClean="0">
              <a:solidFill>
                <a:srgbClr val="000000"/>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区医疗服务为居民提供基本的医疗服务，是我国医疗体制改革和社区建设的重要组成部分。它是以人的保健为中心、家庭为单位、社区为范围导向，以妇女儿童、老年人、慢性病、残疾人和脆弱人群为重点，以解决社区主要问题、满足社区基本卫生需求为目的，融预防、医疗、保健、健康教育为一体的，有效、经济、综合、连续的基层医疗服</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3</a:t>
            </a:fld>
            <a:endParaRPr lang="zh-CN" altLang="en-US"/>
          </a:p>
        </p:txBody>
      </p:sp>
    </p:spTree>
    <p:extLst>
      <p:ext uri="{BB962C8B-B14F-4D97-AF65-F5344CB8AC3E}">
        <p14:creationId xmlns:p14="http://schemas.microsoft.com/office/powerpoint/2010/main" val="301251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2008</a:t>
            </a:r>
            <a:r>
              <a:rPr lang="zh-CN" altLang="en-US" dirty="0" smtClean="0"/>
              <a:t>年我国卫生部规定了社区卫生服务机构实行首诊负责制和双向转诊制。实施社区首诊制，有利于促进患者的合理分流，使一些常见病可以在社区得到解决，可以缓解看病难的问题。同时可以使大医院有更多的精力专注于疑难杂症、危重病的诊疗，提高卫生资源的利用率，促进基层医院与大医院共同发展</a:t>
            </a:r>
            <a:r>
              <a:rPr lang="en-US" altLang="zh-CN" dirty="0" smtClean="0"/>
              <a:t>,</a:t>
            </a:r>
            <a:r>
              <a:rPr lang="zh-CN" altLang="en-US" dirty="0" smtClean="0"/>
              <a:t>目前我国还有</a:t>
            </a:r>
            <a:r>
              <a:rPr lang="en-US" altLang="zh-CN" dirty="0" smtClean="0"/>
              <a:t>1/4 </a:t>
            </a:r>
            <a:r>
              <a:rPr lang="zh-CN" altLang="en-US" dirty="0" smtClean="0"/>
              <a:t>的病人患病没有就医，虽有部分病人到药店购药治病，但超过</a:t>
            </a:r>
            <a:r>
              <a:rPr lang="en-US" altLang="zh-CN" dirty="0" smtClean="0"/>
              <a:t>5 </a:t>
            </a:r>
            <a:r>
              <a:rPr lang="zh-CN" altLang="en-US" dirty="0" smtClean="0"/>
              <a:t>成以上的病人还是到三级大医院就医</a:t>
            </a:r>
            <a:r>
              <a:rPr lang="en-US" altLang="zh-CN" dirty="0" smtClean="0"/>
              <a:t>[3]</a:t>
            </a:r>
            <a:r>
              <a:rPr lang="zh-CN" altLang="en-US" dirty="0" smtClean="0"/>
              <a:t>。</a:t>
            </a:r>
            <a:r>
              <a:rPr lang="en-US" altLang="zh-CN" dirty="0" smtClean="0"/>
              <a:t>2010</a:t>
            </a:r>
            <a:r>
              <a:rPr lang="zh-CN" altLang="en-US" dirty="0" smtClean="0"/>
              <a:t>年全国医疗服务情况显示，全国社区卫生服务中心病床使用率为</a:t>
            </a:r>
            <a:r>
              <a:rPr lang="en-US" altLang="zh-CN" dirty="0" smtClean="0"/>
              <a:t>56.1%</a:t>
            </a:r>
            <a:r>
              <a:rPr lang="zh-CN" altLang="en-US" dirty="0" smtClean="0"/>
              <a:t>，乡镇卫生院为</a:t>
            </a:r>
            <a:r>
              <a:rPr lang="en-US" altLang="zh-CN" dirty="0" smtClean="0"/>
              <a:t>59%</a:t>
            </a:r>
            <a:r>
              <a:rPr lang="zh-CN" altLang="en-US" dirty="0" smtClean="0"/>
              <a:t>，而三级医院和二级医院分别为</a:t>
            </a:r>
            <a:r>
              <a:rPr lang="en-US" altLang="zh-CN" dirty="0" smtClean="0"/>
              <a:t>102.9%</a:t>
            </a:r>
            <a:r>
              <a:rPr lang="zh-CN" altLang="en-US" dirty="0" smtClean="0"/>
              <a:t>和</a:t>
            </a:r>
            <a:r>
              <a:rPr lang="en-US" altLang="zh-CN" dirty="0" smtClean="0"/>
              <a:t>87.3%[4]</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4</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临床专业技能指医生应用临床技能和经验迅速判断病人健康状况和建立诊断的能力以及判断病人对干预措施可能获得的效益和风险比的能</a:t>
            </a:r>
          </a:p>
          <a:p>
            <a:r>
              <a:rPr lang="zh-CN" altLang="en-US" dirty="0" smtClean="0"/>
              <a:t>力</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5</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医生给病人看病的这一自然过程可以用人工智能的设计原理和方法来模拟。</a:t>
            </a:r>
          </a:p>
          <a:p>
            <a:r>
              <a:rPr lang="zh-CN" altLang="en-US" dirty="0" smtClean="0"/>
              <a:t>这就是临床决策支持系统。临床决策支持系统对医生看病的观察、诊断和治疗模</a:t>
            </a:r>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6</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构建针对社区疾病的临床决策支持系统</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7</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8</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10</a:t>
            </a:fld>
            <a:endParaRPr lang="en-US" altLang="zh-CN" smtClean="0">
              <a:solidFill>
                <a:srgbClr val="000000"/>
              </a:solidFill>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12</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55023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46581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33363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2FB4426-5738-4515-A79A-7AFEF728041A}" type="slidenum">
              <a:rPr lang="en-US" altLang="zh-CN"/>
              <a:pPr>
                <a:defRPr/>
              </a:pPr>
              <a:t>‹#›</a:t>
            </a:fld>
            <a:endParaRPr lang="en-US" altLang="zh-CN"/>
          </a:p>
        </p:txBody>
      </p:sp>
    </p:spTree>
    <p:extLst>
      <p:ext uri="{BB962C8B-B14F-4D97-AF65-F5344CB8AC3E}">
        <p14:creationId xmlns:p14="http://schemas.microsoft.com/office/powerpoint/2010/main" val="302182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F81533B-888C-4A32-B1D3-39D778DA3F0A}" type="slidenum">
              <a:rPr lang="en-US" altLang="zh-CN"/>
              <a:pPr>
                <a:defRPr/>
              </a:pPr>
              <a:t>‹#›</a:t>
            </a:fld>
            <a:endParaRPr lang="en-US" altLang="zh-CN"/>
          </a:p>
        </p:txBody>
      </p:sp>
    </p:spTree>
    <p:extLst>
      <p:ext uri="{BB962C8B-B14F-4D97-AF65-F5344CB8AC3E}">
        <p14:creationId xmlns:p14="http://schemas.microsoft.com/office/powerpoint/2010/main" val="19047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A8FFCAC-800E-4FC6-923C-7475918DC2D1}" type="slidenum">
              <a:rPr lang="en-US" altLang="zh-CN"/>
              <a:pPr>
                <a:defRPr/>
              </a:pPr>
              <a:t>‹#›</a:t>
            </a:fld>
            <a:endParaRPr lang="en-US" altLang="zh-CN"/>
          </a:p>
        </p:txBody>
      </p:sp>
    </p:spTree>
    <p:extLst>
      <p:ext uri="{BB962C8B-B14F-4D97-AF65-F5344CB8AC3E}">
        <p14:creationId xmlns:p14="http://schemas.microsoft.com/office/powerpoint/2010/main" val="1433606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D89F224-AFF1-4D47-940B-D850241BD4D6}" type="slidenum">
              <a:rPr lang="en-US" altLang="zh-CN"/>
              <a:pPr>
                <a:defRPr/>
              </a:pPr>
              <a:t>‹#›</a:t>
            </a:fld>
            <a:endParaRPr lang="en-US" altLang="zh-CN"/>
          </a:p>
        </p:txBody>
      </p:sp>
    </p:spTree>
    <p:extLst>
      <p:ext uri="{BB962C8B-B14F-4D97-AF65-F5344CB8AC3E}">
        <p14:creationId xmlns:p14="http://schemas.microsoft.com/office/powerpoint/2010/main" val="68338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2BECFE9-0E7B-4F03-B555-78B9B661D307}" type="slidenum">
              <a:rPr lang="en-US" altLang="zh-CN"/>
              <a:pPr>
                <a:defRPr/>
              </a:pPr>
              <a:t>‹#›</a:t>
            </a:fld>
            <a:endParaRPr lang="en-US" altLang="zh-CN"/>
          </a:p>
        </p:txBody>
      </p:sp>
    </p:spTree>
    <p:extLst>
      <p:ext uri="{BB962C8B-B14F-4D97-AF65-F5344CB8AC3E}">
        <p14:creationId xmlns:p14="http://schemas.microsoft.com/office/powerpoint/2010/main" val="335276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47687745-32C5-46B2-B2C7-FFC9046A7558}" type="slidenum">
              <a:rPr lang="en-US" altLang="zh-CN"/>
              <a:pPr>
                <a:defRPr/>
              </a:pPr>
              <a:t>‹#›</a:t>
            </a:fld>
            <a:endParaRPr lang="en-US" altLang="zh-CN"/>
          </a:p>
        </p:txBody>
      </p:sp>
    </p:spTree>
    <p:extLst>
      <p:ext uri="{BB962C8B-B14F-4D97-AF65-F5344CB8AC3E}">
        <p14:creationId xmlns:p14="http://schemas.microsoft.com/office/powerpoint/2010/main" val="2836183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6"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2A91896-4F5D-4807-B8D8-2588A25F2E34}" type="slidenum">
              <a:rPr lang="en-US" altLang="zh-CN"/>
              <a:pPr>
                <a:defRPr/>
              </a:pPr>
              <a:t>‹#›</a:t>
            </a:fld>
            <a:endParaRPr lang="en-US" altLang="zh-CN" dirty="0"/>
          </a:p>
        </p:txBody>
      </p:sp>
    </p:spTree>
    <p:extLst>
      <p:ext uri="{BB962C8B-B14F-4D97-AF65-F5344CB8AC3E}">
        <p14:creationId xmlns:p14="http://schemas.microsoft.com/office/powerpoint/2010/main" val="2680506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A490D66C-8351-4BCF-923D-AF0F43F01F05}" type="slidenum">
              <a:rPr lang="en-US" altLang="zh-CN"/>
              <a:pPr>
                <a:defRPr/>
              </a:pPr>
              <a:t>‹#›</a:t>
            </a:fld>
            <a:endParaRPr lang="en-US" altLang="zh-CN"/>
          </a:p>
        </p:txBody>
      </p:sp>
    </p:spTree>
    <p:extLst>
      <p:ext uri="{BB962C8B-B14F-4D97-AF65-F5344CB8AC3E}">
        <p14:creationId xmlns:p14="http://schemas.microsoft.com/office/powerpoint/2010/main" val="420128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23439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6A0B98E0-37D5-4E26-A07C-C930531193E7}" type="slidenum">
              <a:rPr lang="en-US" altLang="zh-CN"/>
              <a:pPr>
                <a:defRPr/>
              </a:pPr>
              <a:t>‹#›</a:t>
            </a:fld>
            <a:endParaRPr lang="en-US" altLang="zh-CN"/>
          </a:p>
        </p:txBody>
      </p:sp>
    </p:spTree>
    <p:extLst>
      <p:ext uri="{BB962C8B-B14F-4D97-AF65-F5344CB8AC3E}">
        <p14:creationId xmlns:p14="http://schemas.microsoft.com/office/powerpoint/2010/main" val="363945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8328D6D-200D-4FB9-A4D7-2D339A530A12}" type="slidenum">
              <a:rPr lang="en-US" altLang="zh-CN"/>
              <a:pPr>
                <a:defRPr/>
              </a:pPr>
              <a:t>‹#›</a:t>
            </a:fld>
            <a:endParaRPr lang="en-US" altLang="zh-CN"/>
          </a:p>
        </p:txBody>
      </p:sp>
    </p:spTree>
    <p:extLst>
      <p:ext uri="{BB962C8B-B14F-4D97-AF65-F5344CB8AC3E}">
        <p14:creationId xmlns:p14="http://schemas.microsoft.com/office/powerpoint/2010/main" val="3687060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B6C57CD-F18A-4AC2-8057-6FFF343A0A19}" type="slidenum">
              <a:rPr lang="en-US" altLang="zh-CN"/>
              <a:pPr>
                <a:defRPr/>
              </a:pPr>
              <a:t>‹#›</a:t>
            </a:fld>
            <a:endParaRPr lang="en-US" altLang="zh-CN"/>
          </a:p>
        </p:txBody>
      </p:sp>
    </p:spTree>
    <p:extLst>
      <p:ext uri="{BB962C8B-B14F-4D97-AF65-F5344CB8AC3E}">
        <p14:creationId xmlns:p14="http://schemas.microsoft.com/office/powerpoint/2010/main" val="1812561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4A111D5-406D-48FC-A661-70174EFC167C}" type="slidenum">
              <a:rPr lang="en-US" altLang="zh-CN"/>
              <a:pPr>
                <a:defRPr/>
              </a:pPr>
              <a:t>‹#›</a:t>
            </a:fld>
            <a:endParaRPr lang="en-US" altLang="zh-CN"/>
          </a:p>
        </p:txBody>
      </p:sp>
    </p:spTree>
    <p:extLst>
      <p:ext uri="{BB962C8B-B14F-4D97-AF65-F5344CB8AC3E}">
        <p14:creationId xmlns:p14="http://schemas.microsoft.com/office/powerpoint/2010/main" val="4155430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837C295-7D68-4988-90C3-9DF21B518A27}" type="slidenum">
              <a:rPr lang="en-US" altLang="zh-CN"/>
              <a:pPr>
                <a:defRPr/>
              </a:pPr>
              <a:t>‹#›</a:t>
            </a:fld>
            <a:endParaRPr lang="en-US" altLang="zh-CN"/>
          </a:p>
        </p:txBody>
      </p:sp>
    </p:spTree>
    <p:extLst>
      <p:ext uri="{BB962C8B-B14F-4D97-AF65-F5344CB8AC3E}">
        <p14:creationId xmlns:p14="http://schemas.microsoft.com/office/powerpoint/2010/main" val="123003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82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99146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85894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1464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65718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50188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11327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9FB0C-B183-40D2-95EB-93C86A997F4D}" type="datetimeFigureOut">
              <a:rPr lang="zh-CN" altLang="en-US" smtClean="0"/>
              <a:t>2013/12/24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01974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charset="0"/>
                <a:ea typeface="宋体" charset="-122"/>
              </a:defRPr>
            </a:lvl1pPr>
          </a:lstStyle>
          <a:p>
            <a:pPr fontAlgn="base">
              <a:spcBef>
                <a:spcPct val="0"/>
              </a:spcBef>
              <a:spcAft>
                <a:spcPct val="0"/>
              </a:spcAft>
              <a:defRPr/>
            </a:pPr>
            <a:fld id="{EA7B43F8-B507-4BDB-BB7A-FB50974C1F7E}"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48180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35.jpeg"/><Relationship Id="rId4" Type="http://schemas.openxmlformats.org/officeDocument/2006/relationships/image" Target="../media/image3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7.jpe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 Id="rId5" Type="http://schemas.openxmlformats.org/officeDocument/2006/relationships/image" Target="../media/image53.png"/><Relationship Id="rId4" Type="http://schemas.openxmlformats.org/officeDocument/2006/relationships/image" Target="../media/image5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4.jpe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8.xml"/><Relationship Id="rId5" Type="http://schemas.openxmlformats.org/officeDocument/2006/relationships/image" Target="../media/image58.png"/><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8.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30.gif"/></Relationships>
</file>

<file path=ppt/slides/_rels/slide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3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4" name="矩形 3"/>
          <p:cNvSpPr/>
          <p:nvPr/>
        </p:nvSpPr>
        <p:spPr>
          <a:xfrm>
            <a:off x="0" y="1903961"/>
            <a:ext cx="9144000" cy="1656001"/>
          </a:xfrm>
          <a:prstGeom prst="rect">
            <a:avLst/>
          </a:prstGeom>
          <a:solidFill>
            <a:srgbClr val="014C8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Franklin Gothic Medium"/>
              <a:ea typeface="微软雅黑"/>
              <a:cs typeface="+mn-cs"/>
            </a:endParaRPr>
          </a:p>
        </p:txBody>
      </p:sp>
      <p:sp>
        <p:nvSpPr>
          <p:cNvPr id="5" name="矩形 4"/>
          <p:cNvSpPr/>
          <p:nvPr/>
        </p:nvSpPr>
        <p:spPr>
          <a:xfrm>
            <a:off x="755576" y="1903961"/>
            <a:ext cx="3528392" cy="1656000"/>
          </a:xfrm>
          <a:prstGeom prst="rect">
            <a:avLst/>
          </a:prstGeom>
          <a:gradFill flip="none" rotWithShape="1">
            <a:gsLst>
              <a:gs pos="36000">
                <a:srgbClr val="026DCE"/>
              </a:gs>
              <a:gs pos="95000">
                <a:srgbClr val="014C83"/>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6" name="矩形 5"/>
          <p:cNvSpPr/>
          <p:nvPr/>
        </p:nvSpPr>
        <p:spPr>
          <a:xfrm>
            <a:off x="0" y="3496231"/>
            <a:ext cx="9144000" cy="222024"/>
          </a:xfrm>
          <a:prstGeom prst="rect">
            <a:avLst/>
          </a:prstGeom>
          <a:solidFill>
            <a:srgbClr val="012E57">
              <a:lumMod val="25000"/>
              <a:lumOff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7" name="TextBox 6"/>
          <p:cNvSpPr txBox="1"/>
          <p:nvPr/>
        </p:nvSpPr>
        <p:spPr>
          <a:xfrm>
            <a:off x="467544" y="2430413"/>
            <a:ext cx="8540725" cy="58477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rPr>
              <a:t>面向社区的疾病诊断决策支持系统设计与开发</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8" name="TextBox 7"/>
          <p:cNvSpPr txBox="1"/>
          <p:nvPr/>
        </p:nvSpPr>
        <p:spPr>
          <a:xfrm>
            <a:off x="3358809" y="3718255"/>
            <a:ext cx="2758194" cy="646331"/>
          </a:xfrm>
          <a:prstGeom prst="rect">
            <a:avLst/>
          </a:prstGeom>
          <a:noFill/>
        </p:spPr>
        <p:txBody>
          <a:bodyPr wrap="square" rtlCol="0">
            <a:spAutoFit/>
          </a:bodyPr>
          <a:lstStyle/>
          <a:p>
            <a:r>
              <a:rPr lang="zh-CN" altLang="en-US" dirty="0" smtClean="0"/>
              <a:t>汇报人</a:t>
            </a:r>
            <a:r>
              <a:rPr lang="en-US" altLang="zh-CN" dirty="0" smtClean="0"/>
              <a:t>: </a:t>
            </a:r>
            <a:r>
              <a:rPr lang="zh-CN" altLang="en-US" dirty="0" smtClean="0"/>
              <a:t>冯冠军</a:t>
            </a:r>
            <a:endParaRPr lang="en-US" altLang="zh-CN" dirty="0" smtClean="0"/>
          </a:p>
          <a:p>
            <a:r>
              <a:rPr lang="zh-CN" altLang="en-US" dirty="0" smtClean="0"/>
              <a:t>导    师</a:t>
            </a:r>
            <a:r>
              <a:rPr lang="en-US" altLang="zh-CN" dirty="0" smtClean="0"/>
              <a:t>:  </a:t>
            </a:r>
            <a:r>
              <a:rPr lang="zh-CN" altLang="en-US" dirty="0" smtClean="0"/>
              <a:t>吕旭东 教授</a:t>
            </a:r>
            <a:endParaRPr lang="en-US" altLang="zh-CN" dirty="0" smtClean="0"/>
          </a:p>
        </p:txBody>
      </p:sp>
    </p:spTree>
    <p:extLst>
      <p:ext uri="{BB962C8B-B14F-4D97-AF65-F5344CB8AC3E}">
        <p14:creationId xmlns:p14="http://schemas.microsoft.com/office/powerpoint/2010/main" val="583242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头痛决策支持系统设计与开发</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141538"/>
            <a:ext cx="5205412" cy="571500"/>
            <a:chOff x="3176558" y="2386018"/>
            <a:chExt cx="5205442" cy="571504"/>
          </a:xfrm>
          <a:solidFill>
            <a:schemeClr val="accent1">
              <a:lumMod val="90000"/>
            </a:schemeClr>
          </a:solidFill>
        </p:grpSpPr>
        <p:sp>
          <p:nvSpPr>
            <p:cNvPr id="20" name="矩形 19"/>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8"/>
              <a:ext cx="4366590" cy="369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系统关键技术研究</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2911475"/>
            <a:ext cx="5213404" cy="571500"/>
            <a:chOff x="3176558" y="3171836"/>
            <a:chExt cx="5213434"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665592"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10</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老年痴呆症决策支持系统设计与开发</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7990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系统相关技术调研</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560197" y="1352332"/>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系统关键技术</a:t>
            </a:r>
          </a:p>
        </p:txBody>
      </p:sp>
      <p:sp>
        <p:nvSpPr>
          <p:cNvPr id="4" name="TextBox 3"/>
          <p:cNvSpPr txBox="1"/>
          <p:nvPr/>
        </p:nvSpPr>
        <p:spPr>
          <a:xfrm>
            <a:off x="755576" y="2267744"/>
            <a:ext cx="2664296" cy="369332"/>
          </a:xfrm>
          <a:prstGeom prst="rect">
            <a:avLst/>
          </a:prstGeom>
          <a:noFill/>
        </p:spPr>
        <p:txBody>
          <a:bodyPr wrap="square" rtlCol="0">
            <a:spAutoFit/>
          </a:bodyPr>
          <a:lstStyle/>
          <a:p>
            <a:endParaRPr lang="zh-CN" altLang="en-US" dirty="0"/>
          </a:p>
        </p:txBody>
      </p:sp>
      <p:sp>
        <p:nvSpPr>
          <p:cNvPr id="5" name="TextBox 4"/>
          <p:cNvSpPr txBox="1"/>
          <p:nvPr/>
        </p:nvSpPr>
        <p:spPr>
          <a:xfrm>
            <a:off x="640708" y="2142054"/>
            <a:ext cx="4320480" cy="369332"/>
          </a:xfrm>
          <a:prstGeom prst="rect">
            <a:avLst/>
          </a:prstGeom>
          <a:noFill/>
        </p:spPr>
        <p:txBody>
          <a:bodyPr wrap="square" rtlCol="0">
            <a:spAutoFit/>
          </a:bodyPr>
          <a:lstStyle/>
          <a:p>
            <a:r>
              <a:rPr lang="zh-CN" altLang="en-US" dirty="0" smtClean="0"/>
              <a:t>社区医疗服务点分布在广域网上</a:t>
            </a:r>
            <a:endParaRPr lang="zh-CN" altLang="en-US" dirty="0"/>
          </a:p>
        </p:txBody>
      </p:sp>
      <p:sp>
        <p:nvSpPr>
          <p:cNvPr id="6" name="TextBox 5"/>
          <p:cNvSpPr txBox="1"/>
          <p:nvPr/>
        </p:nvSpPr>
        <p:spPr>
          <a:xfrm>
            <a:off x="4808200" y="2084110"/>
            <a:ext cx="2880320" cy="369332"/>
          </a:xfrm>
          <a:prstGeom prst="rect">
            <a:avLst/>
          </a:prstGeom>
          <a:noFill/>
        </p:spPr>
        <p:txBody>
          <a:bodyPr wrap="square" rtlCol="0">
            <a:spAutoFit/>
          </a:bodyPr>
          <a:lstStyle/>
          <a:p>
            <a:r>
              <a:rPr lang="en-US" altLang="zh-CN" dirty="0" smtClean="0"/>
              <a:t>C\S B\S </a:t>
            </a:r>
            <a:r>
              <a:rPr lang="zh-CN" altLang="en-US" dirty="0" smtClean="0"/>
              <a:t>云计算</a:t>
            </a:r>
            <a:endParaRPr lang="zh-CN" altLang="en-US" dirty="0"/>
          </a:p>
        </p:txBody>
      </p:sp>
      <p:sp>
        <p:nvSpPr>
          <p:cNvPr id="7" name="TextBox 6"/>
          <p:cNvSpPr txBox="1"/>
          <p:nvPr/>
        </p:nvSpPr>
        <p:spPr>
          <a:xfrm>
            <a:off x="1036752" y="3444240"/>
            <a:ext cx="3528392" cy="646331"/>
          </a:xfrm>
          <a:prstGeom prst="rect">
            <a:avLst/>
          </a:prstGeom>
          <a:noFill/>
        </p:spPr>
        <p:txBody>
          <a:bodyPr wrap="square" rtlCol="0">
            <a:spAutoFit/>
          </a:bodyPr>
          <a:lstStyle/>
          <a:p>
            <a:r>
              <a:rPr lang="zh-CN" altLang="en-US" dirty="0"/>
              <a:t>海量、异构性</a:t>
            </a:r>
          </a:p>
          <a:p>
            <a:r>
              <a:rPr lang="zh-CN" altLang="en-US" dirty="0" smtClean="0"/>
              <a:t>医疗数据的</a:t>
            </a:r>
            <a:endParaRPr lang="zh-CN" altLang="en-US" dirty="0"/>
          </a:p>
        </p:txBody>
      </p:sp>
      <p:sp>
        <p:nvSpPr>
          <p:cNvPr id="8" name="TextBox 7"/>
          <p:cNvSpPr txBox="1"/>
          <p:nvPr/>
        </p:nvSpPr>
        <p:spPr>
          <a:xfrm>
            <a:off x="4808200" y="3444240"/>
            <a:ext cx="2716128" cy="369332"/>
          </a:xfrm>
          <a:prstGeom prst="rect">
            <a:avLst/>
          </a:prstGeom>
          <a:noFill/>
        </p:spPr>
        <p:txBody>
          <a:bodyPr wrap="square" rtlCol="0">
            <a:spAutoFit/>
          </a:bodyPr>
          <a:lstStyle/>
          <a:p>
            <a:r>
              <a:rPr lang="en-US" altLang="zh-CN" dirty="0" smtClean="0"/>
              <a:t>NoSQL--</a:t>
            </a:r>
            <a:r>
              <a:rPr lang="en-US" altLang="zh-CN" dirty="0" err="1" smtClean="0"/>
              <a:t>mongoDB</a:t>
            </a:r>
            <a:endParaRPr lang="zh-CN" altLang="en-US" dirty="0"/>
          </a:p>
        </p:txBody>
      </p:sp>
      <p:sp>
        <p:nvSpPr>
          <p:cNvPr id="10" name="TextBox 9"/>
          <p:cNvSpPr txBox="1"/>
          <p:nvPr/>
        </p:nvSpPr>
        <p:spPr>
          <a:xfrm>
            <a:off x="1259632" y="4892000"/>
            <a:ext cx="2023080" cy="369332"/>
          </a:xfrm>
          <a:prstGeom prst="rect">
            <a:avLst/>
          </a:prstGeom>
          <a:noFill/>
        </p:spPr>
        <p:txBody>
          <a:bodyPr wrap="square" rtlCol="0">
            <a:spAutoFit/>
          </a:bodyPr>
          <a:lstStyle/>
          <a:p>
            <a:r>
              <a:rPr lang="zh-CN" altLang="en-US" dirty="0" smtClean="0"/>
              <a:t>推理机制不同</a:t>
            </a:r>
            <a:endParaRPr lang="zh-CN" altLang="en-US" dirty="0"/>
          </a:p>
        </p:txBody>
      </p:sp>
      <p:sp>
        <p:nvSpPr>
          <p:cNvPr id="11" name="TextBox 10"/>
          <p:cNvSpPr txBox="1"/>
          <p:nvPr/>
        </p:nvSpPr>
        <p:spPr>
          <a:xfrm>
            <a:off x="5076056" y="4892000"/>
            <a:ext cx="2880320" cy="369332"/>
          </a:xfrm>
          <a:prstGeom prst="rect">
            <a:avLst/>
          </a:prstGeom>
          <a:noFill/>
        </p:spPr>
        <p:txBody>
          <a:bodyPr wrap="square" rtlCol="0">
            <a:spAutoFit/>
          </a:bodyPr>
          <a:lstStyle/>
          <a:p>
            <a:r>
              <a:rPr lang="en-US" altLang="zh-CN" dirty="0" err="1" smtClean="0"/>
              <a:t>Webservice</a:t>
            </a:r>
            <a:endParaRPr lang="zh-CN" altLang="en-US" dirty="0"/>
          </a:p>
        </p:txBody>
      </p:sp>
    </p:spTree>
    <p:extLst>
      <p:ext uri="{BB962C8B-B14F-4D97-AF65-F5344CB8AC3E}">
        <p14:creationId xmlns:p14="http://schemas.microsoft.com/office/powerpoint/2010/main" val="2988008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网络技术分析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394081" y="1392992"/>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a:t>
            </a:r>
            <a:r>
              <a:rPr lang="zh-CN" altLang="en-US" dirty="0" smtClean="0"/>
              <a:t>医疗广域网环境</a:t>
            </a:r>
            <a:endParaRPr lang="zh-CN" altLang="en-US" dirty="0"/>
          </a:p>
        </p:txBody>
      </p:sp>
      <p:sp>
        <p:nvSpPr>
          <p:cNvPr id="4" name="圆角矩形 3"/>
          <p:cNvSpPr/>
          <p:nvPr/>
        </p:nvSpPr>
        <p:spPr bwMode="auto">
          <a:xfrm>
            <a:off x="611560" y="2041753"/>
            <a:ext cx="2458616"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4" name="圆角矩形 23"/>
          <p:cNvSpPr/>
          <p:nvPr/>
        </p:nvSpPr>
        <p:spPr bwMode="auto">
          <a:xfrm>
            <a:off x="3397002" y="2063937"/>
            <a:ext cx="2458616" cy="240250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3074" name="Picture 2" descr="D:\毕设\pictrute\imagesCAWCHZW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648" y="2201333"/>
            <a:ext cx="2115324" cy="16521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FGJ\Pictures\imagesCAULZML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02" y="2241706"/>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圆角矩形 24"/>
          <p:cNvSpPr/>
          <p:nvPr/>
        </p:nvSpPr>
        <p:spPr bwMode="auto">
          <a:xfrm>
            <a:off x="6180519" y="2063937"/>
            <a:ext cx="2458616" cy="240250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 name="右箭头 4"/>
          <p:cNvSpPr/>
          <p:nvPr/>
        </p:nvSpPr>
        <p:spPr bwMode="auto">
          <a:xfrm>
            <a:off x="3072885" y="2807015"/>
            <a:ext cx="326826" cy="360510"/>
          </a:xfrm>
          <a:prstGeom prst="rightArrow">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4" name="右箭头 33"/>
          <p:cNvSpPr/>
          <p:nvPr/>
        </p:nvSpPr>
        <p:spPr bwMode="auto">
          <a:xfrm>
            <a:off x="5837684" y="2807015"/>
            <a:ext cx="326826" cy="360510"/>
          </a:xfrm>
          <a:prstGeom prst="rightArrow">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075" name="Picture 3" descr="D:\毕设\pictrute\200510112161692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9647" y="2300946"/>
            <a:ext cx="2040359" cy="17331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82542" y="3705594"/>
            <a:ext cx="1045468" cy="369332"/>
          </a:xfrm>
          <a:prstGeom prst="rect">
            <a:avLst/>
          </a:prstGeom>
          <a:noFill/>
        </p:spPr>
        <p:txBody>
          <a:bodyPr wrap="square" rtlCol="0">
            <a:spAutoFit/>
          </a:bodyPr>
          <a:lstStyle/>
          <a:p>
            <a:r>
              <a:rPr lang="zh-CN" altLang="en-US" dirty="0" smtClean="0"/>
              <a:t>单机版</a:t>
            </a:r>
            <a:endParaRPr lang="zh-CN" altLang="en-US" dirty="0"/>
          </a:p>
        </p:txBody>
      </p:sp>
      <p:sp>
        <p:nvSpPr>
          <p:cNvPr id="7" name="TextBox 6"/>
          <p:cNvSpPr txBox="1"/>
          <p:nvPr/>
        </p:nvSpPr>
        <p:spPr>
          <a:xfrm>
            <a:off x="4067944" y="4097110"/>
            <a:ext cx="1296144" cy="369332"/>
          </a:xfrm>
          <a:prstGeom prst="rect">
            <a:avLst/>
          </a:prstGeom>
          <a:noFill/>
        </p:spPr>
        <p:txBody>
          <a:bodyPr wrap="square" rtlCol="0">
            <a:spAutoFit/>
          </a:bodyPr>
          <a:lstStyle/>
          <a:p>
            <a:r>
              <a:rPr lang="en-US" altLang="zh-CN" dirty="0" smtClean="0"/>
              <a:t>C\S</a:t>
            </a:r>
            <a:r>
              <a:rPr lang="zh-CN" altLang="en-US" dirty="0" smtClean="0"/>
              <a:t>架构</a:t>
            </a:r>
            <a:endParaRPr lang="zh-CN" altLang="en-US" dirty="0"/>
          </a:p>
        </p:txBody>
      </p:sp>
      <p:sp>
        <p:nvSpPr>
          <p:cNvPr id="8" name="TextBox 7"/>
          <p:cNvSpPr txBox="1"/>
          <p:nvPr/>
        </p:nvSpPr>
        <p:spPr>
          <a:xfrm>
            <a:off x="6876256" y="4097110"/>
            <a:ext cx="1296144" cy="369332"/>
          </a:xfrm>
          <a:prstGeom prst="rect">
            <a:avLst/>
          </a:prstGeom>
          <a:noFill/>
        </p:spPr>
        <p:txBody>
          <a:bodyPr wrap="square" rtlCol="0">
            <a:spAutoFit/>
          </a:bodyPr>
          <a:lstStyle/>
          <a:p>
            <a:r>
              <a:rPr lang="en-US" altLang="zh-CN" dirty="0" smtClean="0"/>
              <a:t>B\S</a:t>
            </a:r>
            <a:r>
              <a:rPr lang="zh-CN" altLang="en-US" dirty="0" smtClean="0"/>
              <a:t>架构</a:t>
            </a:r>
            <a:endParaRPr lang="zh-CN" altLang="en-US" dirty="0"/>
          </a:p>
        </p:txBody>
      </p:sp>
      <p:sp>
        <p:nvSpPr>
          <p:cNvPr id="2" name="下箭头 1"/>
          <p:cNvSpPr/>
          <p:nvPr/>
        </p:nvSpPr>
        <p:spPr bwMode="auto">
          <a:xfrm>
            <a:off x="7236296" y="4466442"/>
            <a:ext cx="504056" cy="330710"/>
          </a:xfrm>
          <a:prstGeom prst="downArrow">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9" name="云形 8"/>
          <p:cNvSpPr/>
          <p:nvPr/>
        </p:nvSpPr>
        <p:spPr bwMode="auto">
          <a:xfrm>
            <a:off x="6635798" y="4797152"/>
            <a:ext cx="1810544" cy="1008112"/>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0" name="TextBox 9"/>
          <p:cNvSpPr txBox="1"/>
          <p:nvPr/>
        </p:nvSpPr>
        <p:spPr>
          <a:xfrm>
            <a:off x="7019012" y="5116542"/>
            <a:ext cx="1044116" cy="369332"/>
          </a:xfrm>
          <a:prstGeom prst="rect">
            <a:avLst/>
          </a:prstGeom>
          <a:noFill/>
        </p:spPr>
        <p:txBody>
          <a:bodyPr wrap="square" rtlCol="0">
            <a:spAutoFit/>
          </a:bodyPr>
          <a:lstStyle/>
          <a:p>
            <a:r>
              <a:rPr lang="zh-CN" altLang="en-US" dirty="0" smtClean="0"/>
              <a:t>云计算</a:t>
            </a:r>
            <a:endParaRPr lang="zh-CN" altLang="en-US" dirty="0"/>
          </a:p>
        </p:txBody>
      </p:sp>
      <p:sp>
        <p:nvSpPr>
          <p:cNvPr id="11" name="TextBox 10"/>
          <p:cNvSpPr txBox="1"/>
          <p:nvPr/>
        </p:nvSpPr>
        <p:spPr>
          <a:xfrm>
            <a:off x="1403648" y="5116542"/>
            <a:ext cx="3222662" cy="369332"/>
          </a:xfrm>
          <a:prstGeom prst="rect">
            <a:avLst/>
          </a:prstGeom>
          <a:noFill/>
        </p:spPr>
        <p:txBody>
          <a:bodyPr wrap="square" rtlCol="0">
            <a:spAutoFit/>
          </a:bodyPr>
          <a:lstStyle/>
          <a:p>
            <a:r>
              <a:rPr lang="zh-CN" altLang="en-US" dirty="0" smtClean="0"/>
              <a:t>云计算的优点</a:t>
            </a:r>
            <a:endParaRPr lang="zh-CN" altLang="en-US" dirty="0"/>
          </a:p>
        </p:txBody>
      </p:sp>
    </p:spTree>
    <p:extLst>
      <p:ext uri="{BB962C8B-B14F-4D97-AF65-F5344CB8AC3E}">
        <p14:creationId xmlns:p14="http://schemas.microsoft.com/office/powerpoint/2010/main" val="195277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13</a:t>
            </a:fld>
            <a:endParaRPr lang="en-US" altLang="zh-CN" dirty="0"/>
          </a:p>
        </p:txBody>
      </p:sp>
      <p:sp>
        <p:nvSpPr>
          <p:cNvPr id="4"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网络技术分析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14966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457200" y="1238748"/>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社区数据</a:t>
            </a:r>
            <a:endParaRPr lang="zh-CN" altLang="en-US" dirty="0"/>
          </a:p>
        </p:txBody>
      </p:sp>
      <p:sp>
        <p:nvSpPr>
          <p:cNvPr id="23" name="TextBox 22"/>
          <p:cNvSpPr txBox="1"/>
          <p:nvPr/>
        </p:nvSpPr>
        <p:spPr>
          <a:xfrm>
            <a:off x="625805" y="2068232"/>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eaLnBrk="0" fontAlgn="auto" hangingPunct="0">
              <a:lnSpc>
                <a:spcPct val="100000"/>
              </a:lnSpc>
              <a:spcBef>
                <a:spcPts val="0"/>
              </a:spcBef>
              <a:spcAft>
                <a:spcPts val="0"/>
              </a:spcAft>
              <a:buClrTx/>
              <a:buSzTx/>
              <a:buFontTx/>
              <a:buNone/>
              <a:tabLst/>
              <a:defRPr sz="2800" b="0" kern="0">
                <a:solidFill>
                  <a:srgbClr val="FFFFFF"/>
                </a:solidFill>
                <a:effectLst>
                  <a:outerShdw blurRad="38100" dist="38100" dir="2700000" algn="tl">
                    <a:srgbClr val="000000"/>
                  </a:outerShdw>
                </a:effectLst>
                <a:latin typeface="Arial" pitchFamily="34" charset="0"/>
                <a:ea typeface="宋体" pitchFamily="2" charset="-122"/>
              </a:defRPr>
            </a:lvl1pPr>
          </a:lstStyle>
          <a:p>
            <a:r>
              <a:rPr lang="zh-CN" altLang="en-US" dirty="0"/>
              <a:t>数据存储量大</a:t>
            </a:r>
          </a:p>
        </p:txBody>
      </p:sp>
      <p:sp>
        <p:nvSpPr>
          <p:cNvPr id="25" name="Text Box 17"/>
          <p:cNvSpPr txBox="1">
            <a:spLocks noChangeArrowheads="1"/>
          </p:cNvSpPr>
          <p:nvPr/>
        </p:nvSpPr>
        <p:spPr bwMode="gray">
          <a:xfrm>
            <a:off x="2372578" y="3174719"/>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800" b="0" kern="0" dirty="0" smtClean="0">
                <a:solidFill>
                  <a:srgbClr val="FFFFFF"/>
                </a:solidFill>
                <a:effectLst>
                  <a:outerShdw blurRad="38100" dist="38100" dir="2700000" algn="tl">
                    <a:srgbClr val="000000"/>
                  </a:outerShdw>
                </a:effectLst>
                <a:latin typeface="Arial" pitchFamily="34" charset="0"/>
                <a:ea typeface="宋体" pitchFamily="2" charset="-122"/>
              </a:rPr>
              <a:t>数据</a:t>
            </a:r>
            <a:r>
              <a:rPr lang="zh-CN" altLang="en-US" sz="2800" kern="0" dirty="0" smtClean="0">
                <a:solidFill>
                  <a:srgbClr val="FFFFFF"/>
                </a:solidFill>
                <a:effectLst>
                  <a:outerShdw blurRad="38100" dist="38100" dir="2700000" algn="tl">
                    <a:srgbClr val="000000"/>
                  </a:outerShdw>
                </a:effectLst>
                <a:latin typeface="Arial" pitchFamily="34" charset="0"/>
                <a:ea typeface="宋体" pitchFamily="2" charset="-122"/>
              </a:rPr>
              <a:t>形式多样</a:t>
            </a:r>
            <a:endParaRPr lang="zh-CN" altLang="en-US" sz="28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4" name="Text Box 8"/>
          <p:cNvSpPr txBox="1">
            <a:spLocks noChangeArrowheads="1"/>
          </p:cNvSpPr>
          <p:nvPr/>
        </p:nvSpPr>
        <p:spPr bwMode="gray">
          <a:xfrm>
            <a:off x="4174573" y="2329681"/>
            <a:ext cx="27438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800" b="0" kern="0" dirty="0" smtClean="0">
                <a:solidFill>
                  <a:srgbClr val="FFFFFF"/>
                </a:solidFill>
                <a:effectLst>
                  <a:outerShdw blurRad="38100" dist="38100" dir="2700000" algn="tl">
                    <a:srgbClr val="000000"/>
                  </a:outerShdw>
                </a:effectLst>
                <a:latin typeface="Arial" pitchFamily="34" charset="0"/>
                <a:ea typeface="宋体" pitchFamily="2" charset="-122"/>
              </a:rPr>
              <a:t>数据增长速度快</a:t>
            </a:r>
            <a:endParaRPr lang="zh-CN" altLang="en-US" sz="28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6" name="TextBox 35"/>
          <p:cNvSpPr txBox="1"/>
          <p:nvPr/>
        </p:nvSpPr>
        <p:spPr>
          <a:xfrm>
            <a:off x="805825" y="2713054"/>
            <a:ext cx="1979062" cy="923330"/>
          </a:xfrm>
          <a:prstGeom prst="rect">
            <a:avLst/>
          </a:prstGeom>
          <a:noFill/>
        </p:spPr>
        <p:txBody>
          <a:bodyPr wrap="square" rtlCol="0">
            <a:spAutoFit/>
          </a:bodyPr>
          <a:lstStyle/>
          <a:p>
            <a:r>
              <a:rPr lang="zh-CN" altLang="en-US" dirty="0" smtClean="0"/>
              <a:t>系统覆盖社区范围广、疾病种类多样</a:t>
            </a:r>
            <a:endParaRPr lang="zh-CN" altLang="en-US" dirty="0"/>
          </a:p>
        </p:txBody>
      </p:sp>
      <p:sp>
        <p:nvSpPr>
          <p:cNvPr id="38" name="TextBox 37"/>
          <p:cNvSpPr txBox="1"/>
          <p:nvPr/>
        </p:nvSpPr>
        <p:spPr>
          <a:xfrm>
            <a:off x="2814271" y="4060663"/>
            <a:ext cx="1817265" cy="923330"/>
          </a:xfrm>
          <a:prstGeom prst="rect">
            <a:avLst/>
          </a:prstGeom>
          <a:noFill/>
        </p:spPr>
        <p:txBody>
          <a:bodyPr wrap="square" rtlCol="0">
            <a:spAutoFit/>
          </a:bodyPr>
          <a:lstStyle/>
          <a:p>
            <a:r>
              <a:rPr lang="zh-CN" altLang="en-US" dirty="0" smtClean="0"/>
              <a:t>不同疾病所需的数据在类型和结构上有很大差异</a:t>
            </a:r>
            <a:endParaRPr lang="zh-CN" altLang="en-US" dirty="0"/>
          </a:p>
        </p:txBody>
      </p:sp>
      <p:sp>
        <p:nvSpPr>
          <p:cNvPr id="39" name="TextBox 38"/>
          <p:cNvSpPr txBox="1"/>
          <p:nvPr/>
        </p:nvSpPr>
        <p:spPr>
          <a:xfrm>
            <a:off x="4723949" y="3059983"/>
            <a:ext cx="2160240" cy="1477328"/>
          </a:xfrm>
          <a:prstGeom prst="rect">
            <a:avLst/>
          </a:prstGeom>
          <a:noFill/>
        </p:spPr>
        <p:txBody>
          <a:bodyPr wrap="square" rtlCol="0">
            <a:spAutoFit/>
          </a:bodyPr>
          <a:lstStyle/>
          <a:p>
            <a:r>
              <a:rPr lang="zh-CN" altLang="en-US" dirty="0" smtClean="0"/>
              <a:t>社区医疗的人口基数大，医疗数据来源多样（问诊记录、检查报告、头痛日志）</a:t>
            </a:r>
            <a:endParaRPr lang="zh-CN" altLang="en-US" dirty="0"/>
          </a:p>
        </p:txBody>
      </p:sp>
      <p:pic>
        <p:nvPicPr>
          <p:cNvPr id="40" name="Picture 5" descr="C:\Users\Vico\Desktop\20120927122730781_easyicon_cn_1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585" y="1720081"/>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p:cNvSpPr txBox="1"/>
          <p:nvPr/>
        </p:nvSpPr>
        <p:spPr>
          <a:xfrm>
            <a:off x="7826097" y="2939281"/>
            <a:ext cx="1368152" cy="646331"/>
          </a:xfrm>
          <a:prstGeom prst="rect">
            <a:avLst/>
          </a:prstGeom>
          <a:noFill/>
        </p:spPr>
        <p:txBody>
          <a:bodyPr wrap="square" rtlCol="0">
            <a:spAutoFit/>
          </a:bodyPr>
          <a:lstStyle/>
          <a:p>
            <a:r>
              <a:rPr lang="zh-CN" altLang="en-US" dirty="0" smtClean="0"/>
              <a:t>模式自由</a:t>
            </a:r>
            <a:endParaRPr lang="en-US" altLang="zh-CN" dirty="0" smtClean="0"/>
          </a:p>
          <a:p>
            <a:r>
              <a:rPr lang="zh-CN" altLang="en-US" dirty="0" smtClean="0"/>
              <a:t>水平扩展性</a:t>
            </a:r>
            <a:endParaRPr lang="zh-CN" altLang="en-US" dirty="0"/>
          </a:p>
        </p:txBody>
      </p:sp>
    </p:spTree>
    <p:extLst>
      <p:ext uri="{BB962C8B-B14F-4D97-AF65-F5344CB8AC3E}">
        <p14:creationId xmlns:p14="http://schemas.microsoft.com/office/powerpoint/2010/main" val="1007331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11560" y="1314828"/>
            <a:ext cx="4435766"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dirty="0" smtClean="0"/>
              <a:t>NoSQL  =  Not Only  SQL</a:t>
            </a:r>
            <a:endParaRPr lang="zh-CN" altLang="en-US" dirty="0"/>
          </a:p>
        </p:txBody>
      </p:sp>
      <p:sp>
        <p:nvSpPr>
          <p:cNvPr id="6" name="TextBox 5"/>
          <p:cNvSpPr txBox="1"/>
          <p:nvPr/>
        </p:nvSpPr>
        <p:spPr>
          <a:xfrm>
            <a:off x="1036400" y="2047478"/>
            <a:ext cx="4255680" cy="1338828"/>
          </a:xfrm>
          <a:prstGeom prst="rect">
            <a:avLst/>
          </a:prstGeom>
          <a:noFill/>
        </p:spPr>
        <p:txBody>
          <a:bodyPr wrap="square" rtlCol="0">
            <a:spAutoFit/>
          </a:bodyPr>
          <a:lstStyle/>
          <a:p>
            <a:pPr>
              <a:lnSpc>
                <a:spcPct val="150000"/>
              </a:lnSpc>
            </a:pPr>
            <a:r>
              <a:rPr lang="en-US" altLang="zh-CN" dirty="0" smtClean="0"/>
              <a:t>NOSQL</a:t>
            </a:r>
            <a:r>
              <a:rPr lang="zh-CN" altLang="en-US" dirty="0" smtClean="0"/>
              <a:t>的特性</a:t>
            </a:r>
            <a:endParaRPr lang="en-US" altLang="zh-CN" dirty="0" smtClean="0"/>
          </a:p>
          <a:p>
            <a:pPr>
              <a:lnSpc>
                <a:spcPct val="150000"/>
              </a:lnSpc>
            </a:pPr>
            <a:r>
              <a:rPr lang="en-US" altLang="zh-CN" dirty="0" smtClean="0"/>
              <a:t>1.</a:t>
            </a:r>
            <a:r>
              <a:rPr lang="zh-CN" altLang="en-US" dirty="0" smtClean="0"/>
              <a:t>良好的水平扩展能力</a:t>
            </a:r>
            <a:endParaRPr lang="en-US" altLang="zh-CN" dirty="0" smtClean="0"/>
          </a:p>
          <a:p>
            <a:pPr>
              <a:lnSpc>
                <a:spcPct val="150000"/>
              </a:lnSpc>
            </a:pPr>
            <a:r>
              <a:rPr lang="en-US" altLang="zh-CN" dirty="0" smtClean="0"/>
              <a:t>2.</a:t>
            </a:r>
            <a:r>
              <a:rPr lang="zh-CN" altLang="en-US" dirty="0" smtClean="0"/>
              <a:t>模式自由</a:t>
            </a:r>
            <a:endParaRPr lang="en-US" altLang="zh-CN" dirty="0" smtClean="0"/>
          </a:p>
        </p:txBody>
      </p:sp>
      <p:pic>
        <p:nvPicPr>
          <p:cNvPr id="2049" name="Picture 1" descr="C:\Users\FGJ\AppData\Roaming\Tencent\Users\794460205\QQ\WinTemp\RichOle\`4JARE]T$F_1038VV4O2F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204864"/>
            <a:ext cx="2571750" cy="2686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图示 7"/>
          <p:cNvGraphicFramePr/>
          <p:nvPr>
            <p:extLst>
              <p:ext uri="{D42A27DB-BD31-4B8C-83A1-F6EECF244321}">
                <p14:modId xmlns:p14="http://schemas.microsoft.com/office/powerpoint/2010/main" val="2518553695"/>
              </p:ext>
            </p:extLst>
          </p:nvPr>
        </p:nvGraphicFramePr>
        <p:xfrm>
          <a:off x="935596" y="5085184"/>
          <a:ext cx="6840760" cy="13407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11905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16</a:t>
            </a:fld>
            <a:endParaRPr lang="en-US" altLang="zh-CN" smtClean="0">
              <a:solidFill>
                <a:srgbClr val="000000"/>
              </a:solidFill>
              <a:latin typeface="Arial" charset="0"/>
            </a:endParaRPr>
          </a:p>
        </p:txBody>
      </p:sp>
      <p:sp>
        <p:nvSpPr>
          <p:cNvPr id="57348" name="标题 1"/>
          <p:cNvSpPr txBox="1">
            <a:spLocks/>
          </p:cNvSpPr>
          <p:nvPr/>
        </p:nvSpPr>
        <p:spPr bwMode="auto">
          <a:xfrm>
            <a:off x="435407"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NoSQL</a:t>
            </a:r>
            <a:r>
              <a:rPr lang="zh-CN" altLang="en-US" sz="2800" b="1" dirty="0" smtClean="0">
                <a:solidFill>
                  <a:srgbClr val="FFFFFF"/>
                </a:solidFill>
                <a:latin typeface="Times New Roman" pitchFamily="18" charset="0"/>
                <a:ea typeface="黑体" pitchFamily="49" charset="-122"/>
                <a:cs typeface="Times New Roman" pitchFamily="18" charset="0"/>
              </a:rPr>
              <a:t>与关系型数据库比较分析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651136597"/>
              </p:ext>
            </p:extLst>
          </p:nvPr>
        </p:nvGraphicFramePr>
        <p:xfrm>
          <a:off x="447239" y="1268760"/>
          <a:ext cx="7776865" cy="4601696"/>
        </p:xfrm>
        <a:graphic>
          <a:graphicData uri="http://schemas.openxmlformats.org/drawingml/2006/table">
            <a:tbl>
              <a:tblPr firstRow="1" bandRow="1">
                <a:tableStyleId>{5C22544A-7EE6-4342-B048-85BDC9FD1C3A}</a:tableStyleId>
              </a:tblPr>
              <a:tblGrid>
                <a:gridCol w="1555373"/>
                <a:gridCol w="1555373"/>
                <a:gridCol w="1555373"/>
                <a:gridCol w="1555373"/>
                <a:gridCol w="1555373"/>
              </a:tblGrid>
              <a:tr h="392951">
                <a:tc>
                  <a:txBody>
                    <a:bodyPr/>
                    <a:lstStyle/>
                    <a:p>
                      <a:endParaRPr lang="zh-CN" altLang="en-US" dirty="0"/>
                    </a:p>
                  </a:txBody>
                  <a:tcPr/>
                </a:tc>
                <a:tc>
                  <a:txBody>
                    <a:bodyPr/>
                    <a:lstStyle/>
                    <a:p>
                      <a:r>
                        <a:rPr lang="en-US" altLang="zh-CN" dirty="0" smtClean="0"/>
                        <a:t>HBase</a:t>
                      </a:r>
                      <a:endParaRPr lang="zh-CN" altLang="en-US" dirty="0"/>
                    </a:p>
                  </a:txBody>
                  <a:tcPr/>
                </a:tc>
                <a:tc>
                  <a:txBody>
                    <a:bodyPr/>
                    <a:lstStyle/>
                    <a:p>
                      <a:r>
                        <a:rPr lang="en-US" altLang="zh-CN" dirty="0" smtClean="0"/>
                        <a:t>Dynamo</a:t>
                      </a:r>
                      <a:endParaRPr lang="zh-CN" altLang="en-US" dirty="0"/>
                    </a:p>
                  </a:txBody>
                  <a:tcPr/>
                </a:tc>
                <a:tc>
                  <a:txBody>
                    <a:bodyPr/>
                    <a:lstStyle/>
                    <a:p>
                      <a:r>
                        <a:rPr lang="en-US" altLang="zh-CN" dirty="0" smtClean="0"/>
                        <a:t>MongoDB</a:t>
                      </a:r>
                      <a:endParaRPr lang="zh-CN" altLang="en-US" dirty="0"/>
                    </a:p>
                  </a:txBody>
                  <a:tcPr/>
                </a:tc>
                <a:tc>
                  <a:txBody>
                    <a:bodyPr/>
                    <a:lstStyle/>
                    <a:p>
                      <a:r>
                        <a:rPr lang="en-US" altLang="zh-CN" dirty="0" smtClean="0"/>
                        <a:t>MySQL</a:t>
                      </a:r>
                      <a:endParaRPr lang="zh-CN" altLang="en-US" dirty="0"/>
                    </a:p>
                  </a:txBody>
                  <a:tcPr/>
                </a:tc>
              </a:tr>
              <a:tr h="399137">
                <a:tc>
                  <a:txBody>
                    <a:bodyPr/>
                    <a:lstStyle/>
                    <a:p>
                      <a:r>
                        <a:rPr lang="zh-CN" altLang="en-US" dirty="0" smtClean="0"/>
                        <a:t>数据模型</a:t>
                      </a:r>
                      <a:endParaRPr lang="zh-CN" altLang="en-US" dirty="0"/>
                    </a:p>
                  </a:txBody>
                  <a:tcPr/>
                </a:tc>
                <a:tc>
                  <a:txBody>
                    <a:bodyPr/>
                    <a:lstStyle/>
                    <a:p>
                      <a:pPr algn="ctr"/>
                      <a:r>
                        <a:rPr lang="en-US" altLang="zh-CN" dirty="0" smtClean="0"/>
                        <a:t> </a:t>
                      </a:r>
                      <a:r>
                        <a:rPr lang="zh-CN" altLang="en-US" dirty="0" smtClean="0"/>
                        <a:t>列存储</a:t>
                      </a:r>
                      <a:endParaRPr lang="zh-CN" altLang="en-US" dirty="0"/>
                    </a:p>
                  </a:txBody>
                  <a:tcPr/>
                </a:tc>
                <a:tc>
                  <a:txBody>
                    <a:bodyPr/>
                    <a:lstStyle/>
                    <a:p>
                      <a:pPr algn="ctr"/>
                      <a:r>
                        <a:rPr lang="zh-CN" altLang="en-US" dirty="0" smtClean="0"/>
                        <a:t>键值存储</a:t>
                      </a:r>
                      <a:endParaRPr lang="zh-CN" altLang="en-US" dirty="0"/>
                    </a:p>
                  </a:txBody>
                  <a:tcPr/>
                </a:tc>
                <a:tc>
                  <a:txBody>
                    <a:bodyPr/>
                    <a:lstStyle/>
                    <a:p>
                      <a:pPr algn="ctr"/>
                      <a:r>
                        <a:rPr lang="en-US" altLang="zh-CN" dirty="0" smtClean="0"/>
                        <a:t>MongoDB</a:t>
                      </a:r>
                      <a:endParaRPr lang="zh-CN" altLang="en-US" dirty="0"/>
                    </a:p>
                  </a:txBody>
                  <a:tcPr/>
                </a:tc>
                <a:tc>
                  <a:txBody>
                    <a:bodyPr/>
                    <a:lstStyle/>
                    <a:p>
                      <a:pPr algn="ctr"/>
                      <a:r>
                        <a:rPr lang="zh-CN" altLang="en-US" dirty="0" smtClean="0"/>
                        <a:t>关系模型</a:t>
                      </a:r>
                      <a:endParaRPr lang="zh-CN" altLang="en-US" dirty="0"/>
                    </a:p>
                  </a:txBody>
                  <a:tcPr/>
                </a:tc>
              </a:tr>
              <a:tr h="792088">
                <a:tc>
                  <a:txBody>
                    <a:bodyPr/>
                    <a:lstStyle/>
                    <a:p>
                      <a:r>
                        <a:rPr lang="zh-CN" altLang="en-US" dirty="0" smtClean="0"/>
                        <a:t>架构</a:t>
                      </a:r>
                      <a:endParaRPr lang="zh-CN" altLang="en-US" dirty="0"/>
                    </a:p>
                  </a:txBody>
                  <a:tcPr/>
                </a:tc>
                <a:tc>
                  <a:txBody>
                    <a:bodyPr/>
                    <a:lstStyle/>
                    <a:p>
                      <a:pPr algn="ctr"/>
                      <a:r>
                        <a:rPr lang="en-US" altLang="zh-CN" dirty="0" smtClean="0"/>
                        <a:t>Master+</a:t>
                      </a:r>
                    </a:p>
                    <a:p>
                      <a:pPr algn="ctr"/>
                      <a:r>
                        <a:rPr lang="en-US" altLang="zh-CN" dirty="0" smtClean="0"/>
                        <a:t>Tablet Server</a:t>
                      </a:r>
                      <a:endParaRPr lang="zh-CN" altLang="en-US" dirty="0"/>
                    </a:p>
                  </a:txBody>
                  <a:tcPr/>
                </a:tc>
                <a:tc>
                  <a:txBody>
                    <a:bodyPr/>
                    <a:lstStyle/>
                    <a:p>
                      <a:r>
                        <a:rPr lang="zh-CN" altLang="en-US" dirty="0" smtClean="0"/>
                        <a:t>去中心化的分布式数据库</a:t>
                      </a:r>
                      <a:endParaRPr lang="zh-CN" altLang="en-US" dirty="0"/>
                    </a:p>
                  </a:txBody>
                  <a:tcPr/>
                </a:tc>
                <a:tc>
                  <a:txBody>
                    <a:bodyPr/>
                    <a:lstStyle/>
                    <a:p>
                      <a:r>
                        <a:rPr lang="zh-CN" altLang="en-US" dirty="0" smtClean="0"/>
                        <a:t>自动分片与副本集</a:t>
                      </a:r>
                      <a:endParaRPr lang="zh-CN" altLang="en-US" dirty="0"/>
                    </a:p>
                  </a:txBody>
                  <a:tcPr/>
                </a:tc>
                <a:tc>
                  <a:txBody>
                    <a:bodyPr/>
                    <a:lstStyle/>
                    <a:p>
                      <a:pPr algn="ctr"/>
                      <a:r>
                        <a:rPr lang="en-US" altLang="zh-CN" dirty="0" smtClean="0"/>
                        <a:t>Master+</a:t>
                      </a:r>
                    </a:p>
                    <a:p>
                      <a:pPr algn="ctr"/>
                      <a:r>
                        <a:rPr lang="en-US" altLang="zh-CN" dirty="0" smtClean="0"/>
                        <a:t>Slave</a:t>
                      </a:r>
                      <a:endParaRPr lang="zh-CN" altLang="en-US" dirty="0"/>
                    </a:p>
                  </a:txBody>
                  <a:tcPr/>
                </a:tc>
              </a:tr>
              <a:tr h="519695">
                <a:tc>
                  <a:txBody>
                    <a:bodyPr/>
                    <a:lstStyle/>
                    <a:p>
                      <a:r>
                        <a:rPr lang="zh-CN" altLang="en-US" dirty="0" smtClean="0"/>
                        <a:t>查询功能</a:t>
                      </a:r>
                      <a:endParaRPr lang="zh-CN" altLang="en-US" dirty="0"/>
                    </a:p>
                  </a:txBody>
                  <a:tcPr/>
                </a:tc>
                <a:tc>
                  <a:txBody>
                    <a:bodyPr/>
                    <a:lstStyle/>
                    <a:p>
                      <a:r>
                        <a:rPr lang="zh-CN" altLang="en-US" dirty="0" smtClean="0"/>
                        <a:t>只能进行单个列的查询、不能进行复合条件查询</a:t>
                      </a:r>
                      <a:endParaRPr lang="zh-CN" altLang="en-US" dirty="0"/>
                    </a:p>
                  </a:txBody>
                  <a:tcPr/>
                </a:tc>
                <a:tc>
                  <a:txBody>
                    <a:bodyPr/>
                    <a:lstStyle/>
                    <a:p>
                      <a:r>
                        <a:rPr lang="zh-CN" altLang="en-US" dirty="0" smtClean="0"/>
                        <a:t>只支持主键查询</a:t>
                      </a:r>
                      <a:endParaRPr lang="zh-CN" altLang="en-US" dirty="0"/>
                    </a:p>
                  </a:txBody>
                  <a:tcPr/>
                </a:tc>
                <a:tc>
                  <a:txBody>
                    <a:bodyPr/>
                    <a:lstStyle/>
                    <a:p>
                      <a:r>
                        <a:rPr lang="zh-CN" altLang="en-US" dirty="0" smtClean="0"/>
                        <a:t>除连接查询外，支持丰富的查询功能</a:t>
                      </a:r>
                      <a:endParaRPr lang="zh-CN" altLang="en-US" dirty="0"/>
                    </a:p>
                  </a:txBody>
                  <a:tcPr/>
                </a:tc>
                <a:tc>
                  <a:txBody>
                    <a:bodyPr/>
                    <a:lstStyle/>
                    <a:p>
                      <a:r>
                        <a:rPr lang="zh-CN" altLang="en-US" dirty="0" smtClean="0"/>
                        <a:t>支持复杂查询，可以多表连接查询</a:t>
                      </a:r>
                      <a:endParaRPr lang="zh-CN" altLang="en-US" dirty="0"/>
                    </a:p>
                  </a:txBody>
                  <a:tcPr/>
                </a:tc>
              </a:tr>
              <a:tr h="519695">
                <a:tc>
                  <a:txBody>
                    <a:bodyPr/>
                    <a:lstStyle/>
                    <a:p>
                      <a:r>
                        <a:rPr lang="zh-CN" altLang="en-US" dirty="0" smtClean="0"/>
                        <a:t>扩展性</a:t>
                      </a:r>
                      <a:endParaRPr lang="zh-CN" altLang="en-US" dirty="0"/>
                    </a:p>
                  </a:txBody>
                  <a:tcPr/>
                </a:tc>
                <a:tc>
                  <a:txBody>
                    <a:bodyPr/>
                    <a:lstStyle/>
                    <a:p>
                      <a:r>
                        <a:rPr lang="zh-CN" altLang="en-US" dirty="0" smtClean="0"/>
                        <a:t>添加</a:t>
                      </a:r>
                      <a:r>
                        <a:rPr lang="en-US" altLang="zh-CN" dirty="0" smtClean="0"/>
                        <a:t>Tablet</a:t>
                      </a:r>
                      <a:r>
                        <a:rPr lang="zh-CN" altLang="en-US" dirty="0" smtClean="0"/>
                        <a:t>服务</a:t>
                      </a:r>
                      <a:endParaRPr lang="zh-CN" altLang="en-US" dirty="0"/>
                    </a:p>
                  </a:txBody>
                  <a:tcPr/>
                </a:tc>
                <a:tc>
                  <a:txBody>
                    <a:bodyPr/>
                    <a:lstStyle/>
                    <a:p>
                      <a:r>
                        <a:rPr lang="zh-CN" altLang="en-US" dirty="0" smtClean="0"/>
                        <a:t>添加节点，表迁移</a:t>
                      </a:r>
                      <a:endParaRPr lang="zh-CN" altLang="en-US" dirty="0"/>
                    </a:p>
                  </a:txBody>
                  <a:tcPr/>
                </a:tc>
                <a:tc>
                  <a:txBody>
                    <a:bodyPr/>
                    <a:lstStyle/>
                    <a:p>
                      <a:r>
                        <a:rPr lang="zh-CN" altLang="en-US" dirty="0" smtClean="0"/>
                        <a:t>添加分片，</a:t>
                      </a:r>
                      <a:r>
                        <a:rPr lang="en-US" altLang="zh-CN" dirty="0" smtClean="0"/>
                        <a:t>chunk</a:t>
                      </a:r>
                      <a:r>
                        <a:rPr lang="zh-CN" altLang="en-US" dirty="0" smtClean="0"/>
                        <a:t>迁移</a:t>
                      </a:r>
                      <a:endParaRPr lang="zh-CN" altLang="en-US" dirty="0"/>
                    </a:p>
                  </a:txBody>
                  <a:tcPr/>
                </a:tc>
                <a:tc>
                  <a:txBody>
                    <a:bodyPr/>
                    <a:lstStyle/>
                    <a:p>
                      <a:r>
                        <a:rPr lang="zh-CN" altLang="en-US" dirty="0" smtClean="0"/>
                        <a:t>很难</a:t>
                      </a:r>
                      <a:endParaRPr lang="zh-CN" altLang="en-US" dirty="0"/>
                    </a:p>
                  </a:txBody>
                  <a:tcPr/>
                </a:tc>
              </a:tr>
              <a:tr h="897007">
                <a:tc>
                  <a:txBody>
                    <a:bodyPr/>
                    <a:lstStyle/>
                    <a:p>
                      <a:r>
                        <a:rPr lang="zh-CN" altLang="en-US" dirty="0" smtClean="0"/>
                        <a:t>接口可用性</a:t>
                      </a:r>
                      <a:endParaRPr lang="zh-CN" altLang="en-US" dirty="0"/>
                    </a:p>
                  </a:txBody>
                  <a:tcPr/>
                </a:tc>
                <a:tc>
                  <a:txBody>
                    <a:bodyPr/>
                    <a:lstStyle/>
                    <a:p>
                      <a:r>
                        <a:rPr lang="zh-CN" altLang="en-US" dirty="0" smtClean="0"/>
                        <a:t>提供</a:t>
                      </a:r>
                      <a:r>
                        <a:rPr lang="en-US" altLang="zh-CN" dirty="0" smtClean="0"/>
                        <a:t>thrift Gateway</a:t>
                      </a:r>
                      <a:r>
                        <a:rPr lang="zh-CN" altLang="en-US" dirty="0" smtClean="0"/>
                        <a:t>，支持</a:t>
                      </a:r>
                      <a:r>
                        <a:rPr lang="en-US" altLang="zh-CN" dirty="0" smtClean="0"/>
                        <a:t>C++</a:t>
                      </a:r>
                      <a:r>
                        <a:rPr lang="zh-CN" altLang="en-US" dirty="0" smtClean="0"/>
                        <a:t>、</a:t>
                      </a:r>
                      <a:r>
                        <a:rPr lang="en-US" altLang="zh-CN" dirty="0" smtClean="0"/>
                        <a:t>PHP</a:t>
                      </a:r>
                      <a:r>
                        <a:rPr lang="zh-CN" altLang="en-US" dirty="0" smtClean="0"/>
                        <a:t>等多种语言</a:t>
                      </a:r>
                      <a:endParaRPr lang="zh-CN" altLang="en-US" dirty="0"/>
                    </a:p>
                  </a:txBody>
                  <a:tcPr/>
                </a:tc>
                <a:tc>
                  <a:txBody>
                    <a:bodyPr/>
                    <a:lstStyle/>
                    <a:p>
                      <a:r>
                        <a:rPr lang="zh-CN" altLang="en-US" dirty="0" smtClean="0"/>
                        <a:t>支持简单的类似</a:t>
                      </a:r>
                      <a:r>
                        <a:rPr lang="en-US" altLang="zh-CN" dirty="0" smtClean="0"/>
                        <a:t>restful</a:t>
                      </a:r>
                      <a:r>
                        <a:rPr lang="zh-CN" altLang="en-US" dirty="0" smtClean="0"/>
                        <a:t>接口</a:t>
                      </a:r>
                      <a:endParaRPr lang="zh-CN" altLang="en-US" dirty="0"/>
                    </a:p>
                  </a:txBody>
                  <a:tcPr/>
                </a:tc>
                <a:tc>
                  <a:txBody>
                    <a:bodyPr/>
                    <a:lstStyle/>
                    <a:p>
                      <a:r>
                        <a:rPr lang="zh-CN" altLang="en-US" dirty="0" smtClean="0"/>
                        <a:t>主流编程语言的驱动程序（</a:t>
                      </a:r>
                      <a:r>
                        <a:rPr lang="en-US" altLang="zh-CN" dirty="0" smtClean="0"/>
                        <a:t>Java</a:t>
                      </a:r>
                      <a:r>
                        <a:rPr lang="zh-CN" altLang="en-US" dirty="0" smtClean="0"/>
                        <a:t>、</a:t>
                      </a:r>
                      <a:r>
                        <a:rPr lang="en-US" altLang="zh-CN" dirty="0" smtClean="0"/>
                        <a:t>C#</a:t>
                      </a:r>
                      <a:r>
                        <a:rPr lang="zh-CN" altLang="en-US" dirty="0" smtClean="0"/>
                        <a:t>、</a:t>
                      </a:r>
                      <a:r>
                        <a:rPr lang="en-US" altLang="zh-CN" dirty="0" smtClean="0"/>
                        <a:t>ruby</a:t>
                      </a:r>
                      <a:r>
                        <a:rPr lang="zh-CN" altLang="en-US" dirty="0" smtClean="0"/>
                        <a:t>等）</a:t>
                      </a:r>
                      <a:endParaRPr lang="zh-CN" altLang="en-US" dirty="0"/>
                    </a:p>
                  </a:txBody>
                  <a:tcPr/>
                </a:tc>
                <a:tc>
                  <a:txBody>
                    <a:bodyPr/>
                    <a:lstStyle/>
                    <a:p>
                      <a:r>
                        <a:rPr lang="zh-CN" altLang="en-US" dirty="0" smtClean="0"/>
                        <a:t>覆盖主流编程语言，易用的接口</a:t>
                      </a:r>
                      <a:endParaRPr lang="zh-CN" altLang="en-US" dirty="0"/>
                    </a:p>
                  </a:txBody>
                  <a:tcPr/>
                </a:tc>
              </a:tr>
            </a:tbl>
          </a:graphicData>
        </a:graphic>
      </p:graphicFrame>
      <p:sp>
        <p:nvSpPr>
          <p:cNvPr id="4" name="TextBox 3"/>
          <p:cNvSpPr txBox="1"/>
          <p:nvPr/>
        </p:nvSpPr>
        <p:spPr>
          <a:xfrm>
            <a:off x="435407" y="6165304"/>
            <a:ext cx="7016913" cy="369332"/>
          </a:xfrm>
          <a:prstGeom prst="rect">
            <a:avLst/>
          </a:prstGeom>
          <a:noFill/>
        </p:spPr>
        <p:txBody>
          <a:bodyPr wrap="square" rtlCol="0">
            <a:spAutoFit/>
          </a:bodyPr>
          <a:lstStyle/>
          <a:p>
            <a:r>
              <a:rPr lang="en-US" altLang="zh-CN" dirty="0" smtClean="0"/>
              <a:t>MongoDB-----</a:t>
            </a:r>
            <a:endParaRPr lang="zh-CN" altLang="en-US" dirty="0"/>
          </a:p>
        </p:txBody>
      </p:sp>
    </p:spTree>
    <p:extLst>
      <p:ext uri="{BB962C8B-B14F-4D97-AF65-F5344CB8AC3E}">
        <p14:creationId xmlns:p14="http://schemas.microsoft.com/office/powerpoint/2010/main" val="39954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462960" y="3458113"/>
            <a:ext cx="8429520" cy="25399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17</a:t>
            </a:fld>
            <a:endParaRPr lang="en-US" altLang="zh-CN" smtClean="0">
              <a:solidFill>
                <a:srgbClr val="000000"/>
              </a:solidFill>
              <a:latin typeface="Arial" charset="0"/>
            </a:endParaRPr>
          </a:p>
        </p:txBody>
      </p:sp>
      <p:sp>
        <p:nvSpPr>
          <p:cNvPr id="57348" name="标题 1"/>
          <p:cNvSpPr txBox="1">
            <a:spLocks/>
          </p:cNvSpPr>
          <p:nvPr/>
        </p:nvSpPr>
        <p:spPr bwMode="auto">
          <a:xfrm>
            <a:off x="462960" y="271938"/>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简介</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4098" name="Picture 2" descr="D:\毕设\pictrute\data-model-denormaliz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3" y="3548844"/>
            <a:ext cx="3529531" cy="216024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毕设\pictrute\data-model-normaliz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497" y="3398503"/>
            <a:ext cx="3848650" cy="2341703"/>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bwMode="auto">
          <a:xfrm>
            <a:off x="2563651" y="1196752"/>
            <a:ext cx="4176464" cy="2088232"/>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 name="椭圆 2"/>
          <p:cNvSpPr/>
          <p:nvPr/>
        </p:nvSpPr>
        <p:spPr bwMode="auto">
          <a:xfrm>
            <a:off x="2843809" y="1710100"/>
            <a:ext cx="1872208" cy="13992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9" name="椭圆 8"/>
          <p:cNvSpPr/>
          <p:nvPr/>
        </p:nvSpPr>
        <p:spPr bwMode="auto">
          <a:xfrm>
            <a:off x="4738944" y="1710100"/>
            <a:ext cx="1849280" cy="13817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 name="椭圆 4"/>
          <p:cNvSpPr/>
          <p:nvPr/>
        </p:nvSpPr>
        <p:spPr bwMode="auto">
          <a:xfrm>
            <a:off x="2843809" y="2148394"/>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椭圆 10"/>
          <p:cNvSpPr/>
          <p:nvPr/>
        </p:nvSpPr>
        <p:spPr bwMode="auto">
          <a:xfrm>
            <a:off x="3812486" y="2185338"/>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2" name="椭圆 11"/>
          <p:cNvSpPr/>
          <p:nvPr/>
        </p:nvSpPr>
        <p:spPr bwMode="auto">
          <a:xfrm>
            <a:off x="4730884" y="2228880"/>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3" name="椭圆 12"/>
          <p:cNvSpPr/>
          <p:nvPr/>
        </p:nvSpPr>
        <p:spPr bwMode="auto">
          <a:xfrm>
            <a:off x="5594980" y="2264884"/>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6" name="TextBox 5"/>
          <p:cNvSpPr txBox="1"/>
          <p:nvPr/>
        </p:nvSpPr>
        <p:spPr>
          <a:xfrm>
            <a:off x="3563888" y="1340768"/>
            <a:ext cx="2160240" cy="369332"/>
          </a:xfrm>
          <a:prstGeom prst="rect">
            <a:avLst/>
          </a:prstGeom>
          <a:noFill/>
        </p:spPr>
        <p:txBody>
          <a:bodyPr wrap="square" rtlCol="0">
            <a:spAutoFit/>
          </a:bodyPr>
          <a:lstStyle/>
          <a:p>
            <a:r>
              <a:rPr lang="zh-CN" altLang="en-US" dirty="0" smtClean="0"/>
              <a:t>数据库 </a:t>
            </a:r>
            <a:r>
              <a:rPr lang="en-US" altLang="zh-CN" dirty="0" smtClean="0"/>
              <a:t>Database</a:t>
            </a:r>
            <a:endParaRPr lang="zh-CN" altLang="en-US" dirty="0"/>
          </a:p>
        </p:txBody>
      </p:sp>
      <p:sp>
        <p:nvSpPr>
          <p:cNvPr id="7" name="TextBox 6"/>
          <p:cNvSpPr txBox="1"/>
          <p:nvPr/>
        </p:nvSpPr>
        <p:spPr>
          <a:xfrm>
            <a:off x="2915816" y="2305080"/>
            <a:ext cx="648072" cy="369332"/>
          </a:xfrm>
          <a:prstGeom prst="rect">
            <a:avLst/>
          </a:prstGeom>
          <a:noFill/>
        </p:spPr>
        <p:txBody>
          <a:bodyPr wrap="square" rtlCol="0">
            <a:spAutoFit/>
          </a:bodyPr>
          <a:lstStyle/>
          <a:p>
            <a:r>
              <a:rPr lang="zh-CN" altLang="en-US" dirty="0"/>
              <a:t>文档</a:t>
            </a:r>
          </a:p>
        </p:txBody>
      </p:sp>
      <p:sp>
        <p:nvSpPr>
          <p:cNvPr id="8" name="TextBox 7"/>
          <p:cNvSpPr txBox="1"/>
          <p:nvPr/>
        </p:nvSpPr>
        <p:spPr>
          <a:xfrm>
            <a:off x="2939282" y="1880528"/>
            <a:ext cx="1944215" cy="369332"/>
          </a:xfrm>
          <a:prstGeom prst="rect">
            <a:avLst/>
          </a:prstGeom>
          <a:noFill/>
        </p:spPr>
        <p:txBody>
          <a:bodyPr wrap="square" rtlCol="0">
            <a:spAutoFit/>
          </a:bodyPr>
          <a:lstStyle/>
          <a:p>
            <a:r>
              <a:rPr lang="zh-CN" altLang="en-US" dirty="0" smtClean="0"/>
              <a:t>集合 </a:t>
            </a:r>
            <a:r>
              <a:rPr lang="en-US" altLang="zh-CN" dirty="0" smtClean="0"/>
              <a:t>Collection</a:t>
            </a:r>
            <a:endParaRPr lang="zh-CN" altLang="en-US" dirty="0"/>
          </a:p>
        </p:txBody>
      </p:sp>
      <p:sp>
        <p:nvSpPr>
          <p:cNvPr id="17" name="TextBox 16"/>
          <p:cNvSpPr txBox="1"/>
          <p:nvPr/>
        </p:nvSpPr>
        <p:spPr>
          <a:xfrm>
            <a:off x="3911390" y="2352266"/>
            <a:ext cx="648072" cy="369332"/>
          </a:xfrm>
          <a:prstGeom prst="rect">
            <a:avLst/>
          </a:prstGeom>
          <a:noFill/>
        </p:spPr>
        <p:txBody>
          <a:bodyPr wrap="square" rtlCol="0">
            <a:spAutoFit/>
          </a:bodyPr>
          <a:lstStyle/>
          <a:p>
            <a:r>
              <a:rPr lang="zh-CN" altLang="en-US" dirty="0"/>
              <a:t>文档</a:t>
            </a:r>
          </a:p>
        </p:txBody>
      </p:sp>
      <p:sp>
        <p:nvSpPr>
          <p:cNvPr id="18" name="TextBox 17"/>
          <p:cNvSpPr txBox="1"/>
          <p:nvPr/>
        </p:nvSpPr>
        <p:spPr>
          <a:xfrm>
            <a:off x="4838896" y="2384626"/>
            <a:ext cx="648072" cy="369332"/>
          </a:xfrm>
          <a:prstGeom prst="rect">
            <a:avLst/>
          </a:prstGeom>
          <a:noFill/>
        </p:spPr>
        <p:txBody>
          <a:bodyPr wrap="square" rtlCol="0">
            <a:spAutoFit/>
          </a:bodyPr>
          <a:lstStyle/>
          <a:p>
            <a:r>
              <a:rPr lang="zh-CN" altLang="en-US" dirty="0"/>
              <a:t>文档</a:t>
            </a:r>
          </a:p>
        </p:txBody>
      </p:sp>
      <p:sp>
        <p:nvSpPr>
          <p:cNvPr id="19" name="TextBox 18"/>
          <p:cNvSpPr txBox="1"/>
          <p:nvPr/>
        </p:nvSpPr>
        <p:spPr>
          <a:xfrm>
            <a:off x="5702992" y="2384626"/>
            <a:ext cx="648072" cy="369332"/>
          </a:xfrm>
          <a:prstGeom prst="rect">
            <a:avLst/>
          </a:prstGeom>
          <a:noFill/>
        </p:spPr>
        <p:txBody>
          <a:bodyPr wrap="square" rtlCol="0">
            <a:spAutoFit/>
          </a:bodyPr>
          <a:lstStyle/>
          <a:p>
            <a:r>
              <a:rPr lang="zh-CN" altLang="en-US" dirty="0"/>
              <a:t>文档</a:t>
            </a:r>
          </a:p>
        </p:txBody>
      </p:sp>
      <p:sp>
        <p:nvSpPr>
          <p:cNvPr id="20" name="TextBox 19"/>
          <p:cNvSpPr txBox="1"/>
          <p:nvPr/>
        </p:nvSpPr>
        <p:spPr>
          <a:xfrm>
            <a:off x="4824020" y="1846238"/>
            <a:ext cx="1944215" cy="369332"/>
          </a:xfrm>
          <a:prstGeom prst="rect">
            <a:avLst/>
          </a:prstGeom>
          <a:noFill/>
        </p:spPr>
        <p:txBody>
          <a:bodyPr wrap="square" rtlCol="0">
            <a:spAutoFit/>
          </a:bodyPr>
          <a:lstStyle/>
          <a:p>
            <a:r>
              <a:rPr lang="zh-CN" altLang="en-US" dirty="0" smtClean="0"/>
              <a:t>集合 </a:t>
            </a:r>
            <a:r>
              <a:rPr lang="en-US" altLang="zh-CN" dirty="0" smtClean="0"/>
              <a:t>Collection</a:t>
            </a:r>
            <a:endParaRPr lang="zh-CN" altLang="en-US" dirty="0"/>
          </a:p>
        </p:txBody>
      </p:sp>
      <p:sp>
        <p:nvSpPr>
          <p:cNvPr id="10" name="TextBox 9"/>
          <p:cNvSpPr txBox="1"/>
          <p:nvPr/>
        </p:nvSpPr>
        <p:spPr>
          <a:xfrm>
            <a:off x="1535222" y="5670540"/>
            <a:ext cx="1908212" cy="369332"/>
          </a:xfrm>
          <a:prstGeom prst="rect">
            <a:avLst/>
          </a:prstGeom>
          <a:noFill/>
        </p:spPr>
        <p:txBody>
          <a:bodyPr wrap="square" rtlCol="0">
            <a:spAutoFit/>
          </a:bodyPr>
          <a:lstStyle/>
          <a:p>
            <a:r>
              <a:rPr lang="zh-CN" altLang="en-US" dirty="0" smtClean="0"/>
              <a:t>嵌入</a:t>
            </a:r>
            <a:endParaRPr lang="zh-CN" altLang="en-US" dirty="0"/>
          </a:p>
        </p:txBody>
      </p:sp>
      <p:sp>
        <p:nvSpPr>
          <p:cNvPr id="14" name="TextBox 13"/>
          <p:cNvSpPr txBox="1"/>
          <p:nvPr/>
        </p:nvSpPr>
        <p:spPr>
          <a:xfrm>
            <a:off x="6433140" y="5628688"/>
            <a:ext cx="1461296" cy="369332"/>
          </a:xfrm>
          <a:prstGeom prst="rect">
            <a:avLst/>
          </a:prstGeom>
          <a:noFill/>
        </p:spPr>
        <p:txBody>
          <a:bodyPr wrap="square" rtlCol="0">
            <a:spAutoFit/>
          </a:bodyPr>
          <a:lstStyle/>
          <a:p>
            <a:r>
              <a:rPr lang="zh-CN" altLang="en-US" dirty="0" smtClean="0"/>
              <a:t>引用</a:t>
            </a:r>
            <a:endParaRPr lang="zh-CN" altLang="en-US" dirty="0"/>
          </a:p>
        </p:txBody>
      </p:sp>
      <p:sp>
        <p:nvSpPr>
          <p:cNvPr id="24" name="Freeform 5"/>
          <p:cNvSpPr>
            <a:spLocks/>
          </p:cNvSpPr>
          <p:nvPr/>
        </p:nvSpPr>
        <p:spPr bwMode="gray">
          <a:xfrm rot="14944577">
            <a:off x="6409393" y="2425593"/>
            <a:ext cx="1368441" cy="1139536"/>
          </a:xfrm>
          <a:custGeom>
            <a:avLst/>
            <a:gdLst>
              <a:gd name="T0" fmla="*/ 0 w 952"/>
              <a:gd name="T1" fmla="*/ 526266145 h 947"/>
              <a:gd name="T2" fmla="*/ 345884087 w 952"/>
              <a:gd name="T3" fmla="*/ 411407017 h 947"/>
              <a:gd name="T4" fmla="*/ 344072774 w 952"/>
              <a:gd name="T5" fmla="*/ 467792407 h 947"/>
              <a:gd name="T6" fmla="*/ 351316681 w 952"/>
              <a:gd name="T7" fmla="*/ 467792407 h 947"/>
              <a:gd name="T8" fmla="*/ 371237087 w 952"/>
              <a:gd name="T9" fmla="*/ 467792407 h 947"/>
              <a:gd name="T10" fmla="*/ 407455274 w 952"/>
              <a:gd name="T11" fmla="*/ 467096569 h 947"/>
              <a:gd name="T12" fmla="*/ 452727335 w 952"/>
              <a:gd name="T13" fmla="*/ 464311549 h 947"/>
              <a:gd name="T14" fmla="*/ 508865928 w 952"/>
              <a:gd name="T15" fmla="*/ 460831526 h 947"/>
              <a:gd name="T16" fmla="*/ 572247082 w 952"/>
              <a:gd name="T17" fmla="*/ 454566483 h 947"/>
              <a:gd name="T18" fmla="*/ 644683455 w 952"/>
              <a:gd name="T19" fmla="*/ 446213092 h 947"/>
              <a:gd name="T20" fmla="*/ 722553768 w 952"/>
              <a:gd name="T21" fmla="*/ 435771353 h 947"/>
              <a:gd name="T22" fmla="*/ 804044015 w 952"/>
              <a:gd name="T23" fmla="*/ 421152084 h 947"/>
              <a:gd name="T24" fmla="*/ 890968202 w 952"/>
              <a:gd name="T25" fmla="*/ 402356954 h 947"/>
              <a:gd name="T26" fmla="*/ 977891043 w 952"/>
              <a:gd name="T27" fmla="*/ 380777638 h 947"/>
              <a:gd name="T28" fmla="*/ 1063003916 w 952"/>
              <a:gd name="T29" fmla="*/ 353629117 h 947"/>
              <a:gd name="T30" fmla="*/ 1149928103 w 952"/>
              <a:gd name="T31" fmla="*/ 322303066 h 947"/>
              <a:gd name="T32" fmla="*/ 1247717476 w 952"/>
              <a:gd name="T33" fmla="*/ 281928620 h 947"/>
              <a:gd name="T34" fmla="*/ 1334640317 w 952"/>
              <a:gd name="T35" fmla="*/ 243641688 h 947"/>
              <a:gd name="T36" fmla="*/ 1412509284 w 952"/>
              <a:gd name="T37" fmla="*/ 207443937 h 947"/>
              <a:gd name="T38" fmla="*/ 1477703096 w 952"/>
              <a:gd name="T39" fmla="*/ 173333701 h 947"/>
              <a:gd name="T40" fmla="*/ 1533840344 w 952"/>
              <a:gd name="T41" fmla="*/ 142008484 h 947"/>
              <a:gd name="T42" fmla="*/ 1580925063 w 952"/>
              <a:gd name="T43" fmla="*/ 114163290 h 947"/>
              <a:gd name="T44" fmla="*/ 1620764530 w 952"/>
              <a:gd name="T45" fmla="*/ 87711441 h 947"/>
              <a:gd name="T46" fmla="*/ 1653361437 w 952"/>
              <a:gd name="T47" fmla="*/ 65435454 h 947"/>
              <a:gd name="T48" fmla="*/ 1676903124 w 952"/>
              <a:gd name="T49" fmla="*/ 45943651 h 947"/>
              <a:gd name="T50" fmla="*/ 1695012217 w 952"/>
              <a:gd name="T51" fmla="*/ 29236869 h 947"/>
              <a:gd name="T52" fmla="*/ 1709498684 w 952"/>
              <a:gd name="T53" fmla="*/ 16706782 h 947"/>
              <a:gd name="T54" fmla="*/ 1718553904 w 952"/>
              <a:gd name="T55" fmla="*/ 8353391 h 947"/>
              <a:gd name="T56" fmla="*/ 1723986497 w 952"/>
              <a:gd name="T57" fmla="*/ 1392510 h 947"/>
              <a:gd name="T58" fmla="*/ 1723986497 w 952"/>
              <a:gd name="T59" fmla="*/ 0 h 947"/>
              <a:gd name="T60" fmla="*/ 1723986497 w 952"/>
              <a:gd name="T61" fmla="*/ 2784186 h 947"/>
              <a:gd name="T62" fmla="*/ 1720365217 w 952"/>
              <a:gd name="T63" fmla="*/ 11834249 h 947"/>
              <a:gd name="T64" fmla="*/ 1716742591 w 952"/>
              <a:gd name="T65" fmla="*/ 25060173 h 947"/>
              <a:gd name="T66" fmla="*/ 1705877404 w 952"/>
              <a:gd name="T67" fmla="*/ 43159466 h 947"/>
              <a:gd name="T68" fmla="*/ 1695012217 w 952"/>
              <a:gd name="T69" fmla="*/ 64738781 h 947"/>
              <a:gd name="T70" fmla="*/ 1678713091 w 952"/>
              <a:gd name="T71" fmla="*/ 90495627 h 947"/>
              <a:gd name="T72" fmla="*/ 1655171404 w 952"/>
              <a:gd name="T73" fmla="*/ 119732496 h 947"/>
              <a:gd name="T74" fmla="*/ 1628008437 w 952"/>
              <a:gd name="T75" fmla="*/ 151057713 h 947"/>
              <a:gd name="T76" fmla="*/ 1595411531 w 952"/>
              <a:gd name="T77" fmla="*/ 183775440 h 947"/>
              <a:gd name="T78" fmla="*/ 1551949437 w 952"/>
              <a:gd name="T79" fmla="*/ 219277352 h 947"/>
              <a:gd name="T80" fmla="*/ 1503056096 w 952"/>
              <a:gd name="T81" fmla="*/ 256171774 h 947"/>
              <a:gd name="T82" fmla="*/ 1445106190 w 952"/>
              <a:gd name="T83" fmla="*/ 293066197 h 947"/>
              <a:gd name="T84" fmla="*/ 1379913723 w 952"/>
              <a:gd name="T85" fmla="*/ 330657291 h 947"/>
              <a:gd name="T86" fmla="*/ 1302044756 w 952"/>
              <a:gd name="T87" fmla="*/ 368247551 h 947"/>
              <a:gd name="T88" fmla="*/ 1215120570 w 952"/>
              <a:gd name="T89" fmla="*/ 405141974 h 947"/>
              <a:gd name="T90" fmla="*/ 1110087290 w 952"/>
              <a:gd name="T91" fmla="*/ 443428072 h 947"/>
              <a:gd name="T92" fmla="*/ 1005055356 w 952"/>
              <a:gd name="T93" fmla="*/ 476841636 h 947"/>
              <a:gd name="T94" fmla="*/ 905454669 w 952"/>
              <a:gd name="T95" fmla="*/ 505382667 h 947"/>
              <a:gd name="T96" fmla="*/ 809476609 w 952"/>
              <a:gd name="T97" fmla="*/ 529747003 h 947"/>
              <a:gd name="T98" fmla="*/ 717119829 w 952"/>
              <a:gd name="T99" fmla="*/ 549934643 h 947"/>
              <a:gd name="T100" fmla="*/ 633818268 w 952"/>
              <a:gd name="T101" fmla="*/ 565945588 h 947"/>
              <a:gd name="T102" fmla="*/ 555949301 w 952"/>
              <a:gd name="T103" fmla="*/ 578475674 h 947"/>
              <a:gd name="T104" fmla="*/ 488945521 w 952"/>
              <a:gd name="T105" fmla="*/ 588221575 h 947"/>
              <a:gd name="T106" fmla="*/ 430996961 w 952"/>
              <a:gd name="T107" fmla="*/ 595182457 h 947"/>
              <a:gd name="T108" fmla="*/ 383913587 w 952"/>
              <a:gd name="T109" fmla="*/ 600054990 h 947"/>
              <a:gd name="T110" fmla="*/ 347695400 w 952"/>
              <a:gd name="T111" fmla="*/ 602840010 h 947"/>
              <a:gd name="T112" fmla="*/ 327774994 w 952"/>
              <a:gd name="T113" fmla="*/ 604231686 h 947"/>
              <a:gd name="T114" fmla="*/ 318719774 w 952"/>
              <a:gd name="T115" fmla="*/ 604231686 h 947"/>
              <a:gd name="T116" fmla="*/ 302421994 w 952"/>
              <a:gd name="T117" fmla="*/ 659225400 h 947"/>
              <a:gd name="T118" fmla="*/ 0 w 952"/>
              <a:gd name="T119" fmla="*/ 526266145 h 9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gradFill rotWithShape="1">
            <a:gsLst>
              <a:gs pos="0">
                <a:srgbClr val="66CCFF">
                  <a:alpha val="70000"/>
                </a:srgbClr>
              </a:gs>
              <a:gs pos="100000">
                <a:srgbClr val="3366FF"/>
              </a:gs>
            </a:gsLst>
            <a:lin ang="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Freeform 4"/>
          <p:cNvSpPr>
            <a:spLocks/>
          </p:cNvSpPr>
          <p:nvPr/>
        </p:nvSpPr>
        <p:spPr bwMode="gray">
          <a:xfrm rot="20457325" flipH="1">
            <a:off x="1682625" y="2659643"/>
            <a:ext cx="1613405" cy="693882"/>
          </a:xfrm>
          <a:custGeom>
            <a:avLst/>
            <a:gdLst/>
            <a:ahLst/>
            <a:cxnLst>
              <a:cxn ang="0">
                <a:pos x="2" y="102"/>
              </a:cxn>
              <a:cxn ang="0">
                <a:pos x="26" y="91"/>
              </a:cxn>
              <a:cxn ang="0">
                <a:pos x="71" y="71"/>
              </a:cxn>
              <a:cxn ang="0">
                <a:pos x="135" y="49"/>
              </a:cxn>
              <a:cxn ang="0">
                <a:pos x="218" y="27"/>
              </a:cxn>
              <a:cxn ang="0">
                <a:pos x="316" y="9"/>
              </a:cxn>
              <a:cxn ang="0">
                <a:pos x="427" y="0"/>
              </a:cxn>
              <a:cxn ang="0">
                <a:pos x="552" y="3"/>
              </a:cxn>
              <a:cxn ang="0">
                <a:pos x="687" y="22"/>
              </a:cxn>
              <a:cxn ang="0">
                <a:pos x="821" y="60"/>
              </a:cxn>
              <a:cxn ang="0">
                <a:pos x="929" y="104"/>
              </a:cxn>
              <a:cxn ang="0">
                <a:pos x="1015" y="150"/>
              </a:cxn>
              <a:cxn ang="0">
                <a:pos x="1078" y="195"/>
              </a:cxn>
              <a:cxn ang="0">
                <a:pos x="1122" y="233"/>
              </a:cxn>
              <a:cxn ang="0">
                <a:pos x="1146" y="258"/>
              </a:cxn>
              <a:cxn ang="0">
                <a:pos x="1154" y="269"/>
              </a:cxn>
              <a:cxn ang="0">
                <a:pos x="1162" y="467"/>
              </a:cxn>
              <a:cxn ang="0">
                <a:pos x="990" y="356"/>
              </a:cxn>
              <a:cxn ang="0">
                <a:pos x="982" y="346"/>
              </a:cxn>
              <a:cxn ang="0">
                <a:pos x="960" y="319"/>
              </a:cxn>
              <a:cxn ang="0">
                <a:pos x="922" y="280"/>
              </a:cxn>
              <a:cxn ang="0">
                <a:pos x="863" y="235"/>
              </a:cxn>
              <a:cxn ang="0">
                <a:pos x="785" y="187"/>
              </a:cxn>
              <a:cxn ang="0">
                <a:pos x="683" y="142"/>
              </a:cxn>
              <a:cxn ang="0">
                <a:pos x="554" y="106"/>
              </a:cxn>
              <a:cxn ang="0">
                <a:pos x="425" y="83"/>
              </a:cxn>
              <a:cxn ang="0">
                <a:pos x="307" y="74"/>
              </a:cxn>
              <a:cxn ang="0">
                <a:pos x="205" y="75"/>
              </a:cxn>
              <a:cxn ang="0">
                <a:pos x="120" y="82"/>
              </a:cxn>
              <a:cxn ang="0">
                <a:pos x="55" y="92"/>
              </a:cxn>
              <a:cxn ang="0">
                <a:pos x="14" y="100"/>
              </a:cxn>
              <a:cxn ang="0">
                <a:pos x="0" y="104"/>
              </a:cxn>
            </a:cxnLst>
            <a:rect l="0" t="0" r="r" b="b"/>
            <a:pathLst>
              <a:path w="1225" h="467">
                <a:moveTo>
                  <a:pt x="0" y="104"/>
                </a:moveTo>
                <a:lnTo>
                  <a:pt x="2" y="102"/>
                </a:lnTo>
                <a:lnTo>
                  <a:pt x="11" y="97"/>
                </a:lnTo>
                <a:lnTo>
                  <a:pt x="26" y="91"/>
                </a:lnTo>
                <a:lnTo>
                  <a:pt x="46" y="82"/>
                </a:lnTo>
                <a:lnTo>
                  <a:pt x="71" y="71"/>
                </a:lnTo>
                <a:lnTo>
                  <a:pt x="100" y="61"/>
                </a:lnTo>
                <a:lnTo>
                  <a:pt x="135" y="49"/>
                </a:lnTo>
                <a:lnTo>
                  <a:pt x="174" y="38"/>
                </a:lnTo>
                <a:lnTo>
                  <a:pt x="218" y="27"/>
                </a:lnTo>
                <a:lnTo>
                  <a:pt x="264" y="17"/>
                </a:lnTo>
                <a:lnTo>
                  <a:pt x="316" y="9"/>
                </a:lnTo>
                <a:lnTo>
                  <a:pt x="370" y="3"/>
                </a:lnTo>
                <a:lnTo>
                  <a:pt x="427" y="0"/>
                </a:lnTo>
                <a:lnTo>
                  <a:pt x="489" y="0"/>
                </a:lnTo>
                <a:lnTo>
                  <a:pt x="552" y="3"/>
                </a:lnTo>
                <a:lnTo>
                  <a:pt x="618" y="11"/>
                </a:lnTo>
                <a:lnTo>
                  <a:pt x="687" y="22"/>
                </a:lnTo>
                <a:lnTo>
                  <a:pt x="758" y="40"/>
                </a:lnTo>
                <a:lnTo>
                  <a:pt x="821" y="60"/>
                </a:lnTo>
                <a:lnTo>
                  <a:pt x="879" y="80"/>
                </a:lnTo>
                <a:lnTo>
                  <a:pt x="929" y="104"/>
                </a:lnTo>
                <a:lnTo>
                  <a:pt x="975" y="127"/>
                </a:lnTo>
                <a:lnTo>
                  <a:pt x="1015" y="150"/>
                </a:lnTo>
                <a:lnTo>
                  <a:pt x="1049" y="173"/>
                </a:lnTo>
                <a:lnTo>
                  <a:pt x="1078" y="195"/>
                </a:lnTo>
                <a:lnTo>
                  <a:pt x="1102" y="214"/>
                </a:lnTo>
                <a:lnTo>
                  <a:pt x="1122" y="233"/>
                </a:lnTo>
                <a:lnTo>
                  <a:pt x="1136" y="247"/>
                </a:lnTo>
                <a:lnTo>
                  <a:pt x="1146" y="258"/>
                </a:lnTo>
                <a:lnTo>
                  <a:pt x="1153" y="266"/>
                </a:lnTo>
                <a:lnTo>
                  <a:pt x="1154" y="269"/>
                </a:lnTo>
                <a:lnTo>
                  <a:pt x="1225" y="227"/>
                </a:lnTo>
                <a:lnTo>
                  <a:pt x="1162" y="467"/>
                </a:lnTo>
                <a:lnTo>
                  <a:pt x="916" y="407"/>
                </a:lnTo>
                <a:lnTo>
                  <a:pt x="990" y="356"/>
                </a:lnTo>
                <a:lnTo>
                  <a:pt x="987" y="354"/>
                </a:lnTo>
                <a:lnTo>
                  <a:pt x="982" y="346"/>
                </a:lnTo>
                <a:lnTo>
                  <a:pt x="973" y="334"/>
                </a:lnTo>
                <a:lnTo>
                  <a:pt x="960" y="319"/>
                </a:lnTo>
                <a:lnTo>
                  <a:pt x="944" y="301"/>
                </a:lnTo>
                <a:lnTo>
                  <a:pt x="922" y="280"/>
                </a:lnTo>
                <a:lnTo>
                  <a:pt x="896" y="258"/>
                </a:lnTo>
                <a:lnTo>
                  <a:pt x="863" y="235"/>
                </a:lnTo>
                <a:lnTo>
                  <a:pt x="827" y="211"/>
                </a:lnTo>
                <a:lnTo>
                  <a:pt x="785" y="187"/>
                </a:lnTo>
                <a:lnTo>
                  <a:pt x="737" y="164"/>
                </a:lnTo>
                <a:lnTo>
                  <a:pt x="683" y="142"/>
                </a:lnTo>
                <a:lnTo>
                  <a:pt x="622" y="123"/>
                </a:lnTo>
                <a:lnTo>
                  <a:pt x="554" y="106"/>
                </a:lnTo>
                <a:lnTo>
                  <a:pt x="488" y="92"/>
                </a:lnTo>
                <a:lnTo>
                  <a:pt x="425" y="83"/>
                </a:lnTo>
                <a:lnTo>
                  <a:pt x="365" y="76"/>
                </a:lnTo>
                <a:lnTo>
                  <a:pt x="307" y="74"/>
                </a:lnTo>
                <a:lnTo>
                  <a:pt x="254" y="73"/>
                </a:lnTo>
                <a:lnTo>
                  <a:pt x="205" y="75"/>
                </a:lnTo>
                <a:lnTo>
                  <a:pt x="160" y="78"/>
                </a:lnTo>
                <a:lnTo>
                  <a:pt x="120" y="82"/>
                </a:lnTo>
                <a:lnTo>
                  <a:pt x="85" y="87"/>
                </a:lnTo>
                <a:lnTo>
                  <a:pt x="55" y="92"/>
                </a:lnTo>
                <a:lnTo>
                  <a:pt x="31" y="96"/>
                </a:lnTo>
                <a:lnTo>
                  <a:pt x="14" y="100"/>
                </a:lnTo>
                <a:lnTo>
                  <a:pt x="4" y="102"/>
                </a:lnTo>
                <a:lnTo>
                  <a:pt x="0" y="104"/>
                </a:lnTo>
                <a:close/>
              </a:path>
            </a:pathLst>
          </a:custGeom>
          <a:gradFill>
            <a:gsLst>
              <a:gs pos="100000">
                <a:srgbClr val="FF99CC">
                  <a:alpha val="70000"/>
                </a:srgbClr>
              </a:gs>
              <a:gs pos="100000">
                <a:srgbClr val="CCCC00"/>
              </a:gs>
            </a:gsLst>
            <a:lin ang="0" scaled="1"/>
          </a:gradFill>
          <a:ln w="0">
            <a:noFill/>
            <a:prstDash val="solid"/>
            <a:round/>
            <a:headEnd/>
            <a:tailEnd/>
          </a:ln>
          <a:effectLst>
            <a:outerShdw dist="107763" dir="2700000" algn="ctr" rotWithShape="0">
              <a:srgbClr val="000000">
                <a:alpha val="50000"/>
              </a:srgbClr>
            </a:outerShdw>
          </a:effectLst>
        </p:spPr>
        <p:txBody>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2394972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18</a:t>
            </a:fld>
            <a:endParaRPr lang="en-US" altLang="zh-CN" dirty="0"/>
          </a:p>
        </p:txBody>
      </p:sp>
    </p:spTree>
    <p:extLst>
      <p:ext uri="{BB962C8B-B14F-4D97-AF65-F5344CB8AC3E}">
        <p14:creationId xmlns:p14="http://schemas.microsoft.com/office/powerpoint/2010/main" val="135340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19</a:t>
            </a:fld>
            <a:endParaRPr lang="en-US" altLang="zh-CN" dirty="0"/>
          </a:p>
        </p:txBody>
      </p:sp>
      <p:sp>
        <p:nvSpPr>
          <p:cNvPr id="3" name="圆角矩形 2"/>
          <p:cNvSpPr/>
          <p:nvPr/>
        </p:nvSpPr>
        <p:spPr bwMode="auto">
          <a:xfrm>
            <a:off x="422406" y="2402364"/>
            <a:ext cx="6402329" cy="593656"/>
          </a:xfrm>
          <a:prstGeom prst="roundRect">
            <a:avLst/>
          </a:prstGeom>
          <a:solidFill>
            <a:schemeClr val="accent3">
              <a:lumMod val="8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4" name="圆角矩形 3"/>
          <p:cNvSpPr/>
          <p:nvPr/>
        </p:nvSpPr>
        <p:spPr bwMode="auto">
          <a:xfrm>
            <a:off x="467544" y="3016478"/>
            <a:ext cx="6402329" cy="593656"/>
          </a:xfrm>
          <a:prstGeom prst="roundRect">
            <a:avLst/>
          </a:prstGeom>
          <a:solidFill>
            <a:schemeClr val="accent6">
              <a:lumMod val="20000"/>
              <a:lumOff val="80000"/>
            </a:schemeClr>
          </a:solidFill>
          <a:ln>
            <a:no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5" name="圆角矩形 4"/>
          <p:cNvSpPr/>
          <p:nvPr/>
        </p:nvSpPr>
        <p:spPr bwMode="auto">
          <a:xfrm>
            <a:off x="475029" y="3808566"/>
            <a:ext cx="6394844" cy="59365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6" name="矩形 5"/>
          <p:cNvSpPr/>
          <p:nvPr/>
        </p:nvSpPr>
        <p:spPr bwMode="auto">
          <a:xfrm>
            <a:off x="2190707" y="2341552"/>
            <a:ext cx="987641" cy="265116"/>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charset="-122"/>
              </a:rPr>
              <a:t>Insert</a:t>
            </a: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7" name="矩形 6"/>
          <p:cNvSpPr/>
          <p:nvPr/>
        </p:nvSpPr>
        <p:spPr bwMode="auto">
          <a:xfrm>
            <a:off x="3561453" y="2322250"/>
            <a:ext cx="1014246" cy="265116"/>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smtClean="0">
                <a:latin typeface="Arial" charset="0"/>
                <a:ea typeface="宋体" charset="-122"/>
              </a:rPr>
              <a:t>Update</a:t>
            </a:r>
            <a:endParaRPr lang="zh-CN" altLang="en-US" b="1" dirty="0">
              <a:latin typeface="Arial" charset="0"/>
              <a:ea typeface="宋体" charset="-122"/>
            </a:endParaRPr>
          </a:p>
        </p:txBody>
      </p:sp>
      <p:sp>
        <p:nvSpPr>
          <p:cNvPr id="8" name="矩形 7"/>
          <p:cNvSpPr/>
          <p:nvPr/>
        </p:nvSpPr>
        <p:spPr bwMode="auto">
          <a:xfrm>
            <a:off x="4752190" y="2317180"/>
            <a:ext cx="846549" cy="249951"/>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altLang="zh-CN" b="1" dirty="0" smtClean="0">
                <a:latin typeface="Arial" charset="0"/>
                <a:ea typeface="宋体" charset="-122"/>
              </a:rPr>
              <a:t>Query</a:t>
            </a:r>
            <a:endParaRPr lang="zh-CN" altLang="en-US" b="1" dirty="0">
              <a:latin typeface="Arial" charset="0"/>
              <a:ea typeface="宋体" charset="-122"/>
            </a:endParaRPr>
          </a:p>
        </p:txBody>
      </p:sp>
      <p:sp>
        <p:nvSpPr>
          <p:cNvPr id="9" name="矩形 8"/>
          <p:cNvSpPr/>
          <p:nvPr/>
        </p:nvSpPr>
        <p:spPr bwMode="auto">
          <a:xfrm>
            <a:off x="2166685" y="3889716"/>
            <a:ext cx="2045827"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0" name="矩形 9"/>
          <p:cNvSpPr/>
          <p:nvPr/>
        </p:nvSpPr>
        <p:spPr bwMode="auto">
          <a:xfrm>
            <a:off x="4556541" y="3880424"/>
            <a:ext cx="2045827" cy="377781"/>
          </a:xfrm>
          <a:prstGeom prst="rect">
            <a:avLst/>
          </a:prstGeom>
          <a:solidFill>
            <a:schemeClr val="accent3">
              <a:lumMod val="95000"/>
            </a:schemeClr>
          </a:solidFill>
          <a:ln w="9525" cap="flat" cmpd="sng" algn="ctr">
            <a:solidFill>
              <a:schemeClr val="accent3">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矩形 10"/>
          <p:cNvSpPr/>
          <p:nvPr/>
        </p:nvSpPr>
        <p:spPr bwMode="auto">
          <a:xfrm>
            <a:off x="5711953" y="2313006"/>
            <a:ext cx="987641" cy="265116"/>
          </a:xfrm>
          <a:prstGeom prst="rect">
            <a:avLst/>
          </a:prstGeom>
          <a:solidFill>
            <a:schemeClr val="accent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b="1" dirty="0" smtClean="0">
                <a:latin typeface="Arial" charset="0"/>
                <a:ea typeface="宋体" charset="-122"/>
              </a:rPr>
              <a:t>Delete</a:t>
            </a: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12" name="TextBox 11"/>
          <p:cNvSpPr txBox="1"/>
          <p:nvPr/>
        </p:nvSpPr>
        <p:spPr>
          <a:xfrm>
            <a:off x="570065" y="2514526"/>
            <a:ext cx="893402" cy="369332"/>
          </a:xfrm>
          <a:prstGeom prst="rect">
            <a:avLst/>
          </a:prstGeom>
          <a:noFill/>
        </p:spPr>
        <p:txBody>
          <a:bodyPr wrap="square" rtlCol="0">
            <a:spAutoFit/>
          </a:bodyPr>
          <a:lstStyle/>
          <a:p>
            <a:r>
              <a:rPr lang="zh-CN" altLang="en-US" dirty="0" smtClean="0"/>
              <a:t>应用层</a:t>
            </a:r>
            <a:endParaRPr lang="zh-CN" altLang="en-US" dirty="0"/>
          </a:p>
        </p:txBody>
      </p:sp>
      <p:sp>
        <p:nvSpPr>
          <p:cNvPr id="13" name="TextBox 12"/>
          <p:cNvSpPr txBox="1"/>
          <p:nvPr/>
        </p:nvSpPr>
        <p:spPr>
          <a:xfrm>
            <a:off x="767711" y="3156558"/>
            <a:ext cx="893402" cy="369332"/>
          </a:xfrm>
          <a:prstGeom prst="rect">
            <a:avLst/>
          </a:prstGeom>
          <a:noFill/>
        </p:spPr>
        <p:txBody>
          <a:bodyPr wrap="square" rtlCol="0">
            <a:spAutoFit/>
          </a:bodyPr>
          <a:lstStyle/>
          <a:p>
            <a:r>
              <a:rPr lang="zh-CN" altLang="en-US" dirty="0" smtClean="0"/>
              <a:t>服务层</a:t>
            </a:r>
            <a:endParaRPr lang="zh-CN" altLang="en-US" dirty="0"/>
          </a:p>
        </p:txBody>
      </p:sp>
      <p:sp>
        <p:nvSpPr>
          <p:cNvPr id="14" name="TextBox 13"/>
          <p:cNvSpPr txBox="1"/>
          <p:nvPr/>
        </p:nvSpPr>
        <p:spPr>
          <a:xfrm>
            <a:off x="770635" y="3990690"/>
            <a:ext cx="1034494" cy="369332"/>
          </a:xfrm>
          <a:prstGeom prst="rect">
            <a:avLst/>
          </a:prstGeom>
          <a:noFill/>
        </p:spPr>
        <p:txBody>
          <a:bodyPr wrap="square" rtlCol="0">
            <a:spAutoFit/>
          </a:bodyPr>
          <a:lstStyle/>
          <a:p>
            <a:r>
              <a:rPr lang="zh-CN" altLang="en-US" dirty="0" smtClean="0"/>
              <a:t>通信层</a:t>
            </a:r>
            <a:endParaRPr lang="zh-CN" altLang="en-US" dirty="0"/>
          </a:p>
        </p:txBody>
      </p:sp>
      <p:sp>
        <p:nvSpPr>
          <p:cNvPr id="15" name="圆角矩形 14"/>
          <p:cNvSpPr/>
          <p:nvPr/>
        </p:nvSpPr>
        <p:spPr bwMode="auto">
          <a:xfrm>
            <a:off x="475029" y="4600654"/>
            <a:ext cx="6394844" cy="593656"/>
          </a:xfrm>
          <a:prstGeom prst="roundRect">
            <a:avLst/>
          </a:prstGeom>
          <a:solidFill>
            <a:srgbClr val="3399FF"/>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normalizeH="0" baseline="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charset="-122"/>
            </a:endParaRPr>
          </a:p>
        </p:txBody>
      </p:sp>
      <p:sp>
        <p:nvSpPr>
          <p:cNvPr id="16" name="TextBox 15"/>
          <p:cNvSpPr txBox="1"/>
          <p:nvPr/>
        </p:nvSpPr>
        <p:spPr>
          <a:xfrm>
            <a:off x="767711" y="4782778"/>
            <a:ext cx="893402" cy="369332"/>
          </a:xfrm>
          <a:prstGeom prst="rect">
            <a:avLst/>
          </a:prstGeom>
          <a:noFill/>
        </p:spPr>
        <p:txBody>
          <a:bodyPr wrap="square" rtlCol="0">
            <a:spAutoFit/>
          </a:bodyPr>
          <a:lstStyle/>
          <a:p>
            <a:r>
              <a:rPr lang="zh-CN" altLang="en-US" dirty="0" smtClean="0"/>
              <a:t>存储层</a:t>
            </a:r>
            <a:endParaRPr lang="zh-CN" altLang="en-US" dirty="0"/>
          </a:p>
        </p:txBody>
      </p:sp>
      <p:sp>
        <p:nvSpPr>
          <p:cNvPr id="17" name="矩形 16"/>
          <p:cNvSpPr/>
          <p:nvPr/>
        </p:nvSpPr>
        <p:spPr bwMode="auto">
          <a:xfrm>
            <a:off x="2207181" y="4674840"/>
            <a:ext cx="1782372" cy="3847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18" name="矩形 17"/>
          <p:cNvSpPr/>
          <p:nvPr/>
        </p:nvSpPr>
        <p:spPr bwMode="auto">
          <a:xfrm>
            <a:off x="4247239" y="4670194"/>
            <a:ext cx="1565766" cy="3847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19" name="TextBox 18"/>
          <p:cNvSpPr txBox="1"/>
          <p:nvPr/>
        </p:nvSpPr>
        <p:spPr>
          <a:xfrm>
            <a:off x="2429684" y="4710770"/>
            <a:ext cx="1172672" cy="369332"/>
          </a:xfrm>
          <a:prstGeom prst="rect">
            <a:avLst/>
          </a:prstGeom>
          <a:noFill/>
        </p:spPr>
        <p:txBody>
          <a:bodyPr wrap="square" rtlCol="0">
            <a:spAutoFit/>
          </a:bodyPr>
          <a:lstStyle/>
          <a:p>
            <a:r>
              <a:rPr lang="zh-CN" altLang="en-US" dirty="0" smtClean="0"/>
              <a:t>主从复制</a:t>
            </a:r>
            <a:endParaRPr lang="zh-CN" altLang="en-US" dirty="0"/>
          </a:p>
        </p:txBody>
      </p:sp>
      <p:sp>
        <p:nvSpPr>
          <p:cNvPr id="20" name="TextBox 19"/>
          <p:cNvSpPr txBox="1"/>
          <p:nvPr/>
        </p:nvSpPr>
        <p:spPr>
          <a:xfrm>
            <a:off x="4463845" y="4706124"/>
            <a:ext cx="1349159" cy="369332"/>
          </a:xfrm>
          <a:prstGeom prst="rect">
            <a:avLst/>
          </a:prstGeom>
          <a:noFill/>
        </p:spPr>
        <p:txBody>
          <a:bodyPr wrap="square" rtlCol="0">
            <a:spAutoFit/>
          </a:bodyPr>
          <a:lstStyle/>
          <a:p>
            <a:r>
              <a:rPr lang="zh-CN" altLang="en-US" dirty="0" smtClean="0"/>
              <a:t>集群分片</a:t>
            </a:r>
            <a:endParaRPr lang="zh-CN" altLang="en-US" dirty="0"/>
          </a:p>
        </p:txBody>
      </p:sp>
      <p:sp>
        <p:nvSpPr>
          <p:cNvPr id="21" name="TextBox 20"/>
          <p:cNvSpPr txBox="1"/>
          <p:nvPr/>
        </p:nvSpPr>
        <p:spPr>
          <a:xfrm>
            <a:off x="2251291" y="3923328"/>
            <a:ext cx="1873033" cy="646331"/>
          </a:xfrm>
          <a:prstGeom prst="rect">
            <a:avLst/>
          </a:prstGeom>
          <a:noFill/>
        </p:spPr>
        <p:txBody>
          <a:bodyPr wrap="square" rtlCol="0">
            <a:spAutoFit/>
          </a:bodyPr>
          <a:lstStyle/>
          <a:p>
            <a:r>
              <a:rPr lang="en-US" altLang="zh-CN" dirty="0" smtClean="0"/>
              <a:t>MongoDB</a:t>
            </a:r>
            <a:r>
              <a:rPr lang="zh-CN" altLang="en-US" dirty="0" smtClean="0"/>
              <a:t>客户端</a:t>
            </a:r>
            <a:endParaRPr lang="zh-CN" altLang="en-US" dirty="0"/>
          </a:p>
        </p:txBody>
      </p:sp>
      <p:sp>
        <p:nvSpPr>
          <p:cNvPr id="22" name="TextBox 21"/>
          <p:cNvSpPr txBox="1"/>
          <p:nvPr/>
        </p:nvSpPr>
        <p:spPr>
          <a:xfrm>
            <a:off x="4597455" y="3923328"/>
            <a:ext cx="1968910" cy="369332"/>
          </a:xfrm>
          <a:prstGeom prst="rect">
            <a:avLst/>
          </a:prstGeom>
          <a:noFill/>
        </p:spPr>
        <p:txBody>
          <a:bodyPr wrap="square" rtlCol="0">
            <a:spAutoFit/>
          </a:bodyPr>
          <a:lstStyle/>
          <a:p>
            <a:r>
              <a:rPr lang="en-US" altLang="zh-CN" dirty="0" smtClean="0"/>
              <a:t>MongoDB</a:t>
            </a:r>
            <a:r>
              <a:rPr lang="zh-CN" altLang="en-US" dirty="0" smtClean="0"/>
              <a:t>服务器</a:t>
            </a:r>
            <a:endParaRPr lang="zh-CN" altLang="en-US" dirty="0"/>
          </a:p>
        </p:txBody>
      </p:sp>
      <p:sp>
        <p:nvSpPr>
          <p:cNvPr id="23" name="矩形 22"/>
          <p:cNvSpPr/>
          <p:nvPr/>
        </p:nvSpPr>
        <p:spPr bwMode="auto">
          <a:xfrm>
            <a:off x="4628182" y="3080808"/>
            <a:ext cx="1515228" cy="400400"/>
          </a:xfrm>
          <a:prstGeom prst="rect">
            <a:avLst/>
          </a:prstGeom>
          <a:solidFill>
            <a:schemeClr val="accent2">
              <a:lumMod val="20000"/>
              <a:lumOff val="80000"/>
            </a:schemeClr>
          </a:solidFill>
          <a:ln w="9525" cap="flat" cmpd="sng" algn="ctr">
            <a:solidFill>
              <a:schemeClr val="accent6">
                <a:lumMod val="60000"/>
                <a:lumOff val="4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4" name="矩形 23"/>
          <p:cNvSpPr/>
          <p:nvPr/>
        </p:nvSpPr>
        <p:spPr bwMode="auto">
          <a:xfrm>
            <a:off x="2205015" y="3085055"/>
            <a:ext cx="1677919" cy="387640"/>
          </a:xfrm>
          <a:prstGeom prst="rect">
            <a:avLst/>
          </a:prstGeom>
          <a:solidFill>
            <a:schemeClr val="accent2">
              <a:lumMod val="20000"/>
              <a:lumOff val="8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25" name="TextBox 24"/>
          <p:cNvSpPr txBox="1"/>
          <p:nvPr/>
        </p:nvSpPr>
        <p:spPr>
          <a:xfrm>
            <a:off x="4680438" y="3091720"/>
            <a:ext cx="1575704" cy="369332"/>
          </a:xfrm>
          <a:prstGeom prst="rect">
            <a:avLst/>
          </a:prstGeom>
          <a:noFill/>
        </p:spPr>
        <p:txBody>
          <a:bodyPr wrap="square" rtlCol="0">
            <a:spAutoFit/>
          </a:bodyPr>
          <a:lstStyle/>
          <a:p>
            <a:r>
              <a:rPr lang="en-US" altLang="zh-CN" dirty="0" smtClean="0"/>
              <a:t>Map reduce</a:t>
            </a:r>
            <a:endParaRPr lang="zh-CN" altLang="en-US" dirty="0"/>
          </a:p>
        </p:txBody>
      </p:sp>
      <p:sp>
        <p:nvSpPr>
          <p:cNvPr id="26" name="TextBox 25"/>
          <p:cNvSpPr txBox="1"/>
          <p:nvPr/>
        </p:nvSpPr>
        <p:spPr>
          <a:xfrm>
            <a:off x="2640207" y="3121948"/>
            <a:ext cx="1099063" cy="369332"/>
          </a:xfrm>
          <a:prstGeom prst="rect">
            <a:avLst/>
          </a:prstGeom>
          <a:noFill/>
        </p:spPr>
        <p:txBody>
          <a:bodyPr wrap="square" rtlCol="0">
            <a:spAutoFit/>
          </a:bodyPr>
          <a:lstStyle/>
          <a:p>
            <a:r>
              <a:rPr lang="zh-CN" altLang="en-US" dirty="0" smtClean="0"/>
              <a:t>索引</a:t>
            </a:r>
            <a:endParaRPr lang="zh-CN" altLang="en-US" dirty="0"/>
          </a:p>
        </p:txBody>
      </p:sp>
    </p:spTree>
    <p:extLst>
      <p:ext uri="{BB962C8B-B14F-4D97-AF65-F5344CB8AC3E}">
        <p14:creationId xmlns:p14="http://schemas.microsoft.com/office/powerpoint/2010/main" val="6696377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accent1">
              <a:lumMod val="9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141538"/>
            <a:ext cx="5205412" cy="571500"/>
            <a:chOff x="3176558" y="2386018"/>
            <a:chExt cx="5205442" cy="571504"/>
          </a:xfrm>
        </p:grpSpPr>
        <p:sp>
          <p:nvSpPr>
            <p:cNvPr id="20" name="矩形 19"/>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7"/>
              <a:ext cx="4366590"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系统关键技术研究</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2911474"/>
            <a:ext cx="5281612" cy="571500"/>
            <a:chOff x="3176558" y="3171836"/>
            <a:chExt cx="5281642" cy="571504"/>
          </a:xfrm>
        </p:grpSpPr>
        <p:sp>
          <p:nvSpPr>
            <p:cNvPr id="30" name="矩形 29"/>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72669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GJ\AppData\Roaming\Tencent\Users\794460205\QQ\WinTemp\RichOle\KSTG5DFY07%ZB13BCRRK`7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17" y="2060848"/>
            <a:ext cx="5834243" cy="3600400"/>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标注 2"/>
          <p:cNvSpPr/>
          <p:nvPr/>
        </p:nvSpPr>
        <p:spPr bwMode="auto">
          <a:xfrm>
            <a:off x="6012160" y="2492896"/>
            <a:ext cx="2808312" cy="2952328"/>
          </a:xfrm>
          <a:prstGeom prst="wedgeRoundRectCallout">
            <a:avLst>
              <a:gd name="adj1" fmla="val -57694"/>
              <a:gd name="adj2" fmla="val -12389"/>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基于</a:t>
            </a:r>
            <a:r>
              <a:rPr lang="en-US" altLang="zh-CN" sz="2800" b="1" dirty="0"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的数据存储设计方案</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1025" name="Picture 1" descr="C:\Users\FGJ\AppData\Roaming\Tencent\Users\794460205\QQ\WinTemp\RichOle\SM35C3N6H{D0ZY@PF1ZFLG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576" y="2978699"/>
            <a:ext cx="2564160" cy="21247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3528" y="1268760"/>
            <a:ext cx="2520280" cy="369332"/>
          </a:xfrm>
          <a:prstGeom prst="rect">
            <a:avLst/>
          </a:prstGeom>
          <a:noFill/>
        </p:spPr>
        <p:txBody>
          <a:bodyPr wrap="square" rtlCol="0">
            <a:spAutoFit/>
          </a:bodyPr>
          <a:lstStyle/>
          <a:p>
            <a:r>
              <a:rPr lang="en-US" altLang="zh-CN" dirty="0" smtClean="0"/>
              <a:t>MongoDB</a:t>
            </a:r>
            <a:r>
              <a:rPr lang="zh-CN" altLang="en-US" dirty="0" smtClean="0"/>
              <a:t>集群结构</a:t>
            </a:r>
            <a:endParaRPr lang="zh-CN" altLang="en-US" dirty="0"/>
          </a:p>
        </p:txBody>
      </p:sp>
    </p:spTree>
    <p:extLst>
      <p:ext uri="{BB962C8B-B14F-4D97-AF65-F5344CB8AC3E}">
        <p14:creationId xmlns:p14="http://schemas.microsoft.com/office/powerpoint/2010/main" val="2349541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问题分析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1613605" y="5397395"/>
            <a:ext cx="1266693"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异构性</a:t>
            </a:r>
          </a:p>
        </p:txBody>
      </p:sp>
      <p:pic>
        <p:nvPicPr>
          <p:cNvPr id="4" name="Picture 2" descr="D:\毕设\pictrute\p25-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731" y="3684948"/>
            <a:ext cx="2200598" cy="2357491"/>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D:\basic tool\QQ\文档\794460205\Image\V80W4FCWR67A159ZC6(M_[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274" y="1993565"/>
            <a:ext cx="1177809"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basic tool\QQ\文档\794460205\Image\]EYY03$7)IUL2_$DXFKX)Q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1219" y="2103102"/>
            <a:ext cx="980906" cy="37623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8209" y="2696491"/>
            <a:ext cx="19145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86602" y="4679027"/>
            <a:ext cx="1654617" cy="369332"/>
          </a:xfrm>
          <a:prstGeom prst="rect">
            <a:avLst/>
          </a:prstGeom>
          <a:noFill/>
        </p:spPr>
        <p:txBody>
          <a:bodyPr wrap="square" rtlCol="0">
            <a:spAutoFit/>
          </a:bodyPr>
          <a:lstStyle/>
          <a:p>
            <a:r>
              <a:rPr lang="zh-CN" altLang="en-US" dirty="0" smtClean="0"/>
              <a:t>疾病种类多样</a:t>
            </a:r>
            <a:endParaRPr lang="zh-CN" altLang="en-US" dirty="0"/>
          </a:p>
        </p:txBody>
      </p:sp>
      <p:sp>
        <p:nvSpPr>
          <p:cNvPr id="8" name="TextBox 7"/>
          <p:cNvSpPr txBox="1"/>
          <p:nvPr/>
        </p:nvSpPr>
        <p:spPr>
          <a:xfrm>
            <a:off x="4763256" y="6237312"/>
            <a:ext cx="1590174" cy="369332"/>
          </a:xfrm>
          <a:prstGeom prst="rect">
            <a:avLst/>
          </a:prstGeom>
          <a:noFill/>
        </p:spPr>
        <p:txBody>
          <a:bodyPr wrap="square" rtlCol="0">
            <a:spAutoFit/>
          </a:bodyPr>
          <a:lstStyle/>
          <a:p>
            <a:r>
              <a:rPr lang="zh-CN" altLang="en-US" dirty="0" smtClean="0"/>
              <a:t>推理方法多种</a:t>
            </a:r>
            <a:endParaRPr lang="zh-CN" altLang="en-US" dirty="0"/>
          </a:p>
        </p:txBody>
      </p:sp>
      <p:sp>
        <p:nvSpPr>
          <p:cNvPr id="10" name="TextBox 9"/>
          <p:cNvSpPr txBox="1"/>
          <p:nvPr/>
        </p:nvSpPr>
        <p:spPr>
          <a:xfrm>
            <a:off x="6353430" y="3315616"/>
            <a:ext cx="1735063" cy="369332"/>
          </a:xfrm>
          <a:prstGeom prst="rect">
            <a:avLst/>
          </a:prstGeom>
          <a:noFill/>
        </p:spPr>
        <p:txBody>
          <a:bodyPr wrap="square" rtlCol="0">
            <a:spAutoFit/>
          </a:bodyPr>
          <a:lstStyle/>
          <a:p>
            <a:r>
              <a:rPr lang="zh-CN" altLang="en-US" dirty="0" smtClean="0"/>
              <a:t>语言平台各异</a:t>
            </a:r>
            <a:endParaRPr lang="zh-CN" altLang="en-US" dirty="0"/>
          </a:p>
        </p:txBody>
      </p:sp>
    </p:spTree>
    <p:extLst>
      <p:ext uri="{BB962C8B-B14F-4D97-AF65-F5344CB8AC3E}">
        <p14:creationId xmlns:p14="http://schemas.microsoft.com/office/powerpoint/2010/main" val="2152761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WebService</a:t>
            </a:r>
            <a:r>
              <a:rPr lang="zh-CN" altLang="en-US" sz="2800" b="1" dirty="0" smtClean="0">
                <a:solidFill>
                  <a:srgbClr val="FFFFFF"/>
                </a:solidFill>
                <a:latin typeface="Times New Roman" pitchFamily="18" charset="0"/>
                <a:ea typeface="黑体" pitchFamily="49" charset="-122"/>
                <a:cs typeface="Times New Roman" pitchFamily="18" charset="0"/>
              </a:rPr>
              <a:t>技术简介</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4" name="Picture 1" descr="C:\Users\FGJ\AppData\Roaming\Tencent\Users\794460205\QQ\WinTemp\RichOle\V$5}{0S`L0N10G@_L{4KCH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3042005" cy="224145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114800" y="1866845"/>
            <a:ext cx="4572000" cy="1477328"/>
          </a:xfrm>
          <a:prstGeom prst="rect">
            <a:avLst/>
          </a:prstGeom>
        </p:spPr>
        <p:txBody>
          <a:bodyPr>
            <a:spAutoFit/>
          </a:bodyPr>
          <a:lstStyle/>
          <a:p>
            <a:r>
              <a:rPr lang="en-US" altLang="zh-CN" dirty="0" smtClean="0"/>
              <a:t>WebService</a:t>
            </a:r>
            <a:r>
              <a:rPr lang="zh-CN" altLang="en-US" dirty="0"/>
              <a:t>是一个</a:t>
            </a:r>
            <a:r>
              <a:rPr lang="en-US" altLang="zh-CN" dirty="0"/>
              <a:t>SOA</a:t>
            </a:r>
            <a:r>
              <a:rPr lang="zh-CN" altLang="en-US" dirty="0"/>
              <a:t>（面向服务的编程）的架构，它是不依赖于语言，不依赖于平台，可以实现不同的语言间的相互调用，通过</a:t>
            </a:r>
            <a:r>
              <a:rPr lang="en-US" altLang="zh-CN" dirty="0"/>
              <a:t>Internet</a:t>
            </a:r>
            <a:r>
              <a:rPr lang="zh-CN" altLang="en-US" dirty="0"/>
              <a:t>进行基于</a:t>
            </a:r>
            <a:r>
              <a:rPr lang="en-US" altLang="zh-CN" dirty="0"/>
              <a:t>Http</a:t>
            </a:r>
            <a:r>
              <a:rPr lang="zh-CN" altLang="en-US" dirty="0"/>
              <a:t>协议的网络应用间的交互</a:t>
            </a:r>
          </a:p>
        </p:txBody>
      </p:sp>
      <p:pic>
        <p:nvPicPr>
          <p:cNvPr id="7170" name="Picture 2" descr="D:\毕设\pictrute\QQ截图201312231929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634" y="3362429"/>
            <a:ext cx="5543550" cy="2790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27584" y="4653136"/>
            <a:ext cx="2160240" cy="646331"/>
          </a:xfrm>
          <a:prstGeom prst="rect">
            <a:avLst/>
          </a:prstGeom>
          <a:noFill/>
        </p:spPr>
        <p:txBody>
          <a:bodyPr wrap="square" rtlCol="0">
            <a:spAutoFit/>
          </a:bodyPr>
          <a:lstStyle/>
          <a:p>
            <a:r>
              <a:rPr lang="en-US" altLang="zh-CN" dirty="0" smtClean="0"/>
              <a:t>WebService </a:t>
            </a:r>
          </a:p>
          <a:p>
            <a:r>
              <a:rPr lang="zh-CN" altLang="en-US" dirty="0" smtClean="0"/>
              <a:t>通讯过程</a:t>
            </a:r>
            <a:endParaRPr lang="zh-CN" altLang="en-US" dirty="0"/>
          </a:p>
        </p:txBody>
      </p:sp>
    </p:spTree>
    <p:extLst>
      <p:ext uri="{BB962C8B-B14F-4D97-AF65-F5344CB8AC3E}">
        <p14:creationId xmlns:p14="http://schemas.microsoft.com/office/powerpoint/2010/main" val="3390175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推理技术异构性处理</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圆角矩形 1"/>
          <p:cNvSpPr/>
          <p:nvPr/>
        </p:nvSpPr>
        <p:spPr bwMode="auto">
          <a:xfrm>
            <a:off x="1115616" y="2132856"/>
            <a:ext cx="2880320" cy="201622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4165502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05412" cy="571500"/>
            <a:chOff x="3176558" y="3171836"/>
            <a:chExt cx="5205442" cy="571504"/>
          </a:xfrm>
          <a:solidFill>
            <a:schemeClr val="accent5">
              <a:lumMod val="90000"/>
            </a:schemeClr>
          </a:solidFill>
        </p:grpSpPr>
        <p:sp>
          <p:nvSpPr>
            <p:cNvPr id="30" name="矩形 29"/>
            <p:cNvSpPr/>
            <p:nvPr/>
          </p:nvSpPr>
          <p:spPr bwMode="auto">
            <a:xfrm>
              <a:off x="3498822" y="324327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24</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关键技术研究</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2645848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25</a:t>
            </a:fld>
            <a:endParaRPr lang="en-US" altLang="zh-CN" dirty="0"/>
          </a:p>
        </p:txBody>
      </p:sp>
      <p:sp>
        <p:nvSpPr>
          <p:cNvPr id="3" name="圆角矩形 2"/>
          <p:cNvSpPr/>
          <p:nvPr/>
        </p:nvSpPr>
        <p:spPr bwMode="auto">
          <a:xfrm>
            <a:off x="1763689" y="1662458"/>
            <a:ext cx="5184576" cy="3456384"/>
          </a:xfrm>
          <a:prstGeom prst="roundRect">
            <a:avLst/>
          </a:prstGeom>
          <a:noFill/>
          <a:ln w="2857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 name="椭圆 3"/>
          <p:cNvSpPr/>
          <p:nvPr/>
        </p:nvSpPr>
        <p:spPr bwMode="auto">
          <a:xfrm>
            <a:off x="457200" y="2960436"/>
            <a:ext cx="1050129" cy="674994"/>
          </a:xfrm>
          <a:prstGeom prst="ellipse">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矩形 4"/>
          <p:cNvSpPr/>
          <p:nvPr/>
        </p:nvSpPr>
        <p:spPr bwMode="auto">
          <a:xfrm>
            <a:off x="2132896" y="2006296"/>
            <a:ext cx="643488" cy="2714156"/>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6" name="矩形 5"/>
          <p:cNvSpPr/>
          <p:nvPr/>
        </p:nvSpPr>
        <p:spPr bwMode="auto">
          <a:xfrm>
            <a:off x="3203849" y="2032709"/>
            <a:ext cx="1728982" cy="954140"/>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7" name="矩形 6"/>
          <p:cNvSpPr/>
          <p:nvPr/>
        </p:nvSpPr>
        <p:spPr bwMode="auto">
          <a:xfrm>
            <a:off x="3203848" y="3790314"/>
            <a:ext cx="1728983" cy="954140"/>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8" name="流程图: 磁盘 7"/>
          <p:cNvSpPr/>
          <p:nvPr/>
        </p:nvSpPr>
        <p:spPr bwMode="auto">
          <a:xfrm>
            <a:off x="5522378" y="3840365"/>
            <a:ext cx="1117649" cy="904089"/>
          </a:xfrm>
          <a:prstGeom prst="flowChartMagneticDisk">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9" name="左右箭头 8"/>
          <p:cNvSpPr/>
          <p:nvPr/>
        </p:nvSpPr>
        <p:spPr bwMode="auto">
          <a:xfrm>
            <a:off x="1473597" y="3176698"/>
            <a:ext cx="659300" cy="316568"/>
          </a:xfrm>
          <a:prstGeom prst="leftRightArrow">
            <a:avLst/>
          </a:prstGeom>
          <a:solidFill>
            <a:schemeClr val="accent1"/>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10" name="直接箭头连接符 9"/>
          <p:cNvCxnSpPr>
            <a:stCxn id="6" idx="1"/>
            <a:endCxn id="5" idx="3"/>
          </p:cNvCxnSpPr>
          <p:nvPr/>
        </p:nvCxnSpPr>
        <p:spPr bwMode="auto">
          <a:xfrm flipH="1">
            <a:off x="2776384" y="2509779"/>
            <a:ext cx="427465" cy="853595"/>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1" name="直接箭头连接符 10"/>
          <p:cNvCxnSpPr>
            <a:stCxn id="5" idx="3"/>
            <a:endCxn id="7" idx="1"/>
          </p:cNvCxnSpPr>
          <p:nvPr/>
        </p:nvCxnSpPr>
        <p:spPr bwMode="auto">
          <a:xfrm>
            <a:off x="2776384" y="3363374"/>
            <a:ext cx="427464" cy="90401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 name="直接箭头连接符 11"/>
          <p:cNvCxnSpPr/>
          <p:nvPr/>
        </p:nvCxnSpPr>
        <p:spPr bwMode="auto">
          <a:xfrm flipV="1">
            <a:off x="4932831" y="3044273"/>
            <a:ext cx="690422" cy="841270"/>
          </a:xfrm>
          <a:prstGeom prst="straightConnector1">
            <a:avLst/>
          </a:prstGeom>
          <a:solidFill>
            <a:schemeClr val="accent1"/>
          </a:solidFill>
          <a:ln w="9525" cap="flat" cmpd="sng" algn="ctr">
            <a:solidFill>
              <a:schemeClr val="tx1"/>
            </a:solidFill>
            <a:prstDash val="lgDash"/>
            <a:round/>
            <a:headEnd type="arrow"/>
            <a:tailEnd type="arrow"/>
          </a:ln>
          <a:effectLst/>
        </p:spPr>
      </p:cxnSp>
      <p:cxnSp>
        <p:nvCxnSpPr>
          <p:cNvPr id="13" name="直接箭头连接符 12"/>
          <p:cNvCxnSpPr>
            <a:stCxn id="6" idx="2"/>
            <a:endCxn id="7" idx="0"/>
          </p:cNvCxnSpPr>
          <p:nvPr/>
        </p:nvCxnSpPr>
        <p:spPr bwMode="auto">
          <a:xfrm>
            <a:off x="4068340" y="2986849"/>
            <a:ext cx="0" cy="803465"/>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直接箭头连接符 13"/>
          <p:cNvCxnSpPr>
            <a:stCxn id="8" idx="2"/>
            <a:endCxn id="7" idx="3"/>
          </p:cNvCxnSpPr>
          <p:nvPr/>
        </p:nvCxnSpPr>
        <p:spPr bwMode="auto">
          <a:xfrm flipH="1" flipV="1">
            <a:off x="4932831" y="4267384"/>
            <a:ext cx="589547" cy="250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622224" y="3118751"/>
            <a:ext cx="720080" cy="369332"/>
          </a:xfrm>
          <a:prstGeom prst="rect">
            <a:avLst/>
          </a:prstGeom>
          <a:noFill/>
        </p:spPr>
        <p:txBody>
          <a:bodyPr wrap="square" rtlCol="0">
            <a:spAutoFit/>
          </a:bodyPr>
          <a:lstStyle/>
          <a:p>
            <a:r>
              <a:rPr lang="zh-CN" altLang="en-US" dirty="0" smtClean="0"/>
              <a:t>用户</a:t>
            </a:r>
            <a:endParaRPr lang="zh-CN" altLang="en-US" dirty="0"/>
          </a:p>
        </p:txBody>
      </p:sp>
      <p:sp>
        <p:nvSpPr>
          <p:cNvPr id="16" name="TextBox 15"/>
          <p:cNvSpPr txBox="1"/>
          <p:nvPr/>
        </p:nvSpPr>
        <p:spPr>
          <a:xfrm>
            <a:off x="2272328" y="2374987"/>
            <a:ext cx="504056" cy="2031325"/>
          </a:xfrm>
          <a:prstGeom prst="rect">
            <a:avLst/>
          </a:prstGeom>
          <a:noFill/>
        </p:spPr>
        <p:txBody>
          <a:bodyPr wrap="square" rtlCol="0">
            <a:spAutoFit/>
          </a:bodyPr>
          <a:lstStyle/>
          <a:p>
            <a:r>
              <a:rPr lang="zh-CN" altLang="en-US" dirty="0" smtClean="0"/>
              <a:t>人</a:t>
            </a:r>
            <a:endParaRPr lang="en-US" altLang="zh-CN" dirty="0" smtClean="0"/>
          </a:p>
          <a:p>
            <a:endParaRPr lang="en-US" altLang="zh-CN" dirty="0"/>
          </a:p>
          <a:p>
            <a:r>
              <a:rPr lang="zh-CN" altLang="en-US" dirty="0" smtClean="0"/>
              <a:t>机</a:t>
            </a:r>
            <a:endParaRPr lang="en-US" altLang="zh-CN" dirty="0" smtClean="0"/>
          </a:p>
          <a:p>
            <a:endParaRPr lang="en-US" altLang="zh-CN" dirty="0"/>
          </a:p>
          <a:p>
            <a:r>
              <a:rPr lang="zh-CN" altLang="en-US" dirty="0" smtClean="0"/>
              <a:t>交</a:t>
            </a:r>
            <a:endParaRPr lang="en-US" altLang="zh-CN" dirty="0" smtClean="0"/>
          </a:p>
          <a:p>
            <a:endParaRPr lang="en-US" altLang="zh-CN" dirty="0"/>
          </a:p>
          <a:p>
            <a:r>
              <a:rPr lang="zh-CN" altLang="en-US" dirty="0" smtClean="0"/>
              <a:t>互</a:t>
            </a:r>
            <a:endParaRPr lang="zh-CN" altLang="en-US" dirty="0"/>
          </a:p>
        </p:txBody>
      </p:sp>
      <p:sp>
        <p:nvSpPr>
          <p:cNvPr id="17" name="TextBox 16"/>
          <p:cNvSpPr txBox="1"/>
          <p:nvPr/>
        </p:nvSpPr>
        <p:spPr>
          <a:xfrm>
            <a:off x="3491880" y="2374987"/>
            <a:ext cx="1080120" cy="369332"/>
          </a:xfrm>
          <a:prstGeom prst="rect">
            <a:avLst/>
          </a:prstGeom>
          <a:noFill/>
        </p:spPr>
        <p:txBody>
          <a:bodyPr wrap="square" rtlCol="0">
            <a:spAutoFit/>
          </a:bodyPr>
          <a:lstStyle/>
          <a:p>
            <a:pPr algn="ctr"/>
            <a:r>
              <a:rPr lang="zh-CN" altLang="en-US" dirty="0" smtClean="0"/>
              <a:t>解 释 器</a:t>
            </a:r>
            <a:endParaRPr lang="zh-CN" altLang="en-US" dirty="0"/>
          </a:p>
        </p:txBody>
      </p:sp>
      <p:sp>
        <p:nvSpPr>
          <p:cNvPr id="18" name="TextBox 17"/>
          <p:cNvSpPr txBox="1"/>
          <p:nvPr/>
        </p:nvSpPr>
        <p:spPr>
          <a:xfrm>
            <a:off x="3347864" y="4082718"/>
            <a:ext cx="1440951" cy="369332"/>
          </a:xfrm>
          <a:prstGeom prst="rect">
            <a:avLst/>
          </a:prstGeom>
          <a:noFill/>
        </p:spPr>
        <p:txBody>
          <a:bodyPr wrap="square" rtlCol="0">
            <a:spAutoFit/>
          </a:bodyPr>
          <a:lstStyle/>
          <a:p>
            <a:pPr algn="ctr"/>
            <a:r>
              <a:rPr lang="zh-CN" altLang="en-US" dirty="0" smtClean="0"/>
              <a:t>推 理 引 擎</a:t>
            </a:r>
            <a:endParaRPr lang="zh-CN" altLang="en-US" dirty="0"/>
          </a:p>
        </p:txBody>
      </p:sp>
      <p:sp>
        <p:nvSpPr>
          <p:cNvPr id="19" name="TextBox 18"/>
          <p:cNvSpPr txBox="1"/>
          <p:nvPr/>
        </p:nvSpPr>
        <p:spPr>
          <a:xfrm>
            <a:off x="5623253" y="4267384"/>
            <a:ext cx="1016774" cy="369332"/>
          </a:xfrm>
          <a:prstGeom prst="rect">
            <a:avLst/>
          </a:prstGeom>
          <a:noFill/>
        </p:spPr>
        <p:txBody>
          <a:bodyPr wrap="square" rtlCol="0">
            <a:spAutoFit/>
          </a:bodyPr>
          <a:lstStyle/>
          <a:p>
            <a:r>
              <a:rPr lang="zh-CN" altLang="en-US" dirty="0" smtClean="0"/>
              <a:t>知识库</a:t>
            </a:r>
            <a:endParaRPr lang="zh-CN" altLang="en-US" dirty="0"/>
          </a:p>
        </p:txBody>
      </p:sp>
      <p:sp>
        <p:nvSpPr>
          <p:cNvPr id="20" name="流程图: 磁盘 19"/>
          <p:cNvSpPr/>
          <p:nvPr/>
        </p:nvSpPr>
        <p:spPr bwMode="auto">
          <a:xfrm>
            <a:off x="5474905" y="2140184"/>
            <a:ext cx="1117649" cy="904089"/>
          </a:xfrm>
          <a:prstGeom prst="flowChartMagneticDisk">
            <a:avLst/>
          </a:prstGeom>
          <a:solidFill>
            <a:schemeClr val="accent3">
              <a:lumMod val="95000"/>
            </a:schemeClr>
          </a:solidFill>
          <a:ln w="9525" cap="flat" cmpd="sng" algn="ctr">
            <a:solidFill>
              <a:schemeClr val="bg2"/>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21" name="TextBox 20"/>
          <p:cNvSpPr txBox="1"/>
          <p:nvPr/>
        </p:nvSpPr>
        <p:spPr>
          <a:xfrm>
            <a:off x="5490704" y="2554936"/>
            <a:ext cx="1180995" cy="369332"/>
          </a:xfrm>
          <a:prstGeom prst="rect">
            <a:avLst/>
          </a:prstGeom>
          <a:noFill/>
        </p:spPr>
        <p:txBody>
          <a:bodyPr wrap="square" rtlCol="0">
            <a:spAutoFit/>
          </a:bodyPr>
          <a:lstStyle/>
          <a:p>
            <a:r>
              <a:rPr lang="zh-CN" altLang="en-US" dirty="0" smtClean="0"/>
              <a:t>工作存储</a:t>
            </a:r>
            <a:endParaRPr lang="zh-CN" altLang="en-US" dirty="0"/>
          </a:p>
        </p:txBody>
      </p:sp>
    </p:spTree>
    <p:extLst>
      <p:ext uri="{BB962C8B-B14F-4D97-AF65-F5344CB8AC3E}">
        <p14:creationId xmlns:p14="http://schemas.microsoft.com/office/powerpoint/2010/main" val="223560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26</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Web</a:t>
            </a:r>
            <a:r>
              <a:rPr lang="zh-CN" altLang="en-US" sz="2800" b="1" dirty="0" smtClean="0">
                <a:solidFill>
                  <a:srgbClr val="FFFFFF"/>
                </a:solidFill>
                <a:latin typeface="Times New Roman" pitchFamily="18" charset="0"/>
                <a:ea typeface="黑体" pitchFamily="49" charset="-122"/>
                <a:cs typeface="Times New Roman" pitchFamily="18" charset="0"/>
              </a:rPr>
              <a:t>框架模式概述</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8193" name="Picture 1" descr="C:\Users\FGJ\AppData\Roaming\Tencent\Users\794460205\QQ\WinTemp\RichOle\LP5YU5X`UA7XA29KW_LSE6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808" y="4509948"/>
            <a:ext cx="6311280" cy="14450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FGJ\AppData\Roaming\Tencent\Users\794460205\QQ\WinTemp\RichOle\6425}87I255S2WN`VGS7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224" y="2404340"/>
            <a:ext cx="6678552" cy="11548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8584" y="2404340"/>
            <a:ext cx="1584176" cy="369332"/>
          </a:xfrm>
          <a:prstGeom prst="rect">
            <a:avLst/>
          </a:prstGeom>
          <a:noFill/>
        </p:spPr>
        <p:txBody>
          <a:bodyPr wrap="square" rtlCol="0">
            <a:spAutoFit/>
          </a:bodyPr>
          <a:lstStyle/>
          <a:p>
            <a:r>
              <a:rPr lang="en-US" altLang="zh-CN" dirty="0" smtClean="0"/>
              <a:t>Three- tier</a:t>
            </a:r>
            <a:endParaRPr lang="zh-CN" altLang="en-US" dirty="0"/>
          </a:p>
        </p:txBody>
      </p:sp>
      <p:sp>
        <p:nvSpPr>
          <p:cNvPr id="7" name="TextBox 6"/>
          <p:cNvSpPr txBox="1"/>
          <p:nvPr/>
        </p:nvSpPr>
        <p:spPr>
          <a:xfrm>
            <a:off x="735400" y="4934106"/>
            <a:ext cx="1368152" cy="369332"/>
          </a:xfrm>
          <a:prstGeom prst="rect">
            <a:avLst/>
          </a:prstGeom>
          <a:noFill/>
        </p:spPr>
        <p:txBody>
          <a:bodyPr wrap="square" rtlCol="0">
            <a:spAutoFit/>
          </a:bodyPr>
          <a:lstStyle/>
          <a:p>
            <a:r>
              <a:rPr lang="en-US" altLang="zh-CN" dirty="0" smtClean="0"/>
              <a:t>MVC </a:t>
            </a:r>
            <a:endParaRPr lang="zh-CN" altLang="en-US" dirty="0"/>
          </a:p>
        </p:txBody>
      </p:sp>
      <p:sp>
        <p:nvSpPr>
          <p:cNvPr id="15" name="圆角矩形 14"/>
          <p:cNvSpPr/>
          <p:nvPr/>
        </p:nvSpPr>
        <p:spPr bwMode="auto">
          <a:xfrm>
            <a:off x="685112" y="2282069"/>
            <a:ext cx="7236804" cy="129932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圆角矩形 15"/>
          <p:cNvSpPr/>
          <p:nvPr/>
        </p:nvSpPr>
        <p:spPr bwMode="auto">
          <a:xfrm>
            <a:off x="647564" y="4582786"/>
            <a:ext cx="7236804" cy="129932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p:nvSpPr>
        <p:spPr>
          <a:xfrm>
            <a:off x="251520" y="1340768"/>
            <a:ext cx="5269392"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dirty="0" err="1"/>
              <a:t>.Net</a:t>
            </a:r>
            <a:r>
              <a:rPr lang="en-US" altLang="zh-CN" dirty="0"/>
              <a:t> </a:t>
            </a:r>
            <a:r>
              <a:rPr lang="zh-CN" altLang="en-US" dirty="0"/>
              <a:t>平台下的</a:t>
            </a:r>
            <a:r>
              <a:rPr lang="en-US" altLang="zh-CN" dirty="0"/>
              <a:t>web</a:t>
            </a:r>
            <a:r>
              <a:rPr lang="zh-CN" altLang="en-US" dirty="0"/>
              <a:t>开发</a:t>
            </a:r>
            <a:r>
              <a:rPr lang="zh-CN" altLang="en-US" dirty="0" smtClean="0"/>
              <a:t>框架比较</a:t>
            </a:r>
            <a:endParaRPr lang="zh-CN" altLang="en-US" dirty="0"/>
          </a:p>
        </p:txBody>
      </p:sp>
      <p:sp>
        <p:nvSpPr>
          <p:cNvPr id="12" name="TextBox 11"/>
          <p:cNvSpPr txBox="1"/>
          <p:nvPr/>
        </p:nvSpPr>
        <p:spPr>
          <a:xfrm>
            <a:off x="3059832" y="3717032"/>
            <a:ext cx="2160240" cy="369332"/>
          </a:xfrm>
          <a:prstGeom prst="rect">
            <a:avLst/>
          </a:prstGeom>
          <a:noFill/>
        </p:spPr>
        <p:txBody>
          <a:bodyPr wrap="square" rtlCol="0">
            <a:spAutoFit/>
          </a:bodyPr>
          <a:lstStyle/>
          <a:p>
            <a:r>
              <a:rPr lang="en-US" altLang="zh-CN" dirty="0" smtClean="0"/>
              <a:t>Web Form</a:t>
            </a:r>
            <a:r>
              <a:rPr lang="en-US" altLang="zh-CN" dirty="0"/>
              <a:t>s</a:t>
            </a:r>
            <a:endParaRPr lang="zh-CN" altLang="en-US" dirty="0"/>
          </a:p>
        </p:txBody>
      </p:sp>
      <p:sp>
        <p:nvSpPr>
          <p:cNvPr id="13" name="TextBox 12"/>
          <p:cNvSpPr txBox="1"/>
          <p:nvPr/>
        </p:nvSpPr>
        <p:spPr>
          <a:xfrm>
            <a:off x="3059832" y="6093296"/>
            <a:ext cx="1728192" cy="369332"/>
          </a:xfrm>
          <a:prstGeom prst="rect">
            <a:avLst/>
          </a:prstGeom>
          <a:noFill/>
        </p:spPr>
        <p:txBody>
          <a:bodyPr wrap="square" rtlCol="0">
            <a:spAutoFit/>
          </a:bodyPr>
          <a:lstStyle/>
          <a:p>
            <a:r>
              <a:rPr lang="en-US" altLang="zh-CN" dirty="0" smtClean="0"/>
              <a:t>ASP.net  MVC</a:t>
            </a:r>
            <a:endParaRPr lang="zh-CN" altLang="en-US" dirty="0"/>
          </a:p>
        </p:txBody>
      </p:sp>
    </p:spTree>
    <p:extLst>
      <p:ext uri="{BB962C8B-B14F-4D97-AF65-F5344CB8AC3E}">
        <p14:creationId xmlns:p14="http://schemas.microsoft.com/office/powerpoint/2010/main" val="168810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面向社区疾病诊断决策支持系统设计</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4" name="圆角矩形 3"/>
          <p:cNvSpPr/>
          <p:nvPr/>
        </p:nvSpPr>
        <p:spPr bwMode="auto">
          <a:xfrm>
            <a:off x="1139436" y="1916832"/>
            <a:ext cx="5832648" cy="85916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圆角矩形 4"/>
          <p:cNvSpPr/>
          <p:nvPr/>
        </p:nvSpPr>
        <p:spPr bwMode="auto">
          <a:xfrm>
            <a:off x="1139436" y="3138304"/>
            <a:ext cx="5832648" cy="93610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 name="圆角矩形 7"/>
          <p:cNvSpPr/>
          <p:nvPr/>
        </p:nvSpPr>
        <p:spPr bwMode="auto">
          <a:xfrm>
            <a:off x="1115616" y="4437112"/>
            <a:ext cx="5832648" cy="900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7" name="直接箭头连接符 6"/>
          <p:cNvCxnSpPr/>
          <p:nvPr/>
        </p:nvCxnSpPr>
        <p:spPr bwMode="auto">
          <a:xfrm>
            <a:off x="2627784" y="2775992"/>
            <a:ext cx="0" cy="362312"/>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1" name="直接箭头连接符 10"/>
          <p:cNvCxnSpPr/>
          <p:nvPr/>
        </p:nvCxnSpPr>
        <p:spPr bwMode="auto">
          <a:xfrm>
            <a:off x="3275856" y="4074408"/>
            <a:ext cx="0" cy="362704"/>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4" name="直接箭头连接符 13"/>
          <p:cNvCxnSpPr/>
          <p:nvPr/>
        </p:nvCxnSpPr>
        <p:spPr bwMode="auto">
          <a:xfrm flipV="1">
            <a:off x="4572000" y="4074408"/>
            <a:ext cx="0" cy="360040"/>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6" name="直接箭头连接符 15"/>
          <p:cNvCxnSpPr/>
          <p:nvPr/>
        </p:nvCxnSpPr>
        <p:spPr bwMode="auto">
          <a:xfrm flipV="1">
            <a:off x="5220072" y="2775992"/>
            <a:ext cx="0" cy="360040"/>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sp>
        <p:nvSpPr>
          <p:cNvPr id="13" name="流程图: 磁盘 12"/>
          <p:cNvSpPr/>
          <p:nvPr/>
        </p:nvSpPr>
        <p:spPr bwMode="auto">
          <a:xfrm>
            <a:off x="1823296" y="5657600"/>
            <a:ext cx="1368152" cy="684076"/>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流程图: 磁盘 17"/>
          <p:cNvSpPr/>
          <p:nvPr/>
        </p:nvSpPr>
        <p:spPr bwMode="auto">
          <a:xfrm>
            <a:off x="4686496" y="5724400"/>
            <a:ext cx="1368152" cy="684076"/>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5" name="圆角矩形 14"/>
          <p:cNvSpPr/>
          <p:nvPr/>
        </p:nvSpPr>
        <p:spPr bwMode="auto">
          <a:xfrm>
            <a:off x="1738888" y="4610374"/>
            <a:ext cx="1536968" cy="55357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圆角矩形 20"/>
          <p:cNvSpPr/>
          <p:nvPr/>
        </p:nvSpPr>
        <p:spPr bwMode="auto">
          <a:xfrm>
            <a:off x="4602088" y="4637464"/>
            <a:ext cx="1536968" cy="55357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TextBox 16"/>
          <p:cNvSpPr txBox="1"/>
          <p:nvPr/>
        </p:nvSpPr>
        <p:spPr>
          <a:xfrm>
            <a:off x="1943708" y="4702496"/>
            <a:ext cx="1368152" cy="369332"/>
          </a:xfrm>
          <a:prstGeom prst="rect">
            <a:avLst/>
          </a:prstGeom>
          <a:noFill/>
        </p:spPr>
        <p:txBody>
          <a:bodyPr wrap="square" rtlCol="0">
            <a:spAutoFit/>
          </a:bodyPr>
          <a:lstStyle/>
          <a:p>
            <a:r>
              <a:rPr lang="zh-CN" altLang="en-US" dirty="0" smtClean="0"/>
              <a:t>推理引擎</a:t>
            </a:r>
            <a:endParaRPr lang="zh-CN" altLang="en-US" dirty="0"/>
          </a:p>
        </p:txBody>
      </p:sp>
      <p:sp>
        <p:nvSpPr>
          <p:cNvPr id="19" name="TextBox 18"/>
          <p:cNvSpPr txBox="1"/>
          <p:nvPr/>
        </p:nvSpPr>
        <p:spPr>
          <a:xfrm>
            <a:off x="4734390" y="4729586"/>
            <a:ext cx="1272364" cy="369332"/>
          </a:xfrm>
          <a:prstGeom prst="rect">
            <a:avLst/>
          </a:prstGeom>
          <a:noFill/>
        </p:spPr>
        <p:txBody>
          <a:bodyPr wrap="square" rtlCol="0">
            <a:spAutoFit/>
          </a:bodyPr>
          <a:lstStyle/>
          <a:p>
            <a:r>
              <a:rPr lang="zh-CN" altLang="en-US" dirty="0" smtClean="0"/>
              <a:t>数据接口</a:t>
            </a:r>
            <a:endParaRPr lang="zh-CN" altLang="en-US" dirty="0"/>
          </a:p>
        </p:txBody>
      </p:sp>
      <p:sp>
        <p:nvSpPr>
          <p:cNvPr id="20" name="TextBox 19"/>
          <p:cNvSpPr txBox="1"/>
          <p:nvPr/>
        </p:nvSpPr>
        <p:spPr>
          <a:xfrm>
            <a:off x="2081524" y="5881772"/>
            <a:ext cx="1092520" cy="369332"/>
          </a:xfrm>
          <a:prstGeom prst="rect">
            <a:avLst/>
          </a:prstGeom>
          <a:noFill/>
        </p:spPr>
        <p:txBody>
          <a:bodyPr wrap="square" rtlCol="0">
            <a:spAutoFit/>
          </a:bodyPr>
          <a:lstStyle/>
          <a:p>
            <a:r>
              <a:rPr lang="zh-CN" altLang="en-US" dirty="0" smtClean="0"/>
              <a:t>知识库</a:t>
            </a:r>
            <a:endParaRPr lang="zh-CN" altLang="en-US" dirty="0"/>
          </a:p>
        </p:txBody>
      </p:sp>
      <p:cxnSp>
        <p:nvCxnSpPr>
          <p:cNvPr id="25" name="直接箭头连接符 24"/>
          <p:cNvCxnSpPr/>
          <p:nvPr/>
        </p:nvCxnSpPr>
        <p:spPr bwMode="auto">
          <a:xfrm>
            <a:off x="2507372" y="5361696"/>
            <a:ext cx="0" cy="362704"/>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sp>
        <p:nvSpPr>
          <p:cNvPr id="22" name="TextBox 21"/>
          <p:cNvSpPr txBox="1"/>
          <p:nvPr/>
        </p:nvSpPr>
        <p:spPr>
          <a:xfrm>
            <a:off x="4869219" y="6039144"/>
            <a:ext cx="1002706" cy="369332"/>
          </a:xfrm>
          <a:prstGeom prst="rect">
            <a:avLst/>
          </a:prstGeom>
          <a:noFill/>
        </p:spPr>
        <p:txBody>
          <a:bodyPr wrap="square" rtlCol="0">
            <a:spAutoFit/>
          </a:bodyPr>
          <a:lstStyle/>
          <a:p>
            <a:r>
              <a:rPr lang="zh-CN" altLang="en-US" dirty="0" smtClean="0"/>
              <a:t>数据库</a:t>
            </a:r>
            <a:endParaRPr lang="zh-CN" altLang="en-US" dirty="0"/>
          </a:p>
        </p:txBody>
      </p:sp>
      <p:cxnSp>
        <p:nvCxnSpPr>
          <p:cNvPr id="24" name="直接箭头连接符 23"/>
          <p:cNvCxnSpPr>
            <a:endCxn id="18" idx="1"/>
          </p:cNvCxnSpPr>
          <p:nvPr/>
        </p:nvCxnSpPr>
        <p:spPr bwMode="auto">
          <a:xfrm>
            <a:off x="5370572" y="5337212"/>
            <a:ext cx="0" cy="387188"/>
          </a:xfrm>
          <a:prstGeom prst="straightConnector1">
            <a:avLst/>
          </a:prstGeom>
          <a:solidFill>
            <a:schemeClr val="accent1"/>
          </a:solidFill>
          <a:ln w="19050" cap="flat" cmpd="sng" algn="ctr">
            <a:solidFill>
              <a:schemeClr val="tx1"/>
            </a:solidFill>
            <a:prstDash val="solid"/>
            <a:round/>
            <a:headEnd type="arrow"/>
            <a:tailEnd type="arrow"/>
          </a:ln>
          <a:effectLst/>
        </p:spPr>
      </p:cxnSp>
      <p:sp>
        <p:nvSpPr>
          <p:cNvPr id="26" name="圆角矩形 25"/>
          <p:cNvSpPr/>
          <p:nvPr/>
        </p:nvSpPr>
        <p:spPr bwMode="auto">
          <a:xfrm>
            <a:off x="1475656" y="3318324"/>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0" name="圆角矩形 29"/>
          <p:cNvSpPr/>
          <p:nvPr/>
        </p:nvSpPr>
        <p:spPr bwMode="auto">
          <a:xfrm>
            <a:off x="3246424" y="3318324"/>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圆角矩形 30"/>
          <p:cNvSpPr/>
          <p:nvPr/>
        </p:nvSpPr>
        <p:spPr bwMode="auto">
          <a:xfrm>
            <a:off x="5012040" y="3352738"/>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圆角矩形 31"/>
          <p:cNvSpPr/>
          <p:nvPr/>
        </p:nvSpPr>
        <p:spPr bwMode="auto">
          <a:xfrm>
            <a:off x="2027940" y="2062566"/>
            <a:ext cx="1452560" cy="64141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圆角矩形 32"/>
          <p:cNvSpPr/>
          <p:nvPr/>
        </p:nvSpPr>
        <p:spPr bwMode="auto">
          <a:xfrm>
            <a:off x="4493792" y="2062566"/>
            <a:ext cx="1452560" cy="62484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7" name="TextBox 26"/>
          <p:cNvSpPr txBox="1"/>
          <p:nvPr/>
        </p:nvSpPr>
        <p:spPr>
          <a:xfrm>
            <a:off x="1586469" y="3421690"/>
            <a:ext cx="1230934" cy="369332"/>
          </a:xfrm>
          <a:prstGeom prst="rect">
            <a:avLst/>
          </a:prstGeom>
          <a:noFill/>
        </p:spPr>
        <p:txBody>
          <a:bodyPr wrap="square" rtlCol="0">
            <a:spAutoFit/>
          </a:bodyPr>
          <a:lstStyle/>
          <a:p>
            <a:r>
              <a:rPr lang="zh-CN" altLang="en-US" dirty="0" smtClean="0"/>
              <a:t>信息录入</a:t>
            </a:r>
            <a:endParaRPr lang="zh-CN" altLang="en-US" dirty="0"/>
          </a:p>
        </p:txBody>
      </p:sp>
      <p:sp>
        <p:nvSpPr>
          <p:cNvPr id="28" name="TextBox 27"/>
          <p:cNvSpPr txBox="1"/>
          <p:nvPr/>
        </p:nvSpPr>
        <p:spPr>
          <a:xfrm>
            <a:off x="3347120" y="3421690"/>
            <a:ext cx="1121588" cy="369332"/>
          </a:xfrm>
          <a:prstGeom prst="rect">
            <a:avLst/>
          </a:prstGeom>
          <a:noFill/>
        </p:spPr>
        <p:txBody>
          <a:bodyPr wrap="square" rtlCol="0">
            <a:spAutoFit/>
          </a:bodyPr>
          <a:lstStyle/>
          <a:p>
            <a:r>
              <a:rPr lang="zh-CN" altLang="en-US" dirty="0" smtClean="0"/>
              <a:t>辅助诊断</a:t>
            </a:r>
            <a:endParaRPr lang="zh-CN" altLang="en-US" dirty="0"/>
          </a:p>
        </p:txBody>
      </p:sp>
      <p:sp>
        <p:nvSpPr>
          <p:cNvPr id="29" name="TextBox 28"/>
          <p:cNvSpPr txBox="1"/>
          <p:nvPr/>
        </p:nvSpPr>
        <p:spPr>
          <a:xfrm>
            <a:off x="5096320" y="3456104"/>
            <a:ext cx="1236536" cy="369332"/>
          </a:xfrm>
          <a:prstGeom prst="rect">
            <a:avLst/>
          </a:prstGeom>
          <a:noFill/>
        </p:spPr>
        <p:txBody>
          <a:bodyPr wrap="square" rtlCol="0">
            <a:spAutoFit/>
          </a:bodyPr>
          <a:lstStyle/>
          <a:p>
            <a:r>
              <a:rPr lang="zh-CN" altLang="en-US" dirty="0" smtClean="0"/>
              <a:t>信息查询</a:t>
            </a:r>
            <a:endParaRPr lang="zh-CN" altLang="en-US" dirty="0"/>
          </a:p>
        </p:txBody>
      </p:sp>
      <p:sp>
        <p:nvSpPr>
          <p:cNvPr id="57344" name="TextBox 57343"/>
          <p:cNvSpPr txBox="1"/>
          <p:nvPr/>
        </p:nvSpPr>
        <p:spPr>
          <a:xfrm>
            <a:off x="2268166" y="2062567"/>
            <a:ext cx="972108" cy="646331"/>
          </a:xfrm>
          <a:prstGeom prst="rect">
            <a:avLst/>
          </a:prstGeom>
          <a:noFill/>
        </p:spPr>
        <p:txBody>
          <a:bodyPr wrap="square" rtlCol="0">
            <a:spAutoFit/>
          </a:bodyPr>
          <a:lstStyle/>
          <a:p>
            <a:r>
              <a:rPr lang="zh-CN" altLang="en-US" dirty="0" smtClean="0"/>
              <a:t>数据录入组件</a:t>
            </a:r>
            <a:endParaRPr lang="zh-CN" altLang="en-US" dirty="0"/>
          </a:p>
        </p:txBody>
      </p:sp>
      <p:sp>
        <p:nvSpPr>
          <p:cNvPr id="57345" name="TextBox 57344"/>
          <p:cNvSpPr txBox="1"/>
          <p:nvPr/>
        </p:nvSpPr>
        <p:spPr>
          <a:xfrm>
            <a:off x="4729973" y="2051823"/>
            <a:ext cx="980198" cy="646331"/>
          </a:xfrm>
          <a:prstGeom prst="rect">
            <a:avLst/>
          </a:prstGeom>
          <a:noFill/>
        </p:spPr>
        <p:txBody>
          <a:bodyPr wrap="square" rtlCol="0">
            <a:spAutoFit/>
          </a:bodyPr>
          <a:lstStyle/>
          <a:p>
            <a:r>
              <a:rPr lang="zh-CN" altLang="en-US" dirty="0" smtClean="0"/>
              <a:t>数据展示组件</a:t>
            </a:r>
            <a:endParaRPr lang="zh-CN" altLang="en-US" dirty="0"/>
          </a:p>
        </p:txBody>
      </p:sp>
      <p:sp>
        <p:nvSpPr>
          <p:cNvPr id="57347" name="TextBox 57346"/>
          <p:cNvSpPr txBox="1"/>
          <p:nvPr/>
        </p:nvSpPr>
        <p:spPr>
          <a:xfrm>
            <a:off x="7452320" y="2201066"/>
            <a:ext cx="1152128" cy="369332"/>
          </a:xfrm>
          <a:prstGeom prst="rect">
            <a:avLst/>
          </a:prstGeom>
          <a:noFill/>
        </p:spPr>
        <p:txBody>
          <a:bodyPr wrap="square" rtlCol="0">
            <a:spAutoFit/>
          </a:bodyPr>
          <a:lstStyle/>
          <a:p>
            <a:r>
              <a:rPr lang="zh-CN" altLang="en-US" dirty="0" smtClean="0"/>
              <a:t>视图层</a:t>
            </a:r>
            <a:endParaRPr lang="zh-CN" altLang="en-US" dirty="0"/>
          </a:p>
        </p:txBody>
      </p:sp>
      <p:sp>
        <p:nvSpPr>
          <p:cNvPr id="57349" name="TextBox 57348"/>
          <p:cNvSpPr txBox="1"/>
          <p:nvPr/>
        </p:nvSpPr>
        <p:spPr>
          <a:xfrm>
            <a:off x="7534944" y="3456104"/>
            <a:ext cx="1357536" cy="369332"/>
          </a:xfrm>
          <a:prstGeom prst="rect">
            <a:avLst/>
          </a:prstGeom>
          <a:noFill/>
        </p:spPr>
        <p:txBody>
          <a:bodyPr wrap="square" rtlCol="0">
            <a:spAutoFit/>
          </a:bodyPr>
          <a:lstStyle/>
          <a:p>
            <a:r>
              <a:rPr lang="zh-CN" altLang="en-US" dirty="0" smtClean="0"/>
              <a:t>控制层</a:t>
            </a:r>
            <a:endParaRPr lang="zh-CN" altLang="en-US" dirty="0"/>
          </a:p>
        </p:txBody>
      </p:sp>
      <p:sp>
        <p:nvSpPr>
          <p:cNvPr id="57350" name="TextBox 57349"/>
          <p:cNvSpPr txBox="1"/>
          <p:nvPr/>
        </p:nvSpPr>
        <p:spPr>
          <a:xfrm>
            <a:off x="7555160" y="4660598"/>
            <a:ext cx="946448" cy="369332"/>
          </a:xfrm>
          <a:prstGeom prst="rect">
            <a:avLst/>
          </a:prstGeom>
          <a:noFill/>
        </p:spPr>
        <p:txBody>
          <a:bodyPr wrap="square" rtlCol="0">
            <a:spAutoFit/>
          </a:bodyPr>
          <a:lstStyle/>
          <a:p>
            <a:r>
              <a:rPr lang="zh-CN" altLang="en-US" dirty="0" smtClean="0"/>
              <a:t>模型层</a:t>
            </a:r>
            <a:endParaRPr lang="zh-CN" altLang="en-US" dirty="0"/>
          </a:p>
        </p:txBody>
      </p:sp>
      <p:sp>
        <p:nvSpPr>
          <p:cNvPr id="2" name="TextBox 1"/>
          <p:cNvSpPr txBox="1"/>
          <p:nvPr/>
        </p:nvSpPr>
        <p:spPr>
          <a:xfrm>
            <a:off x="457200" y="1268760"/>
            <a:ext cx="2360203" cy="369332"/>
          </a:xfrm>
          <a:prstGeom prst="rect">
            <a:avLst/>
          </a:prstGeom>
          <a:noFill/>
        </p:spPr>
        <p:txBody>
          <a:bodyPr wrap="square" rtlCol="0">
            <a:spAutoFit/>
          </a:bodyPr>
          <a:lstStyle/>
          <a:p>
            <a:r>
              <a:rPr lang="zh-CN" altLang="en-US" dirty="0" smtClean="0"/>
              <a:t>系统总体架构</a:t>
            </a:r>
            <a:endParaRPr lang="zh-CN" altLang="en-US" dirty="0"/>
          </a:p>
        </p:txBody>
      </p:sp>
    </p:spTree>
    <p:extLst>
      <p:ext uri="{BB962C8B-B14F-4D97-AF65-F5344CB8AC3E}">
        <p14:creationId xmlns:p14="http://schemas.microsoft.com/office/powerpoint/2010/main" val="29240538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系统流程</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339370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4"/>
          <p:cNvSpPr>
            <a:spLocks noChangeArrowheads="1"/>
          </p:cNvSpPr>
          <p:nvPr/>
        </p:nvSpPr>
        <p:spPr bwMode="gray">
          <a:xfrm rot="5400000">
            <a:off x="1060388" y="2549305"/>
            <a:ext cx="2082036" cy="2890079"/>
          </a:xfrm>
          <a:prstGeom prst="upArrow">
            <a:avLst>
              <a:gd name="adj1" fmla="val 63898"/>
              <a:gd name="adj2" fmla="val 85770"/>
            </a:avLst>
          </a:prstGeom>
          <a:gradFill rotWithShape="1">
            <a:gsLst>
              <a:gs pos="0">
                <a:srgbClr val="6FC5E3"/>
              </a:gs>
              <a:gs pos="100000">
                <a:srgbClr val="0033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pitchFamily="34" charset="0"/>
            </a:endParaRPr>
          </a:p>
        </p:txBody>
      </p:sp>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29</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技术分析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4" name="TextBox 3"/>
          <p:cNvSpPr txBox="1"/>
          <p:nvPr/>
        </p:nvSpPr>
        <p:spPr>
          <a:xfrm>
            <a:off x="397456" y="1081714"/>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数据交换格式分析</a:t>
            </a:r>
            <a:endParaRPr lang="zh-CN" altLang="en-US" dirty="0"/>
          </a:p>
        </p:txBody>
      </p:sp>
      <p:sp>
        <p:nvSpPr>
          <p:cNvPr id="6" name="TextBox 5"/>
          <p:cNvSpPr txBox="1"/>
          <p:nvPr/>
        </p:nvSpPr>
        <p:spPr>
          <a:xfrm>
            <a:off x="683568" y="3255680"/>
            <a:ext cx="1954030" cy="1477328"/>
          </a:xfrm>
          <a:prstGeom prst="rect">
            <a:avLst/>
          </a:prstGeom>
          <a:noFill/>
        </p:spPr>
        <p:txBody>
          <a:bodyPr wrap="square" rtlCol="0">
            <a:spAutoFit/>
          </a:bodyPr>
          <a:lstStyle/>
          <a:p>
            <a:r>
              <a:rPr lang="zh-CN" altLang="en-US" dirty="0" smtClean="0"/>
              <a:t>直接传递对象或</a:t>
            </a:r>
            <a:r>
              <a:rPr lang="en-US" altLang="zh-CN" dirty="0" smtClean="0"/>
              <a:t>HTML</a:t>
            </a:r>
            <a:r>
              <a:rPr lang="zh-CN" altLang="en-US" dirty="0" smtClean="0"/>
              <a:t>，缺乏灵活性，耦合性高，需要通用的数据交换格式</a:t>
            </a:r>
            <a:endParaRPr lang="zh-CN" altLang="en-US" dirty="0"/>
          </a:p>
        </p:txBody>
      </p:sp>
      <p:sp>
        <p:nvSpPr>
          <p:cNvPr id="8" name="TextBox 7"/>
          <p:cNvSpPr txBox="1"/>
          <p:nvPr/>
        </p:nvSpPr>
        <p:spPr>
          <a:xfrm>
            <a:off x="5579603" y="1866544"/>
            <a:ext cx="2880829" cy="369332"/>
          </a:xfrm>
          <a:prstGeom prst="rect">
            <a:avLst/>
          </a:prstGeom>
          <a:noFill/>
        </p:spPr>
        <p:txBody>
          <a:bodyPr wrap="square" rtlCol="0">
            <a:spAutoFit/>
          </a:bodyPr>
          <a:lstStyle/>
          <a:p>
            <a:pPr marL="285750" indent="-285750">
              <a:buFont typeface="Wingdings" pitchFamily="2" charset="2"/>
              <a:buChar char="Ø"/>
            </a:pPr>
            <a:r>
              <a:rPr lang="en-US" altLang="zh-CN" dirty="0" smtClean="0"/>
              <a:t>XML</a:t>
            </a:r>
            <a:endParaRPr lang="zh-CN" altLang="en-US" dirty="0"/>
          </a:p>
        </p:txBody>
      </p:sp>
      <p:grpSp>
        <p:nvGrpSpPr>
          <p:cNvPr id="9" name="组合 8"/>
          <p:cNvGrpSpPr/>
          <p:nvPr/>
        </p:nvGrpSpPr>
        <p:grpSpPr>
          <a:xfrm>
            <a:off x="3339445" y="1692534"/>
            <a:ext cx="4930899" cy="1994841"/>
            <a:chOff x="899592" y="1772816"/>
            <a:chExt cx="6991350" cy="1994841"/>
          </a:xfrm>
          <a:effectLst/>
        </p:grpSpPr>
        <p:sp>
          <p:nvSpPr>
            <p:cNvPr id="10"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1"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2" name="Rectangle 6"/>
            <p:cNvSpPr>
              <a:spLocks noChangeArrowheads="1"/>
            </p:cNvSpPr>
            <p:nvPr/>
          </p:nvSpPr>
          <p:spPr bwMode="gray">
            <a:xfrm>
              <a:off x="1078980" y="1944089"/>
              <a:ext cx="6629400" cy="1624881"/>
            </a:xfrm>
            <a:prstGeom prst="rect">
              <a:avLst/>
            </a:prstGeom>
            <a:solidFill>
              <a:srgbClr val="006699"/>
            </a:solidFill>
            <a:ln w="9525">
              <a:noFill/>
              <a:miter lim="800000"/>
              <a:headEnd/>
              <a:tailEnd/>
            </a:ln>
            <a:effectLst/>
          </p:spPr>
          <p:txBody>
            <a:bodyPr anchor="ctr"/>
            <a:lstStyle/>
            <a:p>
              <a:pPr algn="ctr">
                <a:lnSpc>
                  <a:spcPts val="2800"/>
                </a:lnSpc>
              </a:pPr>
              <a:r>
                <a:rPr lang="en-US" altLang="zh-CN" sz="2400" dirty="0">
                  <a:solidFill>
                    <a:srgbClr val="FFFFCC"/>
                  </a:solidFill>
                  <a:ea typeface="宋体" pitchFamily="2" charset="-122"/>
                </a:rPr>
                <a:t>XML</a:t>
              </a:r>
              <a:endParaRPr lang="en-US" altLang="zh-CN" sz="2400" dirty="0" smtClean="0">
                <a:solidFill>
                  <a:srgbClr val="FFFFCC"/>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通用性：格式统一，符合标准</a:t>
              </a:r>
              <a:endParaRPr lang="en-US" altLang="zh-CN" dirty="0" smtClean="0">
                <a:solidFill>
                  <a:srgbClr val="FFFFFF"/>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文件庞大、格式复杂、传输占带宽</a:t>
              </a:r>
              <a:endParaRPr lang="en-US" altLang="zh-CN" dirty="0" smtClean="0">
                <a:solidFill>
                  <a:srgbClr val="FFFFFF"/>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解析过程复杂</a:t>
              </a:r>
              <a:endParaRPr lang="en-US" altLang="zh-CN" dirty="0">
                <a:solidFill>
                  <a:srgbClr val="FFFFFF"/>
                </a:solidFill>
                <a:ea typeface="宋体" pitchFamily="2" charset="-122"/>
              </a:endParaRPr>
            </a:p>
          </p:txBody>
        </p:sp>
      </p:grpSp>
      <p:grpSp>
        <p:nvGrpSpPr>
          <p:cNvPr id="13" name="组合 12"/>
          <p:cNvGrpSpPr/>
          <p:nvPr/>
        </p:nvGrpSpPr>
        <p:grpSpPr>
          <a:xfrm>
            <a:off x="3303508" y="3925223"/>
            <a:ext cx="5067299" cy="1996041"/>
            <a:chOff x="918642" y="3953239"/>
            <a:chExt cx="6991350" cy="1996041"/>
          </a:xfrm>
          <a:effectLst/>
        </p:grpSpPr>
        <p:sp>
          <p:nvSpPr>
            <p:cNvPr id="14" name="Freeform 7"/>
            <p:cNvSpPr>
              <a:spLocks/>
            </p:cNvSpPr>
            <p:nvPr/>
          </p:nvSpPr>
          <p:spPr bwMode="gray">
            <a:xfrm>
              <a:off x="918642" y="4959280"/>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5" name="Freeform 8"/>
            <p:cNvSpPr>
              <a:spLocks/>
            </p:cNvSpPr>
            <p:nvPr/>
          </p:nvSpPr>
          <p:spPr bwMode="gray">
            <a:xfrm rot="10800000">
              <a:off x="5985942" y="3953239"/>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6" name="Rectangle 9"/>
            <p:cNvSpPr>
              <a:spLocks noChangeArrowheads="1"/>
            </p:cNvSpPr>
            <p:nvPr/>
          </p:nvSpPr>
          <p:spPr bwMode="gray">
            <a:xfrm>
              <a:off x="1141984" y="4130799"/>
              <a:ext cx="6629399" cy="1624881"/>
            </a:xfrm>
            <a:prstGeom prst="rect">
              <a:avLst/>
            </a:prstGeom>
            <a:solidFill>
              <a:srgbClr val="009999"/>
            </a:solidFill>
            <a:ln w="9525">
              <a:noFill/>
              <a:miter lim="800000"/>
              <a:headEnd/>
              <a:tailEnd/>
            </a:ln>
            <a:effectLst/>
          </p:spPr>
          <p:txBody>
            <a:bodyPr anchor="ctr"/>
            <a:lstStyle/>
            <a:p>
              <a:pPr algn="ctr" eaLnBrk="0" hangingPunct="0">
                <a:lnSpc>
                  <a:spcPts val="2800"/>
                </a:lnSpc>
              </a:pPr>
              <a:r>
                <a:rPr lang="en-US" altLang="zh-CN" sz="2400" dirty="0" smtClean="0">
                  <a:solidFill>
                    <a:srgbClr val="FFFFCC"/>
                  </a:solidFill>
                  <a:ea typeface="宋体" pitchFamily="2" charset="-122"/>
                </a:rPr>
                <a:t>Json</a:t>
              </a: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数据格式简单，易于读写</a:t>
              </a:r>
              <a:endParaRPr lang="en-US" altLang="zh-CN"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文件格式经过压缩，占用带宽小</a:t>
              </a:r>
              <a:endParaRPr lang="en-US" altLang="zh-CN"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易于解析</a:t>
              </a:r>
              <a:endParaRPr lang="en-US" altLang="zh-CN" dirty="0">
                <a:solidFill>
                  <a:srgbClr val="FFFFFF"/>
                </a:solidFill>
                <a:ea typeface="宋体" pitchFamily="2" charset="-122"/>
              </a:endParaRPr>
            </a:p>
          </p:txBody>
        </p:sp>
      </p:grpSp>
    </p:spTree>
    <p:extLst>
      <p:ext uri="{BB962C8B-B14F-4D97-AF65-F5344CB8AC3E}">
        <p14:creationId xmlns:p14="http://schemas.microsoft.com/office/powerpoint/2010/main" val="3159350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4"/>
          <p:cNvSpPr>
            <a:spLocks noChangeArrowheads="1"/>
          </p:cNvSpPr>
          <p:nvPr/>
        </p:nvSpPr>
        <p:spPr bwMode="gray">
          <a:xfrm rot="10800000">
            <a:off x="1030088" y="2708920"/>
            <a:ext cx="6926285" cy="1440098"/>
          </a:xfrm>
          <a:prstGeom prst="upArrow">
            <a:avLst>
              <a:gd name="adj1" fmla="val 86444"/>
              <a:gd name="adj2" fmla="val 20245"/>
            </a:avLst>
          </a:prstGeom>
          <a:gradFill flip="none" rotWithShape="1">
            <a:gsLst>
              <a:gs pos="0">
                <a:srgbClr val="AD83EB">
                  <a:alpha val="51999"/>
                </a:srgbClr>
              </a:gs>
              <a:gs pos="100000">
                <a:srgbClr val="003399">
                  <a:alpha val="0"/>
                </a:srgbClr>
              </a:gs>
            </a:gsLst>
            <a:lin ang="5400000" scaled="1"/>
            <a:tileRect/>
          </a:gradFill>
          <a:ln>
            <a:noFill/>
          </a:ln>
          <a:extLst/>
        </p:spPr>
        <p:txBody>
          <a:bodyPr wrap="none" anchor="ctr"/>
          <a:lstStyle/>
          <a:p>
            <a:endParaRPr lang="zh-CN" altLang="en-US">
              <a:latin typeface="Arial" charset="0"/>
            </a:endParaRPr>
          </a:p>
        </p:txBody>
      </p:sp>
      <p:sp>
        <p:nvSpPr>
          <p:cNvPr id="7" name="椭圆 6"/>
          <p:cNvSpPr/>
          <p:nvPr/>
        </p:nvSpPr>
        <p:spPr bwMode="auto">
          <a:xfrm>
            <a:off x="3100088" y="4605674"/>
            <a:ext cx="2452681" cy="662223"/>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57200" y="1196752"/>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社区医疗</a:t>
            </a:r>
            <a:endParaRPr lang="zh-CN" altLang="en-US" sz="2800" b="1" dirty="0">
              <a:ln w="1905"/>
              <a:solidFill>
                <a:srgbClr val="0070C0"/>
              </a:solidFill>
              <a:effectLst>
                <a:innerShdw blurRad="69850" dist="43180" dir="5400000">
                  <a:srgbClr val="000000">
                    <a:alpha val="65000"/>
                  </a:srgbClr>
                </a:innerShdw>
              </a:effectLst>
            </a:endParaRPr>
          </a:p>
        </p:txBody>
      </p:sp>
      <p:pic>
        <p:nvPicPr>
          <p:cNvPr id="1026" name="Picture 2" descr="D:\毕设\pictrute\imagesCA5ZHT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361" y="4330467"/>
            <a:ext cx="925105" cy="92510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5575" y="3119527"/>
            <a:ext cx="799702" cy="72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59391" y="3174116"/>
            <a:ext cx="842329" cy="619855"/>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142265" y="3700604"/>
            <a:ext cx="652056" cy="335529"/>
          </a:xfrm>
          <a:prstGeom prst="rect">
            <a:avLst/>
          </a:prstGeom>
          <a:noFill/>
        </p:spPr>
        <p:txBody>
          <a:bodyPr wrap="square" rtlCol="0">
            <a:spAutoFit/>
          </a:bodyPr>
          <a:lstStyle/>
          <a:p>
            <a:r>
              <a:rPr lang="zh-CN" altLang="en-US" sz="1600" dirty="0" smtClean="0"/>
              <a:t>康复</a:t>
            </a:r>
            <a:endParaRPr lang="zh-CN" altLang="en-US" sz="1600" dirty="0"/>
          </a:p>
        </p:txBody>
      </p:sp>
      <p:sp>
        <p:nvSpPr>
          <p:cNvPr id="4" name="TextBox 3"/>
          <p:cNvSpPr txBox="1"/>
          <p:nvPr/>
        </p:nvSpPr>
        <p:spPr>
          <a:xfrm>
            <a:off x="4090661" y="3695903"/>
            <a:ext cx="720079" cy="340230"/>
          </a:xfrm>
          <a:prstGeom prst="rect">
            <a:avLst/>
          </a:prstGeom>
          <a:noFill/>
        </p:spPr>
        <p:txBody>
          <a:bodyPr wrap="square" rtlCol="0">
            <a:spAutoFit/>
          </a:bodyPr>
          <a:lstStyle/>
          <a:p>
            <a:r>
              <a:rPr lang="zh-CN" altLang="en-US" sz="1600" dirty="0" smtClean="0"/>
              <a:t>预防</a:t>
            </a:r>
            <a:endParaRPr lang="zh-CN" altLang="en-US" sz="1600" dirty="0"/>
          </a:p>
        </p:txBody>
      </p:sp>
      <p:pic>
        <p:nvPicPr>
          <p:cNvPr id="1030" name="Picture 6" descr="D:\毕设\pictrute\问诊.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3255" y="3057676"/>
            <a:ext cx="706714" cy="6693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03255" y="3697579"/>
            <a:ext cx="1103672" cy="338554"/>
          </a:xfrm>
          <a:prstGeom prst="rect">
            <a:avLst/>
          </a:prstGeom>
          <a:noFill/>
        </p:spPr>
        <p:txBody>
          <a:bodyPr wrap="square" rtlCol="0">
            <a:spAutoFit/>
          </a:bodyPr>
          <a:lstStyle/>
          <a:p>
            <a:r>
              <a:rPr lang="zh-CN" altLang="en-US" sz="1600" dirty="0" smtClean="0"/>
              <a:t>基本医疗</a:t>
            </a:r>
            <a:endParaRPr lang="zh-CN" altLang="en-US" sz="1600" dirty="0"/>
          </a:p>
        </p:txBody>
      </p:sp>
      <p:pic>
        <p:nvPicPr>
          <p:cNvPr id="1032" name="Picture 8" descr="D:\毕设\pictrute\imagesCAPXK3D9.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4114" y="4274682"/>
            <a:ext cx="758787" cy="75878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D:\毕设\pictrute\imagesCAWOL9JD.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485" y="4366106"/>
            <a:ext cx="587688" cy="5876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63604" y="3697579"/>
            <a:ext cx="701616" cy="338554"/>
          </a:xfrm>
          <a:prstGeom prst="rect">
            <a:avLst/>
          </a:prstGeom>
          <a:noFill/>
        </p:spPr>
        <p:txBody>
          <a:bodyPr wrap="square" rtlCol="0">
            <a:spAutoFit/>
          </a:bodyPr>
          <a:lstStyle/>
          <a:p>
            <a:r>
              <a:rPr lang="zh-CN" altLang="en-US" sz="1600" dirty="0" smtClean="0"/>
              <a:t>保健</a:t>
            </a:r>
            <a:endParaRPr lang="zh-CN" altLang="en-US" sz="1600" dirty="0"/>
          </a:p>
        </p:txBody>
      </p:sp>
      <p:pic>
        <p:nvPicPr>
          <p:cNvPr id="23" name="Picture 3" descr="C:\Users\FGJ\AppData\Roaming\Tencent\Users\794460205\QQ\WinTemp\RichOle\665_99VY5I@`{5~HRKW}_XX.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8859" y="5300929"/>
            <a:ext cx="3383815" cy="10801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065575" y="5471657"/>
            <a:ext cx="4104456" cy="369332"/>
          </a:xfrm>
          <a:prstGeom prst="rect">
            <a:avLst/>
          </a:prstGeom>
          <a:noFill/>
        </p:spPr>
        <p:txBody>
          <a:bodyPr wrap="square" rtlCol="0">
            <a:spAutoFit/>
          </a:bodyPr>
          <a:lstStyle/>
          <a:p>
            <a:r>
              <a:rPr lang="zh-CN" altLang="en-US" dirty="0" smtClean="0"/>
              <a:t>形成覆盖全国的</a:t>
            </a:r>
            <a:r>
              <a:rPr lang="zh-CN" altLang="en-US" dirty="0"/>
              <a:t>基层</a:t>
            </a:r>
            <a:r>
              <a:rPr lang="zh-CN" altLang="en-US" dirty="0" smtClean="0"/>
              <a:t>医疗服务网</a:t>
            </a:r>
            <a:endParaRPr lang="zh-CN" altLang="en-US" dirty="0"/>
          </a:p>
        </p:txBody>
      </p:sp>
      <p:sp>
        <p:nvSpPr>
          <p:cNvPr id="8" name="TextBox 7"/>
          <p:cNvSpPr txBox="1"/>
          <p:nvPr/>
        </p:nvSpPr>
        <p:spPr>
          <a:xfrm>
            <a:off x="5935364" y="3666801"/>
            <a:ext cx="1236050" cy="307777"/>
          </a:xfrm>
          <a:prstGeom prst="rect">
            <a:avLst/>
          </a:prstGeom>
          <a:noFill/>
        </p:spPr>
        <p:txBody>
          <a:bodyPr wrap="square" rtlCol="0">
            <a:spAutoFit/>
          </a:bodyPr>
          <a:lstStyle/>
          <a:p>
            <a:r>
              <a:rPr lang="zh-CN" altLang="en-US" sz="1400" dirty="0" smtClean="0"/>
              <a:t>健康教育</a:t>
            </a:r>
            <a:endParaRPr lang="zh-CN" altLang="en-US" sz="1400" dirty="0"/>
          </a:p>
        </p:txBody>
      </p:sp>
      <p:pic>
        <p:nvPicPr>
          <p:cNvPr id="409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8121" y="3057675"/>
            <a:ext cx="794847" cy="669345"/>
          </a:xfrm>
          <a:prstGeom prst="rect">
            <a:avLst/>
          </a:prstGeom>
          <a:noFill/>
          <a:ln>
            <a:noFill/>
          </a:ln>
          <a:effectLst>
            <a:outerShdw dist="35921" dir="2700000" algn="ctr" rotWithShape="0">
              <a:schemeClr val="bg2"/>
            </a:outerShdw>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5550" y="3119527"/>
            <a:ext cx="889559" cy="6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descr="D:\毕设\pictrute\123.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9640" y="1458362"/>
            <a:ext cx="193357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306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系统架构</a:t>
            </a:r>
            <a:r>
              <a:rPr lang="en-US" altLang="zh-CN" sz="2800" b="1" dirty="0" smtClean="0">
                <a:solidFill>
                  <a:srgbClr val="FFFFFF"/>
                </a:solidFill>
                <a:latin typeface="Times New Roman" pitchFamily="18" charset="0"/>
                <a:ea typeface="黑体" pitchFamily="49" charset="-122"/>
                <a:cs typeface="Times New Roman" pitchFamily="18" charset="0"/>
              </a:rPr>
              <a:t>---</a:t>
            </a:r>
            <a:r>
              <a:rPr lang="zh-CN" altLang="en-US" sz="2800" b="1" dirty="0" smtClean="0">
                <a:solidFill>
                  <a:srgbClr val="FFFFFF"/>
                </a:solidFill>
                <a:latin typeface="Times New Roman" pitchFamily="18" charset="0"/>
                <a:ea typeface="黑体" pitchFamily="49" charset="-122"/>
                <a:cs typeface="Times New Roman" pitchFamily="18" charset="0"/>
              </a:rPr>
              <a:t>医疗数据录入展示组件</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8604" y="2002462"/>
            <a:ext cx="2011758" cy="135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6525" y="1340768"/>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数据录入展示组件</a:t>
            </a:r>
            <a:endParaRPr lang="zh-CN" altLang="en-US" dirty="0"/>
          </a:p>
        </p:txBody>
      </p:sp>
      <p:sp>
        <p:nvSpPr>
          <p:cNvPr id="4" name="TextBox 3"/>
          <p:cNvSpPr txBox="1"/>
          <p:nvPr/>
        </p:nvSpPr>
        <p:spPr>
          <a:xfrm>
            <a:off x="701216" y="3375210"/>
            <a:ext cx="1872208" cy="369332"/>
          </a:xfrm>
          <a:prstGeom prst="rect">
            <a:avLst/>
          </a:prstGeom>
          <a:noFill/>
        </p:spPr>
        <p:txBody>
          <a:bodyPr wrap="square" rtlCol="0">
            <a:spAutoFit/>
          </a:bodyPr>
          <a:lstStyle/>
          <a:p>
            <a:r>
              <a:rPr lang="zh-CN" altLang="en-US" dirty="0" smtClean="0"/>
              <a:t>整理数据需求</a:t>
            </a:r>
            <a:endParaRPr lang="zh-CN" alt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72" y="2169545"/>
            <a:ext cx="1329224" cy="101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10044" y="3354860"/>
            <a:ext cx="2043515" cy="646331"/>
          </a:xfrm>
          <a:prstGeom prst="rect">
            <a:avLst/>
          </a:prstGeom>
          <a:noFill/>
        </p:spPr>
        <p:txBody>
          <a:bodyPr wrap="square" rtlCol="0">
            <a:spAutoFit/>
          </a:bodyPr>
          <a:lstStyle/>
          <a:p>
            <a:r>
              <a:rPr lang="zh-CN" altLang="en-US" dirty="0" smtClean="0"/>
              <a:t>使用设计工具生存成界面模板文件</a:t>
            </a:r>
            <a:endParaRPr lang="zh-CN" altLang="en-US" dirty="0"/>
          </a:p>
        </p:txBody>
      </p:sp>
      <p:sp>
        <p:nvSpPr>
          <p:cNvPr id="6" name="TextBox 5"/>
          <p:cNvSpPr txBox="1"/>
          <p:nvPr/>
        </p:nvSpPr>
        <p:spPr>
          <a:xfrm>
            <a:off x="6672741" y="3401677"/>
            <a:ext cx="1656184" cy="646331"/>
          </a:xfrm>
          <a:prstGeom prst="rect">
            <a:avLst/>
          </a:prstGeom>
          <a:noFill/>
        </p:spPr>
        <p:txBody>
          <a:bodyPr wrap="square" rtlCol="0">
            <a:spAutoFit/>
          </a:bodyPr>
          <a:lstStyle/>
          <a:p>
            <a:r>
              <a:rPr lang="zh-CN" altLang="en-US" dirty="0" smtClean="0"/>
              <a:t>系统前端打开文件展示界面</a:t>
            </a:r>
            <a:endParaRPr lang="zh-CN" altLang="en-US" dirty="0"/>
          </a:p>
        </p:txBody>
      </p:sp>
      <p:pic>
        <p:nvPicPr>
          <p:cNvPr id="7172" name="Picture 4" descr="D:\basic tool\QQ\文档\794460205\Image\XFA]N@570W_3WUP2V{1(YJ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216" y="1957189"/>
            <a:ext cx="1812249" cy="1444136"/>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bwMode="auto">
          <a:xfrm>
            <a:off x="2155196" y="2420888"/>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4" name="右箭头 13"/>
          <p:cNvSpPr/>
          <p:nvPr/>
        </p:nvSpPr>
        <p:spPr bwMode="auto">
          <a:xfrm>
            <a:off x="5508104" y="2487764"/>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 name="圆角矩形 11"/>
          <p:cNvSpPr/>
          <p:nvPr/>
        </p:nvSpPr>
        <p:spPr bwMode="auto">
          <a:xfrm>
            <a:off x="3258144" y="4446160"/>
            <a:ext cx="973657"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圆角矩形 15"/>
          <p:cNvSpPr/>
          <p:nvPr/>
        </p:nvSpPr>
        <p:spPr bwMode="auto">
          <a:xfrm>
            <a:off x="5096750" y="4413604"/>
            <a:ext cx="1152128"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右箭头 16"/>
          <p:cNvSpPr/>
          <p:nvPr/>
        </p:nvSpPr>
        <p:spPr bwMode="auto">
          <a:xfrm>
            <a:off x="2369300" y="4742489"/>
            <a:ext cx="829304"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右箭头 21"/>
          <p:cNvSpPr/>
          <p:nvPr/>
        </p:nvSpPr>
        <p:spPr bwMode="auto">
          <a:xfrm rot="10800000">
            <a:off x="4322530" y="5374859"/>
            <a:ext cx="711256" cy="3600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9715" y="4743618"/>
            <a:ext cx="77688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bwMode="auto">
          <a:xfrm>
            <a:off x="7012261" y="4390609"/>
            <a:ext cx="1152128"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805" y="4774702"/>
            <a:ext cx="75587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529655" y="4895535"/>
            <a:ext cx="581308" cy="646331"/>
          </a:xfrm>
          <a:prstGeom prst="rect">
            <a:avLst/>
          </a:prstGeom>
          <a:noFill/>
        </p:spPr>
        <p:txBody>
          <a:bodyPr wrap="square" rtlCol="0">
            <a:spAutoFit/>
          </a:bodyPr>
          <a:lstStyle/>
          <a:p>
            <a:r>
              <a:rPr lang="zh-CN" altLang="en-US" dirty="0" smtClean="0"/>
              <a:t>组件</a:t>
            </a:r>
            <a:endParaRPr lang="zh-CN" altLang="en-US" dirty="0"/>
          </a:p>
        </p:txBody>
      </p:sp>
      <p:sp>
        <p:nvSpPr>
          <p:cNvPr id="19" name="TextBox 18"/>
          <p:cNvSpPr txBox="1"/>
          <p:nvPr/>
        </p:nvSpPr>
        <p:spPr>
          <a:xfrm>
            <a:off x="5446752" y="4868726"/>
            <a:ext cx="560330" cy="646331"/>
          </a:xfrm>
          <a:prstGeom prst="rect">
            <a:avLst/>
          </a:prstGeom>
          <a:noFill/>
        </p:spPr>
        <p:txBody>
          <a:bodyPr wrap="square" rtlCol="0">
            <a:spAutoFit/>
          </a:bodyPr>
          <a:lstStyle/>
          <a:p>
            <a:r>
              <a:rPr lang="zh-CN" altLang="en-US" dirty="0" smtClean="0"/>
              <a:t>视图</a:t>
            </a:r>
            <a:endParaRPr lang="zh-CN" altLang="en-US" dirty="0"/>
          </a:p>
        </p:txBody>
      </p:sp>
      <p:sp>
        <p:nvSpPr>
          <p:cNvPr id="20" name="TextBox 19"/>
          <p:cNvSpPr txBox="1"/>
          <p:nvPr/>
        </p:nvSpPr>
        <p:spPr>
          <a:xfrm>
            <a:off x="7372301" y="4780031"/>
            <a:ext cx="432048" cy="923330"/>
          </a:xfrm>
          <a:prstGeom prst="rect">
            <a:avLst/>
          </a:prstGeom>
          <a:noFill/>
        </p:spPr>
        <p:txBody>
          <a:bodyPr wrap="square" rtlCol="0">
            <a:spAutoFit/>
          </a:bodyPr>
          <a:lstStyle/>
          <a:p>
            <a:r>
              <a:rPr lang="zh-CN" altLang="en-US" dirty="0" smtClean="0"/>
              <a:t>服务端</a:t>
            </a:r>
            <a:endParaRPr lang="zh-CN" altLang="en-US" dirty="0"/>
          </a:p>
        </p:txBody>
      </p:sp>
      <p:sp>
        <p:nvSpPr>
          <p:cNvPr id="29" name="右箭头 28"/>
          <p:cNvSpPr/>
          <p:nvPr/>
        </p:nvSpPr>
        <p:spPr bwMode="auto">
          <a:xfrm rot="10800000">
            <a:off x="6277599" y="5374860"/>
            <a:ext cx="734662" cy="3324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TextBox 20"/>
          <p:cNvSpPr txBox="1"/>
          <p:nvPr/>
        </p:nvSpPr>
        <p:spPr>
          <a:xfrm>
            <a:off x="1490584" y="4651129"/>
            <a:ext cx="664612" cy="646331"/>
          </a:xfrm>
          <a:prstGeom prst="rect">
            <a:avLst/>
          </a:prstGeom>
          <a:noFill/>
        </p:spPr>
        <p:txBody>
          <a:bodyPr wrap="square" rtlCol="0">
            <a:spAutoFit/>
          </a:bodyPr>
          <a:lstStyle/>
          <a:p>
            <a:r>
              <a:rPr lang="zh-CN" altLang="en-US" dirty="0" smtClean="0"/>
              <a:t>输入数据</a:t>
            </a:r>
            <a:endParaRPr lang="zh-CN" altLang="en-US" dirty="0"/>
          </a:p>
        </p:txBody>
      </p:sp>
    </p:spTree>
    <p:extLst>
      <p:ext uri="{BB962C8B-B14F-4D97-AF65-F5344CB8AC3E}">
        <p14:creationId xmlns:p14="http://schemas.microsoft.com/office/powerpoint/2010/main" val="11826485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553200" y="635542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小结</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2839633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a:solidFill>
            <a:schemeClr val="accent5">
              <a:lumMod val="90000"/>
            </a:schemeClr>
          </a:solidFill>
        </p:grpSpPr>
        <p:sp>
          <p:nvSpPr>
            <p:cNvPr id="33" name="矩形 32"/>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32</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系统相关技术调研</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1811007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a:xfrm>
            <a:off x="1979712" y="1912371"/>
            <a:ext cx="6840761" cy="1655762"/>
          </a:xfrm>
          <a:prstGeom prst="horizontalScroll">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317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微软雅黑"/>
              <a:cs typeface="+mn-cs"/>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7" descr="C:\Users\FGJ\Pictures\imagesCAUI51Q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60895"/>
            <a:ext cx="89402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339753" y="2140088"/>
            <a:ext cx="6480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ea typeface="微软雅黑" pitchFamily="34" charset="-122"/>
              </a:rPr>
              <a:t>WHO</a:t>
            </a:r>
            <a:r>
              <a:rPr lang="zh-CN" altLang="en-US" dirty="0" smtClean="0">
                <a:ea typeface="微软雅黑" pitchFamily="34" charset="-122"/>
              </a:rPr>
              <a:t>报告</a:t>
            </a:r>
            <a:r>
              <a:rPr lang="zh-CN" altLang="en-US" dirty="0">
                <a:ea typeface="微软雅黑" pitchFamily="34" charset="-122"/>
              </a:rPr>
              <a:t>称，全球约有</a:t>
            </a:r>
            <a:r>
              <a:rPr lang="en-US" altLang="zh-CN" dirty="0">
                <a:ea typeface="微软雅黑" pitchFamily="34" charset="-122"/>
              </a:rPr>
              <a:t>10%</a:t>
            </a:r>
            <a:r>
              <a:rPr lang="zh-CN" altLang="en-US" dirty="0">
                <a:ea typeface="微软雅黑" pitchFamily="34" charset="-122"/>
              </a:rPr>
              <a:t>的成年人患有偏头痛，</a:t>
            </a:r>
            <a:r>
              <a:rPr lang="en-US" altLang="zh-CN" dirty="0">
                <a:ea typeface="微软雅黑" pitchFamily="34" charset="-122"/>
              </a:rPr>
              <a:t>1.7%~4%</a:t>
            </a:r>
            <a:r>
              <a:rPr lang="zh-CN" altLang="en-US" dirty="0">
                <a:ea typeface="微软雅黑" pitchFamily="34" charset="-122"/>
              </a:rPr>
              <a:t>的成年人每月至少有</a:t>
            </a:r>
            <a:r>
              <a:rPr lang="en-US" altLang="zh-CN" dirty="0">
                <a:ea typeface="微软雅黑" pitchFamily="34" charset="-122"/>
              </a:rPr>
              <a:t>15</a:t>
            </a:r>
            <a:r>
              <a:rPr lang="zh-CN" altLang="en-US" dirty="0">
                <a:ea typeface="微软雅黑" pitchFamily="34" charset="-122"/>
              </a:rPr>
              <a:t>天发生头痛。然而，在偏头痛和紧张型头痛患者中，仅有</a:t>
            </a:r>
            <a:r>
              <a:rPr lang="en-US" altLang="zh-CN" dirty="0">
                <a:ea typeface="微软雅黑" pitchFamily="34" charset="-122"/>
              </a:rPr>
              <a:t>40%</a:t>
            </a:r>
            <a:r>
              <a:rPr lang="zh-CN" altLang="en-US" dirty="0">
                <a:ea typeface="微软雅黑" pitchFamily="34" charset="-122"/>
              </a:rPr>
              <a:t>获得了专业诊断，而在药物过量所致头痛患者中，这一比例更是低至</a:t>
            </a:r>
            <a:r>
              <a:rPr lang="en-US" altLang="zh-CN" dirty="0">
                <a:ea typeface="微软雅黑" pitchFamily="34" charset="-122"/>
              </a:rPr>
              <a:t>10%</a:t>
            </a:r>
          </a:p>
        </p:txBody>
      </p:sp>
      <p:sp>
        <p:nvSpPr>
          <p:cNvPr id="3" name="TextBox 2"/>
          <p:cNvSpPr txBox="1"/>
          <p:nvPr/>
        </p:nvSpPr>
        <p:spPr>
          <a:xfrm>
            <a:off x="1333282" y="4108430"/>
            <a:ext cx="2880320" cy="369332"/>
          </a:xfrm>
          <a:prstGeom prst="rect">
            <a:avLst/>
          </a:prstGeom>
          <a:noFill/>
        </p:spPr>
        <p:txBody>
          <a:bodyPr wrap="square" rtlCol="0">
            <a:spAutoFit/>
          </a:bodyPr>
          <a:lstStyle/>
          <a:p>
            <a:endParaRPr lang="zh-CN" altLang="en-US" dirty="0"/>
          </a:p>
        </p:txBody>
      </p:sp>
      <p:sp>
        <p:nvSpPr>
          <p:cNvPr id="10" name="TextBox 9"/>
          <p:cNvSpPr txBox="1"/>
          <p:nvPr/>
        </p:nvSpPr>
        <p:spPr>
          <a:xfrm>
            <a:off x="860802" y="3644968"/>
            <a:ext cx="6705600" cy="1323439"/>
          </a:xfrm>
          <a:prstGeom prst="rect">
            <a:avLst/>
          </a:prstGeom>
          <a:noFill/>
        </p:spPr>
        <p:txBody>
          <a:bodyPr>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 </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原发性</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头痛：无明确病因的头痛，包括偏头痛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、紧张</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型头痛、丛集性头痛等</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继发性头痛种类繁多，主要根据其病因</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分类</a:t>
            </a:r>
            <a:endPar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p:txBody>
      </p:sp>
      <p:graphicFrame>
        <p:nvGraphicFramePr>
          <p:cNvPr id="4" name="图表 3"/>
          <p:cNvGraphicFramePr/>
          <p:nvPr>
            <p:extLst>
              <p:ext uri="{D42A27DB-BD31-4B8C-83A1-F6EECF244321}">
                <p14:modId xmlns:p14="http://schemas.microsoft.com/office/powerpoint/2010/main" val="51011758"/>
              </p:ext>
            </p:extLst>
          </p:nvPr>
        </p:nvGraphicFramePr>
        <p:xfrm>
          <a:off x="4311586" y="4963431"/>
          <a:ext cx="3223592" cy="16768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7016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10445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系统数据模型设计</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869348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系统知识库构建</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5" name="组合 27"/>
          <p:cNvGrpSpPr>
            <a:grpSpLocks/>
          </p:cNvGrpSpPr>
          <p:nvPr/>
        </p:nvGrpSpPr>
        <p:grpSpPr bwMode="auto">
          <a:xfrm>
            <a:off x="822178" y="2484099"/>
            <a:ext cx="2063750" cy="1566862"/>
            <a:chOff x="564182" y="3484982"/>
            <a:chExt cx="3693614" cy="2392290"/>
          </a:xfrm>
        </p:grpSpPr>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182" y="3484982"/>
              <a:ext cx="3124840" cy="1823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18" y="3861048"/>
              <a:ext cx="2736304" cy="18968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7" y="4310088"/>
              <a:ext cx="2854149" cy="1567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2758280"/>
            <a:ext cx="220027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流程图: 磁盘 10"/>
          <p:cNvSpPr/>
          <p:nvPr/>
        </p:nvSpPr>
        <p:spPr bwMode="auto">
          <a:xfrm>
            <a:off x="6948264" y="3004897"/>
            <a:ext cx="1136650" cy="1000125"/>
          </a:xfrm>
          <a:prstGeom prst="flowChartMagneticDisk">
            <a:avLst/>
          </a:prstGeom>
          <a:solidFill>
            <a:srgbClr val="4F81BD"/>
          </a:solidFill>
          <a:ln w="25400" cap="flat" cmpd="sng" algn="ctr">
            <a:solidFill>
              <a:srgbClr val="4F81BD">
                <a:shade val="50000"/>
              </a:srgbClr>
            </a:solidFill>
            <a:prstDash val="solid"/>
          </a:ln>
          <a:effectLst/>
        </p:spPr>
        <p:txBody>
          <a:bodyPr anchor="ctr"/>
          <a:lstStyle>
            <a:defPPr>
              <a:defRPr lang="en-US"/>
            </a:defPPr>
            <a:lvl1pPr algn="ctr" rtl="0" fontAlgn="base">
              <a:spcBef>
                <a:spcPct val="0"/>
              </a:spcBef>
              <a:spcAft>
                <a:spcPct val="0"/>
              </a:spcAft>
              <a:defRPr sz="2400" kern="1200">
                <a:solidFill>
                  <a:schemeClr val="lt1"/>
                </a:solidFill>
                <a:latin typeface="+mn-lt"/>
                <a:ea typeface="+mn-ea"/>
                <a:cs typeface="+mn-cs"/>
              </a:defRPr>
            </a:lvl1pPr>
            <a:lvl2pPr marL="457200" algn="ctr" rtl="0" fontAlgn="base">
              <a:spcBef>
                <a:spcPct val="0"/>
              </a:spcBef>
              <a:spcAft>
                <a:spcPct val="0"/>
              </a:spcAft>
              <a:defRPr sz="2400" kern="1200">
                <a:solidFill>
                  <a:schemeClr val="lt1"/>
                </a:solidFill>
                <a:latin typeface="+mn-lt"/>
                <a:ea typeface="+mn-ea"/>
                <a:cs typeface="+mn-cs"/>
              </a:defRPr>
            </a:lvl2pPr>
            <a:lvl3pPr marL="914400" algn="ctr" rtl="0" fontAlgn="base">
              <a:spcBef>
                <a:spcPct val="0"/>
              </a:spcBef>
              <a:spcAft>
                <a:spcPct val="0"/>
              </a:spcAft>
              <a:defRPr sz="2400" kern="1200">
                <a:solidFill>
                  <a:schemeClr val="lt1"/>
                </a:solidFill>
                <a:latin typeface="+mn-lt"/>
                <a:ea typeface="+mn-ea"/>
                <a:cs typeface="+mn-cs"/>
              </a:defRPr>
            </a:lvl3pPr>
            <a:lvl4pPr marL="1371600" algn="ctr" rtl="0" fontAlgn="base">
              <a:spcBef>
                <a:spcPct val="0"/>
              </a:spcBef>
              <a:spcAft>
                <a:spcPct val="0"/>
              </a:spcAft>
              <a:defRPr sz="2400" kern="1200">
                <a:solidFill>
                  <a:schemeClr val="lt1"/>
                </a:solidFill>
                <a:latin typeface="+mn-lt"/>
                <a:ea typeface="+mn-ea"/>
                <a:cs typeface="+mn-cs"/>
              </a:defRPr>
            </a:lvl4pPr>
            <a:lvl5pPr marL="1828800" algn="ctr"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ea typeface="宋体"/>
                <a:cs typeface="+mn-cs"/>
              </a:rPr>
              <a:t>知识库</a:t>
            </a:r>
          </a:p>
        </p:txBody>
      </p:sp>
    </p:spTree>
    <p:extLst>
      <p:ext uri="{BB962C8B-B14F-4D97-AF65-F5344CB8AC3E}">
        <p14:creationId xmlns:p14="http://schemas.microsoft.com/office/powerpoint/2010/main" val="36004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descr="D:\2013HeadacheCDSS\picture\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1204" y="2315347"/>
            <a:ext cx="2529615" cy="18514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2013HeadacheCDSS\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315348"/>
            <a:ext cx="2592288" cy="181276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D:\2013HeadacheCDSS\picture\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339" y="2315348"/>
            <a:ext cx="2809321"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0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3542131779"/>
              </p:ext>
            </p:extLst>
          </p:nvPr>
        </p:nvGraphicFramePr>
        <p:xfrm>
          <a:off x="457200" y="2060848"/>
          <a:ext cx="3408870" cy="3587488"/>
        </p:xfrm>
        <a:graphic>
          <a:graphicData uri="http://schemas.openxmlformats.org/drawingml/2006/table">
            <a:tbl>
              <a:tblPr firstRow="1" bandRow="1">
                <a:tableStyleId>{5C22544A-7EE6-4342-B048-85BDC9FD1C3A}</a:tableStyleId>
              </a:tblPr>
              <a:tblGrid>
                <a:gridCol w="2716442"/>
                <a:gridCol w="692428"/>
              </a:tblGrid>
              <a:tr h="191833">
                <a:tc>
                  <a:txBody>
                    <a:bodyPr/>
                    <a:lstStyle/>
                    <a:p>
                      <a:pPr algn="ctr" hangingPunct="0">
                        <a:spcAft>
                          <a:spcPts val="0"/>
                        </a:spcAft>
                      </a:pPr>
                      <a:r>
                        <a:rPr lang="en-GB" sz="1400" b="1" kern="100" dirty="0">
                          <a:solidFill>
                            <a:schemeClr val="tx1"/>
                          </a:solidFill>
                          <a:latin typeface="Times New Roman"/>
                          <a:ea typeface="宋体"/>
                          <a:cs typeface="Times New Roman"/>
                        </a:rPr>
                        <a:t>Headache types</a:t>
                      </a:r>
                      <a:endParaRPr lang="zh-CN" sz="1400" b="1" kern="100" dirty="0">
                        <a:solidFill>
                          <a:schemeClr val="tx1"/>
                        </a:solidFill>
                        <a:latin typeface="Times New Roman"/>
                        <a:ea typeface="宋体"/>
                        <a:cs typeface="Times New Roman"/>
                      </a:endParaRPr>
                    </a:p>
                  </a:txBody>
                  <a:tcPr marL="68580" marR="68580" marT="0" marB="0"/>
                </a:tc>
                <a:tc>
                  <a:txBody>
                    <a:bodyPr/>
                    <a:lstStyle/>
                    <a:p>
                      <a:pPr algn="ctr" hangingPunct="0">
                        <a:spcAft>
                          <a:spcPts val="0"/>
                        </a:spcAft>
                      </a:pPr>
                      <a:r>
                        <a:rPr lang="en-GB" sz="1400" b="1" kern="100" dirty="0">
                          <a:solidFill>
                            <a:schemeClr val="tx1"/>
                          </a:solidFill>
                          <a:latin typeface="Times New Roman"/>
                          <a:ea typeface="宋体"/>
                          <a:cs typeface="Times New Roman"/>
                        </a:rPr>
                        <a:t>Result</a:t>
                      </a:r>
                      <a:endParaRPr lang="zh-CN" sz="1400" b="1" kern="100" dirty="0">
                        <a:solidFill>
                          <a:schemeClr val="tx1"/>
                        </a:solidFill>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Migraine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144/153</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without aura (MO)</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105/111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 aura (MA)</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10/10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migraine (CM)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11/12</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migraine (PM)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18/20</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89/100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Infrequent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6/8</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53/59</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tension-type headache (CTTH)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24/27</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tension-type headache (PTTH)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6/6</a:t>
                      </a:r>
                      <a:endParaRPr lang="zh-CN" sz="1000" b="1" kern="100">
                        <a:latin typeface="Times New Roman"/>
                        <a:ea typeface="宋体"/>
                        <a:cs typeface="Times New Roman"/>
                      </a:endParaRPr>
                    </a:p>
                  </a:txBody>
                  <a:tcPr marL="68580" marR="68580" marT="0" marB="0"/>
                </a:tc>
              </a:tr>
              <a:tr h="240985">
                <a:tc>
                  <a:txBody>
                    <a:bodyPr/>
                    <a:lstStyle/>
                    <a:p>
                      <a:pPr hangingPunct="0">
                        <a:spcBef>
                          <a:spcPts val="300"/>
                        </a:spcBef>
                        <a:spcAft>
                          <a:spcPts val="300"/>
                        </a:spcAft>
                      </a:pPr>
                      <a:r>
                        <a:rPr lang="en-US" sz="1000" b="1" kern="100" dirty="0">
                          <a:latin typeface="Times New Roman"/>
                          <a:ea typeface="宋体"/>
                          <a:cs typeface="Times New Roman"/>
                        </a:rPr>
                        <a:t>Cluster headache and other trigeminal autonomic </a:t>
                      </a:r>
                      <a:r>
                        <a:rPr lang="en-US" sz="1000" b="1" kern="100" dirty="0" err="1">
                          <a:latin typeface="Times New Roman"/>
                          <a:ea typeface="宋体"/>
                          <a:cs typeface="Times New Roman"/>
                        </a:rPr>
                        <a:t>Cephalalgias</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Cluster headache (CH)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8/9</a:t>
                      </a:r>
                      <a:endParaRPr lang="zh-CN" sz="1000" b="1" kern="100" dirty="0">
                        <a:latin typeface="Times New Roman"/>
                        <a:ea typeface="宋体"/>
                        <a:cs typeface="Times New Roman"/>
                      </a:endParaRPr>
                    </a:p>
                  </a:txBody>
                  <a:tcPr marL="68580" marR="68580" marT="0" marB="0"/>
                </a:tc>
              </a:tr>
              <a:tr h="191833">
                <a:tc>
                  <a:txBody>
                    <a:bodyPr/>
                    <a:lstStyle/>
                    <a:p>
                      <a:pPr marL="0" indent="190500" algn="l" defTabSz="914400" rtl="0" eaLnBrk="1" latinLnBrk="0" hangingPunct="0">
                        <a:spcBef>
                          <a:spcPts val="300"/>
                        </a:spcBef>
                        <a:spcAft>
                          <a:spcPts val="300"/>
                        </a:spcAft>
                      </a:pPr>
                      <a:r>
                        <a:rPr lang="en-US" sz="1000" b="1" kern="100" dirty="0">
                          <a:solidFill>
                            <a:schemeClr val="dk1"/>
                          </a:solidFill>
                          <a:latin typeface="Times New Roman"/>
                          <a:ea typeface="宋体"/>
                          <a:cs typeface="Times New Roman"/>
                        </a:rPr>
                        <a:t>SUNCT</a:t>
                      </a:r>
                      <a:endParaRPr lang="zh-CN" sz="1000" b="1" kern="100" dirty="0">
                        <a:solidFill>
                          <a:schemeClr val="dk1"/>
                        </a:solidFill>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2/2</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a:latin typeface="Times New Roman"/>
                          <a:ea typeface="宋体"/>
                          <a:cs typeface="Times New Roman"/>
                        </a:rPr>
                        <a:t>Other primary headache</a:t>
                      </a:r>
                      <a:endParaRPr lang="zh-CN" sz="1000" b="1" kern="10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New daily-persistent headache (NDPH)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Medication overuse headache (MOH)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17/17</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Total</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261/282</a:t>
                      </a:r>
                      <a:endParaRPr lang="zh-CN" sz="1000" b="1" kern="100" dirty="0">
                        <a:latin typeface="Times New Roman"/>
                        <a:ea typeface="宋体"/>
                        <a:cs typeface="Times New Roman"/>
                      </a:endParaRPr>
                    </a:p>
                  </a:txBody>
                  <a:tcPr marL="68580" marR="68580" marT="0" marB="0"/>
                </a:tc>
              </a:tr>
            </a:tbl>
          </a:graphicData>
        </a:graphic>
      </p:graphicFrame>
      <p:sp>
        <p:nvSpPr>
          <p:cNvPr id="6" name="矩形 5"/>
          <p:cNvSpPr/>
          <p:nvPr/>
        </p:nvSpPr>
        <p:spPr>
          <a:xfrm>
            <a:off x="5076056" y="2124226"/>
            <a:ext cx="3286148" cy="2585323"/>
          </a:xfrm>
          <a:prstGeom prst="rect">
            <a:avLst/>
          </a:prstGeom>
        </p:spPr>
        <p:txBody>
          <a:bodyPr wrap="square">
            <a:spAutoFit/>
          </a:bodyPr>
          <a:lstStyle/>
          <a:p>
            <a:pPr marL="285750" indent="-285750">
              <a:buFont typeface="Wingdings" pitchFamily="2" charset="2"/>
              <a:buChar char="l"/>
              <a:defRPr/>
            </a:pPr>
            <a:r>
              <a:rPr lang="en-US" altLang="zh-CN" dirty="0">
                <a:latin typeface="Arial" pitchFamily="34" charset="0"/>
                <a:ea typeface="宋体" pitchFamily="2" charset="-122"/>
              </a:rPr>
              <a:t>  12 kinds of headache can be     diagnosed , accounting for more than 95% of </a:t>
            </a:r>
            <a:r>
              <a:rPr lang="en-US" altLang="zh-CN" dirty="0" smtClean="0">
                <a:latin typeface="Arial" pitchFamily="34" charset="0"/>
                <a:ea typeface="宋体" pitchFamily="2" charset="-122"/>
              </a:rPr>
              <a:t>common types </a:t>
            </a:r>
            <a:r>
              <a:rPr lang="en-US" altLang="zh-CN" dirty="0">
                <a:latin typeface="Arial" pitchFamily="34" charset="0"/>
                <a:ea typeface="宋体" pitchFamily="2" charset="-122"/>
              </a:rPr>
              <a:t>of </a:t>
            </a:r>
            <a:r>
              <a:rPr lang="en-US" altLang="zh-CN" dirty="0" smtClean="0">
                <a:latin typeface="Arial" pitchFamily="34" charset="0"/>
                <a:ea typeface="宋体" pitchFamily="2" charset="-122"/>
              </a:rPr>
              <a:t>headache</a:t>
            </a:r>
          </a:p>
          <a:p>
            <a:pPr marL="285750" indent="-285750">
              <a:defRPr/>
            </a:pPr>
            <a:endParaRPr lang="en-US" altLang="zh-CN" dirty="0">
              <a:latin typeface="Arial" pitchFamily="34" charset="0"/>
              <a:ea typeface="宋体" pitchFamily="2" charset="-122"/>
            </a:endParaRPr>
          </a:p>
          <a:p>
            <a:pPr marL="285750" indent="-285750" algn="just">
              <a:buFont typeface="Wingdings" pitchFamily="2" charset="2"/>
              <a:buChar char="l"/>
              <a:defRPr/>
            </a:pPr>
            <a:r>
              <a:rPr lang="en-US" altLang="zh-CN" dirty="0">
                <a:latin typeface="Arial" pitchFamily="34" charset="0"/>
                <a:ea typeface="宋体" pitchFamily="2" charset="-122"/>
              </a:rPr>
              <a:t> The diagnostic accuracy for all headache diagnoses was 261/282 (92.6%)</a:t>
            </a:r>
          </a:p>
        </p:txBody>
      </p:sp>
    </p:spTree>
    <p:extLst>
      <p:ext uri="{BB962C8B-B14F-4D97-AF65-F5344CB8AC3E}">
        <p14:creationId xmlns:p14="http://schemas.microsoft.com/office/powerpoint/2010/main" val="2383008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38</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a:solidFill>
            <a:schemeClr val="accent5">
              <a:lumMod val="90000"/>
            </a:schemeClr>
          </a:solidFill>
        </p:grpSpPr>
        <p:sp>
          <p:nvSpPr>
            <p:cNvPr id="22" name="矩形 32"/>
            <p:cNvSpPr/>
            <p:nvPr/>
          </p:nvSpPr>
          <p:spPr bwMode="auto">
            <a:xfrm>
              <a:off x="3475010" y="4795837"/>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1024920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048362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毕设\pictrute\imagesCAOCUNY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231" y="5106108"/>
            <a:ext cx="1426201" cy="833319"/>
          </a:xfrm>
          <a:prstGeom prst="rect">
            <a:avLst/>
          </a:prstGeom>
          <a:noFill/>
          <a:extLst>
            <a:ext uri="{909E8E84-426E-40DD-AFC4-6F175D3DCCD1}">
              <a14:hiddenFill xmlns:a14="http://schemas.microsoft.com/office/drawing/2010/main">
                <a:solidFill>
                  <a:srgbClr val="FFFFFF"/>
                </a:solidFill>
              </a14:hiddenFill>
            </a:ext>
          </a:extLst>
        </p:spPr>
      </p:pic>
      <p:sp>
        <p:nvSpPr>
          <p:cNvPr id="23" name="椭圆 22"/>
          <p:cNvSpPr/>
          <p:nvPr/>
        </p:nvSpPr>
        <p:spPr bwMode="auto">
          <a:xfrm>
            <a:off x="864846" y="3597589"/>
            <a:ext cx="2189443" cy="1132991"/>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4" name="圆角矩形 3"/>
          <p:cNvSpPr/>
          <p:nvPr/>
        </p:nvSpPr>
        <p:spPr bwMode="auto">
          <a:xfrm>
            <a:off x="457200" y="1988840"/>
            <a:ext cx="3538736" cy="3816424"/>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 name="椭圆 1"/>
          <p:cNvSpPr/>
          <p:nvPr/>
        </p:nvSpPr>
        <p:spPr bwMode="auto">
          <a:xfrm>
            <a:off x="4499992" y="2979548"/>
            <a:ext cx="2342947" cy="1537436"/>
          </a:xfrm>
          <a:prstGeom prst="ellipse">
            <a:avLst/>
          </a:prstGeom>
          <a:solidFill>
            <a:schemeClr val="bg1">
              <a:lumMod val="9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7346" name="灯片编号占位符 1"/>
          <p:cNvSpPr>
            <a:spLocks noGrp="1"/>
          </p:cNvSpPr>
          <p:nvPr>
            <p:ph type="sldNum" sz="quarter" idx="12"/>
          </p:nvPr>
        </p:nvSpPr>
        <p:spPr>
          <a:xfrm>
            <a:off x="6781564" y="6340927"/>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5"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266" y="2774595"/>
            <a:ext cx="1008598" cy="10085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Vico\Desktop\Hospit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2726053"/>
            <a:ext cx="1224136" cy="12241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Vico\Desktop\20120927022313699_easyicon_cn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6095" y="2336162"/>
            <a:ext cx="876867" cy="8768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6481" y="3608435"/>
            <a:ext cx="908549" cy="9085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03241" y="1213766"/>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社区医疗面临的问题</a:t>
            </a:r>
          </a:p>
        </p:txBody>
      </p:sp>
      <p:pic>
        <p:nvPicPr>
          <p:cNvPr id="17" name="Picture 6" descr="C:\Users\Vico\Desktop\20120927022313699_easyicon_c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2662" y="3387892"/>
            <a:ext cx="957567" cy="95756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C:\Users\Vico\Desktop\20120927022313699_easyicon_cn_256.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48331" y="3454565"/>
            <a:ext cx="812966" cy="8129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Vico\Desktop\20120927022313699_easyicon_cn_25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12773" y="3789093"/>
            <a:ext cx="881283" cy="88128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Vico\Desktop\Hospit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1472" y="1988840"/>
            <a:ext cx="1205320" cy="1205320"/>
          </a:xfrm>
          <a:prstGeom prst="rect">
            <a:avLst/>
          </a:prstGeom>
          <a:noFill/>
          <a:extLst>
            <a:ext uri="{909E8E84-426E-40DD-AFC4-6F175D3DCCD1}">
              <a14:hiddenFill xmlns:a14="http://schemas.microsoft.com/office/drawing/2010/main">
                <a:solidFill>
                  <a:srgbClr val="FFFFFF"/>
                </a:solidFill>
              </a14:hiddenFill>
            </a:ext>
          </a:extLst>
        </p:spPr>
      </p:pic>
      <p:sp>
        <p:nvSpPr>
          <p:cNvPr id="22" name="圆角矩形 21"/>
          <p:cNvSpPr/>
          <p:nvPr/>
        </p:nvSpPr>
        <p:spPr bwMode="auto">
          <a:xfrm>
            <a:off x="4309628" y="1988840"/>
            <a:ext cx="4150804" cy="3744416"/>
          </a:xfrm>
          <a:prstGeom prst="roundRect">
            <a:avLst/>
          </a:prstGeom>
          <a:noFill/>
          <a:ln w="2857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0" name="TextBox 9"/>
          <p:cNvSpPr txBox="1"/>
          <p:nvPr/>
        </p:nvSpPr>
        <p:spPr>
          <a:xfrm>
            <a:off x="1772906" y="5853234"/>
            <a:ext cx="786213" cy="369332"/>
          </a:xfrm>
          <a:prstGeom prst="rect">
            <a:avLst/>
          </a:prstGeom>
          <a:noFill/>
        </p:spPr>
        <p:txBody>
          <a:bodyPr wrap="square" rtlCol="0">
            <a:spAutoFit/>
          </a:bodyPr>
          <a:lstStyle/>
          <a:p>
            <a:r>
              <a:rPr lang="zh-CN" altLang="en-US" dirty="0" smtClean="0"/>
              <a:t>理想</a:t>
            </a:r>
            <a:endParaRPr lang="zh-CN" altLang="en-US" dirty="0"/>
          </a:p>
        </p:txBody>
      </p:sp>
      <p:sp>
        <p:nvSpPr>
          <p:cNvPr id="16" name="TextBox 15"/>
          <p:cNvSpPr txBox="1"/>
          <p:nvPr/>
        </p:nvSpPr>
        <p:spPr>
          <a:xfrm>
            <a:off x="6338289" y="5754761"/>
            <a:ext cx="744039" cy="369332"/>
          </a:xfrm>
          <a:prstGeom prst="rect">
            <a:avLst/>
          </a:prstGeom>
          <a:noFill/>
        </p:spPr>
        <p:txBody>
          <a:bodyPr wrap="square" rtlCol="0">
            <a:spAutoFit/>
          </a:bodyPr>
          <a:lstStyle/>
          <a:p>
            <a:r>
              <a:rPr lang="zh-CN" altLang="en-US" dirty="0"/>
              <a:t>现实</a:t>
            </a:r>
          </a:p>
        </p:txBody>
      </p:sp>
      <p:pic>
        <p:nvPicPr>
          <p:cNvPr id="6149"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2513" y="4856579"/>
            <a:ext cx="1427163"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左箭头 23"/>
          <p:cNvSpPr/>
          <p:nvPr/>
        </p:nvSpPr>
        <p:spPr bwMode="auto">
          <a:xfrm rot="3171638">
            <a:off x="5189836" y="4505309"/>
            <a:ext cx="447311" cy="168045"/>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左箭头 31"/>
          <p:cNvSpPr/>
          <p:nvPr/>
        </p:nvSpPr>
        <p:spPr bwMode="auto">
          <a:xfrm rot="8712266">
            <a:off x="6088592" y="4661241"/>
            <a:ext cx="635946" cy="514662"/>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左箭头 34"/>
          <p:cNvSpPr/>
          <p:nvPr/>
        </p:nvSpPr>
        <p:spPr bwMode="auto">
          <a:xfrm rot="5094898">
            <a:off x="1752690" y="4590900"/>
            <a:ext cx="525683" cy="514662"/>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6" name="左箭头 35"/>
          <p:cNvSpPr/>
          <p:nvPr/>
        </p:nvSpPr>
        <p:spPr bwMode="auto">
          <a:xfrm rot="3171638">
            <a:off x="1569346" y="3341028"/>
            <a:ext cx="407121" cy="159965"/>
          </a:xfrm>
          <a:prstGeom prst="lef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615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1022" y="3748266"/>
            <a:ext cx="562103" cy="587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7" descr="D:\毕设\pictrute\imagesCA1M51YD.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63777" y="3851461"/>
            <a:ext cx="467469" cy="46746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D:\毕设\pictrute\perso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82841" y="4150158"/>
            <a:ext cx="250036" cy="50007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D:\毕设\pictrute\perso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2805" y="4230542"/>
            <a:ext cx="250036" cy="50007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D:\毕设\pictrute\perso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6427" y="2723267"/>
            <a:ext cx="250036" cy="50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9582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179512"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系统推理方法</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66545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24847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系统数据模型设计</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descr="D:\毕设\pictrute\data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276872"/>
            <a:ext cx="2124236" cy="219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517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068391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4" name="表格 3"/>
          <p:cNvGraphicFramePr>
            <a:graphicFrameLocks noGrp="1"/>
          </p:cNvGraphicFramePr>
          <p:nvPr/>
        </p:nvGraphicFramePr>
        <p:xfrm>
          <a:off x="1927225" y="3435826"/>
          <a:ext cx="5289550" cy="854710"/>
        </p:xfrm>
        <a:graphic>
          <a:graphicData uri="http://schemas.openxmlformats.org/drawingml/2006/table">
            <a:tbl>
              <a:tblPr firstRow="1" firstCol="1" bandRow="1"/>
              <a:tblGrid>
                <a:gridCol w="5289550"/>
              </a:tblGrid>
              <a:tr h="251460">
                <a:tc>
                  <a:txBody>
                    <a:bodyPr/>
                    <a:lstStyle/>
                    <a:p>
                      <a:pPr algn="ctr">
                        <a:spcBef>
                          <a:spcPts val="600"/>
                        </a:spcBef>
                        <a:spcAft>
                          <a:spcPts val="600"/>
                        </a:spcAft>
                      </a:pPr>
                      <a:r>
                        <a:rPr lang="en-US" sz="1050" kern="0">
                          <a:effectLst/>
                          <a:latin typeface="Arial"/>
                          <a:ea typeface="宋体"/>
                          <a:cs typeface="Times New Roman"/>
                        </a:rPr>
                        <a:t>81.38</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010">
                <a:tc>
                  <a:txBody>
                    <a:bodyPr/>
                    <a:lstStyle/>
                    <a:p>
                      <a:pPr algn="ctr">
                        <a:spcBef>
                          <a:spcPts val="600"/>
                        </a:spcBef>
                        <a:spcAft>
                          <a:spcPts val="600"/>
                        </a:spcAft>
                      </a:pPr>
                      <a:r>
                        <a:rPr lang="en-US" sz="1050" kern="0">
                          <a:effectLst/>
                          <a:latin typeface="Arial"/>
                          <a:ea typeface="宋体"/>
                          <a:cs typeface="Times New Roman"/>
                        </a:rPr>
                        <a:t>81.40</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240">
                <a:tc>
                  <a:txBody>
                    <a:bodyPr/>
                    <a:lstStyle/>
                    <a:p>
                      <a:pPr algn="ctr">
                        <a:spcBef>
                          <a:spcPts val="600"/>
                        </a:spcBef>
                        <a:spcAft>
                          <a:spcPts val="600"/>
                        </a:spcAft>
                      </a:pPr>
                      <a:r>
                        <a:rPr lang="en-US" sz="1050" kern="0" dirty="0">
                          <a:effectLst/>
                          <a:latin typeface="Arial"/>
                          <a:ea typeface="宋体"/>
                          <a:cs typeface="Times New Roman"/>
                        </a:rPr>
                        <a:t>91.40</a:t>
                      </a:r>
                      <a:endParaRPr lang="zh-CN" sz="1050" kern="100" dirty="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323528" y="3386609"/>
            <a:ext cx="1941812" cy="923330"/>
          </a:xfrm>
          <a:prstGeom prst="rect">
            <a:avLst/>
          </a:prstGeom>
          <a:noFill/>
        </p:spPr>
        <p:txBody>
          <a:bodyPr wrap="square" rtlCol="0">
            <a:spAutoFit/>
          </a:bodyPr>
          <a:lstStyle/>
          <a:p>
            <a:r>
              <a:rPr lang="zh-CN" altLang="en-US" dirty="0" smtClean="0"/>
              <a:t>准确性   </a:t>
            </a:r>
            <a:endParaRPr lang="en-US" altLang="zh-CN" dirty="0"/>
          </a:p>
          <a:p>
            <a:r>
              <a:rPr lang="en-US" altLang="zh-CN" dirty="0" smtClean="0"/>
              <a:t>Sensitive</a:t>
            </a:r>
          </a:p>
          <a:p>
            <a:r>
              <a:rPr lang="en-US" altLang="zh-CN" dirty="0"/>
              <a:t>Specificity</a:t>
            </a:r>
            <a:endParaRPr lang="zh-CN" altLang="en-US" dirty="0"/>
          </a:p>
        </p:txBody>
      </p:sp>
    </p:spTree>
    <p:extLst>
      <p:ext uri="{BB962C8B-B14F-4D97-AF65-F5344CB8AC3E}">
        <p14:creationId xmlns:p14="http://schemas.microsoft.com/office/powerpoint/2010/main" val="1872922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总结与展望</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632934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78378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457200" y="1309936"/>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社区首诊困难的原因</a:t>
            </a:r>
          </a:p>
        </p:txBody>
      </p:sp>
      <p:sp>
        <p:nvSpPr>
          <p:cNvPr id="4" name="TextBox 3"/>
          <p:cNvSpPr txBox="1"/>
          <p:nvPr/>
        </p:nvSpPr>
        <p:spPr>
          <a:xfrm>
            <a:off x="1172291" y="3128965"/>
            <a:ext cx="4564939" cy="1477328"/>
          </a:xfrm>
          <a:prstGeom prst="rect">
            <a:avLst/>
          </a:prstGeom>
          <a:noFill/>
        </p:spPr>
        <p:txBody>
          <a:bodyPr wrap="square" rtlCol="0">
            <a:spAutoFit/>
          </a:bodyPr>
          <a:lstStyle/>
          <a:p>
            <a:r>
              <a:rPr lang="en-US" altLang="zh-CN" dirty="0" smtClean="0"/>
              <a:t>1.</a:t>
            </a:r>
            <a:r>
              <a:rPr lang="zh-CN" altLang="en-US" dirty="0" smtClean="0"/>
              <a:t>社区医生知识局限性</a:t>
            </a:r>
            <a:endParaRPr lang="en-US" altLang="zh-CN" dirty="0" smtClean="0"/>
          </a:p>
          <a:p>
            <a:r>
              <a:rPr lang="zh-CN" altLang="en-US" dirty="0" smtClean="0"/>
              <a:t>社区医疗的关键点在于常见多发疾病诊疗，但是目前社区</a:t>
            </a:r>
            <a:r>
              <a:rPr lang="zh-CN" altLang="en-US" dirty="0"/>
              <a:t>医生这方面存在知识盲点</a:t>
            </a:r>
            <a:r>
              <a:rPr lang="zh-CN" altLang="en-US" dirty="0" smtClean="0"/>
              <a:t>，容易出现诊疗不规范甚至误诊</a:t>
            </a:r>
            <a:endParaRPr lang="en-US" altLang="zh-CN" dirty="0" smtClean="0"/>
          </a:p>
          <a:p>
            <a:endParaRPr lang="zh-CN" altLang="en-US" dirty="0"/>
          </a:p>
        </p:txBody>
      </p:sp>
      <p:sp>
        <p:nvSpPr>
          <p:cNvPr id="10" name="圆角矩形 9"/>
          <p:cNvSpPr/>
          <p:nvPr/>
        </p:nvSpPr>
        <p:spPr bwMode="auto">
          <a:xfrm>
            <a:off x="899614" y="2060848"/>
            <a:ext cx="6444497" cy="758800"/>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16" name="TextBox 15"/>
          <p:cNvSpPr txBox="1"/>
          <p:nvPr/>
        </p:nvSpPr>
        <p:spPr>
          <a:xfrm>
            <a:off x="1133530" y="2255582"/>
            <a:ext cx="5976664" cy="369332"/>
          </a:xfrm>
          <a:prstGeom prst="rect">
            <a:avLst/>
          </a:prstGeom>
          <a:noFill/>
        </p:spPr>
        <p:txBody>
          <a:bodyPr wrap="square" rtlCol="0">
            <a:spAutoFit/>
          </a:bodyPr>
          <a:lstStyle/>
          <a:p>
            <a:r>
              <a:rPr lang="zh-CN" altLang="en-US" dirty="0" smtClean="0"/>
              <a:t>社区医生的</a:t>
            </a:r>
            <a:r>
              <a:rPr lang="zh-CN" altLang="en-US" dirty="0"/>
              <a:t>医疗</a:t>
            </a:r>
            <a:r>
              <a:rPr lang="zh-CN" altLang="en-US" dirty="0" smtClean="0"/>
              <a:t>水平</a:t>
            </a:r>
            <a:r>
              <a:rPr lang="en-US" altLang="zh-CN" dirty="0" smtClean="0"/>
              <a:t>-----</a:t>
            </a:r>
            <a:r>
              <a:rPr lang="zh-CN" altLang="en-US" dirty="0" smtClean="0"/>
              <a:t>不选择社区医疗机构的主要原因</a:t>
            </a:r>
            <a:endParaRPr lang="zh-CN" altLang="en-US" dirty="0"/>
          </a:p>
        </p:txBody>
      </p:sp>
      <p:grpSp>
        <p:nvGrpSpPr>
          <p:cNvPr id="8" name="组合 7"/>
          <p:cNvGrpSpPr/>
          <p:nvPr/>
        </p:nvGrpSpPr>
        <p:grpSpPr>
          <a:xfrm>
            <a:off x="5148064" y="5025616"/>
            <a:ext cx="2375748" cy="1828286"/>
            <a:chOff x="779242" y="3015645"/>
            <a:chExt cx="3144686" cy="2766027"/>
          </a:xfrm>
        </p:grpSpPr>
        <p:sp>
          <p:nvSpPr>
            <p:cNvPr id="9" name="AutoShape 24"/>
            <p:cNvSpPr>
              <a:spLocks noChangeArrowheads="1"/>
            </p:cNvSpPr>
            <p:nvPr/>
          </p:nvSpPr>
          <p:spPr bwMode="gray">
            <a:xfrm>
              <a:off x="779242" y="3109611"/>
              <a:ext cx="3144686" cy="2672061"/>
            </a:xfrm>
            <a:prstGeom prst="irregularSeal1">
              <a:avLst/>
            </a:prstGeom>
            <a:solidFill>
              <a:srgbClr val="E96421"/>
            </a:solidFill>
            <a:ln>
              <a:noFill/>
            </a:ln>
            <a:effectLst>
              <a:outerShdw dist="107763" dir="2700000" algn="ctr" rotWithShape="0">
                <a:srgbClr val="000000"/>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0" hangingPunct="0"/>
              <a:endParaRPr lang="zh-CN" altLang="en-US" b="0" smtClean="0">
                <a:solidFill>
                  <a:srgbClr val="FFFFFF"/>
                </a:solidFill>
                <a:latin typeface="Arial" pitchFamily="34" charset="0"/>
              </a:endParaRPr>
            </a:p>
          </p:txBody>
        </p:sp>
        <p:sp>
          <p:nvSpPr>
            <p:cNvPr id="11" name="Text Box 25"/>
            <p:cNvSpPr txBox="1">
              <a:spLocks noChangeArrowheads="1"/>
            </p:cNvSpPr>
            <p:nvPr/>
          </p:nvSpPr>
          <p:spPr bwMode="gray">
            <a:xfrm>
              <a:off x="953852" y="3015645"/>
              <a:ext cx="2016224" cy="69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endParaRPr lang="zh-CN" altLang="en-US" sz="2400" b="0" dirty="0">
                <a:solidFill>
                  <a:srgbClr val="FFFFFF"/>
                </a:solidFill>
                <a:effectLst>
                  <a:outerShdw blurRad="38100" dist="38100" dir="2700000" algn="tl">
                    <a:srgbClr val="000000"/>
                  </a:outerShdw>
                </a:effectLst>
                <a:latin typeface="Arial" pitchFamily="34" charset="0"/>
                <a:ea typeface="宋体" pitchFamily="2" charset="-122"/>
              </a:endParaRPr>
            </a:p>
          </p:txBody>
        </p:sp>
      </p:grpSp>
      <p:sp>
        <p:nvSpPr>
          <p:cNvPr id="2" name="矩形 1"/>
          <p:cNvSpPr/>
          <p:nvPr/>
        </p:nvSpPr>
        <p:spPr>
          <a:xfrm>
            <a:off x="1172331" y="4557250"/>
            <a:ext cx="4572000" cy="1200329"/>
          </a:xfrm>
          <a:prstGeom prst="rect">
            <a:avLst/>
          </a:prstGeom>
        </p:spPr>
        <p:txBody>
          <a:bodyPr>
            <a:spAutoFit/>
          </a:bodyPr>
          <a:lstStyle/>
          <a:p>
            <a:r>
              <a:rPr lang="en-US" altLang="zh-CN" dirty="0" smtClean="0"/>
              <a:t>2.</a:t>
            </a:r>
            <a:r>
              <a:rPr lang="zh-CN" altLang="en-US" dirty="0" smtClean="0"/>
              <a:t>医疗知识爆炸式增长</a:t>
            </a:r>
            <a:endParaRPr lang="en-US" altLang="zh-CN" dirty="0" smtClean="0"/>
          </a:p>
          <a:p>
            <a:r>
              <a:rPr lang="zh-CN" altLang="en-US" dirty="0"/>
              <a:t>卫生经济学分析统计，全世界每年约有</a:t>
            </a:r>
            <a:r>
              <a:rPr lang="en-US" altLang="zh-CN" dirty="0"/>
              <a:t>200</a:t>
            </a:r>
            <a:r>
              <a:rPr lang="zh-CN" altLang="en-US" dirty="0"/>
              <a:t>多万篇医学论文刊登在</a:t>
            </a:r>
            <a:r>
              <a:rPr lang="en-US" altLang="zh-CN" dirty="0"/>
              <a:t>25000</a:t>
            </a:r>
            <a:r>
              <a:rPr lang="zh-CN" altLang="en-US" dirty="0"/>
              <a:t>余种生物医学杂志上</a:t>
            </a:r>
          </a:p>
        </p:txBody>
      </p:sp>
      <p:pic>
        <p:nvPicPr>
          <p:cNvPr id="2051" name="Picture 3" descr="D:\毕设\pictrute\imagesCAFKAJD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134" y="3185490"/>
            <a:ext cx="1028388" cy="10283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357849" y="4344682"/>
            <a:ext cx="986262" cy="276999"/>
          </a:xfrm>
          <a:prstGeom prst="rect">
            <a:avLst/>
          </a:prstGeom>
          <a:noFill/>
        </p:spPr>
        <p:txBody>
          <a:bodyPr wrap="square" rtlCol="0">
            <a:spAutoFit/>
          </a:bodyPr>
          <a:lstStyle/>
          <a:p>
            <a:r>
              <a:rPr lang="zh-CN" altLang="en-US" sz="1200" dirty="0" smtClean="0"/>
              <a:t>原外科医师</a:t>
            </a:r>
            <a:endParaRPr lang="zh-CN" altLang="en-US" sz="1200" dirty="0"/>
          </a:p>
        </p:txBody>
      </p:sp>
      <p:pic>
        <p:nvPicPr>
          <p:cNvPr id="2052" name="Picture 4" descr="D:\毕设\pictrute\FAQ.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2328" y="3185490"/>
            <a:ext cx="1444804" cy="9849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110194" y="3198922"/>
            <a:ext cx="918190" cy="646331"/>
          </a:xfrm>
          <a:prstGeom prst="rect">
            <a:avLst/>
          </a:prstGeom>
          <a:noFill/>
        </p:spPr>
        <p:txBody>
          <a:bodyPr wrap="square" rtlCol="0">
            <a:spAutoFit/>
          </a:bodyPr>
          <a:lstStyle/>
          <a:p>
            <a:r>
              <a:rPr lang="zh-CN" altLang="en-US" dirty="0" smtClean="0"/>
              <a:t>糖尿病诊治</a:t>
            </a:r>
            <a:endParaRPr lang="zh-CN" altLang="en-US" dirty="0"/>
          </a:p>
        </p:txBody>
      </p:sp>
      <p:pic>
        <p:nvPicPr>
          <p:cNvPr id="21" name="Picture 2" descr="C:\Users\FGJ\Desktop\editcop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7230" y="5272569"/>
            <a:ext cx="1145098" cy="1145098"/>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629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296"/>
          <p:cNvSpPr>
            <a:spLocks/>
          </p:cNvSpPr>
          <p:nvPr/>
        </p:nvSpPr>
        <p:spPr bwMode="auto">
          <a:xfrm rot="5400000">
            <a:off x="6064497" y="3197840"/>
            <a:ext cx="2170934" cy="852403"/>
          </a:xfrm>
          <a:custGeom>
            <a:avLst/>
            <a:gdLst>
              <a:gd name="T0" fmla="*/ 2147483647 w 5034"/>
              <a:gd name="T1" fmla="*/ 0 h 1908"/>
              <a:gd name="T2" fmla="*/ 2147483647 w 5034"/>
              <a:gd name="T3" fmla="*/ 2147483647 h 1908"/>
              <a:gd name="T4" fmla="*/ 2147483647 w 5034"/>
              <a:gd name="T5" fmla="*/ 2147483647 h 1908"/>
              <a:gd name="T6" fmla="*/ 0 w 5034"/>
              <a:gd name="T7" fmla="*/ 2147483647 h 1908"/>
              <a:gd name="T8" fmla="*/ 2147483647 w 5034"/>
              <a:gd name="T9" fmla="*/ 2147483647 h 1908"/>
              <a:gd name="T10" fmla="*/ 2147483647 w 5034"/>
              <a:gd name="T11" fmla="*/ 2147483647 h 1908"/>
              <a:gd name="T12" fmla="*/ 2147483647 w 5034"/>
              <a:gd name="T13" fmla="*/ 2147483647 h 1908"/>
              <a:gd name="T14" fmla="*/ 2147483647 w 5034"/>
              <a:gd name="T15" fmla="*/ 0 h 1908"/>
              <a:gd name="T16" fmla="*/ 0 60000 65536"/>
              <a:gd name="T17" fmla="*/ 0 60000 65536"/>
              <a:gd name="T18" fmla="*/ 0 60000 65536"/>
              <a:gd name="T19" fmla="*/ 0 60000 65536"/>
              <a:gd name="T20" fmla="*/ 0 60000 65536"/>
              <a:gd name="T21" fmla="*/ 0 60000 65536"/>
              <a:gd name="T22" fmla="*/ 0 60000 65536"/>
              <a:gd name="T23" fmla="*/ 0 60000 65536"/>
              <a:gd name="T24" fmla="*/ 0 w 5034"/>
              <a:gd name="T25" fmla="*/ 0 h 1908"/>
              <a:gd name="T26" fmla="*/ 5034 w 5034"/>
              <a:gd name="T27" fmla="*/ 1908 h 19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34" h="1908">
                <a:moveTo>
                  <a:pt x="2502" y="0"/>
                </a:moveTo>
                <a:lnTo>
                  <a:pt x="1465" y="383"/>
                </a:lnTo>
                <a:lnTo>
                  <a:pt x="1783" y="383"/>
                </a:lnTo>
                <a:lnTo>
                  <a:pt x="0" y="1908"/>
                </a:lnTo>
                <a:lnTo>
                  <a:pt x="5034" y="1908"/>
                </a:lnTo>
                <a:lnTo>
                  <a:pt x="3229" y="383"/>
                </a:lnTo>
                <a:lnTo>
                  <a:pt x="3613" y="395"/>
                </a:lnTo>
                <a:lnTo>
                  <a:pt x="2502" y="0"/>
                </a:lnTo>
                <a:close/>
              </a:path>
            </a:pathLst>
          </a:custGeom>
          <a:gradFill rotWithShape="1">
            <a:gsLst>
              <a:gs pos="0">
                <a:srgbClr val="FFFFFF">
                  <a:lumMod val="65000"/>
                </a:srgbClr>
              </a:gs>
              <a:gs pos="100000">
                <a:srgbClr val="FFFFFF">
                  <a:alpha val="0"/>
                </a:srgbClr>
              </a:gs>
            </a:gsLst>
            <a:lin ang="5400000" scaled="1"/>
          </a:gradFill>
          <a:ln w="9525">
            <a:noFill/>
            <a:round/>
            <a:headEnd/>
            <a:tailEnd/>
          </a:ln>
        </p:spPr>
        <p:txBody>
          <a:bodyPr wrap="none" anchor="ct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6</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414579" y="1299754"/>
            <a:ext cx="3070071" cy="523220"/>
          </a:xfrm>
          <a:prstGeom prst="rect">
            <a:avLst/>
          </a:prstGeom>
          <a:noFill/>
        </p:spPr>
        <p:txBody>
          <a:bodyPr wrap="none" lIns="91440" tIns="45720" rIns="91440" bIns="45720">
            <a:spAutoFit/>
          </a:bodyPr>
          <a:lstStyle/>
          <a:p>
            <a:pPr algn="ctr"/>
            <a:r>
              <a:rPr lang="zh-CN" altLang="en-US" sz="2800" b="1" dirty="0">
                <a:ln w="1905"/>
                <a:solidFill>
                  <a:srgbClr val="0070C0"/>
                </a:solidFill>
                <a:effectLst>
                  <a:innerShdw blurRad="69850" dist="43180" dir="5400000">
                    <a:srgbClr val="000000">
                      <a:alpha val="65000"/>
                    </a:srgbClr>
                  </a:innerShdw>
                </a:effectLst>
              </a:rPr>
              <a:t>临床</a:t>
            </a:r>
            <a:r>
              <a:rPr lang="zh-CN" altLang="en-US" sz="2800" b="1" dirty="0" smtClean="0">
                <a:ln w="1905"/>
                <a:solidFill>
                  <a:srgbClr val="0070C0"/>
                </a:solidFill>
                <a:effectLst>
                  <a:innerShdw blurRad="69850" dist="43180" dir="5400000">
                    <a:srgbClr val="000000">
                      <a:alpha val="65000"/>
                    </a:srgbClr>
                  </a:innerShdw>
                </a:effectLst>
              </a:rPr>
              <a:t>决策支持系统</a:t>
            </a:r>
            <a:endParaRPr lang="zh-CN" altLang="en-US" sz="2800" b="1" dirty="0">
              <a:ln w="1905"/>
              <a:solidFill>
                <a:srgbClr val="0070C0"/>
              </a:solidFill>
              <a:effectLst>
                <a:innerShdw blurRad="69850" dist="43180" dir="5400000">
                  <a:srgbClr val="000000">
                    <a:alpha val="65000"/>
                  </a:srgbClr>
                </a:innerShdw>
              </a:effectLst>
            </a:endParaRPr>
          </a:p>
        </p:txBody>
      </p:sp>
      <p:pic>
        <p:nvPicPr>
          <p:cNvPr id="34" name="Picture 4" descr="C:\Users\Nan Shan\AppData\Local\Microsoft\Windows\Temporary Internet Files\Content.IE5\1YNOCN14\MC90005698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1420" y="2066355"/>
            <a:ext cx="825380" cy="11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5" descr="C:\Users\Nan Shan\AppData\Local\Microsoft\Windows\Temporary Internet Files\Content.IE5\1YNOCN14\MM90028319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724082" y="4050648"/>
            <a:ext cx="1006280" cy="98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24"/>
          <p:cNvSpPr txBox="1">
            <a:spLocks noChangeArrowheads="1"/>
          </p:cNvSpPr>
          <p:nvPr/>
        </p:nvSpPr>
        <p:spPr bwMode="auto">
          <a:xfrm>
            <a:off x="7619466" y="3204943"/>
            <a:ext cx="1441516" cy="30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나눔고딕"/>
                <a:cs typeface="나눔고딕"/>
              </a:defRPr>
            </a:lvl1pPr>
            <a:lvl2pPr marL="742950" indent="-285750" eaLnBrk="0" hangingPunct="0">
              <a:defRPr>
                <a:solidFill>
                  <a:schemeClr val="tx1"/>
                </a:solidFill>
                <a:latin typeface="Arial" pitchFamily="34" charset="0"/>
                <a:ea typeface="나눔고딕"/>
                <a:cs typeface="나눔고딕"/>
              </a:defRPr>
            </a:lvl2pPr>
            <a:lvl3pPr marL="1143000" indent="-228600" eaLnBrk="0" hangingPunct="0">
              <a:defRPr>
                <a:solidFill>
                  <a:schemeClr val="tx1"/>
                </a:solidFill>
                <a:latin typeface="Arial" pitchFamily="34" charset="0"/>
                <a:ea typeface="나눔고딕"/>
                <a:cs typeface="나눔고딕"/>
              </a:defRPr>
            </a:lvl3pPr>
            <a:lvl4pPr marL="1600200" indent="-228600" eaLnBrk="0" hangingPunct="0">
              <a:defRPr>
                <a:solidFill>
                  <a:schemeClr val="tx1"/>
                </a:solidFill>
                <a:latin typeface="Arial" pitchFamily="34" charset="0"/>
                <a:ea typeface="나눔고딕"/>
                <a:cs typeface="나눔고딕"/>
              </a:defRPr>
            </a:lvl4pPr>
            <a:lvl5pPr marL="2057400" indent="-228600" eaLnBrk="0" hangingPunct="0">
              <a:defRPr>
                <a:solidFill>
                  <a:schemeClr val="tx1"/>
                </a:solidFill>
                <a:latin typeface="Arial" pitchFamily="34" charset="0"/>
                <a:ea typeface="나눔고딕"/>
                <a:cs typeface="나눔고딕"/>
              </a:defRPr>
            </a:lvl5pPr>
            <a:lvl6pPr marL="2514600" indent="-228600" eaLnBrk="0" fontAlgn="base" latinLnBrk="1" hangingPunct="0">
              <a:spcBef>
                <a:spcPct val="0"/>
              </a:spcBef>
              <a:spcAft>
                <a:spcPct val="0"/>
              </a:spcAft>
              <a:defRPr>
                <a:solidFill>
                  <a:schemeClr val="tx1"/>
                </a:solidFill>
                <a:latin typeface="Arial" pitchFamily="34" charset="0"/>
                <a:ea typeface="나눔고딕"/>
                <a:cs typeface="나눔고딕"/>
              </a:defRPr>
            </a:lvl6pPr>
            <a:lvl7pPr marL="2971800" indent="-228600" eaLnBrk="0" fontAlgn="base" latinLnBrk="1" hangingPunct="0">
              <a:spcBef>
                <a:spcPct val="0"/>
              </a:spcBef>
              <a:spcAft>
                <a:spcPct val="0"/>
              </a:spcAft>
              <a:defRPr>
                <a:solidFill>
                  <a:schemeClr val="tx1"/>
                </a:solidFill>
                <a:latin typeface="Arial" pitchFamily="34" charset="0"/>
                <a:ea typeface="나눔고딕"/>
                <a:cs typeface="나눔고딕"/>
              </a:defRPr>
            </a:lvl7pPr>
            <a:lvl8pPr marL="3429000" indent="-228600" eaLnBrk="0" fontAlgn="base" latinLnBrk="1" hangingPunct="0">
              <a:spcBef>
                <a:spcPct val="0"/>
              </a:spcBef>
              <a:spcAft>
                <a:spcPct val="0"/>
              </a:spcAft>
              <a:defRPr>
                <a:solidFill>
                  <a:schemeClr val="tx1"/>
                </a:solidFill>
                <a:latin typeface="Arial" pitchFamily="34" charset="0"/>
                <a:ea typeface="나눔고딕"/>
                <a:cs typeface="나눔고딕"/>
              </a:defRPr>
            </a:lvl8pPr>
            <a:lvl9pPr marL="3886200" indent="-228600" eaLnBrk="0" fontAlgn="base" latinLnBrk="1" hangingPunct="0">
              <a:spcBef>
                <a:spcPct val="0"/>
              </a:spcBef>
              <a:spcAft>
                <a:spcPct val="0"/>
              </a:spcAft>
              <a:defRPr>
                <a:solidFill>
                  <a:schemeClr val="tx1"/>
                </a:solidFill>
                <a:latin typeface="Arial" pitchFamily="34" charset="0"/>
                <a:ea typeface="나눔고딕"/>
                <a:cs typeface="나눔고딕"/>
              </a:defRPr>
            </a:lvl9pPr>
          </a:lstStyle>
          <a:p>
            <a:pPr algn="ctr" eaLnBrk="1" hangingPunct="1"/>
            <a:r>
              <a:rPr lang="zh-CN" altLang="en-US" sz="1400" dirty="0">
                <a:solidFill>
                  <a:srgbClr val="C00000"/>
                </a:solidFill>
                <a:ea typeface="宋体" pitchFamily="2" charset="-122"/>
              </a:rPr>
              <a:t>更高的医疗质量</a:t>
            </a:r>
          </a:p>
        </p:txBody>
      </p:sp>
      <p:sp>
        <p:nvSpPr>
          <p:cNvPr id="37" name="TextBox 25"/>
          <p:cNvSpPr txBox="1">
            <a:spLocks noChangeArrowheads="1"/>
          </p:cNvSpPr>
          <p:nvPr/>
        </p:nvSpPr>
        <p:spPr bwMode="auto">
          <a:xfrm>
            <a:off x="7506684" y="5160302"/>
            <a:ext cx="1441516" cy="30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나눔고딕"/>
                <a:cs typeface="나눔고딕"/>
              </a:defRPr>
            </a:lvl1pPr>
            <a:lvl2pPr marL="742950" indent="-285750" eaLnBrk="0" hangingPunct="0">
              <a:defRPr>
                <a:solidFill>
                  <a:schemeClr val="tx1"/>
                </a:solidFill>
                <a:latin typeface="Arial" pitchFamily="34" charset="0"/>
                <a:ea typeface="나눔고딕"/>
                <a:cs typeface="나눔고딕"/>
              </a:defRPr>
            </a:lvl2pPr>
            <a:lvl3pPr marL="1143000" indent="-228600" eaLnBrk="0" hangingPunct="0">
              <a:defRPr>
                <a:solidFill>
                  <a:schemeClr val="tx1"/>
                </a:solidFill>
                <a:latin typeface="Arial" pitchFamily="34" charset="0"/>
                <a:ea typeface="나눔고딕"/>
                <a:cs typeface="나눔고딕"/>
              </a:defRPr>
            </a:lvl3pPr>
            <a:lvl4pPr marL="1600200" indent="-228600" eaLnBrk="0" hangingPunct="0">
              <a:defRPr>
                <a:solidFill>
                  <a:schemeClr val="tx1"/>
                </a:solidFill>
                <a:latin typeface="Arial" pitchFamily="34" charset="0"/>
                <a:ea typeface="나눔고딕"/>
                <a:cs typeface="나눔고딕"/>
              </a:defRPr>
            </a:lvl4pPr>
            <a:lvl5pPr marL="2057400" indent="-228600" eaLnBrk="0" hangingPunct="0">
              <a:defRPr>
                <a:solidFill>
                  <a:schemeClr val="tx1"/>
                </a:solidFill>
                <a:latin typeface="Arial" pitchFamily="34" charset="0"/>
                <a:ea typeface="나눔고딕"/>
                <a:cs typeface="나눔고딕"/>
              </a:defRPr>
            </a:lvl5pPr>
            <a:lvl6pPr marL="2514600" indent="-228600" eaLnBrk="0" fontAlgn="base" latinLnBrk="1" hangingPunct="0">
              <a:spcBef>
                <a:spcPct val="0"/>
              </a:spcBef>
              <a:spcAft>
                <a:spcPct val="0"/>
              </a:spcAft>
              <a:defRPr>
                <a:solidFill>
                  <a:schemeClr val="tx1"/>
                </a:solidFill>
                <a:latin typeface="Arial" pitchFamily="34" charset="0"/>
                <a:ea typeface="나눔고딕"/>
                <a:cs typeface="나눔고딕"/>
              </a:defRPr>
            </a:lvl6pPr>
            <a:lvl7pPr marL="2971800" indent="-228600" eaLnBrk="0" fontAlgn="base" latinLnBrk="1" hangingPunct="0">
              <a:spcBef>
                <a:spcPct val="0"/>
              </a:spcBef>
              <a:spcAft>
                <a:spcPct val="0"/>
              </a:spcAft>
              <a:defRPr>
                <a:solidFill>
                  <a:schemeClr val="tx1"/>
                </a:solidFill>
                <a:latin typeface="Arial" pitchFamily="34" charset="0"/>
                <a:ea typeface="나눔고딕"/>
                <a:cs typeface="나눔고딕"/>
              </a:defRPr>
            </a:lvl7pPr>
            <a:lvl8pPr marL="3429000" indent="-228600" eaLnBrk="0" fontAlgn="base" latinLnBrk="1" hangingPunct="0">
              <a:spcBef>
                <a:spcPct val="0"/>
              </a:spcBef>
              <a:spcAft>
                <a:spcPct val="0"/>
              </a:spcAft>
              <a:defRPr>
                <a:solidFill>
                  <a:schemeClr val="tx1"/>
                </a:solidFill>
                <a:latin typeface="Arial" pitchFamily="34" charset="0"/>
                <a:ea typeface="나눔고딕"/>
                <a:cs typeface="나눔고딕"/>
              </a:defRPr>
            </a:lvl8pPr>
            <a:lvl9pPr marL="3886200" indent="-228600" eaLnBrk="0" fontAlgn="base" latinLnBrk="1" hangingPunct="0">
              <a:spcBef>
                <a:spcPct val="0"/>
              </a:spcBef>
              <a:spcAft>
                <a:spcPct val="0"/>
              </a:spcAft>
              <a:defRPr>
                <a:solidFill>
                  <a:schemeClr val="tx1"/>
                </a:solidFill>
                <a:latin typeface="Arial" pitchFamily="34" charset="0"/>
                <a:ea typeface="나눔고딕"/>
                <a:cs typeface="나눔고딕"/>
              </a:defRPr>
            </a:lvl9pPr>
          </a:lstStyle>
          <a:p>
            <a:pPr algn="ctr" eaLnBrk="1" hangingPunct="1"/>
            <a:r>
              <a:rPr lang="zh-CN" altLang="en-US" sz="1400" dirty="0">
                <a:solidFill>
                  <a:srgbClr val="C00000"/>
                </a:solidFill>
                <a:ea typeface="宋体" pitchFamily="2" charset="-122"/>
              </a:rPr>
              <a:t>更低的医疗费用</a:t>
            </a:r>
          </a:p>
        </p:txBody>
      </p:sp>
      <p:sp>
        <p:nvSpPr>
          <p:cNvPr id="3" name="矩形 2"/>
          <p:cNvSpPr/>
          <p:nvPr/>
        </p:nvSpPr>
        <p:spPr>
          <a:xfrm>
            <a:off x="558570" y="5657671"/>
            <a:ext cx="7685813" cy="923330"/>
          </a:xfrm>
          <a:prstGeom prst="rect">
            <a:avLst/>
          </a:prstGeom>
        </p:spPr>
        <p:txBody>
          <a:bodyPr wrap="square">
            <a:spAutoFit/>
          </a:bodyPr>
          <a:lstStyle/>
          <a:p>
            <a:r>
              <a:rPr lang="zh-CN" altLang="en-US" dirty="0" smtClean="0"/>
              <a:t>充分</a:t>
            </a:r>
            <a:r>
              <a:rPr lang="zh-CN" altLang="en-US" dirty="0"/>
              <a:t>利用各地的医疗专家的</a:t>
            </a:r>
            <a:r>
              <a:rPr lang="zh-CN" altLang="en-US" dirty="0" smtClean="0"/>
              <a:t>知识</a:t>
            </a:r>
            <a:r>
              <a:rPr lang="zh-CN" altLang="en-US" dirty="0"/>
              <a:t>和诊疗经验，在先进技术手段的支持下帮助并提高城乡</a:t>
            </a:r>
            <a:r>
              <a:rPr lang="zh-CN" altLang="en-US" dirty="0" smtClean="0"/>
              <a:t>基层医护</a:t>
            </a:r>
            <a:r>
              <a:rPr lang="zh-CN" altLang="en-US" dirty="0"/>
              <a:t>人员的诊疗水平，做到“知识与技术下基层</a:t>
            </a:r>
            <a:r>
              <a:rPr lang="zh-CN" altLang="en-US" dirty="0" smtClean="0"/>
              <a:t>”，</a:t>
            </a:r>
            <a:r>
              <a:rPr lang="zh-CN" altLang="en-US" dirty="0"/>
              <a:t>使一些常见病、</a:t>
            </a:r>
            <a:r>
              <a:rPr lang="zh-CN" altLang="en-US" dirty="0" smtClean="0"/>
              <a:t>多发病</a:t>
            </a:r>
            <a:r>
              <a:rPr lang="zh-CN" altLang="en-US" dirty="0"/>
              <a:t>在城乡社区医院做到规范化诊疗</a:t>
            </a:r>
          </a:p>
        </p:txBody>
      </p:sp>
    </p:spTree>
    <p:extLst>
      <p:ext uri="{BB962C8B-B14F-4D97-AF65-F5344CB8AC3E}">
        <p14:creationId xmlns:p14="http://schemas.microsoft.com/office/powerpoint/2010/main" val="4064167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611560" y="1377752"/>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社区医疗需求</a:t>
            </a:r>
          </a:p>
        </p:txBody>
      </p:sp>
      <p:sp>
        <p:nvSpPr>
          <p:cNvPr id="3" name="TextBox 2"/>
          <p:cNvSpPr txBox="1"/>
          <p:nvPr/>
        </p:nvSpPr>
        <p:spPr>
          <a:xfrm>
            <a:off x="4211960" y="2348880"/>
            <a:ext cx="3456384" cy="1477328"/>
          </a:xfrm>
          <a:prstGeom prst="rect">
            <a:avLst/>
          </a:prstGeom>
          <a:noFill/>
        </p:spPr>
        <p:txBody>
          <a:bodyPr wrap="square" rtlCol="0">
            <a:spAutoFit/>
          </a:bodyPr>
          <a:lstStyle/>
          <a:p>
            <a:pPr marL="285750" indent="-285750">
              <a:buFont typeface="Wingdings" pitchFamily="2" charset="2"/>
              <a:buChar char="Ø"/>
            </a:pPr>
            <a:r>
              <a:rPr lang="zh-CN" altLang="en-US" dirty="0" smtClean="0"/>
              <a:t>决策支持的范围覆盖常见疾病</a:t>
            </a:r>
            <a:endParaRPr lang="en-US" altLang="zh-CN" dirty="0" smtClean="0"/>
          </a:p>
          <a:p>
            <a:endParaRPr lang="en-US" altLang="zh-CN" dirty="0" smtClean="0"/>
          </a:p>
          <a:p>
            <a:r>
              <a:rPr lang="zh-CN" altLang="en-US" dirty="0" smtClean="0"/>
              <a:t>社区医疗作为第一道门，应该提供常见疾病的初步诊断或筛查工作</a:t>
            </a:r>
            <a:endParaRPr lang="zh-CN" altLang="en-US" dirty="0"/>
          </a:p>
        </p:txBody>
      </p:sp>
      <p:pic>
        <p:nvPicPr>
          <p:cNvPr id="4098" name="Picture 2" descr="D:\毕设\pictrute\imagesCAL3NUC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20" y="2198955"/>
            <a:ext cx="1677314" cy="16272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27942" y="4077072"/>
            <a:ext cx="3312368" cy="1477328"/>
          </a:xfrm>
          <a:prstGeom prst="rect">
            <a:avLst/>
          </a:prstGeom>
          <a:noFill/>
        </p:spPr>
        <p:txBody>
          <a:bodyPr wrap="square" rtlCol="0">
            <a:spAutoFit/>
          </a:bodyPr>
          <a:lstStyle/>
          <a:p>
            <a:pPr marL="285750" indent="-285750">
              <a:buFont typeface="Wingdings" pitchFamily="2" charset="2"/>
              <a:buChar char="Ø"/>
            </a:pPr>
            <a:r>
              <a:rPr lang="zh-CN" altLang="en-US" dirty="0" smtClean="0"/>
              <a:t>医疗数据存储集中化</a:t>
            </a:r>
            <a:endParaRPr lang="en-US" altLang="zh-CN" dirty="0" smtClean="0"/>
          </a:p>
          <a:p>
            <a:endParaRPr lang="en-US" altLang="zh-CN" dirty="0" smtClean="0"/>
          </a:p>
          <a:p>
            <a:r>
              <a:rPr lang="zh-CN" altLang="en-US" dirty="0" smtClean="0"/>
              <a:t>医疗数据能在区域内共享，为三级医院及其他社区提供数据入口，方便转诊</a:t>
            </a:r>
            <a:endParaRPr lang="zh-CN" altLang="en-US" dirty="0"/>
          </a:p>
        </p:txBody>
      </p:sp>
      <p:pic>
        <p:nvPicPr>
          <p:cNvPr id="10"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3508" y="4077072"/>
            <a:ext cx="2159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27584" y="6029918"/>
            <a:ext cx="7488832" cy="369332"/>
          </a:xfrm>
          <a:prstGeom prst="rect">
            <a:avLst/>
          </a:prstGeom>
          <a:noFill/>
        </p:spPr>
        <p:txBody>
          <a:bodyPr wrap="square" rtlCol="0">
            <a:spAutoFit/>
          </a:bodyPr>
          <a:lstStyle/>
          <a:p>
            <a:r>
              <a:rPr lang="zh-CN" altLang="en-US" dirty="0" smtClean="0"/>
              <a:t>社区医疗迫切需要建立针对多种常见疾病的诊断决策支持系统</a:t>
            </a:r>
            <a:endParaRPr lang="zh-CN" altLang="en-US" dirty="0"/>
          </a:p>
        </p:txBody>
      </p:sp>
    </p:spTree>
    <p:extLst>
      <p:ext uri="{BB962C8B-B14F-4D97-AF65-F5344CB8AC3E}">
        <p14:creationId xmlns:p14="http://schemas.microsoft.com/office/powerpoint/2010/main" val="860522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关键问题</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57353" name="TextBox 57352"/>
          <p:cNvSpPr txBox="1"/>
          <p:nvPr/>
        </p:nvSpPr>
        <p:spPr>
          <a:xfrm>
            <a:off x="1259632" y="2132856"/>
            <a:ext cx="6433236" cy="923330"/>
          </a:xfrm>
          <a:prstGeom prst="rect">
            <a:avLst/>
          </a:prstGeom>
          <a:noFill/>
        </p:spPr>
        <p:txBody>
          <a:bodyPr wrap="square" rtlCol="0">
            <a:spAutoFit/>
          </a:bodyPr>
          <a:lstStyle/>
          <a:p>
            <a:r>
              <a:rPr lang="en-US" altLang="zh-CN" dirty="0" smtClean="0"/>
              <a:t>1.</a:t>
            </a:r>
            <a:r>
              <a:rPr lang="zh-CN" altLang="en-US" dirty="0" smtClean="0"/>
              <a:t>各社区服务点分散在广域网上</a:t>
            </a:r>
            <a:endParaRPr lang="en-US" altLang="zh-CN" dirty="0" smtClean="0"/>
          </a:p>
          <a:p>
            <a:r>
              <a:rPr lang="en-US" altLang="zh-CN" dirty="0" smtClean="0"/>
              <a:t>2.</a:t>
            </a:r>
            <a:r>
              <a:rPr lang="zh-CN" altLang="en-US" dirty="0" smtClean="0"/>
              <a:t>各疾病的医疗数据异构，数据量大</a:t>
            </a:r>
            <a:endParaRPr lang="en-US" altLang="zh-CN" dirty="0" smtClean="0"/>
          </a:p>
          <a:p>
            <a:r>
              <a:rPr lang="en-US" altLang="zh-CN" dirty="0" smtClean="0"/>
              <a:t>3.</a:t>
            </a:r>
            <a:r>
              <a:rPr lang="zh-CN" altLang="en-US" dirty="0" smtClean="0"/>
              <a:t>决策推理机制多样</a:t>
            </a:r>
            <a:endParaRPr lang="zh-CN" altLang="en-US" dirty="0"/>
          </a:p>
        </p:txBody>
      </p:sp>
    </p:spTree>
    <p:extLst>
      <p:ext uri="{BB962C8B-B14F-4D97-AF65-F5344CB8AC3E}">
        <p14:creationId xmlns:p14="http://schemas.microsoft.com/office/powerpoint/2010/main" val="2578295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研究目标和内容</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616144" y="1832764"/>
            <a:ext cx="7632848" cy="2169825"/>
          </a:xfrm>
          <a:prstGeom prst="rect">
            <a:avLst/>
          </a:prstGeom>
        </p:spPr>
        <p:txBody>
          <a:bodyPr wrap="square">
            <a:spAutoFit/>
          </a:bodyPr>
          <a:lstStyle/>
          <a:p>
            <a:pPr marL="285750" lvl="0" indent="-285750" algn="just">
              <a:lnSpc>
                <a:spcPct val="150000"/>
              </a:lnSpc>
              <a:spcAft>
                <a:spcPts val="0"/>
              </a:spcAft>
              <a:buFont typeface="Wingdings" pitchFamily="2" charset="2"/>
              <a:buChar char="Ø"/>
            </a:pPr>
            <a:r>
              <a:rPr lang="zh-CN" altLang="zh-CN" kern="100" dirty="0">
                <a:latin typeface="Calibri"/>
                <a:cs typeface="Times New Roman"/>
              </a:rPr>
              <a:t>调研社区医疗的现况，分析临床决策支持系统在社区环境直接应用存在的</a:t>
            </a:r>
            <a:r>
              <a:rPr lang="zh-CN" altLang="zh-CN" kern="100" dirty="0" smtClean="0">
                <a:latin typeface="Calibri"/>
                <a:cs typeface="Times New Roman"/>
              </a:rPr>
              <a:t>问题</a:t>
            </a:r>
            <a:r>
              <a:rPr lang="zh-CN" altLang="en-US" kern="100" dirty="0" smtClean="0">
                <a:latin typeface="Calibri"/>
                <a:cs typeface="Times New Roman"/>
              </a:rPr>
              <a:t>，针对关键技术进行研究</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基于</a:t>
            </a:r>
            <a:r>
              <a:rPr lang="zh-CN" altLang="en-US" kern="100" dirty="0">
                <a:latin typeface="Calibri"/>
                <a:cs typeface="Times New Roman"/>
              </a:rPr>
              <a:t>以上关键</a:t>
            </a:r>
            <a:r>
              <a:rPr lang="zh-CN" altLang="en-US" kern="100" dirty="0" smtClean="0">
                <a:latin typeface="Calibri"/>
                <a:cs typeface="Times New Roman"/>
              </a:rPr>
              <a:t>技术，设计</a:t>
            </a:r>
            <a:r>
              <a:rPr lang="zh-CN" altLang="en-US" kern="100" dirty="0">
                <a:latin typeface="Calibri"/>
                <a:cs typeface="Times New Roman"/>
              </a:rPr>
              <a:t>面向社区的临床决策系统的</a:t>
            </a:r>
            <a:r>
              <a:rPr lang="zh-CN" altLang="en-US" kern="100" dirty="0" smtClean="0">
                <a:latin typeface="Calibri"/>
                <a:cs typeface="Times New Roman"/>
              </a:rPr>
              <a:t>总体架构</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针对头痛，设计并实现原发性头痛的临床诊断决策支持系统</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zh-CN" dirty="0" smtClean="0">
                <a:latin typeface="Calibri"/>
                <a:cs typeface="Times New Roman"/>
              </a:rPr>
              <a:t>老年痴呆</a:t>
            </a:r>
            <a:r>
              <a:rPr lang="zh-CN" altLang="zh-CN" dirty="0">
                <a:latin typeface="Calibri"/>
                <a:cs typeface="Times New Roman"/>
              </a:rPr>
              <a:t>症疾病，设计并实现面向</a:t>
            </a:r>
            <a:r>
              <a:rPr lang="zh-CN" altLang="zh-CN" dirty="0" smtClean="0">
                <a:latin typeface="Calibri"/>
                <a:cs typeface="Times New Roman"/>
              </a:rPr>
              <a:t>社区</a:t>
            </a:r>
            <a:r>
              <a:rPr lang="zh-CN" altLang="en-US" dirty="0" smtClean="0">
                <a:latin typeface="Calibri"/>
                <a:cs typeface="Times New Roman"/>
              </a:rPr>
              <a:t>疾病诊断</a:t>
            </a:r>
            <a:r>
              <a:rPr lang="zh-CN" altLang="zh-CN" dirty="0" smtClean="0">
                <a:latin typeface="Calibri"/>
                <a:cs typeface="Times New Roman"/>
              </a:rPr>
              <a:t>决策支持系统</a:t>
            </a:r>
            <a:endParaRPr lang="en-US" altLang="zh-CN" dirty="0" smtClean="0">
              <a:latin typeface="Calibri"/>
              <a:cs typeface="Times New Roman"/>
            </a:endParaRPr>
          </a:p>
        </p:txBody>
      </p:sp>
      <p:sp>
        <p:nvSpPr>
          <p:cNvPr id="3" name="TextBox 2"/>
          <p:cNvSpPr txBox="1"/>
          <p:nvPr/>
        </p:nvSpPr>
        <p:spPr>
          <a:xfrm>
            <a:off x="464488" y="1268760"/>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研究内容</a:t>
            </a:r>
          </a:p>
        </p:txBody>
      </p:sp>
    </p:spTree>
    <p:extLst>
      <p:ext uri="{BB962C8B-B14F-4D97-AF65-F5344CB8AC3E}">
        <p14:creationId xmlns:p14="http://schemas.microsoft.com/office/powerpoint/2010/main" val="1716623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7367</TotalTime>
  <Words>2245</Words>
  <Application>Microsoft Office PowerPoint</Application>
  <PresentationFormat>全屏显示(4:3)</PresentationFormat>
  <Paragraphs>431</Paragraphs>
  <Slides>44</Slides>
  <Notes>15</Notes>
  <HiddenSlides>0</HiddenSlides>
  <MMClips>0</MMClips>
  <ScaleCrop>false</ScaleCrop>
  <HeadingPairs>
    <vt:vector size="4" baseType="variant">
      <vt:variant>
        <vt:lpstr>主题</vt:lpstr>
      </vt:variant>
      <vt:variant>
        <vt:i4>2</vt:i4>
      </vt:variant>
      <vt:variant>
        <vt:lpstr>幻灯片标题</vt:lpstr>
      </vt:variant>
      <vt:variant>
        <vt:i4>44</vt:i4>
      </vt:variant>
    </vt:vector>
  </HeadingPairs>
  <TitlesOfParts>
    <vt:vector size="46" baseType="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FGJ</dc:creator>
  <cp:lastModifiedBy>FGJ</cp:lastModifiedBy>
  <cp:revision>195</cp:revision>
  <dcterms:created xsi:type="dcterms:W3CDTF">2013-12-18T05:22:15Z</dcterms:created>
  <dcterms:modified xsi:type="dcterms:W3CDTF">2013-12-24T12:32:37Z</dcterms:modified>
</cp:coreProperties>
</file>