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8"/>
  </p:notesMasterIdLst>
  <p:sldIdLst>
    <p:sldId id="256" r:id="rId3"/>
    <p:sldId id="258" r:id="rId4"/>
    <p:sldId id="257" r:id="rId5"/>
    <p:sldId id="261" r:id="rId6"/>
    <p:sldId id="260" r:id="rId7"/>
    <p:sldId id="263" r:id="rId8"/>
    <p:sldId id="315" r:id="rId9"/>
    <p:sldId id="291" r:id="rId10"/>
    <p:sldId id="265" r:id="rId11"/>
    <p:sldId id="274" r:id="rId12"/>
    <p:sldId id="289" r:id="rId13"/>
    <p:sldId id="262" r:id="rId14"/>
    <p:sldId id="312" r:id="rId15"/>
    <p:sldId id="316" r:id="rId16"/>
    <p:sldId id="301" r:id="rId17"/>
    <p:sldId id="266" r:id="rId18"/>
    <p:sldId id="279" r:id="rId19"/>
    <p:sldId id="296" r:id="rId20"/>
    <p:sldId id="308" r:id="rId21"/>
    <p:sldId id="310" r:id="rId22"/>
    <p:sldId id="275" r:id="rId23"/>
    <p:sldId id="314" r:id="rId24"/>
    <p:sldId id="264" r:id="rId25"/>
    <p:sldId id="311" r:id="rId26"/>
    <p:sldId id="298" r:id="rId27"/>
    <p:sldId id="313" r:id="rId28"/>
    <p:sldId id="317" r:id="rId29"/>
    <p:sldId id="318" r:id="rId30"/>
    <p:sldId id="307" r:id="rId31"/>
    <p:sldId id="276" r:id="rId32"/>
    <p:sldId id="271" r:id="rId33"/>
    <p:sldId id="286" r:id="rId34"/>
    <p:sldId id="293" r:id="rId35"/>
    <p:sldId id="281" r:id="rId36"/>
    <p:sldId id="284" r:id="rId37"/>
    <p:sldId id="320" r:id="rId38"/>
    <p:sldId id="321" r:id="rId39"/>
    <p:sldId id="277" r:id="rId40"/>
    <p:sldId id="282" r:id="rId41"/>
    <p:sldId id="294" r:id="rId42"/>
    <p:sldId id="285" r:id="rId43"/>
    <p:sldId id="283" r:id="rId44"/>
    <p:sldId id="297" r:id="rId45"/>
    <p:sldId id="319" r:id="rId46"/>
    <p:sldId id="259"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0F4"/>
    <a:srgbClr val="3399FF"/>
    <a:srgbClr val="C2E6B8"/>
    <a:srgbClr val="D9EA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8" d="100"/>
          <a:sy n="98" d="100"/>
        </p:scale>
        <p:origin x="-408" y="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zh-CN" altLang="en-US" dirty="0" smtClean="0"/>
              <a:t>诊断率</a:t>
            </a:r>
            <a:endParaRPr lang="zh-CN" altLang="en-US" dirty="0"/>
          </a:p>
        </c:rich>
      </c:tx>
      <c:layout/>
      <c:overlay val="0"/>
    </c:title>
    <c:autoTitleDeleted val="0"/>
    <c:view3D>
      <c:rotX val="30"/>
      <c:rotY val="0"/>
      <c:rAngAx val="0"/>
      <c:perspective val="30"/>
    </c:view3D>
    <c:floor>
      <c:thickness val="0"/>
    </c:floor>
    <c:sideWall>
      <c:thickness val="0"/>
    </c:sideWall>
    <c:backWall>
      <c:thickness val="0"/>
    </c:backWall>
    <c:plotArea>
      <c:layout/>
      <c:pie3DChart>
        <c:varyColors val="1"/>
        <c:ser>
          <c:idx val="0"/>
          <c:order val="0"/>
          <c:tx>
            <c:strRef>
              <c:f>Sheet1!$B$1</c:f>
              <c:strCache>
                <c:ptCount val="1"/>
                <c:pt idx="0">
                  <c:v>销售额</c:v>
                </c:pt>
              </c:strCache>
            </c:strRef>
          </c:tx>
          <c:cat>
            <c:strRef>
              <c:f>Sheet1!$A$2:$A$5</c:f>
              <c:strCache>
                <c:ptCount val="4"/>
                <c:pt idx="0">
                  <c:v>第一季度</c:v>
                </c:pt>
                <c:pt idx="1">
                  <c:v>第二季度</c:v>
                </c:pt>
                <c:pt idx="2">
                  <c:v>第三季度</c:v>
                </c:pt>
                <c:pt idx="3">
                  <c:v>第四季度</c:v>
                </c:pt>
              </c:strCache>
            </c:strRef>
          </c:cat>
          <c:val>
            <c:numRef>
              <c:f>Sheet1!$B$2:$B$5</c:f>
              <c:numCache>
                <c:formatCode>G/通用格式</c:formatCode>
                <c:ptCount val="4"/>
                <c:pt idx="0">
                  <c:v>8.1999999999999993</c:v>
                </c:pt>
                <c:pt idx="1">
                  <c:v>3.2</c:v>
                </c:pt>
                <c:pt idx="2">
                  <c:v>1.4</c:v>
                </c:pt>
                <c:pt idx="3">
                  <c:v>1.2</c:v>
                </c:pt>
              </c:numCache>
            </c:numRef>
          </c:val>
        </c:ser>
        <c:dLbls>
          <c:showLegendKey val="0"/>
          <c:showVal val="0"/>
          <c:showCatName val="0"/>
          <c:showSerName val="0"/>
          <c:showPercent val="0"/>
          <c:showBubbleSize val="0"/>
          <c:showLeaderLines val="1"/>
        </c:dLbls>
      </c:pie3DChart>
    </c:plotArea>
    <c:legend>
      <c:legendPos val="r"/>
      <c:layout/>
      <c:overlay val="0"/>
    </c:legend>
    <c:plotVisOnly val="1"/>
    <c:dispBlanksAs val="gap"/>
    <c:showDLblsOverMax val="0"/>
  </c:chart>
  <c:txPr>
    <a:bodyPr/>
    <a:lstStyle/>
    <a:p>
      <a:pPr>
        <a:defRPr sz="1800"/>
      </a:pPr>
      <a:endParaRPr lang="zh-CN"/>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2708E7-68CC-4F97-875A-F224EAC92E07}" type="doc">
      <dgm:prSet loTypeId="urn:microsoft.com/office/officeart/2005/8/layout/hProcess9" loCatId="process" qsTypeId="urn:microsoft.com/office/officeart/2005/8/quickstyle/simple1" qsCatId="simple" csTypeId="urn:microsoft.com/office/officeart/2005/8/colors/colorful4" csCatId="colorful" phldr="1"/>
      <dgm:spPr/>
    </dgm:pt>
    <dgm:pt modelId="{7AE7198D-12D3-4686-8D8C-5F829E0DBC24}">
      <dgm:prSet phldrT="[文本]"/>
      <dgm:spPr>
        <a:xfrm>
          <a:off x="0" y="1219199"/>
          <a:ext cx="1828800" cy="1625600"/>
        </a:xfrm>
        <a:prstGeom prst="roundRect">
          <a:avLst/>
        </a:prstGeom>
        <a:solidFill>
          <a:srgbClr val="8064A2">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zh-CN" altLang="en-US">
            <a:solidFill>
              <a:sysClr val="window" lastClr="FFFFFF"/>
            </a:solidFill>
            <a:latin typeface="Calibri"/>
            <a:ea typeface="宋体"/>
            <a:cs typeface="+mn-cs"/>
          </a:endParaRPr>
        </a:p>
      </dgm:t>
    </dgm:pt>
    <dgm:pt modelId="{EB87C391-3D6C-4EB6-823E-E11A0E4E6C49}" type="parTrans" cxnId="{903319D1-5C69-4E3F-97BB-BAB54D53C27C}">
      <dgm:prSet/>
      <dgm:spPr/>
      <dgm:t>
        <a:bodyPr/>
        <a:lstStyle/>
        <a:p>
          <a:endParaRPr lang="zh-CN" altLang="en-US"/>
        </a:p>
      </dgm:t>
    </dgm:pt>
    <dgm:pt modelId="{D63A11FF-378E-4BF8-902F-31EF5C80620D}" type="sibTrans" cxnId="{903319D1-5C69-4E3F-97BB-BAB54D53C27C}">
      <dgm:prSet/>
      <dgm:spPr/>
      <dgm:t>
        <a:bodyPr/>
        <a:lstStyle/>
        <a:p>
          <a:endParaRPr lang="zh-CN" altLang="en-US"/>
        </a:p>
      </dgm:t>
    </dgm:pt>
    <dgm:pt modelId="{D6F38E54-F037-4342-B030-4E05020B5F1F}">
      <dgm:prSet phldrT="[文本]"/>
      <dgm:spPr>
        <a:xfrm>
          <a:off x="2133599" y="1219199"/>
          <a:ext cx="1828800" cy="1625600"/>
        </a:xfrm>
        <a:prstGeom prst="roundRect">
          <a:avLst/>
        </a:prstGeom>
        <a:solidFill>
          <a:srgbClr val="8064A2">
            <a:hueOff val="-2232385"/>
            <a:satOff val="13449"/>
            <a:lumOff val="1078"/>
            <a:alphaOff val="0"/>
          </a:srgbClr>
        </a:solidFill>
        <a:ln w="25400" cap="flat" cmpd="sng" algn="ctr">
          <a:solidFill>
            <a:sysClr val="window" lastClr="FFFFFF">
              <a:hueOff val="0"/>
              <a:satOff val="0"/>
              <a:lumOff val="0"/>
              <a:alphaOff val="0"/>
            </a:sysClr>
          </a:solidFill>
          <a:prstDash val="solid"/>
        </a:ln>
        <a:effectLst/>
      </dgm:spPr>
      <dgm:t>
        <a:bodyPr/>
        <a:lstStyle/>
        <a:p>
          <a:endParaRPr lang="zh-CN" altLang="en-US">
            <a:solidFill>
              <a:sysClr val="window" lastClr="FFFFFF"/>
            </a:solidFill>
            <a:latin typeface="Calibri"/>
            <a:ea typeface="宋体"/>
            <a:cs typeface="+mn-cs"/>
          </a:endParaRPr>
        </a:p>
      </dgm:t>
    </dgm:pt>
    <dgm:pt modelId="{B6B9F223-64A4-4608-9B6F-E83346EA11C8}" type="parTrans" cxnId="{8B30D3DE-10ED-40B7-B6AC-44E4415CD43E}">
      <dgm:prSet/>
      <dgm:spPr/>
      <dgm:t>
        <a:bodyPr/>
        <a:lstStyle/>
        <a:p>
          <a:endParaRPr lang="zh-CN" altLang="en-US"/>
        </a:p>
      </dgm:t>
    </dgm:pt>
    <dgm:pt modelId="{2EE56E42-C02E-4A2D-A9AA-CD4364B968EC}" type="sibTrans" cxnId="{8B30D3DE-10ED-40B7-B6AC-44E4415CD43E}">
      <dgm:prSet/>
      <dgm:spPr/>
      <dgm:t>
        <a:bodyPr/>
        <a:lstStyle/>
        <a:p>
          <a:endParaRPr lang="zh-CN" altLang="en-US"/>
        </a:p>
      </dgm:t>
    </dgm:pt>
    <dgm:pt modelId="{0EDB0841-5364-4A01-86B0-08F2164032B6}">
      <dgm:prSet phldrT="[文本]"/>
      <dgm:spPr>
        <a:xfrm>
          <a:off x="4267200" y="1219199"/>
          <a:ext cx="1828800" cy="1625600"/>
        </a:xfrm>
        <a:prstGeom prst="roundRect">
          <a:avLst/>
        </a:prstGeom>
        <a:solidFill>
          <a:srgbClr val="8064A2">
            <a:hueOff val="-4464770"/>
            <a:satOff val="26899"/>
            <a:lumOff val="2156"/>
            <a:alphaOff val="0"/>
          </a:srgbClr>
        </a:solidFill>
        <a:ln w="25400" cap="flat" cmpd="sng" algn="ctr">
          <a:solidFill>
            <a:sysClr val="window" lastClr="FFFFFF">
              <a:hueOff val="0"/>
              <a:satOff val="0"/>
              <a:lumOff val="0"/>
              <a:alphaOff val="0"/>
            </a:sysClr>
          </a:solidFill>
          <a:prstDash val="solid"/>
        </a:ln>
        <a:effectLst/>
      </dgm:spPr>
      <dgm:t>
        <a:bodyPr/>
        <a:lstStyle/>
        <a:p>
          <a:endParaRPr lang="zh-CN" altLang="en-US">
            <a:solidFill>
              <a:sysClr val="window" lastClr="FFFFFF"/>
            </a:solidFill>
            <a:latin typeface="Calibri"/>
            <a:ea typeface="宋体"/>
            <a:cs typeface="+mn-cs"/>
          </a:endParaRPr>
        </a:p>
      </dgm:t>
    </dgm:pt>
    <dgm:pt modelId="{45DFDD56-6483-4FBF-AEF8-5DAA84A17F67}" type="parTrans" cxnId="{A83C9B65-F5DD-454C-A40B-5B9A9B406F84}">
      <dgm:prSet/>
      <dgm:spPr/>
      <dgm:t>
        <a:bodyPr/>
        <a:lstStyle/>
        <a:p>
          <a:endParaRPr lang="zh-CN" altLang="en-US"/>
        </a:p>
      </dgm:t>
    </dgm:pt>
    <dgm:pt modelId="{28E088BD-7A2B-4617-B45F-176893D07596}" type="sibTrans" cxnId="{A83C9B65-F5DD-454C-A40B-5B9A9B406F84}">
      <dgm:prSet/>
      <dgm:spPr/>
      <dgm:t>
        <a:bodyPr/>
        <a:lstStyle/>
        <a:p>
          <a:endParaRPr lang="zh-CN" altLang="en-US"/>
        </a:p>
      </dgm:t>
    </dgm:pt>
    <dgm:pt modelId="{A7A3E541-EC89-4C19-986F-380989F95AAD}" type="pres">
      <dgm:prSet presAssocID="{4A2708E7-68CC-4F97-875A-F224EAC92E07}" presName="CompostProcess" presStyleCnt="0">
        <dgm:presLayoutVars>
          <dgm:dir/>
          <dgm:resizeHandles val="exact"/>
        </dgm:presLayoutVars>
      </dgm:prSet>
      <dgm:spPr/>
    </dgm:pt>
    <dgm:pt modelId="{9FF1B752-78E5-4353-B550-04E276A60E8C}" type="pres">
      <dgm:prSet presAssocID="{4A2708E7-68CC-4F97-875A-F224EAC92E07}" presName="arrow" presStyleLbl="bgShp" presStyleIdx="0" presStyleCnt="1" custLinFactNeighborX="5476" custLinFactNeighborY="-24806"/>
      <dgm:spPr>
        <a:xfrm>
          <a:off x="457199" y="0"/>
          <a:ext cx="5181600" cy="4063999"/>
        </a:xfrm>
        <a:prstGeom prst="rightArrow">
          <a:avLst/>
        </a:prstGeom>
        <a:solidFill>
          <a:srgbClr val="8064A2">
            <a:tint val="40000"/>
            <a:hueOff val="0"/>
            <a:satOff val="0"/>
            <a:lumOff val="0"/>
            <a:alphaOff val="0"/>
          </a:srgbClr>
        </a:solidFill>
        <a:ln>
          <a:noFill/>
        </a:ln>
        <a:effectLst/>
      </dgm:spPr>
      <dgm:t>
        <a:bodyPr/>
        <a:lstStyle/>
        <a:p>
          <a:endParaRPr lang="zh-CN" altLang="en-US"/>
        </a:p>
      </dgm:t>
    </dgm:pt>
    <dgm:pt modelId="{A6C4B2DD-251F-416A-9126-C35CF776C2E4}" type="pres">
      <dgm:prSet presAssocID="{4A2708E7-68CC-4F97-875A-F224EAC92E07}" presName="linearProcess" presStyleCnt="0"/>
      <dgm:spPr/>
    </dgm:pt>
    <dgm:pt modelId="{207D15A2-AF95-44EF-AA73-8DFD3E93D4D0}" type="pres">
      <dgm:prSet presAssocID="{7AE7198D-12D3-4686-8D8C-5F829E0DBC24}" presName="textNode" presStyleLbl="node1" presStyleIdx="0" presStyleCnt="3">
        <dgm:presLayoutVars>
          <dgm:bulletEnabled val="1"/>
        </dgm:presLayoutVars>
      </dgm:prSet>
      <dgm:spPr/>
      <dgm:t>
        <a:bodyPr/>
        <a:lstStyle/>
        <a:p>
          <a:endParaRPr lang="zh-CN" altLang="en-US"/>
        </a:p>
      </dgm:t>
    </dgm:pt>
    <dgm:pt modelId="{75087EF4-5FAD-4A8F-8181-677D4A44AEB4}" type="pres">
      <dgm:prSet presAssocID="{D63A11FF-378E-4BF8-902F-31EF5C80620D}" presName="sibTrans" presStyleCnt="0"/>
      <dgm:spPr/>
    </dgm:pt>
    <dgm:pt modelId="{E3249015-0E52-4E9C-97E2-C31755DA7C84}" type="pres">
      <dgm:prSet presAssocID="{D6F38E54-F037-4342-B030-4E05020B5F1F}" presName="textNode" presStyleLbl="node1" presStyleIdx="1" presStyleCnt="3">
        <dgm:presLayoutVars>
          <dgm:bulletEnabled val="1"/>
        </dgm:presLayoutVars>
      </dgm:prSet>
      <dgm:spPr/>
      <dgm:t>
        <a:bodyPr/>
        <a:lstStyle/>
        <a:p>
          <a:endParaRPr lang="zh-CN" altLang="en-US"/>
        </a:p>
      </dgm:t>
    </dgm:pt>
    <dgm:pt modelId="{98426B35-6CEC-4DAC-9C23-367E3FDF4445}" type="pres">
      <dgm:prSet presAssocID="{2EE56E42-C02E-4A2D-A9AA-CD4364B968EC}" presName="sibTrans" presStyleCnt="0"/>
      <dgm:spPr/>
    </dgm:pt>
    <dgm:pt modelId="{B96F21A7-FF77-4091-8524-2D0FE362DC7E}" type="pres">
      <dgm:prSet presAssocID="{0EDB0841-5364-4A01-86B0-08F2164032B6}" presName="textNode" presStyleLbl="node1" presStyleIdx="2" presStyleCnt="3">
        <dgm:presLayoutVars>
          <dgm:bulletEnabled val="1"/>
        </dgm:presLayoutVars>
      </dgm:prSet>
      <dgm:spPr/>
      <dgm:t>
        <a:bodyPr/>
        <a:lstStyle/>
        <a:p>
          <a:endParaRPr lang="zh-CN" altLang="en-US"/>
        </a:p>
      </dgm:t>
    </dgm:pt>
  </dgm:ptLst>
  <dgm:cxnLst>
    <dgm:cxn modelId="{7690A9C1-69FC-482F-8D37-214105099769}" type="presOf" srcId="{7AE7198D-12D3-4686-8D8C-5F829E0DBC24}" destId="{207D15A2-AF95-44EF-AA73-8DFD3E93D4D0}" srcOrd="0" destOrd="0" presId="urn:microsoft.com/office/officeart/2005/8/layout/hProcess9"/>
    <dgm:cxn modelId="{903319D1-5C69-4E3F-97BB-BAB54D53C27C}" srcId="{4A2708E7-68CC-4F97-875A-F224EAC92E07}" destId="{7AE7198D-12D3-4686-8D8C-5F829E0DBC24}" srcOrd="0" destOrd="0" parTransId="{EB87C391-3D6C-4EB6-823E-E11A0E4E6C49}" sibTransId="{D63A11FF-378E-4BF8-902F-31EF5C80620D}"/>
    <dgm:cxn modelId="{A83C9B65-F5DD-454C-A40B-5B9A9B406F84}" srcId="{4A2708E7-68CC-4F97-875A-F224EAC92E07}" destId="{0EDB0841-5364-4A01-86B0-08F2164032B6}" srcOrd="2" destOrd="0" parTransId="{45DFDD56-6483-4FBF-AEF8-5DAA84A17F67}" sibTransId="{28E088BD-7A2B-4617-B45F-176893D07596}"/>
    <dgm:cxn modelId="{FB7046AC-F53B-42FD-8E27-164FD3921C2C}" type="presOf" srcId="{4A2708E7-68CC-4F97-875A-F224EAC92E07}" destId="{A7A3E541-EC89-4C19-986F-380989F95AAD}" srcOrd="0" destOrd="0" presId="urn:microsoft.com/office/officeart/2005/8/layout/hProcess9"/>
    <dgm:cxn modelId="{8B30D3DE-10ED-40B7-B6AC-44E4415CD43E}" srcId="{4A2708E7-68CC-4F97-875A-F224EAC92E07}" destId="{D6F38E54-F037-4342-B030-4E05020B5F1F}" srcOrd="1" destOrd="0" parTransId="{B6B9F223-64A4-4608-9B6F-E83346EA11C8}" sibTransId="{2EE56E42-C02E-4A2D-A9AA-CD4364B968EC}"/>
    <dgm:cxn modelId="{B338AB25-77D4-4E4B-98F6-CEE0C4115002}" type="presOf" srcId="{D6F38E54-F037-4342-B030-4E05020B5F1F}" destId="{E3249015-0E52-4E9C-97E2-C31755DA7C84}" srcOrd="0" destOrd="0" presId="urn:microsoft.com/office/officeart/2005/8/layout/hProcess9"/>
    <dgm:cxn modelId="{FC861D07-4B1F-45DC-A779-6E1CA70DFD30}" type="presOf" srcId="{0EDB0841-5364-4A01-86B0-08F2164032B6}" destId="{B96F21A7-FF77-4091-8524-2D0FE362DC7E}" srcOrd="0" destOrd="0" presId="urn:microsoft.com/office/officeart/2005/8/layout/hProcess9"/>
    <dgm:cxn modelId="{14E1733C-C80A-457F-8FDE-9089AC00B9B9}" type="presParOf" srcId="{A7A3E541-EC89-4C19-986F-380989F95AAD}" destId="{9FF1B752-78E5-4353-B550-04E276A60E8C}" srcOrd="0" destOrd="0" presId="urn:microsoft.com/office/officeart/2005/8/layout/hProcess9"/>
    <dgm:cxn modelId="{CC48E7A5-5892-4198-AD71-5132BCC4046C}" type="presParOf" srcId="{A7A3E541-EC89-4C19-986F-380989F95AAD}" destId="{A6C4B2DD-251F-416A-9126-C35CF776C2E4}" srcOrd="1" destOrd="0" presId="urn:microsoft.com/office/officeart/2005/8/layout/hProcess9"/>
    <dgm:cxn modelId="{297A2A2F-49DA-4416-9E07-AF131E3DB5E4}" type="presParOf" srcId="{A6C4B2DD-251F-416A-9126-C35CF776C2E4}" destId="{207D15A2-AF95-44EF-AA73-8DFD3E93D4D0}" srcOrd="0" destOrd="0" presId="urn:microsoft.com/office/officeart/2005/8/layout/hProcess9"/>
    <dgm:cxn modelId="{A25E2B22-D583-45F1-AAF0-40AFF6A78D32}" type="presParOf" srcId="{A6C4B2DD-251F-416A-9126-C35CF776C2E4}" destId="{75087EF4-5FAD-4A8F-8181-677D4A44AEB4}" srcOrd="1" destOrd="0" presId="urn:microsoft.com/office/officeart/2005/8/layout/hProcess9"/>
    <dgm:cxn modelId="{8C86ABE5-32BB-4FF5-93E7-2FFAC4D7CF85}" type="presParOf" srcId="{A6C4B2DD-251F-416A-9126-C35CF776C2E4}" destId="{E3249015-0E52-4E9C-97E2-C31755DA7C84}" srcOrd="2" destOrd="0" presId="urn:microsoft.com/office/officeart/2005/8/layout/hProcess9"/>
    <dgm:cxn modelId="{BC897DBD-6822-4C20-B534-1408A3AC59F6}" type="presParOf" srcId="{A6C4B2DD-251F-416A-9126-C35CF776C2E4}" destId="{98426B35-6CEC-4DAC-9C23-367E3FDF4445}" srcOrd="3" destOrd="0" presId="urn:microsoft.com/office/officeart/2005/8/layout/hProcess9"/>
    <dgm:cxn modelId="{99FBAF1F-6815-4C7C-ADCC-96D8135D4700}" type="presParOf" srcId="{A6C4B2DD-251F-416A-9126-C35CF776C2E4}" destId="{B96F21A7-FF77-4091-8524-2D0FE362DC7E}"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F1B752-78E5-4353-B550-04E276A60E8C}">
      <dsp:nvSpPr>
        <dsp:cNvPr id="0" name=""/>
        <dsp:cNvSpPr/>
      </dsp:nvSpPr>
      <dsp:spPr>
        <a:xfrm>
          <a:off x="603907" y="0"/>
          <a:ext cx="4223269" cy="3496646"/>
        </a:xfrm>
        <a:prstGeom prst="rightArrow">
          <a:avLst/>
        </a:prstGeom>
        <a:solidFill>
          <a:srgbClr val="8064A2">
            <a:tint val="40000"/>
            <a:hueOff val="0"/>
            <a:satOff val="0"/>
            <a:lumOff val="0"/>
            <a:alphaOff val="0"/>
          </a:srgbClr>
        </a:solidFill>
        <a:ln>
          <a:noFill/>
        </a:ln>
        <a:effectLst/>
      </dsp:spPr>
      <dsp:style>
        <a:lnRef idx="0">
          <a:scrgbClr r="0" g="0" b="0"/>
        </a:lnRef>
        <a:fillRef idx="1">
          <a:scrgbClr r="0" g="0" b="0"/>
        </a:fillRef>
        <a:effectRef idx="0">
          <a:scrgbClr r="0" g="0" b="0"/>
        </a:effectRef>
        <a:fontRef idx="minor"/>
      </dsp:style>
    </dsp:sp>
    <dsp:sp modelId="{207D15A2-AF95-44EF-AA73-8DFD3E93D4D0}">
      <dsp:nvSpPr>
        <dsp:cNvPr id="0" name=""/>
        <dsp:cNvSpPr/>
      </dsp:nvSpPr>
      <dsp:spPr>
        <a:xfrm>
          <a:off x="0" y="1048993"/>
          <a:ext cx="1490565" cy="1398658"/>
        </a:xfrm>
        <a:prstGeom prst="roundRect">
          <a:avLst/>
        </a:prstGeom>
        <a:solidFill>
          <a:srgbClr val="8064A2">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lvl="0" algn="ctr" defTabSz="2578100">
            <a:lnSpc>
              <a:spcPct val="90000"/>
            </a:lnSpc>
            <a:spcBef>
              <a:spcPct val="0"/>
            </a:spcBef>
            <a:spcAft>
              <a:spcPct val="35000"/>
            </a:spcAft>
          </a:pPr>
          <a:endParaRPr lang="zh-CN" altLang="en-US" sz="5800" kern="1200">
            <a:solidFill>
              <a:sysClr val="window" lastClr="FFFFFF"/>
            </a:solidFill>
            <a:latin typeface="Calibri"/>
            <a:ea typeface="宋体"/>
            <a:cs typeface="+mn-cs"/>
          </a:endParaRPr>
        </a:p>
      </dsp:txBody>
      <dsp:txXfrm>
        <a:off x="68277" y="1117270"/>
        <a:ext cx="1354011" cy="1262104"/>
      </dsp:txXfrm>
    </dsp:sp>
    <dsp:sp modelId="{E3249015-0E52-4E9C-97E2-C31755DA7C84}">
      <dsp:nvSpPr>
        <dsp:cNvPr id="0" name=""/>
        <dsp:cNvSpPr/>
      </dsp:nvSpPr>
      <dsp:spPr>
        <a:xfrm>
          <a:off x="1738993" y="1048993"/>
          <a:ext cx="1490565" cy="1398658"/>
        </a:xfrm>
        <a:prstGeom prst="roundRect">
          <a:avLst/>
        </a:prstGeom>
        <a:solidFill>
          <a:srgbClr val="8064A2">
            <a:hueOff val="-2232385"/>
            <a:satOff val="13449"/>
            <a:lumOff val="1078"/>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lvl="0" algn="ctr" defTabSz="2578100">
            <a:lnSpc>
              <a:spcPct val="90000"/>
            </a:lnSpc>
            <a:spcBef>
              <a:spcPct val="0"/>
            </a:spcBef>
            <a:spcAft>
              <a:spcPct val="35000"/>
            </a:spcAft>
          </a:pPr>
          <a:endParaRPr lang="zh-CN" altLang="en-US" sz="5800" kern="1200">
            <a:solidFill>
              <a:sysClr val="window" lastClr="FFFFFF"/>
            </a:solidFill>
            <a:latin typeface="Calibri"/>
            <a:ea typeface="宋体"/>
            <a:cs typeface="+mn-cs"/>
          </a:endParaRPr>
        </a:p>
      </dsp:txBody>
      <dsp:txXfrm>
        <a:off x="1807270" y="1117270"/>
        <a:ext cx="1354011" cy="1262104"/>
      </dsp:txXfrm>
    </dsp:sp>
    <dsp:sp modelId="{B96F21A7-FF77-4091-8524-2D0FE362DC7E}">
      <dsp:nvSpPr>
        <dsp:cNvPr id="0" name=""/>
        <dsp:cNvSpPr/>
      </dsp:nvSpPr>
      <dsp:spPr>
        <a:xfrm>
          <a:off x="3477986" y="1048993"/>
          <a:ext cx="1490565" cy="1398658"/>
        </a:xfrm>
        <a:prstGeom prst="roundRect">
          <a:avLst/>
        </a:prstGeom>
        <a:solidFill>
          <a:srgbClr val="8064A2">
            <a:hueOff val="-4464770"/>
            <a:satOff val="26899"/>
            <a:lumOff val="2156"/>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lvl="0" algn="ctr" defTabSz="2578100">
            <a:lnSpc>
              <a:spcPct val="90000"/>
            </a:lnSpc>
            <a:spcBef>
              <a:spcPct val="0"/>
            </a:spcBef>
            <a:spcAft>
              <a:spcPct val="35000"/>
            </a:spcAft>
          </a:pPr>
          <a:endParaRPr lang="zh-CN" altLang="en-US" sz="5800" kern="1200">
            <a:solidFill>
              <a:sysClr val="window" lastClr="FFFFFF"/>
            </a:solidFill>
            <a:latin typeface="Calibri"/>
            <a:ea typeface="宋体"/>
            <a:cs typeface="+mn-cs"/>
          </a:endParaRPr>
        </a:p>
      </dsp:txBody>
      <dsp:txXfrm>
        <a:off x="3546263" y="1117270"/>
        <a:ext cx="1354011" cy="126210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EB92AA-D379-4FD2-B2BE-0106447557CB}" type="datetimeFigureOut">
              <a:rPr lang="zh-CN" altLang="en-US" smtClean="0"/>
              <a:t>2013/12/25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C9F8AD-38F6-4812-8E25-58A478D004CF}" type="slidenum">
              <a:rPr lang="zh-CN" altLang="en-US" smtClean="0"/>
              <a:t>‹#›</a:t>
            </a:fld>
            <a:endParaRPr lang="zh-CN" altLang="en-US"/>
          </a:p>
        </p:txBody>
      </p:sp>
    </p:spTree>
    <p:extLst>
      <p:ext uri="{BB962C8B-B14F-4D97-AF65-F5344CB8AC3E}">
        <p14:creationId xmlns:p14="http://schemas.microsoft.com/office/powerpoint/2010/main" val="1257730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F2CB80B6-B549-44AB-BC02-9E2D8841C6C3}" type="slidenum">
              <a:rPr lang="zh-CN" altLang="en-US" smtClean="0">
                <a:solidFill>
                  <a:srgbClr val="000000"/>
                </a:solidFill>
                <a:latin typeface="Arial" charset="0"/>
              </a:rPr>
              <a:pPr eaLnBrk="1" hangingPunct="1"/>
              <a:t>2</a:t>
            </a:fld>
            <a:endParaRPr lang="en-US" altLang="zh-CN" smtClean="0">
              <a:solidFill>
                <a:srgbClr val="000000"/>
              </a:solidFill>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天最掣数拊眸们。扣务机制必钡</a:t>
            </a:r>
            <a:r>
              <a:rPr lang="en-US" altLang="zh-CN" dirty="0" smtClean="0"/>
              <a:t>Y‰</a:t>
            </a:r>
            <a:r>
              <a:rPr lang="zh-CN" altLang="en-US" dirty="0" smtClean="0"/>
              <a:t>址</a:t>
            </a:r>
            <a:r>
              <a:rPr lang="en-US" altLang="zh-CN" dirty="0" smtClean="0"/>
              <a:t>ACID</a:t>
            </a:r>
            <a:r>
              <a:rPr lang="zh-CN" altLang="en-US" dirty="0" smtClean="0"/>
              <a:t>槭性，</a:t>
            </a:r>
            <a:r>
              <a:rPr lang="en-US" altLang="zh-CN" dirty="0" smtClean="0"/>
              <a:t>u”</a:t>
            </a:r>
            <a:r>
              <a:rPr lang="zh-CN" altLang="en-US" dirty="0" smtClean="0"/>
              <a:t>昧</a:t>
            </a:r>
            <a:r>
              <a:rPr lang="en-US" altLang="zh-CN" dirty="0" smtClean="0"/>
              <a:t>F</a:t>
            </a:r>
            <a:r>
              <a:rPr lang="zh-CN" altLang="en-US" dirty="0" smtClean="0"/>
              <a:t>性、敛性、</a:t>
            </a:r>
            <a:r>
              <a:rPr lang="en-US" altLang="zh-CN" dirty="0" smtClean="0"/>
              <a:t>m</a:t>
            </a:r>
            <a:r>
              <a:rPr lang="zh-CN" altLang="en-US" dirty="0" smtClean="0"/>
              <a:t>离札</a:t>
            </a:r>
          </a:p>
          <a:p>
            <a:r>
              <a:rPr lang="zh-CN" altLang="en-US" dirty="0" smtClean="0"/>
              <a:t>刖持久性。⋯</a:t>
            </a:r>
            <a:r>
              <a:rPr lang="en-US" altLang="zh-CN" dirty="0" smtClean="0"/>
              <a:t>J</a:t>
            </a:r>
            <a:r>
              <a:rPr lang="zh-CN" altLang="en-US" dirty="0" smtClean="0"/>
              <a:t>咒系。性数荆厍的馊辑址杂</a:t>
            </a:r>
            <a:r>
              <a:rPr lang="en-US" altLang="zh-CN" dirty="0" smtClean="0"/>
              <a:t>_j{=』li6i</a:t>
            </a:r>
            <a:r>
              <a:rPr lang="zh-CN" altLang="en-US" dirty="0" smtClean="0"/>
              <a:t>遵衔。</a:t>
            </a:r>
            <a:r>
              <a:rPr lang="en-US" altLang="zh-CN" dirty="0" smtClean="0"/>
              <a:t>j L</a:t>
            </a:r>
            <a:r>
              <a:rPr lang="zh-CN" altLang="en-US" dirty="0" smtClean="0"/>
              <a:t>务敛陀</a:t>
            </a:r>
            <a:r>
              <a:rPr lang="en-US" altLang="zh-CN" dirty="0" err="1" smtClean="0"/>
              <a:t>fl!J</a:t>
            </a:r>
            <a:r>
              <a:rPr lang="zh-CN" altLang="en-US" dirty="0" smtClean="0"/>
              <a:t>蛭求．</a:t>
            </a:r>
            <a:r>
              <a:rPr lang="en-US" altLang="zh-CN" dirty="0" smtClean="0"/>
              <a:t>f</a:t>
            </a:r>
            <a:r>
              <a:rPr lang="zh-CN" altLang="en-US" dirty="0" smtClean="0"/>
              <a:t>世甜北</a:t>
            </a:r>
          </a:p>
          <a:p>
            <a:r>
              <a:rPr lang="zh-CN" altLang="en-US" dirty="0" smtClean="0"/>
              <a:t>锁等</a:t>
            </a:r>
            <a:r>
              <a:rPr lang="en-US" altLang="zh-CN" dirty="0" smtClean="0"/>
              <a:t>"</a:t>
            </a:r>
            <a:r>
              <a:rPr lang="zh-CN" altLang="en-US" dirty="0" smtClean="0"/>
              <a:t>发性</a:t>
            </a:r>
            <a:r>
              <a:rPr lang="en-US" altLang="zh-CN" dirty="0" smtClean="0"/>
              <a:t>M</a:t>
            </a:r>
            <a:r>
              <a:rPr lang="zh-CN" altLang="en-US" dirty="0" smtClean="0"/>
              <a:t>题时“发，</a:t>
            </a:r>
            <a:r>
              <a:rPr lang="en-US" altLang="zh-CN" dirty="0" err="1" smtClean="0"/>
              <a:t>i</a:t>
            </a:r>
            <a:r>
              <a:rPr lang="en-US" altLang="zh-CN" dirty="0" smtClean="0"/>
              <a:t>-</a:t>
            </a:r>
            <a:r>
              <a:rPr lang="zh-CN" altLang="en-US" dirty="0" smtClean="0"/>
              <a:t>，严</a:t>
            </a:r>
            <a:r>
              <a:rPr lang="en-US" altLang="zh-CN" dirty="0" err="1" smtClean="0"/>
              <a:t>tE</a:t>
            </a:r>
            <a:r>
              <a:rPr lang="zh-CN" altLang="en-US" dirty="0" smtClean="0"/>
              <a:t>彬</a:t>
            </a:r>
            <a:r>
              <a:rPr lang="en-US" altLang="zh-CN" dirty="0" smtClean="0"/>
              <a:t>I</a:t>
            </a:r>
            <a:r>
              <a:rPr lang="zh-CN" altLang="en-US" dirty="0" smtClean="0"/>
              <a:t>哪了系统的</a:t>
            </a:r>
            <a:r>
              <a:rPr lang="en-US" altLang="zh-CN" dirty="0" smtClean="0"/>
              <a:t>_</a:t>
            </a:r>
            <a:r>
              <a:rPr lang="zh-CN" altLang="en-US" dirty="0" smtClean="0"/>
              <a:t>，</a:t>
            </a:r>
            <a:r>
              <a:rPr lang="en-US" altLang="zh-CN" dirty="0" err="1" smtClean="0"/>
              <a:t>i</a:t>
            </a:r>
            <a:r>
              <a:rPr lang="en-US" altLang="zh-CN" dirty="0" smtClean="0"/>
              <a:t>=</a:t>
            </a:r>
            <a:r>
              <a:rPr lang="zh-CN" altLang="en-US" dirty="0" smtClean="0"/>
              <a:t>发陵</a:t>
            </a:r>
            <a:r>
              <a:rPr lang="en-US" altLang="zh-CN" dirty="0" smtClean="0"/>
              <a:t>1</a:t>
            </a:r>
            <a:r>
              <a:rPr lang="zh-CN" altLang="en-US" dirty="0" smtClean="0"/>
              <a:t>抖</a:t>
            </a:r>
            <a:r>
              <a:rPr lang="en-US" altLang="zh-CN" dirty="0" smtClean="0"/>
              <a:t>#</a:t>
            </a:r>
            <a:r>
              <a:rPr lang="zh-CN" altLang="en-US" dirty="0" smtClean="0"/>
              <a:t>能：’</a:t>
            </a:r>
            <a:r>
              <a:rPr lang="en-US" altLang="zh-CN" dirty="0" smtClean="0"/>
              <a:t>』</a:t>
            </a:r>
            <a:r>
              <a:rPr lang="zh-CN" altLang="en-US" dirty="0" smtClean="0"/>
              <a:t>火系型数抛侔</a:t>
            </a:r>
          </a:p>
          <a:p>
            <a:r>
              <a:rPr lang="en-US" altLang="zh-CN" dirty="0" err="1" smtClean="0"/>
              <a:t>ACID’j</a:t>
            </a:r>
            <a:r>
              <a:rPr lang="en-US" altLang="zh-CN" dirty="0" smtClean="0"/>
              <a:t>[</a:t>
            </a:r>
            <a:r>
              <a:rPr lang="zh-CN" altLang="en-US" dirty="0" smtClean="0"/>
              <a:t>铬瑙陀；</a:t>
            </a:r>
            <a:r>
              <a:rPr lang="en-US" altLang="zh-CN" dirty="0" smtClean="0"/>
              <a:t>}【|</a:t>
            </a:r>
            <a:r>
              <a:rPr lang="zh-CN" altLang="en-US" dirty="0" smtClean="0"/>
              <a:t>比，</a:t>
            </a:r>
            <a:r>
              <a:rPr lang="en-US" altLang="zh-CN" dirty="0" smtClean="0"/>
              <a:t>NoSQL</a:t>
            </a:r>
            <a:r>
              <a:rPr lang="zh-CN" altLang="en-US" dirty="0" smtClean="0"/>
              <a:t>系统只支持较刺的事务，如事务蹦焉满足最终敛</a:t>
            </a:r>
          </a:p>
          <a:p>
            <a:r>
              <a:rPr lang="zh-CN" altLang="en-US" dirty="0" smtClean="0"/>
              <a:t>性的篮求，弱’非务的址圳能提高系统的开发</a:t>
            </a:r>
            <a:r>
              <a:rPr lang="en-US" altLang="zh-CN" dirty="0" smtClean="0"/>
              <a:t>l</a:t>
            </a:r>
            <a:r>
              <a:rPr lang="zh-CN" altLang="en-US" dirty="0" smtClean="0"/>
              <a:t>垄写能力。</a:t>
            </a:r>
          </a:p>
          <a:p>
            <a:r>
              <a:rPr lang="en-US" altLang="zh-CN" dirty="0" smtClean="0"/>
              <a:t>(5)</a:t>
            </a:r>
            <a:r>
              <a:rPr lang="zh-CN" altLang="en-US" dirty="0" smtClean="0"/>
              <a:t>佳用分</a:t>
            </a:r>
            <a:r>
              <a:rPr lang="en-US" altLang="zh-CN" dirty="0" smtClean="0"/>
              <a:t>m</a:t>
            </a:r>
            <a:r>
              <a:rPr lang="zh-CN" altLang="en-US" dirty="0" smtClean="0"/>
              <a:t>式索引和用</a:t>
            </a:r>
            <a:r>
              <a:rPr lang="en-US" altLang="zh-CN" dirty="0" smtClean="0"/>
              <a:t>RAM</a:t>
            </a:r>
            <a:r>
              <a:rPr lang="zh-CN" altLang="en-US" dirty="0" smtClean="0"/>
              <a:t>存储数插</a:t>
            </a:r>
            <a:r>
              <a:rPr lang="en-US" altLang="zh-CN" dirty="0" smtClean="0"/>
              <a:t>}</a:t>
            </a:r>
          </a:p>
          <a:p>
            <a:r>
              <a:rPr lang="zh-CN" altLang="en-US" dirty="0" smtClean="0"/>
              <a:t>健</a:t>
            </a:r>
            <a:r>
              <a:rPr lang="en-US" altLang="zh-CN" dirty="0" smtClean="0"/>
              <a:t>『</a:t>
            </a:r>
            <a:r>
              <a:rPr lang="en-US" altLang="zh-CN" dirty="0" err="1" smtClean="0"/>
              <a:t>fJ</a:t>
            </a:r>
            <a:r>
              <a:rPr lang="zh-CN" altLang="en-US" dirty="0" smtClean="0"/>
              <a:t>分粕，℃索引便</a:t>
            </a:r>
            <a:r>
              <a:rPr lang="en-US" altLang="zh-CN" dirty="0" smtClean="0"/>
              <a:t>I_</a:t>
            </a:r>
            <a:r>
              <a:rPr lang="zh-CN" altLang="en-US" dirty="0" smtClean="0"/>
              <a:t>．征分佑一℃鬃群巾快述定位数</a:t>
            </a:r>
            <a:r>
              <a:rPr lang="en-US" altLang="zh-CN" dirty="0" smtClean="0"/>
              <a:t>t|【l{</a:t>
            </a:r>
            <a:r>
              <a:rPr lang="zh-CN" altLang="en-US" dirty="0" smtClean="0"/>
              <a:t>，</a:t>
            </a:r>
            <a:r>
              <a:rPr lang="en-US" altLang="zh-CN" dirty="0" smtClean="0"/>
              <a:t>【</a:t>
            </a:r>
            <a:r>
              <a:rPr lang="en-US" altLang="zh-CN" dirty="0" err="1" smtClean="0"/>
              <a:t>f_fJH</a:t>
            </a:r>
            <a:r>
              <a:rPr lang="en-US" altLang="zh-CN" dirty="0" smtClean="0"/>
              <a:t> RAM</a:t>
            </a:r>
            <a:r>
              <a:rPr lang="zh-CN" altLang="en-US" dirty="0" smtClean="0"/>
              <a:t>存储数槲町以</a:t>
            </a:r>
          </a:p>
          <a:p>
            <a:r>
              <a:rPr lang="zh-CN" altLang="en-US" dirty="0" smtClean="0"/>
              <a:t>提商数捌的读写速度．减少延迟州川。</a:t>
            </a:r>
          </a:p>
          <a:p>
            <a:r>
              <a:rPr lang="en-US" altLang="zh-CN" dirty="0" smtClean="0"/>
              <a:t>(6)</a:t>
            </a:r>
            <a:r>
              <a:rPr lang="zh-CN" altLang="en-US" dirty="0" smtClean="0"/>
              <a:t>模式自</a:t>
            </a:r>
            <a:r>
              <a:rPr lang="en-US" altLang="zh-CN" dirty="0" smtClean="0"/>
              <a:t>m</a:t>
            </a:r>
          </a:p>
          <a:p>
            <a:r>
              <a:rPr lang="zh-CN" altLang="en-US" dirty="0" smtClean="0"/>
              <a:t>通常址见谈武的，正需舰光定义数槲模一℃，征．黯求发啦变也州</a:t>
            </a:r>
            <a:r>
              <a:rPr lang="en-US" altLang="zh-CN" dirty="0" smtClean="0"/>
              <a:t>r4</a:t>
            </a:r>
            <a:r>
              <a:rPr lang="zh-CN" altLang="en-US" dirty="0" smtClean="0"/>
              <a:t>以为数州畦</a:t>
            </a:r>
          </a:p>
          <a:p>
            <a:r>
              <a:rPr lang="zh-CN" altLang="en-US" dirty="0" smtClean="0"/>
              <a:t>采动忐添加属性。</a:t>
            </a:r>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16</a:t>
            </a:fld>
            <a:endParaRPr lang="zh-CN" altLang="en-US"/>
          </a:p>
        </p:txBody>
      </p:sp>
    </p:spTree>
    <p:extLst>
      <p:ext uri="{BB962C8B-B14F-4D97-AF65-F5344CB8AC3E}">
        <p14:creationId xmlns:p14="http://schemas.microsoft.com/office/powerpoint/2010/main" val="797177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F2CB80B6-B549-44AB-BC02-9E2D8841C6C3}" type="slidenum">
              <a:rPr lang="zh-CN" altLang="en-US" smtClean="0">
                <a:solidFill>
                  <a:srgbClr val="000000"/>
                </a:solidFill>
                <a:latin typeface="Arial" charset="0"/>
              </a:rPr>
              <a:pPr eaLnBrk="1" hangingPunct="1"/>
              <a:t>21</a:t>
            </a:fld>
            <a:endParaRPr lang="en-US" altLang="zh-CN" smtClean="0">
              <a:solidFill>
                <a:srgbClr val="000000"/>
              </a:solidFill>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目前大多数传统决策支持系统往往应用在医院内的局域网，因而采用</a:t>
            </a:r>
            <a:r>
              <a:rPr lang="en-US" altLang="zh-CN" dirty="0" smtClean="0"/>
              <a:t>C\S</a:t>
            </a:r>
            <a:r>
              <a:rPr lang="zh-CN" altLang="en-US" dirty="0" smtClean="0"/>
              <a:t>架构 ，对于分散在广域网上的社区医院，一方面网络存在传输速率低、传播延迟大的问题，另一方面系统的升级维护工作量较大</a:t>
            </a:r>
          </a:p>
          <a:p>
            <a:r>
              <a:rPr lang="zh-CN" altLang="en-US" dirty="0" smtClean="0"/>
              <a:t>采用</a:t>
            </a:r>
            <a:r>
              <a:rPr lang="en-US" altLang="zh-CN" dirty="0" smtClean="0"/>
              <a:t>B/S</a:t>
            </a:r>
            <a:r>
              <a:rPr lang="zh-CN" altLang="en-US" dirty="0" smtClean="0"/>
              <a:t>架构，通过浏览器提供服务，简化了使用的过程</a:t>
            </a:r>
          </a:p>
          <a:p>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27</a:t>
            </a:fld>
            <a:endParaRPr lang="zh-CN" altLang="en-US"/>
          </a:p>
        </p:txBody>
      </p:sp>
    </p:spTree>
    <p:extLst>
      <p:ext uri="{BB962C8B-B14F-4D97-AF65-F5344CB8AC3E}">
        <p14:creationId xmlns:p14="http://schemas.microsoft.com/office/powerpoint/2010/main" val="2510035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F2CB80B6-B549-44AB-BC02-9E2D8841C6C3}" type="slidenum">
              <a:rPr lang="zh-CN" altLang="en-US" smtClean="0">
                <a:solidFill>
                  <a:srgbClr val="000000"/>
                </a:solidFill>
                <a:latin typeface="Arial" charset="0"/>
              </a:rPr>
              <a:pPr eaLnBrk="1" hangingPunct="1"/>
              <a:t>30</a:t>
            </a:fld>
            <a:endParaRPr lang="en-US" altLang="zh-CN" smtClean="0">
              <a:solidFill>
                <a:srgbClr val="000000"/>
              </a:solidFill>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F2CB80B6-B549-44AB-BC02-9E2D8841C6C3}" type="slidenum">
              <a:rPr lang="zh-CN" altLang="en-US" smtClean="0">
                <a:solidFill>
                  <a:srgbClr val="000000"/>
                </a:solidFill>
                <a:latin typeface="Arial" charset="0"/>
              </a:rPr>
              <a:pPr eaLnBrk="1" hangingPunct="1"/>
              <a:t>38</a:t>
            </a:fld>
            <a:endParaRPr lang="en-US" altLang="zh-CN" smtClean="0">
              <a:solidFill>
                <a:srgbClr val="000000"/>
              </a:solidFill>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F2CB80B6-B549-44AB-BC02-9E2D8841C6C3}" type="slidenum">
              <a:rPr lang="zh-CN" altLang="en-US" smtClean="0">
                <a:solidFill>
                  <a:srgbClr val="000000"/>
                </a:solidFill>
                <a:latin typeface="Arial" charset="0"/>
              </a:rPr>
              <a:pPr eaLnBrk="1" hangingPunct="1"/>
              <a:t>44</a:t>
            </a:fld>
            <a:endParaRPr lang="en-US" altLang="zh-CN" smtClean="0">
              <a:solidFill>
                <a:srgbClr val="000000"/>
              </a:solidFill>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社区医疗服务为居民提供基本的医疗服务，是我国医疗体制改革和社区建设的重要组成部分。它是以人的保健为中心、家庭为单位、社区为范围导向，以妇女儿童、老年人、慢性病、残疾人和脆弱人群为重点，以解决社区主要问题、满足社区基本卫生需求为目的，融预防、医疗、保健、健康教育为一体的，有效、经济、综合、连续的基层医疗服</a:t>
            </a:r>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3</a:t>
            </a:fld>
            <a:endParaRPr lang="zh-CN" altLang="en-US"/>
          </a:p>
        </p:txBody>
      </p:sp>
    </p:spTree>
    <p:extLst>
      <p:ext uri="{BB962C8B-B14F-4D97-AF65-F5344CB8AC3E}">
        <p14:creationId xmlns:p14="http://schemas.microsoft.com/office/powerpoint/2010/main" val="3012511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临床专业技能指医生应用临床技能和经验迅速判断病人健康状况和建立诊断的能力以及判断病人对干预措施可能获得的效益和风险比的能</a:t>
            </a:r>
          </a:p>
          <a:p>
            <a:r>
              <a:rPr lang="zh-CN" altLang="en-US" dirty="0" smtClean="0"/>
              <a:t>力</a:t>
            </a:r>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4</a:t>
            </a:fld>
            <a:endParaRPr lang="zh-CN" altLang="en-US"/>
          </a:p>
        </p:txBody>
      </p:sp>
    </p:spTree>
    <p:extLst>
      <p:ext uri="{BB962C8B-B14F-4D97-AF65-F5344CB8AC3E}">
        <p14:creationId xmlns:p14="http://schemas.microsoft.com/office/powerpoint/2010/main" val="587599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医生给病人看病的这一自然过程可以用人工智能的设计原理和方法来模拟。</a:t>
            </a:r>
          </a:p>
          <a:p>
            <a:r>
              <a:rPr lang="zh-CN" altLang="en-US" dirty="0" smtClean="0"/>
              <a:t>这就是临床决策支持系统。临床决策支持系统对医生看病的观察、诊断和治疗模</a:t>
            </a:r>
          </a:p>
          <a:p>
            <a:r>
              <a:rPr lang="zh-CN" altLang="en-US" dirty="0" smtClean="0"/>
              <a:t>拟过程包括病人数据收集、医生医学知识和经验收集、病人情况和医学规则匹配、</a:t>
            </a:r>
          </a:p>
          <a:p>
            <a:r>
              <a:rPr lang="zh-CN" altLang="en-US" dirty="0" smtClean="0"/>
              <a:t>解释匹配结果以及给出建议等过程</a:t>
            </a:r>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5</a:t>
            </a:fld>
            <a:endParaRPr lang="zh-CN" altLang="en-US"/>
          </a:p>
        </p:txBody>
      </p:sp>
    </p:spTree>
    <p:extLst>
      <p:ext uri="{BB962C8B-B14F-4D97-AF65-F5344CB8AC3E}">
        <p14:creationId xmlns:p14="http://schemas.microsoft.com/office/powerpoint/2010/main" val="1760942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设备部署 服务模式 使用方式 升级更新 </a:t>
            </a:r>
          </a:p>
          <a:p>
            <a:r>
              <a:rPr lang="en-US" altLang="zh-CN" dirty="0" err="1" smtClean="0"/>
              <a:t>SaaS</a:t>
            </a:r>
            <a:r>
              <a:rPr lang="en-US" altLang="zh-CN" dirty="0" smtClean="0"/>
              <a:t> </a:t>
            </a:r>
            <a:r>
              <a:rPr lang="zh-CN" altLang="en-US" dirty="0" smtClean="0"/>
              <a:t>模式 定期为定购的服务支付费用 只需要使用最简单的 </a:t>
            </a:r>
            <a:r>
              <a:rPr lang="en-US" altLang="zh-CN" dirty="0" smtClean="0"/>
              <a:t>PC </a:t>
            </a:r>
            <a:r>
              <a:rPr lang="zh-CN" altLang="en-US" dirty="0" smtClean="0"/>
              <a:t>设备 由厂商提供专业维护和服务 任何可接入 </a:t>
            </a:r>
            <a:r>
              <a:rPr lang="en-US" altLang="zh-CN" dirty="0" smtClean="0"/>
              <a:t>Internet </a:t>
            </a:r>
            <a:r>
              <a:rPr lang="zh-CN" altLang="en-US" dirty="0" smtClean="0"/>
              <a:t>的地方与时间使用 通过互联网随时更新软件使用的版本针对</a:t>
            </a:r>
            <a:r>
              <a:rPr lang="zh-CN" altLang="en-US" dirty="0" smtClean="0"/>
              <a:t>社区疾病的临床决策支持系统</a:t>
            </a:r>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6</a:t>
            </a:fld>
            <a:endParaRPr lang="zh-CN" altLang="en-US"/>
          </a:p>
        </p:txBody>
      </p:sp>
    </p:spTree>
    <p:extLst>
      <p:ext uri="{BB962C8B-B14F-4D97-AF65-F5344CB8AC3E}">
        <p14:creationId xmlns:p14="http://schemas.microsoft.com/office/powerpoint/2010/main" val="528621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8</a:t>
            </a:fld>
            <a:endParaRPr lang="zh-CN" altLang="en-US"/>
          </a:p>
        </p:txBody>
      </p:sp>
    </p:spTree>
    <p:extLst>
      <p:ext uri="{BB962C8B-B14F-4D97-AF65-F5344CB8AC3E}">
        <p14:creationId xmlns:p14="http://schemas.microsoft.com/office/powerpoint/2010/main" val="528621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F2CB80B6-B549-44AB-BC02-9E2D8841C6C3}" type="slidenum">
              <a:rPr lang="zh-CN" altLang="en-US" smtClean="0">
                <a:solidFill>
                  <a:srgbClr val="000000"/>
                </a:solidFill>
                <a:latin typeface="Arial" charset="0"/>
              </a:rPr>
              <a:pPr eaLnBrk="1" hangingPunct="1"/>
              <a:t>10</a:t>
            </a:fld>
            <a:endParaRPr lang="en-US" altLang="zh-CN" smtClean="0">
              <a:solidFill>
                <a:srgbClr val="000000"/>
              </a:solidFill>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目前大多数传统决策支持系统往往应用在医院内的局域网，因而采用</a:t>
            </a:r>
            <a:r>
              <a:rPr lang="en-US" altLang="zh-CN" dirty="0" smtClean="0"/>
              <a:t>C\S</a:t>
            </a:r>
            <a:r>
              <a:rPr lang="zh-CN" altLang="en-US" dirty="0" smtClean="0"/>
              <a:t>架构 ，对于分散在广域网上的社区医院，一方面网络存在传输速率低、传播延迟大的问题，另一方面系统的升级维护工作量较大</a:t>
            </a:r>
          </a:p>
          <a:p>
            <a:r>
              <a:rPr lang="zh-CN" altLang="en-US" dirty="0" smtClean="0"/>
              <a:t>采用</a:t>
            </a:r>
            <a:r>
              <a:rPr lang="en-US" altLang="zh-CN" dirty="0" smtClean="0"/>
              <a:t>B/S</a:t>
            </a:r>
            <a:r>
              <a:rPr lang="zh-CN" altLang="en-US" dirty="0" smtClean="0"/>
              <a:t>架构，通过浏览器提供服务，简化了使用的过程</a:t>
            </a:r>
          </a:p>
          <a:p>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12</a:t>
            </a:fld>
            <a:endParaRPr lang="zh-CN" altLang="en-US"/>
          </a:p>
        </p:txBody>
      </p:sp>
    </p:spTree>
    <p:extLst>
      <p:ext uri="{BB962C8B-B14F-4D97-AF65-F5344CB8AC3E}">
        <p14:creationId xmlns:p14="http://schemas.microsoft.com/office/powerpoint/2010/main" val="2510035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目前大多数传统决策支持系统往往应用在医院内的局域网，因而采用</a:t>
            </a:r>
            <a:r>
              <a:rPr lang="en-US" altLang="zh-CN" dirty="0" smtClean="0"/>
              <a:t>C\S</a:t>
            </a:r>
            <a:r>
              <a:rPr lang="zh-CN" altLang="en-US" dirty="0" smtClean="0"/>
              <a:t>架构 ，对于分散在广域网上的社区医院，一方面网络存在传输速率低、传播延迟大的问题，另一方面系统的升级维护工作量较大</a:t>
            </a:r>
          </a:p>
          <a:p>
            <a:r>
              <a:rPr lang="zh-CN" altLang="en-US" dirty="0" smtClean="0"/>
              <a:t>采用</a:t>
            </a:r>
            <a:r>
              <a:rPr lang="en-US" altLang="zh-CN" dirty="0" smtClean="0"/>
              <a:t>B/S</a:t>
            </a:r>
            <a:r>
              <a:rPr lang="zh-CN" altLang="en-US" dirty="0" smtClean="0"/>
              <a:t>架构，通过浏览器提供服务，简化了使用的过程</a:t>
            </a:r>
          </a:p>
          <a:p>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15</a:t>
            </a:fld>
            <a:endParaRPr lang="zh-CN" altLang="en-US"/>
          </a:p>
        </p:txBody>
      </p:sp>
    </p:spTree>
    <p:extLst>
      <p:ext uri="{BB962C8B-B14F-4D97-AF65-F5344CB8AC3E}">
        <p14:creationId xmlns:p14="http://schemas.microsoft.com/office/powerpoint/2010/main" val="2510035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6A9FB0C-B183-40D2-95EB-93C86A997F4D}" type="datetimeFigureOut">
              <a:rPr lang="zh-CN" altLang="en-US" smtClean="0"/>
              <a:t>2013/12/25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550234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A9FB0C-B183-40D2-95EB-93C86A997F4D}" type="datetimeFigureOut">
              <a:rPr lang="zh-CN" altLang="en-US" smtClean="0"/>
              <a:t>2013/12/25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1465819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A9FB0C-B183-40D2-95EB-93C86A997F4D}" type="datetimeFigureOut">
              <a:rPr lang="zh-CN" altLang="en-US" smtClean="0"/>
              <a:t>2013/12/25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1333639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32FB4426-5738-4515-A79A-7AFEF728041A}" type="slidenum">
              <a:rPr lang="en-US" altLang="zh-CN"/>
              <a:pPr>
                <a:defRPr/>
              </a:pPr>
              <a:t>‹#›</a:t>
            </a:fld>
            <a:endParaRPr lang="en-US" altLang="zh-CN"/>
          </a:p>
        </p:txBody>
      </p:sp>
    </p:spTree>
    <p:extLst>
      <p:ext uri="{BB962C8B-B14F-4D97-AF65-F5344CB8AC3E}">
        <p14:creationId xmlns:p14="http://schemas.microsoft.com/office/powerpoint/2010/main" val="3021824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1F81533B-888C-4A32-B1D3-39D778DA3F0A}" type="slidenum">
              <a:rPr lang="en-US" altLang="zh-CN"/>
              <a:pPr>
                <a:defRPr/>
              </a:pPr>
              <a:t>‹#›</a:t>
            </a:fld>
            <a:endParaRPr lang="en-US" altLang="zh-CN"/>
          </a:p>
        </p:txBody>
      </p:sp>
    </p:spTree>
    <p:extLst>
      <p:ext uri="{BB962C8B-B14F-4D97-AF65-F5344CB8AC3E}">
        <p14:creationId xmlns:p14="http://schemas.microsoft.com/office/powerpoint/2010/main" val="1904760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5A8FFCAC-800E-4FC6-923C-7475918DC2D1}" type="slidenum">
              <a:rPr lang="en-US" altLang="zh-CN"/>
              <a:pPr>
                <a:defRPr/>
              </a:pPr>
              <a:t>‹#›</a:t>
            </a:fld>
            <a:endParaRPr lang="en-US" altLang="zh-CN"/>
          </a:p>
        </p:txBody>
      </p:sp>
    </p:spTree>
    <p:extLst>
      <p:ext uri="{BB962C8B-B14F-4D97-AF65-F5344CB8AC3E}">
        <p14:creationId xmlns:p14="http://schemas.microsoft.com/office/powerpoint/2010/main" val="1433606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6"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CD89F224-AFF1-4D47-940B-D850241BD4D6}" type="slidenum">
              <a:rPr lang="en-US" altLang="zh-CN"/>
              <a:pPr>
                <a:defRPr/>
              </a:pPr>
              <a:t>‹#›</a:t>
            </a:fld>
            <a:endParaRPr lang="en-US" altLang="zh-CN"/>
          </a:p>
        </p:txBody>
      </p:sp>
    </p:spTree>
    <p:extLst>
      <p:ext uri="{BB962C8B-B14F-4D97-AF65-F5344CB8AC3E}">
        <p14:creationId xmlns:p14="http://schemas.microsoft.com/office/powerpoint/2010/main" val="6833881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8"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12BECFE9-0E7B-4F03-B555-78B9B661D307}" type="slidenum">
              <a:rPr lang="en-US" altLang="zh-CN"/>
              <a:pPr>
                <a:defRPr/>
              </a:pPr>
              <a:t>‹#›</a:t>
            </a:fld>
            <a:endParaRPr lang="en-US" altLang="zh-CN"/>
          </a:p>
        </p:txBody>
      </p:sp>
    </p:spTree>
    <p:extLst>
      <p:ext uri="{BB962C8B-B14F-4D97-AF65-F5344CB8AC3E}">
        <p14:creationId xmlns:p14="http://schemas.microsoft.com/office/powerpoint/2010/main" val="3352766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4"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47687745-32C5-46B2-B2C7-FFC9046A7558}" type="slidenum">
              <a:rPr lang="en-US" altLang="zh-CN"/>
              <a:pPr>
                <a:defRPr/>
              </a:pPr>
              <a:t>‹#›</a:t>
            </a:fld>
            <a:endParaRPr lang="en-US" altLang="zh-CN"/>
          </a:p>
        </p:txBody>
      </p:sp>
    </p:spTree>
    <p:extLst>
      <p:ext uri="{BB962C8B-B14F-4D97-AF65-F5344CB8AC3E}">
        <p14:creationId xmlns:p14="http://schemas.microsoft.com/office/powerpoint/2010/main" val="28361837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Picture 6" descr="D:\My Documents\数字化医疗工程技术开发\PPT准备\课题五\背景.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0"/>
            <a:ext cx="9137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4"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D2A91896-4F5D-4807-B8D8-2588A25F2E34}" type="slidenum">
              <a:rPr lang="en-US" altLang="zh-CN"/>
              <a:pPr>
                <a:defRPr/>
              </a:pPr>
              <a:t>‹#›</a:t>
            </a:fld>
            <a:endParaRPr lang="en-US" altLang="zh-CN" dirty="0"/>
          </a:p>
        </p:txBody>
      </p:sp>
    </p:spTree>
    <p:extLst>
      <p:ext uri="{BB962C8B-B14F-4D97-AF65-F5344CB8AC3E}">
        <p14:creationId xmlns:p14="http://schemas.microsoft.com/office/powerpoint/2010/main" val="26805061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Picture 1" descr="D:\My Documents\数字化医疗工程技术开发\PPT准备\课题五\背景.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0"/>
            <a:ext cx="9137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5"/>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7" name="Rectangle 6"/>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8" name="Rectangle 7"/>
          <p:cNvSpPr>
            <a:spLocks noGrp="1" noChangeArrowheads="1"/>
          </p:cNvSpPr>
          <p:nvPr>
            <p:ph type="sldNum" sz="quarter" idx="12"/>
          </p:nvPr>
        </p:nvSpPr>
        <p:spPr/>
        <p:txBody>
          <a:bodyPr/>
          <a:lstStyle>
            <a:lvl1pPr fontAlgn="auto">
              <a:spcBef>
                <a:spcPts val="0"/>
              </a:spcBef>
              <a:spcAft>
                <a:spcPts val="0"/>
              </a:spcAft>
              <a:defRPr/>
            </a:lvl1pPr>
          </a:lstStyle>
          <a:p>
            <a:pPr>
              <a:defRPr/>
            </a:pPr>
            <a:fld id="{A490D66C-8351-4BCF-923D-AF0F43F01F05}" type="slidenum">
              <a:rPr lang="en-US" altLang="zh-CN"/>
              <a:pPr>
                <a:defRPr/>
              </a:pPr>
              <a:t>‹#›</a:t>
            </a:fld>
            <a:endParaRPr lang="en-US" altLang="zh-CN"/>
          </a:p>
        </p:txBody>
      </p:sp>
    </p:spTree>
    <p:extLst>
      <p:ext uri="{BB962C8B-B14F-4D97-AF65-F5344CB8AC3E}">
        <p14:creationId xmlns:p14="http://schemas.microsoft.com/office/powerpoint/2010/main" val="4201284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A9FB0C-B183-40D2-95EB-93C86A997F4D}" type="datetimeFigureOut">
              <a:rPr lang="zh-CN" altLang="en-US" smtClean="0"/>
              <a:t>2013/12/25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42343991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Picture 1" descr="D:\My Documents\数字化医疗工程技术开发\PPT准备\课题五\背景.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0"/>
            <a:ext cx="9137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5"/>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7" name="Rectangle 6"/>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8" name="Rectangle 7"/>
          <p:cNvSpPr>
            <a:spLocks noGrp="1" noChangeArrowheads="1"/>
          </p:cNvSpPr>
          <p:nvPr>
            <p:ph type="sldNum" sz="quarter" idx="12"/>
          </p:nvPr>
        </p:nvSpPr>
        <p:spPr/>
        <p:txBody>
          <a:bodyPr/>
          <a:lstStyle>
            <a:lvl1pPr fontAlgn="auto">
              <a:spcBef>
                <a:spcPts val="0"/>
              </a:spcBef>
              <a:spcAft>
                <a:spcPts val="0"/>
              </a:spcAft>
              <a:defRPr/>
            </a:lvl1pPr>
          </a:lstStyle>
          <a:p>
            <a:pPr>
              <a:defRPr/>
            </a:pPr>
            <a:fld id="{6A0B98E0-37D5-4E26-A07C-C930531193E7}" type="slidenum">
              <a:rPr lang="en-US" altLang="zh-CN"/>
              <a:pPr>
                <a:defRPr/>
              </a:pPr>
              <a:t>‹#›</a:t>
            </a:fld>
            <a:endParaRPr lang="en-US" altLang="zh-CN"/>
          </a:p>
        </p:txBody>
      </p:sp>
    </p:spTree>
    <p:extLst>
      <p:ext uri="{BB962C8B-B14F-4D97-AF65-F5344CB8AC3E}">
        <p14:creationId xmlns:p14="http://schemas.microsoft.com/office/powerpoint/2010/main" val="36394513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88328D6D-200D-4FB9-A4D7-2D339A530A12}" type="slidenum">
              <a:rPr lang="en-US" altLang="zh-CN"/>
              <a:pPr>
                <a:defRPr/>
              </a:pPr>
              <a:t>‹#›</a:t>
            </a:fld>
            <a:endParaRPr lang="en-US" altLang="zh-CN"/>
          </a:p>
        </p:txBody>
      </p:sp>
    </p:spTree>
    <p:extLst>
      <p:ext uri="{BB962C8B-B14F-4D97-AF65-F5344CB8AC3E}">
        <p14:creationId xmlns:p14="http://schemas.microsoft.com/office/powerpoint/2010/main" val="36870602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CB6C57CD-F18A-4AC2-8057-6FFF343A0A19}" type="slidenum">
              <a:rPr lang="en-US" altLang="zh-CN"/>
              <a:pPr>
                <a:defRPr/>
              </a:pPr>
              <a:t>‹#›</a:t>
            </a:fld>
            <a:endParaRPr lang="en-US" altLang="zh-CN"/>
          </a:p>
        </p:txBody>
      </p:sp>
    </p:spTree>
    <p:extLst>
      <p:ext uri="{BB962C8B-B14F-4D97-AF65-F5344CB8AC3E}">
        <p14:creationId xmlns:p14="http://schemas.microsoft.com/office/powerpoint/2010/main" val="18125613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smtClean="0"/>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54A111D5-406D-48FC-A661-70174EFC167C}" type="slidenum">
              <a:rPr lang="en-US" altLang="zh-CN"/>
              <a:pPr>
                <a:defRPr/>
              </a:pPr>
              <a:t>‹#›</a:t>
            </a:fld>
            <a:endParaRPr lang="en-US" altLang="zh-CN"/>
          </a:p>
        </p:txBody>
      </p:sp>
    </p:spTree>
    <p:extLst>
      <p:ext uri="{BB962C8B-B14F-4D97-AF65-F5344CB8AC3E}">
        <p14:creationId xmlns:p14="http://schemas.microsoft.com/office/powerpoint/2010/main" val="41554300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4"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6837C295-7D68-4988-90C3-9DF21B518A27}" type="slidenum">
              <a:rPr lang="en-US" altLang="zh-CN"/>
              <a:pPr>
                <a:defRPr/>
              </a:pPr>
              <a:t>‹#›</a:t>
            </a:fld>
            <a:endParaRPr lang="en-US" altLang="zh-CN"/>
          </a:p>
        </p:txBody>
      </p:sp>
    </p:spTree>
    <p:extLst>
      <p:ext uri="{BB962C8B-B14F-4D97-AF65-F5344CB8AC3E}">
        <p14:creationId xmlns:p14="http://schemas.microsoft.com/office/powerpoint/2010/main" val="1230036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6A9FB0C-B183-40D2-95EB-93C86A997F4D}" type="datetimeFigureOut">
              <a:rPr lang="zh-CN" altLang="en-US" smtClean="0"/>
              <a:t>2013/12/25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18258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6A9FB0C-B183-40D2-95EB-93C86A997F4D}" type="datetimeFigureOut">
              <a:rPr lang="zh-CN" altLang="en-US" smtClean="0"/>
              <a:t>2013/12/25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3991465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6A9FB0C-B183-40D2-95EB-93C86A997F4D}" type="datetimeFigureOut">
              <a:rPr lang="zh-CN" altLang="en-US" smtClean="0"/>
              <a:t>2013/12/25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858945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6A9FB0C-B183-40D2-95EB-93C86A997F4D}" type="datetimeFigureOut">
              <a:rPr lang="zh-CN" altLang="en-US" smtClean="0"/>
              <a:t>2013/12/25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2146441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6A9FB0C-B183-40D2-95EB-93C86A997F4D}" type="datetimeFigureOut">
              <a:rPr lang="zh-CN" altLang="en-US" smtClean="0"/>
              <a:t>2013/12/25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3657182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6A9FB0C-B183-40D2-95EB-93C86A997F4D}" type="datetimeFigureOut">
              <a:rPr lang="zh-CN" altLang="en-US" smtClean="0"/>
              <a:t>2013/12/25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2501888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6A9FB0C-B183-40D2-95EB-93C86A997F4D}" type="datetimeFigureOut">
              <a:rPr lang="zh-CN" altLang="en-US" smtClean="0"/>
              <a:t>2013/12/25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1113271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A9FB0C-B183-40D2-95EB-93C86A997F4D}" type="datetimeFigureOut">
              <a:rPr lang="zh-CN" altLang="en-US" smtClean="0"/>
              <a:t>2013/12/25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4019743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srcRect/>
          <a:tile tx="0" ty="0" sx="100000" sy="100000" flip="none" algn="tl"/>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rgbClr val="000000"/>
                </a:solidFill>
                <a:latin typeface="Arial" charset="0"/>
                <a:ea typeface="宋体" charset="-122"/>
              </a:defRPr>
            </a:lvl1pPr>
          </a:lstStyle>
          <a:p>
            <a:pPr fontAlgn="base">
              <a:spcBef>
                <a:spcPct val="0"/>
              </a:spcBef>
              <a:spcAft>
                <a:spcPct val="0"/>
              </a:spcAft>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solidFill>
                  <a:srgbClr val="000000"/>
                </a:solidFill>
                <a:latin typeface="Arial" charset="0"/>
                <a:ea typeface="宋体" charset="-122"/>
              </a:defRPr>
            </a:lvl1pPr>
          </a:lstStyle>
          <a:p>
            <a:pPr fontAlgn="base">
              <a:spcBef>
                <a:spcPct val="0"/>
              </a:spcBef>
              <a:spcAft>
                <a:spcPct val="0"/>
              </a:spcAft>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rgbClr val="000000"/>
                </a:solidFill>
                <a:latin typeface="Arial" charset="0"/>
                <a:ea typeface="宋体" charset="-122"/>
              </a:defRPr>
            </a:lvl1pPr>
          </a:lstStyle>
          <a:p>
            <a:pPr fontAlgn="base">
              <a:spcBef>
                <a:spcPct val="0"/>
              </a:spcBef>
              <a:spcAft>
                <a:spcPct val="0"/>
              </a:spcAft>
              <a:defRPr/>
            </a:pPr>
            <a:fld id="{EA7B43F8-B507-4BDB-BB7A-FB50974C1F7E}" type="slidenum">
              <a:rPr lang="en-US" altLang="zh-CN"/>
              <a:pPr fontAlgn="base">
                <a:spcBef>
                  <a:spcPct val="0"/>
                </a:spcBef>
                <a:spcAft>
                  <a:spcPct val="0"/>
                </a:spcAft>
                <a:defRPr/>
              </a:pPr>
              <a:t>‹#›</a:t>
            </a:fld>
            <a:endParaRPr lang="en-US" altLang="zh-CN"/>
          </a:p>
        </p:txBody>
      </p:sp>
    </p:spTree>
    <p:extLst>
      <p:ext uri="{BB962C8B-B14F-4D97-AF65-F5344CB8AC3E}">
        <p14:creationId xmlns:p14="http://schemas.microsoft.com/office/powerpoint/2010/main" val="3481806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5.jpe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8.xml"/><Relationship Id="rId1" Type="http://schemas.openxmlformats.org/officeDocument/2006/relationships/slideLayout" Target="../slideLayouts/slideLayout18.xml"/><Relationship Id="rId5" Type="http://schemas.openxmlformats.org/officeDocument/2006/relationships/image" Target="../media/image22.jpeg"/><Relationship Id="rId4" Type="http://schemas.openxmlformats.org/officeDocument/2006/relationships/image" Target="../media/image21.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8.xml"/><Relationship Id="rId5" Type="http://schemas.openxmlformats.org/officeDocument/2006/relationships/image" Target="../media/image5.jpeg"/><Relationship Id="rId4" Type="http://schemas.openxmlformats.org/officeDocument/2006/relationships/image" Target="../media/image4.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8.xml"/><Relationship Id="rId5" Type="http://schemas.openxmlformats.org/officeDocument/2006/relationships/image" Target="../media/image34.png"/><Relationship Id="rId4" Type="http://schemas.openxmlformats.org/officeDocument/2006/relationships/image" Target="../media/image33.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38.png"/><Relationship Id="rId5" Type="http://schemas.openxmlformats.org/officeDocument/2006/relationships/image" Target="../media/image37.jpeg"/><Relationship Id="rId4" Type="http://schemas.openxmlformats.org/officeDocument/2006/relationships/image" Target="../media/image36.jpe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jpe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8.xml"/><Relationship Id="rId5" Type="http://schemas.openxmlformats.org/officeDocument/2006/relationships/image" Target="../media/image5.jpeg"/><Relationship Id="rId4" Type="http://schemas.openxmlformats.org/officeDocument/2006/relationships/image" Target="../media/image4.jpeg"/></Relationships>
</file>

<file path=ppt/slides/_rels/slide3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41.jpe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8.xml"/><Relationship Id="rId5" Type="http://schemas.openxmlformats.org/officeDocument/2006/relationships/image" Target="../media/image45.png"/><Relationship Id="rId4" Type="http://schemas.openxmlformats.org/officeDocument/2006/relationships/image" Target="../media/image44.png"/></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8.xml"/><Relationship Id="rId4" Type="http://schemas.openxmlformats.org/officeDocument/2006/relationships/image" Target="../media/image4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6.png"/><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8.xml"/><Relationship Id="rId5" Type="http://schemas.openxmlformats.org/officeDocument/2006/relationships/image" Target="../media/image5.jpeg"/><Relationship Id="rId4" Type="http://schemas.openxmlformats.org/officeDocument/2006/relationships/image" Target="../media/image4.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8.xml"/><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8.xml"/><Relationship Id="rId5" Type="http://schemas.openxmlformats.org/officeDocument/2006/relationships/image" Target="../media/image5.jpeg"/><Relationship Id="rId4" Type="http://schemas.openxmlformats.org/officeDocument/2006/relationships/image" Target="../media/image4.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10.gif"/></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jpeg"/><Relationship Id="rId10" Type="http://schemas.openxmlformats.org/officeDocument/2006/relationships/image" Target="../media/image18.jpeg"/><Relationship Id="rId4" Type="http://schemas.openxmlformats.org/officeDocument/2006/relationships/image" Target="../media/image12.jpe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4" name="矩形 3"/>
          <p:cNvSpPr/>
          <p:nvPr/>
        </p:nvSpPr>
        <p:spPr>
          <a:xfrm>
            <a:off x="0" y="1903961"/>
            <a:ext cx="9144000" cy="1656001"/>
          </a:xfrm>
          <a:prstGeom prst="rect">
            <a:avLst/>
          </a:prstGeom>
          <a:solidFill>
            <a:srgbClr val="014C8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 lastClr="FFFFFF"/>
              </a:solidFill>
              <a:effectLst/>
              <a:uLnTx/>
              <a:uFillTx/>
              <a:latin typeface="Franklin Gothic Medium"/>
              <a:ea typeface="微软雅黑"/>
              <a:cs typeface="+mn-cs"/>
            </a:endParaRPr>
          </a:p>
        </p:txBody>
      </p:sp>
      <p:sp>
        <p:nvSpPr>
          <p:cNvPr id="5" name="矩形 4"/>
          <p:cNvSpPr/>
          <p:nvPr/>
        </p:nvSpPr>
        <p:spPr>
          <a:xfrm>
            <a:off x="755576" y="1903961"/>
            <a:ext cx="3528392" cy="1656000"/>
          </a:xfrm>
          <a:prstGeom prst="rect">
            <a:avLst/>
          </a:prstGeom>
          <a:gradFill flip="none" rotWithShape="1">
            <a:gsLst>
              <a:gs pos="36000">
                <a:srgbClr val="026DCE"/>
              </a:gs>
              <a:gs pos="95000">
                <a:srgbClr val="014C83"/>
              </a:gs>
            </a:gsLst>
            <a:path path="circle">
              <a:fillToRect l="50000" t="50000" r="50000" b="50000"/>
            </a:path>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Franklin Gothic Medium"/>
              <a:ea typeface="微软雅黑"/>
              <a:cs typeface="+mn-cs"/>
            </a:endParaRPr>
          </a:p>
        </p:txBody>
      </p:sp>
      <p:sp>
        <p:nvSpPr>
          <p:cNvPr id="6" name="矩形 5"/>
          <p:cNvSpPr/>
          <p:nvPr/>
        </p:nvSpPr>
        <p:spPr>
          <a:xfrm>
            <a:off x="0" y="3496231"/>
            <a:ext cx="9144000" cy="222024"/>
          </a:xfrm>
          <a:prstGeom prst="rect">
            <a:avLst/>
          </a:prstGeom>
          <a:solidFill>
            <a:srgbClr val="012E57">
              <a:lumMod val="25000"/>
              <a:lumOff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Franklin Gothic Medium"/>
              <a:ea typeface="微软雅黑"/>
              <a:cs typeface="+mn-cs"/>
            </a:endParaRPr>
          </a:p>
        </p:txBody>
      </p:sp>
      <p:sp>
        <p:nvSpPr>
          <p:cNvPr id="7" name="TextBox 6"/>
          <p:cNvSpPr txBox="1"/>
          <p:nvPr/>
        </p:nvSpPr>
        <p:spPr>
          <a:xfrm>
            <a:off x="467544" y="2430413"/>
            <a:ext cx="8540725" cy="584775"/>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3200" b="1"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Arial" pitchFamily="34" charset="0"/>
              </a:rPr>
              <a:t>面向社区的疾病诊断决策支持系统设计与开发</a:t>
            </a:r>
            <a:endParaRPr kumimoji="0" lang="zh-CN" altLang="en-US" sz="32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8" name="TextBox 7"/>
          <p:cNvSpPr txBox="1"/>
          <p:nvPr/>
        </p:nvSpPr>
        <p:spPr>
          <a:xfrm>
            <a:off x="3358809" y="3718255"/>
            <a:ext cx="2758194" cy="646331"/>
          </a:xfrm>
          <a:prstGeom prst="rect">
            <a:avLst/>
          </a:prstGeom>
          <a:noFill/>
        </p:spPr>
        <p:txBody>
          <a:bodyPr wrap="square" rtlCol="0">
            <a:spAutoFit/>
          </a:bodyPr>
          <a:lstStyle/>
          <a:p>
            <a:r>
              <a:rPr lang="zh-CN" altLang="en-US" dirty="0" smtClean="0"/>
              <a:t>汇报人</a:t>
            </a:r>
            <a:r>
              <a:rPr lang="en-US" altLang="zh-CN" dirty="0" smtClean="0"/>
              <a:t>: </a:t>
            </a:r>
            <a:r>
              <a:rPr lang="zh-CN" altLang="en-US" dirty="0" smtClean="0"/>
              <a:t>冯冠军</a:t>
            </a:r>
            <a:endParaRPr lang="en-US" altLang="zh-CN" dirty="0" smtClean="0"/>
          </a:p>
          <a:p>
            <a:r>
              <a:rPr lang="zh-CN" altLang="en-US" dirty="0" smtClean="0"/>
              <a:t>导    师</a:t>
            </a:r>
            <a:r>
              <a:rPr lang="en-US" altLang="zh-CN" dirty="0" smtClean="0"/>
              <a:t>:  </a:t>
            </a:r>
            <a:r>
              <a:rPr lang="zh-CN" altLang="en-US" dirty="0" smtClean="0"/>
              <a:t>吕旭东 教授</a:t>
            </a:r>
            <a:endParaRPr lang="en-US" altLang="zh-CN" dirty="0" smtClean="0"/>
          </a:p>
        </p:txBody>
      </p:sp>
    </p:spTree>
    <p:extLst>
      <p:ext uri="{BB962C8B-B14F-4D97-AF65-F5344CB8AC3E}">
        <p14:creationId xmlns:p14="http://schemas.microsoft.com/office/powerpoint/2010/main" val="5832422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bwMode="auto">
          <a:xfrm>
            <a:off x="3498850" y="1443038"/>
            <a:ext cx="4883150" cy="428625"/>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pPr>
            <a:endParaRPr lang="zh-CN" altLang="en-US" b="1" dirty="0">
              <a:solidFill>
                <a:srgbClr val="000000"/>
              </a:solidFill>
            </a:endParaRPr>
          </a:p>
        </p:txBody>
      </p:sp>
      <p:sp>
        <p:nvSpPr>
          <p:cNvPr id="18435" name="Text Box 9"/>
          <p:cNvSpPr txBox="1">
            <a:spLocks noChangeArrowheads="1"/>
          </p:cNvSpPr>
          <p:nvPr/>
        </p:nvSpPr>
        <p:spPr bwMode="auto">
          <a:xfrm>
            <a:off x="304800" y="292100"/>
            <a:ext cx="77955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面向社区的疾病诊断决策支持系统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grpSp>
        <p:nvGrpSpPr>
          <p:cNvPr id="18436" name="Group 4"/>
          <p:cNvGrpSpPr>
            <a:grpSpLocks/>
          </p:cNvGrpSpPr>
          <p:nvPr/>
        </p:nvGrpSpPr>
        <p:grpSpPr bwMode="auto">
          <a:xfrm>
            <a:off x="3176588" y="3679825"/>
            <a:ext cx="5205412" cy="571500"/>
            <a:chOff x="3176558" y="3957654"/>
            <a:chExt cx="5205442" cy="571504"/>
          </a:xfrm>
        </p:grpSpPr>
        <p:sp>
          <p:nvSpPr>
            <p:cNvPr id="33" name="矩形 32"/>
            <p:cNvSpPr/>
            <p:nvPr/>
          </p:nvSpPr>
          <p:spPr bwMode="auto">
            <a:xfrm>
              <a:off x="3475010" y="4029093"/>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70" name="TextBox 39"/>
            <p:cNvSpPr txBox="1">
              <a:spLocks noChangeArrowheads="1"/>
            </p:cNvSpPr>
            <p:nvPr/>
          </p:nvSpPr>
          <p:spPr bwMode="auto">
            <a:xfrm>
              <a:off x="3733800" y="4059283"/>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头痛决策支持系统设计与开发</a:t>
              </a:r>
              <a:endParaRPr kumimoji="1" lang="en-US" altLang="zh-CN" b="1" dirty="0">
                <a:solidFill>
                  <a:srgbClr val="000000"/>
                </a:solidFill>
                <a:latin typeface="黑体" pitchFamily="49" charset="-122"/>
                <a:ea typeface="黑体" pitchFamily="49" charset="-122"/>
              </a:endParaRPr>
            </a:p>
          </p:txBody>
        </p:sp>
        <p:sp>
          <p:nvSpPr>
            <p:cNvPr id="32" name="菱形 31"/>
            <p:cNvSpPr/>
            <p:nvPr/>
          </p:nvSpPr>
          <p:spPr bwMode="auto">
            <a:xfrm>
              <a:off x="3176558" y="395765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4</a:t>
              </a:r>
              <a:endParaRPr lang="zh-CN" altLang="en-US" b="1" dirty="0">
                <a:solidFill>
                  <a:srgbClr val="000000"/>
                </a:solidFill>
                <a:latin typeface="Times New Roman" pitchFamily="18" charset="0"/>
                <a:cs typeface="Times New Roman" pitchFamily="18" charset="0"/>
              </a:endParaRPr>
            </a:p>
          </p:txBody>
        </p:sp>
      </p:grpSp>
      <p:grpSp>
        <p:nvGrpSpPr>
          <p:cNvPr id="18437" name="Group 2"/>
          <p:cNvGrpSpPr>
            <a:grpSpLocks/>
          </p:cNvGrpSpPr>
          <p:nvPr/>
        </p:nvGrpSpPr>
        <p:grpSpPr bwMode="auto">
          <a:xfrm>
            <a:off x="3176588" y="2141538"/>
            <a:ext cx="5205412" cy="571500"/>
            <a:chOff x="3176558" y="2386018"/>
            <a:chExt cx="5205442" cy="571504"/>
          </a:xfrm>
          <a:solidFill>
            <a:schemeClr val="accent1">
              <a:lumMod val="90000"/>
            </a:schemeClr>
          </a:solidFill>
        </p:grpSpPr>
        <p:sp>
          <p:nvSpPr>
            <p:cNvPr id="20" name="矩形 19"/>
            <p:cNvSpPr/>
            <p:nvPr/>
          </p:nvSpPr>
          <p:spPr bwMode="auto">
            <a:xfrm>
              <a:off x="3498822" y="2457455"/>
              <a:ext cx="4883178"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sp>
          <p:nvSpPr>
            <p:cNvPr id="21" name="菱形 20"/>
            <p:cNvSpPr/>
            <p:nvPr/>
          </p:nvSpPr>
          <p:spPr bwMode="auto">
            <a:xfrm>
              <a:off x="3176558" y="2386018"/>
              <a:ext cx="571504" cy="571504"/>
            </a:xfrm>
            <a:prstGeom prst="diamond">
              <a:avLst/>
            </a:prstGeom>
            <a:grp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2</a:t>
              </a:r>
              <a:endParaRPr lang="zh-CN" altLang="en-US" b="1" dirty="0">
                <a:solidFill>
                  <a:srgbClr val="000000"/>
                </a:solidFill>
                <a:latin typeface="Times New Roman" pitchFamily="18" charset="0"/>
                <a:cs typeface="Times New Roman" pitchFamily="18" charset="0"/>
              </a:endParaRPr>
            </a:p>
          </p:txBody>
        </p:sp>
        <p:sp>
          <p:nvSpPr>
            <p:cNvPr id="18468" name="TextBox 36"/>
            <p:cNvSpPr txBox="1">
              <a:spLocks noChangeArrowheads="1"/>
            </p:cNvSpPr>
            <p:nvPr/>
          </p:nvSpPr>
          <p:spPr bwMode="auto">
            <a:xfrm>
              <a:off x="3733800" y="2487658"/>
              <a:ext cx="4366590" cy="3693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系统关键技术研究</a:t>
              </a:r>
              <a:endParaRPr kumimoji="1" lang="en-US" altLang="zh-CN" b="1" dirty="0">
                <a:solidFill>
                  <a:srgbClr val="000000"/>
                </a:solidFill>
                <a:latin typeface="黑体" pitchFamily="49" charset="-122"/>
                <a:ea typeface="黑体" pitchFamily="49" charset="-122"/>
              </a:endParaRPr>
            </a:p>
          </p:txBody>
        </p:sp>
      </p:grpSp>
      <p:grpSp>
        <p:nvGrpSpPr>
          <p:cNvPr id="18438" name="Group 3"/>
          <p:cNvGrpSpPr>
            <a:grpSpLocks/>
          </p:cNvGrpSpPr>
          <p:nvPr/>
        </p:nvGrpSpPr>
        <p:grpSpPr bwMode="auto">
          <a:xfrm>
            <a:off x="3176588" y="2911475"/>
            <a:ext cx="5213404" cy="571500"/>
            <a:chOff x="3176558" y="3171836"/>
            <a:chExt cx="5213434" cy="571504"/>
          </a:xfrm>
        </p:grpSpPr>
        <p:sp>
          <p:nvSpPr>
            <p:cNvPr id="30" name="矩形 29"/>
            <p:cNvSpPr/>
            <p:nvPr/>
          </p:nvSpPr>
          <p:spPr bwMode="auto">
            <a:xfrm>
              <a:off x="3498822" y="3243275"/>
              <a:ext cx="4883178"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26" name="菱形 25"/>
            <p:cNvSpPr/>
            <p:nvPr/>
          </p:nvSpPr>
          <p:spPr bwMode="auto">
            <a:xfrm>
              <a:off x="3176558" y="317183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3</a:t>
              </a:r>
              <a:endParaRPr lang="zh-CN" altLang="en-US" b="1" dirty="0">
                <a:solidFill>
                  <a:srgbClr val="000000"/>
                </a:solidFill>
                <a:latin typeface="Times New Roman" pitchFamily="18" charset="0"/>
                <a:cs typeface="Times New Roman" pitchFamily="18" charset="0"/>
              </a:endParaRPr>
            </a:p>
          </p:txBody>
        </p:sp>
        <p:sp>
          <p:nvSpPr>
            <p:cNvPr id="18463" name="TextBox 37"/>
            <p:cNvSpPr txBox="1">
              <a:spLocks noChangeArrowheads="1"/>
            </p:cNvSpPr>
            <p:nvPr/>
          </p:nvSpPr>
          <p:spPr bwMode="auto">
            <a:xfrm>
              <a:off x="3665592" y="3298871"/>
              <a:ext cx="4724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系统框架设计</a:t>
              </a:r>
              <a:endParaRPr kumimoji="1" lang="en-US" altLang="zh-CN" b="1" dirty="0">
                <a:solidFill>
                  <a:srgbClr val="000000"/>
                </a:solidFill>
                <a:latin typeface="黑体" pitchFamily="49" charset="-122"/>
                <a:ea typeface="黑体" pitchFamily="49" charset="-122"/>
              </a:endParaRPr>
            </a:p>
          </p:txBody>
        </p:sp>
      </p:grpSp>
      <p:pic>
        <p:nvPicPr>
          <p:cNvPr id="27" name="Picture 2" descr="E:\素材\矢量图标\医疗相关\Free-Medical-Icons-Set\128x128\ParameterReview.png"/>
          <p:cNvPicPr>
            <a:picLocks noChangeAspect="1" noChangeArrowheads="1"/>
          </p:cNvPicPr>
          <p:nvPr/>
        </p:nvPicPr>
        <p:blipFill>
          <a:blip r:embed="rId3"/>
          <a:srcRect/>
          <a:stretch>
            <a:fillRect/>
          </a:stretch>
        </p:blipFill>
        <p:spPr bwMode="auto">
          <a:xfrm rot="1211986">
            <a:off x="986153" y="2594930"/>
            <a:ext cx="1762195" cy="176219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8" name="Picture 3" descr="D:\My Documents\20101220\素材\01300000165476121636519272838.jpg"/>
          <p:cNvPicPr>
            <a:picLocks noChangeAspect="1" noChangeArrowheads="1"/>
          </p:cNvPicPr>
          <p:nvPr/>
        </p:nvPicPr>
        <p:blipFill>
          <a:blip r:embed="rId4"/>
          <a:srcRect/>
          <a:stretch>
            <a:fillRect/>
          </a:stretch>
        </p:blipFill>
        <p:spPr bwMode="auto">
          <a:xfrm>
            <a:off x="430120" y="2439810"/>
            <a:ext cx="1711489" cy="181909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9" name="Picture 3" descr="E:\素材\图片素材\键盘\2.jpg"/>
          <p:cNvPicPr>
            <a:picLocks noChangeAspect="1" noChangeArrowheads="1"/>
          </p:cNvPicPr>
          <p:nvPr/>
        </p:nvPicPr>
        <p:blipFill>
          <a:blip r:embed="rId5" cstate="print"/>
          <a:srcRect/>
          <a:stretch>
            <a:fillRect/>
          </a:stretch>
        </p:blipFill>
        <p:spPr bwMode="auto">
          <a:xfrm rot="20860945">
            <a:off x="487670" y="3580473"/>
            <a:ext cx="1731847" cy="105065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8442" name="Slide Number Placeholder 1"/>
          <p:cNvSpPr>
            <a:spLocks noGrp="1"/>
          </p:cNvSpPr>
          <p:nvPr>
            <p:ph type="sldNum" sz="quarter" idx="12"/>
          </p:nvPr>
        </p:nvSpPr>
        <p:spPr>
          <a:xfrm>
            <a:off x="6553200" y="6408738"/>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631151A5-EF93-41A3-8697-86454BD85761}" type="slidenum">
              <a:rPr lang="en-US" altLang="zh-CN" smtClean="0">
                <a:solidFill>
                  <a:srgbClr val="000000"/>
                </a:solidFill>
                <a:latin typeface="Arial" charset="0"/>
              </a:rPr>
              <a:pPr eaLnBrk="1" fontAlgn="base" hangingPunct="1">
                <a:spcBef>
                  <a:spcPct val="0"/>
                </a:spcBef>
                <a:spcAft>
                  <a:spcPct val="0"/>
                </a:spcAft>
              </a:pPr>
              <a:t>10</a:t>
            </a:fld>
            <a:endParaRPr lang="en-US" altLang="zh-CN" smtClean="0">
              <a:solidFill>
                <a:srgbClr val="000000"/>
              </a:solidFill>
              <a:latin typeface="Arial" charset="0"/>
            </a:endParaRPr>
          </a:p>
        </p:txBody>
      </p:sp>
      <p:sp>
        <p:nvSpPr>
          <p:cNvPr id="18443" name="Rectangle 1"/>
          <p:cNvSpPr>
            <a:spLocks noChangeArrowheads="1"/>
          </p:cNvSpPr>
          <p:nvPr/>
        </p:nvSpPr>
        <p:spPr bwMode="auto">
          <a:xfrm>
            <a:off x="3694113" y="1473200"/>
            <a:ext cx="649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b="1" dirty="0">
                <a:solidFill>
                  <a:srgbClr val="000000"/>
                </a:solidFill>
                <a:latin typeface="黑体" pitchFamily="49" charset="-122"/>
                <a:ea typeface="黑体" pitchFamily="49" charset="-122"/>
              </a:rPr>
              <a:t>引言</a:t>
            </a:r>
            <a:endParaRPr kumimoji="1" lang="en-US" altLang="zh-CN" b="1" dirty="0">
              <a:solidFill>
                <a:srgbClr val="000000"/>
              </a:solidFill>
              <a:latin typeface="黑体" pitchFamily="49" charset="-122"/>
              <a:ea typeface="黑体" pitchFamily="49" charset="-122"/>
            </a:endParaRPr>
          </a:p>
        </p:txBody>
      </p:sp>
      <p:grpSp>
        <p:nvGrpSpPr>
          <p:cNvPr id="18444" name="Group 5"/>
          <p:cNvGrpSpPr>
            <a:grpSpLocks/>
          </p:cNvGrpSpPr>
          <p:nvPr/>
        </p:nvGrpSpPr>
        <p:grpSpPr bwMode="auto">
          <a:xfrm>
            <a:off x="3176588" y="4449763"/>
            <a:ext cx="5205412" cy="571500"/>
            <a:chOff x="3176558" y="4724400"/>
            <a:chExt cx="5205442" cy="571504"/>
          </a:xfrm>
        </p:grpSpPr>
        <p:sp>
          <p:nvSpPr>
            <p:cNvPr id="22" name="矩形 32"/>
            <p:cNvSpPr/>
            <p:nvPr/>
          </p:nvSpPr>
          <p:spPr bwMode="auto">
            <a:xfrm>
              <a:off x="3475010" y="4795837"/>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55" name="TextBox 39"/>
            <p:cNvSpPr txBox="1">
              <a:spLocks noChangeArrowheads="1"/>
            </p:cNvSpPr>
            <p:nvPr/>
          </p:nvSpPr>
          <p:spPr bwMode="auto">
            <a:xfrm>
              <a:off x="3733800" y="4826029"/>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老年痴呆症决策支持系统设计与开发</a:t>
              </a:r>
              <a:endParaRPr kumimoji="1" lang="en-US" altLang="zh-CN" b="1" dirty="0">
                <a:solidFill>
                  <a:srgbClr val="000000"/>
                </a:solidFill>
                <a:latin typeface="黑体" pitchFamily="49" charset="-122"/>
                <a:ea typeface="黑体" pitchFamily="49" charset="-122"/>
              </a:endParaRPr>
            </a:p>
          </p:txBody>
        </p:sp>
        <p:sp>
          <p:nvSpPr>
            <p:cNvPr id="24" name="菱形 31"/>
            <p:cNvSpPr/>
            <p:nvPr/>
          </p:nvSpPr>
          <p:spPr bwMode="auto">
            <a:xfrm>
              <a:off x="3176558" y="4724400"/>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5</a:t>
              </a:r>
              <a:endParaRPr lang="zh-CN" altLang="en-US" b="1" dirty="0">
                <a:solidFill>
                  <a:srgbClr val="000000"/>
                </a:solidFill>
                <a:latin typeface="Times New Roman" pitchFamily="18" charset="0"/>
                <a:cs typeface="Times New Roman" pitchFamily="18" charset="0"/>
              </a:endParaRPr>
            </a:p>
          </p:txBody>
        </p:sp>
      </p:grpSp>
      <p:grpSp>
        <p:nvGrpSpPr>
          <p:cNvPr id="18445" name="Group 6"/>
          <p:cNvGrpSpPr>
            <a:grpSpLocks/>
          </p:cNvGrpSpPr>
          <p:nvPr/>
        </p:nvGrpSpPr>
        <p:grpSpPr bwMode="auto">
          <a:xfrm>
            <a:off x="3176588" y="5219700"/>
            <a:ext cx="5205412" cy="571500"/>
            <a:chOff x="3176558" y="5448296"/>
            <a:chExt cx="5205442" cy="571504"/>
          </a:xfrm>
        </p:grpSpPr>
        <p:sp>
          <p:nvSpPr>
            <p:cNvPr id="25" name="矩形 32"/>
            <p:cNvSpPr/>
            <p:nvPr/>
          </p:nvSpPr>
          <p:spPr bwMode="auto">
            <a:xfrm>
              <a:off x="3475010" y="5519735"/>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50" name="TextBox 39"/>
            <p:cNvSpPr txBox="1">
              <a:spLocks noChangeArrowheads="1"/>
            </p:cNvSpPr>
            <p:nvPr/>
          </p:nvSpPr>
          <p:spPr bwMode="auto">
            <a:xfrm>
              <a:off x="3733800" y="5549925"/>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a:solidFill>
                    <a:srgbClr val="000000"/>
                  </a:solidFill>
                  <a:latin typeface="黑体" pitchFamily="49" charset="-122"/>
                  <a:ea typeface="黑体" pitchFamily="49" charset="-122"/>
                </a:rPr>
                <a:t>总结与展望</a:t>
              </a:r>
              <a:endParaRPr kumimoji="1" lang="en-US" altLang="zh-CN" b="1">
                <a:solidFill>
                  <a:srgbClr val="000000"/>
                </a:solidFill>
                <a:latin typeface="黑体" pitchFamily="49" charset="-122"/>
                <a:ea typeface="黑体" pitchFamily="49" charset="-122"/>
              </a:endParaRPr>
            </a:p>
          </p:txBody>
        </p:sp>
        <p:sp>
          <p:nvSpPr>
            <p:cNvPr id="34" name="菱形 31"/>
            <p:cNvSpPr/>
            <p:nvPr/>
          </p:nvSpPr>
          <p:spPr bwMode="auto">
            <a:xfrm>
              <a:off x="3176558" y="544829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6</a:t>
              </a:r>
              <a:endParaRPr lang="zh-CN" altLang="en-US" b="1" dirty="0">
                <a:solidFill>
                  <a:srgbClr val="000000"/>
                </a:solidFill>
                <a:latin typeface="Times New Roman" pitchFamily="18" charset="0"/>
                <a:cs typeface="Times New Roman" pitchFamily="18" charset="0"/>
              </a:endParaRPr>
            </a:p>
          </p:txBody>
        </p:sp>
      </p:grpSp>
      <p:sp>
        <p:nvSpPr>
          <p:cNvPr id="35" name="菱形 34"/>
          <p:cNvSpPr/>
          <p:nvPr/>
        </p:nvSpPr>
        <p:spPr bwMode="auto">
          <a:xfrm>
            <a:off x="3176558" y="1347863"/>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1</a:t>
            </a:r>
            <a:endParaRPr lang="zh-CN" altLang="en-US" b="1"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3799011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11</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系统相关技术调研</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3" name="TextBox 2"/>
          <p:cNvSpPr txBox="1"/>
          <p:nvPr/>
        </p:nvSpPr>
        <p:spPr>
          <a:xfrm>
            <a:off x="560197" y="1352332"/>
            <a:ext cx="2348720"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a:t>系统关键技术</a:t>
            </a:r>
          </a:p>
        </p:txBody>
      </p:sp>
      <p:sp>
        <p:nvSpPr>
          <p:cNvPr id="4" name="TextBox 3"/>
          <p:cNvSpPr txBox="1"/>
          <p:nvPr/>
        </p:nvSpPr>
        <p:spPr>
          <a:xfrm>
            <a:off x="755576" y="2267744"/>
            <a:ext cx="2664296" cy="369332"/>
          </a:xfrm>
          <a:prstGeom prst="rect">
            <a:avLst/>
          </a:prstGeom>
          <a:noFill/>
        </p:spPr>
        <p:txBody>
          <a:bodyPr wrap="square" rtlCol="0">
            <a:spAutoFit/>
          </a:bodyPr>
          <a:lstStyle/>
          <a:p>
            <a:endParaRPr lang="zh-CN" altLang="en-US" dirty="0"/>
          </a:p>
        </p:txBody>
      </p:sp>
      <p:sp>
        <p:nvSpPr>
          <p:cNvPr id="5" name="TextBox 4"/>
          <p:cNvSpPr txBox="1"/>
          <p:nvPr/>
        </p:nvSpPr>
        <p:spPr>
          <a:xfrm>
            <a:off x="640708" y="2142054"/>
            <a:ext cx="4320480" cy="369332"/>
          </a:xfrm>
          <a:prstGeom prst="rect">
            <a:avLst/>
          </a:prstGeom>
          <a:noFill/>
        </p:spPr>
        <p:txBody>
          <a:bodyPr wrap="square" rtlCol="0">
            <a:spAutoFit/>
          </a:bodyPr>
          <a:lstStyle/>
          <a:p>
            <a:r>
              <a:rPr lang="zh-CN" altLang="en-US" dirty="0" smtClean="0"/>
              <a:t>伸缩性、随地可用的资源池</a:t>
            </a:r>
            <a:endParaRPr lang="zh-CN" altLang="en-US" dirty="0"/>
          </a:p>
        </p:txBody>
      </p:sp>
      <p:sp>
        <p:nvSpPr>
          <p:cNvPr id="6" name="TextBox 5"/>
          <p:cNvSpPr txBox="1"/>
          <p:nvPr/>
        </p:nvSpPr>
        <p:spPr>
          <a:xfrm>
            <a:off x="4808200" y="2084110"/>
            <a:ext cx="2880320" cy="369332"/>
          </a:xfrm>
          <a:prstGeom prst="rect">
            <a:avLst/>
          </a:prstGeom>
          <a:noFill/>
        </p:spPr>
        <p:txBody>
          <a:bodyPr wrap="square" rtlCol="0">
            <a:spAutoFit/>
          </a:bodyPr>
          <a:lstStyle/>
          <a:p>
            <a:r>
              <a:rPr lang="zh-CN" altLang="en-US" dirty="0" smtClean="0"/>
              <a:t>云计算</a:t>
            </a:r>
            <a:r>
              <a:rPr lang="en-US" altLang="zh-CN" dirty="0" smtClean="0"/>
              <a:t>--</a:t>
            </a:r>
            <a:endParaRPr lang="zh-CN" altLang="en-US" dirty="0"/>
          </a:p>
        </p:txBody>
      </p:sp>
      <p:sp>
        <p:nvSpPr>
          <p:cNvPr id="7" name="TextBox 6"/>
          <p:cNvSpPr txBox="1"/>
          <p:nvPr/>
        </p:nvSpPr>
        <p:spPr>
          <a:xfrm>
            <a:off x="861748" y="3502967"/>
            <a:ext cx="3528392" cy="646331"/>
          </a:xfrm>
          <a:prstGeom prst="rect">
            <a:avLst/>
          </a:prstGeom>
          <a:noFill/>
        </p:spPr>
        <p:txBody>
          <a:bodyPr wrap="square" rtlCol="0">
            <a:spAutoFit/>
          </a:bodyPr>
          <a:lstStyle/>
          <a:p>
            <a:r>
              <a:rPr lang="zh-CN" altLang="en-US" dirty="0"/>
              <a:t>海量、异构性</a:t>
            </a:r>
          </a:p>
          <a:p>
            <a:r>
              <a:rPr lang="zh-CN" altLang="en-US" dirty="0" smtClean="0"/>
              <a:t>医疗数据的整合</a:t>
            </a:r>
            <a:endParaRPr lang="zh-CN" altLang="en-US" dirty="0"/>
          </a:p>
        </p:txBody>
      </p:sp>
      <p:sp>
        <p:nvSpPr>
          <p:cNvPr id="8" name="TextBox 7"/>
          <p:cNvSpPr txBox="1"/>
          <p:nvPr/>
        </p:nvSpPr>
        <p:spPr>
          <a:xfrm>
            <a:off x="4808200" y="3444240"/>
            <a:ext cx="2716128" cy="369332"/>
          </a:xfrm>
          <a:prstGeom prst="rect">
            <a:avLst/>
          </a:prstGeom>
          <a:noFill/>
        </p:spPr>
        <p:txBody>
          <a:bodyPr wrap="square" rtlCol="0">
            <a:spAutoFit/>
          </a:bodyPr>
          <a:lstStyle/>
          <a:p>
            <a:r>
              <a:rPr lang="en-US" altLang="zh-CN" dirty="0" smtClean="0"/>
              <a:t>NoSQL--</a:t>
            </a:r>
            <a:r>
              <a:rPr lang="en-US" altLang="zh-CN" dirty="0" err="1" smtClean="0"/>
              <a:t>mongoDB</a:t>
            </a:r>
            <a:endParaRPr lang="zh-CN" altLang="en-US" dirty="0"/>
          </a:p>
        </p:txBody>
      </p:sp>
    </p:spTree>
    <p:extLst>
      <p:ext uri="{BB962C8B-B14F-4D97-AF65-F5344CB8AC3E}">
        <p14:creationId xmlns:p14="http://schemas.microsoft.com/office/powerpoint/2010/main" val="29880082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12</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1.</a:t>
            </a:r>
            <a:r>
              <a:rPr lang="zh-CN" altLang="en-US" sz="2800" b="1" dirty="0" smtClean="0">
                <a:solidFill>
                  <a:srgbClr val="FFFFFF"/>
                </a:solidFill>
                <a:latin typeface="Times New Roman" pitchFamily="18" charset="0"/>
                <a:ea typeface="黑体" pitchFamily="49" charset="-122"/>
                <a:cs typeface="Times New Roman" pitchFamily="18" charset="0"/>
              </a:rPr>
              <a:t>云计算</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3" name="TextBox 2"/>
          <p:cNvSpPr txBox="1"/>
          <p:nvPr/>
        </p:nvSpPr>
        <p:spPr>
          <a:xfrm>
            <a:off x="394082" y="1392992"/>
            <a:ext cx="3430747"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smtClean="0"/>
              <a:t>软件系统的发展趋势</a:t>
            </a:r>
            <a:endParaRPr lang="zh-CN" altLang="en-US" dirty="0"/>
          </a:p>
        </p:txBody>
      </p:sp>
      <p:sp>
        <p:nvSpPr>
          <p:cNvPr id="4" name="圆角矩形 3"/>
          <p:cNvSpPr/>
          <p:nvPr/>
        </p:nvSpPr>
        <p:spPr bwMode="auto">
          <a:xfrm>
            <a:off x="611560" y="2041753"/>
            <a:ext cx="2458616" cy="2240023"/>
          </a:xfrm>
          <a:prstGeom prst="roundRect">
            <a:avLst/>
          </a:prstGeom>
          <a:noFill/>
          <a:ln w="285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4" name="圆角矩形 23"/>
          <p:cNvSpPr/>
          <p:nvPr/>
        </p:nvSpPr>
        <p:spPr bwMode="auto">
          <a:xfrm>
            <a:off x="3397002" y="2063937"/>
            <a:ext cx="2458616" cy="2402505"/>
          </a:xfrm>
          <a:prstGeom prst="roundRect">
            <a:avLst/>
          </a:prstGeom>
          <a:noFill/>
          <a:ln w="285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pic>
        <p:nvPicPr>
          <p:cNvPr id="3074" name="Picture 2" descr="D:\毕设\pictrute\imagesCAWCHZW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8648" y="2201333"/>
            <a:ext cx="2115324" cy="165216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C:\Users\FGJ\Pictures\imagesCAULZML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502" y="2241706"/>
            <a:ext cx="13335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圆角矩形 24"/>
          <p:cNvSpPr/>
          <p:nvPr/>
        </p:nvSpPr>
        <p:spPr bwMode="auto">
          <a:xfrm>
            <a:off x="6180519" y="2063937"/>
            <a:ext cx="2458616" cy="2402505"/>
          </a:xfrm>
          <a:prstGeom prst="roundRect">
            <a:avLst/>
          </a:prstGeom>
          <a:noFill/>
          <a:ln w="285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5" name="右箭头 4"/>
          <p:cNvSpPr/>
          <p:nvPr/>
        </p:nvSpPr>
        <p:spPr bwMode="auto">
          <a:xfrm>
            <a:off x="3072885" y="2807015"/>
            <a:ext cx="326826" cy="360510"/>
          </a:xfrm>
          <a:prstGeom prst="rightArrow">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4" name="右箭头 33"/>
          <p:cNvSpPr/>
          <p:nvPr/>
        </p:nvSpPr>
        <p:spPr bwMode="auto">
          <a:xfrm>
            <a:off x="5837684" y="2807015"/>
            <a:ext cx="326826" cy="360510"/>
          </a:xfrm>
          <a:prstGeom prst="rightArrow">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pic>
        <p:nvPicPr>
          <p:cNvPr id="3075" name="Picture 3" descr="D:\毕设\pictrute\2005101121616929.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9647" y="2300946"/>
            <a:ext cx="2040359" cy="173315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282542" y="3705594"/>
            <a:ext cx="1045468" cy="369332"/>
          </a:xfrm>
          <a:prstGeom prst="rect">
            <a:avLst/>
          </a:prstGeom>
          <a:noFill/>
        </p:spPr>
        <p:txBody>
          <a:bodyPr wrap="square" rtlCol="0">
            <a:spAutoFit/>
          </a:bodyPr>
          <a:lstStyle/>
          <a:p>
            <a:r>
              <a:rPr lang="zh-CN" altLang="en-US" dirty="0" smtClean="0"/>
              <a:t>单机版</a:t>
            </a:r>
            <a:endParaRPr lang="zh-CN" altLang="en-US" dirty="0"/>
          </a:p>
        </p:txBody>
      </p:sp>
      <p:sp>
        <p:nvSpPr>
          <p:cNvPr id="7" name="TextBox 6"/>
          <p:cNvSpPr txBox="1"/>
          <p:nvPr/>
        </p:nvSpPr>
        <p:spPr>
          <a:xfrm>
            <a:off x="4067944" y="4097110"/>
            <a:ext cx="1296144" cy="369332"/>
          </a:xfrm>
          <a:prstGeom prst="rect">
            <a:avLst/>
          </a:prstGeom>
          <a:noFill/>
        </p:spPr>
        <p:txBody>
          <a:bodyPr wrap="square" rtlCol="0">
            <a:spAutoFit/>
          </a:bodyPr>
          <a:lstStyle/>
          <a:p>
            <a:r>
              <a:rPr lang="en-US" altLang="zh-CN" dirty="0" smtClean="0"/>
              <a:t>C\S</a:t>
            </a:r>
            <a:r>
              <a:rPr lang="zh-CN" altLang="en-US" dirty="0" smtClean="0"/>
              <a:t>架构</a:t>
            </a:r>
            <a:endParaRPr lang="zh-CN" altLang="en-US" dirty="0"/>
          </a:p>
        </p:txBody>
      </p:sp>
      <p:sp>
        <p:nvSpPr>
          <p:cNvPr id="8" name="TextBox 7"/>
          <p:cNvSpPr txBox="1"/>
          <p:nvPr/>
        </p:nvSpPr>
        <p:spPr>
          <a:xfrm>
            <a:off x="6876256" y="4097110"/>
            <a:ext cx="1296144" cy="369332"/>
          </a:xfrm>
          <a:prstGeom prst="rect">
            <a:avLst/>
          </a:prstGeom>
          <a:noFill/>
        </p:spPr>
        <p:txBody>
          <a:bodyPr wrap="square" rtlCol="0">
            <a:spAutoFit/>
          </a:bodyPr>
          <a:lstStyle/>
          <a:p>
            <a:r>
              <a:rPr lang="en-US" altLang="zh-CN" dirty="0" smtClean="0"/>
              <a:t>B\S</a:t>
            </a:r>
            <a:r>
              <a:rPr lang="zh-CN" altLang="en-US" dirty="0" smtClean="0"/>
              <a:t>架构</a:t>
            </a:r>
            <a:endParaRPr lang="zh-CN" altLang="en-US" dirty="0"/>
          </a:p>
        </p:txBody>
      </p:sp>
      <p:sp>
        <p:nvSpPr>
          <p:cNvPr id="2" name="下箭头 1"/>
          <p:cNvSpPr/>
          <p:nvPr/>
        </p:nvSpPr>
        <p:spPr bwMode="auto">
          <a:xfrm>
            <a:off x="7236296" y="4466442"/>
            <a:ext cx="504056" cy="330710"/>
          </a:xfrm>
          <a:prstGeom prst="downArrow">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9" name="云形 8"/>
          <p:cNvSpPr/>
          <p:nvPr/>
        </p:nvSpPr>
        <p:spPr bwMode="auto">
          <a:xfrm>
            <a:off x="6635798" y="4797152"/>
            <a:ext cx="1810544" cy="1008112"/>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0" name="TextBox 9"/>
          <p:cNvSpPr txBox="1"/>
          <p:nvPr/>
        </p:nvSpPr>
        <p:spPr>
          <a:xfrm>
            <a:off x="7019012" y="5116542"/>
            <a:ext cx="1044116" cy="369332"/>
          </a:xfrm>
          <a:prstGeom prst="rect">
            <a:avLst/>
          </a:prstGeom>
          <a:noFill/>
        </p:spPr>
        <p:txBody>
          <a:bodyPr wrap="square" rtlCol="0">
            <a:spAutoFit/>
          </a:bodyPr>
          <a:lstStyle/>
          <a:p>
            <a:r>
              <a:rPr lang="zh-CN" altLang="en-US" dirty="0" smtClean="0"/>
              <a:t>云计算</a:t>
            </a:r>
            <a:endParaRPr lang="zh-CN" altLang="en-US" dirty="0"/>
          </a:p>
        </p:txBody>
      </p:sp>
      <p:sp>
        <p:nvSpPr>
          <p:cNvPr id="11" name="TextBox 10"/>
          <p:cNvSpPr txBox="1"/>
          <p:nvPr/>
        </p:nvSpPr>
        <p:spPr>
          <a:xfrm>
            <a:off x="1403648" y="5116542"/>
            <a:ext cx="3222662" cy="369332"/>
          </a:xfrm>
          <a:prstGeom prst="rect">
            <a:avLst/>
          </a:prstGeom>
          <a:noFill/>
        </p:spPr>
        <p:txBody>
          <a:bodyPr wrap="square" rtlCol="0">
            <a:spAutoFit/>
          </a:bodyPr>
          <a:lstStyle/>
          <a:p>
            <a:r>
              <a:rPr lang="zh-CN" altLang="en-US" dirty="0" smtClean="0"/>
              <a:t>云计算的优点</a:t>
            </a:r>
            <a:endParaRPr lang="zh-CN" altLang="en-US" dirty="0"/>
          </a:p>
        </p:txBody>
      </p:sp>
    </p:spTree>
    <p:extLst>
      <p:ext uri="{BB962C8B-B14F-4D97-AF65-F5344CB8AC3E}">
        <p14:creationId xmlns:p14="http://schemas.microsoft.com/office/powerpoint/2010/main" val="19527799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2A91896-4F5D-4807-B8D8-2588A25F2E34}" type="slidenum">
              <a:rPr lang="en-US" altLang="zh-CN" smtClean="0"/>
              <a:pPr>
                <a:defRPr/>
              </a:pPr>
              <a:t>13</a:t>
            </a:fld>
            <a:endParaRPr lang="en-US" altLang="zh-CN" dirty="0"/>
          </a:p>
        </p:txBody>
      </p:sp>
      <p:sp>
        <p:nvSpPr>
          <p:cNvPr id="4" name="标题 1"/>
          <p:cNvSpPr txBox="1">
            <a:spLocks/>
          </p:cNvSpPr>
          <p:nvPr/>
        </p:nvSpPr>
        <p:spPr bwMode="auto">
          <a:xfrm>
            <a:off x="457200" y="333374"/>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1.</a:t>
            </a:r>
            <a:r>
              <a:rPr lang="zh-CN" altLang="en-US" sz="2800" b="1" dirty="0" smtClean="0">
                <a:solidFill>
                  <a:srgbClr val="FFFFFF"/>
                </a:solidFill>
                <a:latin typeface="Times New Roman" pitchFamily="18" charset="0"/>
                <a:ea typeface="黑体" pitchFamily="49" charset="-122"/>
                <a:cs typeface="Times New Roman" pitchFamily="18" charset="0"/>
              </a:rPr>
              <a:t>云计算技术分析</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3" name="TextBox 2"/>
          <p:cNvSpPr txBox="1"/>
          <p:nvPr/>
        </p:nvSpPr>
        <p:spPr>
          <a:xfrm>
            <a:off x="1331640" y="2348880"/>
            <a:ext cx="3240360" cy="923330"/>
          </a:xfrm>
          <a:prstGeom prst="rect">
            <a:avLst/>
          </a:prstGeom>
          <a:noFill/>
        </p:spPr>
        <p:txBody>
          <a:bodyPr wrap="square" rtlCol="0">
            <a:spAutoFit/>
          </a:bodyPr>
          <a:lstStyle/>
          <a:p>
            <a:r>
              <a:rPr lang="en-US" altLang="zh-CN" dirty="0" err="1" smtClean="0"/>
              <a:t>SaaS</a:t>
            </a:r>
            <a:endParaRPr lang="en-US" altLang="zh-CN" dirty="0" smtClean="0"/>
          </a:p>
          <a:p>
            <a:r>
              <a:rPr lang="en-US" altLang="zh-CN" dirty="0" err="1" smtClean="0"/>
              <a:t>PaaS</a:t>
            </a:r>
            <a:endParaRPr lang="en-US" altLang="zh-CN" dirty="0"/>
          </a:p>
          <a:p>
            <a:r>
              <a:rPr lang="en-US" altLang="zh-CN" dirty="0" err="1" smtClean="0"/>
              <a:t>IaaS</a:t>
            </a:r>
            <a:endParaRPr lang="zh-CN" altLang="en-US" dirty="0"/>
          </a:p>
        </p:txBody>
      </p:sp>
      <p:sp>
        <p:nvSpPr>
          <p:cNvPr id="5" name="TextBox 4"/>
          <p:cNvSpPr txBox="1"/>
          <p:nvPr/>
        </p:nvSpPr>
        <p:spPr>
          <a:xfrm>
            <a:off x="1331640" y="3717032"/>
            <a:ext cx="4104456" cy="646331"/>
          </a:xfrm>
          <a:prstGeom prst="rect">
            <a:avLst/>
          </a:prstGeom>
          <a:noFill/>
        </p:spPr>
        <p:txBody>
          <a:bodyPr wrap="square" rtlCol="0">
            <a:spAutoFit/>
          </a:bodyPr>
          <a:lstStyle/>
          <a:p>
            <a:r>
              <a:rPr lang="zh-CN" altLang="en-US" dirty="0" smtClean="0"/>
              <a:t>通过虚拟化</a:t>
            </a:r>
            <a:r>
              <a:rPr lang="en-US" altLang="zh-CN" dirty="0" smtClean="0"/>
              <a:t>XXX</a:t>
            </a:r>
            <a:r>
              <a:rPr lang="zh-CN" altLang="en-US" dirty="0" smtClean="0"/>
              <a:t>技术实现新的软件服务模式</a:t>
            </a:r>
            <a:endParaRPr lang="zh-CN" altLang="en-US" dirty="0"/>
          </a:p>
        </p:txBody>
      </p:sp>
    </p:spTree>
    <p:extLst>
      <p:ext uri="{BB962C8B-B14F-4D97-AF65-F5344CB8AC3E}">
        <p14:creationId xmlns:p14="http://schemas.microsoft.com/office/powerpoint/2010/main" val="11496625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2A91896-4F5D-4807-B8D8-2588A25F2E34}" type="slidenum">
              <a:rPr lang="en-US" altLang="zh-CN" smtClean="0"/>
              <a:pPr>
                <a:defRPr/>
              </a:pPr>
              <a:t>14</a:t>
            </a:fld>
            <a:endParaRPr lang="en-US" altLang="zh-CN" dirty="0"/>
          </a:p>
        </p:txBody>
      </p:sp>
      <p:sp>
        <p:nvSpPr>
          <p:cNvPr id="4" name="标题 1"/>
          <p:cNvSpPr txBox="1">
            <a:spLocks/>
          </p:cNvSpPr>
          <p:nvPr/>
        </p:nvSpPr>
        <p:spPr bwMode="auto">
          <a:xfrm>
            <a:off x="457200" y="333374"/>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1.</a:t>
            </a:r>
            <a:r>
              <a:rPr lang="zh-CN" altLang="en-US" sz="2800" b="1" dirty="0" smtClean="0">
                <a:solidFill>
                  <a:srgbClr val="FFFFFF"/>
                </a:solidFill>
                <a:latin typeface="Times New Roman" pitchFamily="18" charset="0"/>
                <a:ea typeface="黑体" pitchFamily="49" charset="-122"/>
                <a:cs typeface="Times New Roman" pitchFamily="18" charset="0"/>
              </a:rPr>
              <a:t>云计算技术应用</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3" name="TextBox 2"/>
          <p:cNvSpPr txBox="1"/>
          <p:nvPr/>
        </p:nvSpPr>
        <p:spPr>
          <a:xfrm>
            <a:off x="1979712" y="1887215"/>
            <a:ext cx="3240360" cy="923330"/>
          </a:xfrm>
          <a:prstGeom prst="rect">
            <a:avLst/>
          </a:prstGeom>
          <a:noFill/>
        </p:spPr>
        <p:txBody>
          <a:bodyPr wrap="square" rtlCol="0">
            <a:spAutoFit/>
          </a:bodyPr>
          <a:lstStyle/>
          <a:p>
            <a:r>
              <a:rPr lang="zh-CN" altLang="en-US" dirty="0" smtClean="0"/>
              <a:t>利用</a:t>
            </a:r>
            <a:r>
              <a:rPr lang="en-US" altLang="zh-CN" dirty="0" err="1" smtClean="0"/>
              <a:t>PaaS</a:t>
            </a:r>
            <a:r>
              <a:rPr lang="zh-CN" altLang="en-US" dirty="0" smtClean="0"/>
              <a:t>平台 构建</a:t>
            </a:r>
            <a:r>
              <a:rPr lang="en-US" altLang="zh-CN" dirty="0" smtClean="0"/>
              <a:t>B\S</a:t>
            </a:r>
            <a:r>
              <a:rPr lang="zh-CN" altLang="en-US" dirty="0" smtClean="0"/>
              <a:t>架构的系统，统一管理数据存储和计算资源，建立</a:t>
            </a:r>
            <a:r>
              <a:rPr lang="en-US" altLang="zh-CN" dirty="0" err="1" smtClean="0"/>
              <a:t>SaaS</a:t>
            </a:r>
            <a:r>
              <a:rPr lang="en-US" altLang="zh-CN" dirty="0" smtClean="0"/>
              <a:t> </a:t>
            </a:r>
            <a:endParaRPr lang="zh-CN" altLang="en-US" dirty="0"/>
          </a:p>
        </p:txBody>
      </p:sp>
    </p:spTree>
    <p:extLst>
      <p:ext uri="{BB962C8B-B14F-4D97-AF65-F5344CB8AC3E}">
        <p14:creationId xmlns:p14="http://schemas.microsoft.com/office/powerpoint/2010/main" val="8846809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15</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2.</a:t>
            </a:r>
            <a:r>
              <a:rPr lang="zh-CN" altLang="en-US" sz="2800" b="1" dirty="0" smtClean="0">
                <a:solidFill>
                  <a:srgbClr val="FFFFFF"/>
                </a:solidFill>
                <a:latin typeface="Times New Roman" pitchFamily="18" charset="0"/>
                <a:ea typeface="黑体" pitchFamily="49" charset="-122"/>
                <a:cs typeface="Times New Roman" pitchFamily="18" charset="0"/>
              </a:rPr>
              <a:t>数据存储</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3" name="TextBox 2"/>
          <p:cNvSpPr txBox="1"/>
          <p:nvPr/>
        </p:nvSpPr>
        <p:spPr>
          <a:xfrm>
            <a:off x="457200" y="1238748"/>
            <a:ext cx="1627369"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smtClean="0"/>
              <a:t>疾病数据</a:t>
            </a:r>
            <a:endParaRPr lang="zh-CN" altLang="en-US" dirty="0"/>
          </a:p>
        </p:txBody>
      </p:sp>
      <p:sp>
        <p:nvSpPr>
          <p:cNvPr id="23" name="TextBox 22"/>
          <p:cNvSpPr txBox="1"/>
          <p:nvPr/>
        </p:nvSpPr>
        <p:spPr>
          <a:xfrm>
            <a:off x="625805" y="2068232"/>
            <a:ext cx="23391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R="0" lvl="0" indent="0" eaLnBrk="0" fontAlgn="auto" hangingPunct="0">
              <a:lnSpc>
                <a:spcPct val="100000"/>
              </a:lnSpc>
              <a:spcBef>
                <a:spcPts val="0"/>
              </a:spcBef>
              <a:spcAft>
                <a:spcPts val="0"/>
              </a:spcAft>
              <a:buClrTx/>
              <a:buSzTx/>
              <a:buFontTx/>
              <a:buNone/>
              <a:tabLst/>
              <a:defRPr sz="2800" b="0" kern="0">
                <a:solidFill>
                  <a:srgbClr val="FFFFFF"/>
                </a:solidFill>
                <a:effectLst>
                  <a:outerShdw blurRad="38100" dist="38100" dir="2700000" algn="tl">
                    <a:srgbClr val="000000"/>
                  </a:outerShdw>
                </a:effectLst>
                <a:latin typeface="Arial" pitchFamily="34" charset="0"/>
                <a:ea typeface="宋体" pitchFamily="2" charset="-122"/>
              </a:defRPr>
            </a:lvl1pPr>
          </a:lstStyle>
          <a:p>
            <a:r>
              <a:rPr lang="zh-CN" altLang="en-US" dirty="0"/>
              <a:t>数据存储量大</a:t>
            </a:r>
          </a:p>
        </p:txBody>
      </p:sp>
      <p:sp>
        <p:nvSpPr>
          <p:cNvPr id="25" name="Text Box 17"/>
          <p:cNvSpPr txBox="1">
            <a:spLocks noChangeArrowheads="1"/>
          </p:cNvSpPr>
          <p:nvPr/>
        </p:nvSpPr>
        <p:spPr bwMode="gray">
          <a:xfrm>
            <a:off x="3275856" y="1996019"/>
            <a:ext cx="23391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lang="zh-CN" altLang="en-US" sz="2800" b="0" kern="0" dirty="0" smtClean="0">
                <a:solidFill>
                  <a:srgbClr val="FFFFFF"/>
                </a:solidFill>
                <a:effectLst>
                  <a:outerShdw blurRad="38100" dist="38100" dir="2700000" algn="tl">
                    <a:srgbClr val="000000"/>
                  </a:outerShdw>
                </a:effectLst>
                <a:latin typeface="Arial" pitchFamily="34" charset="0"/>
                <a:ea typeface="宋体" pitchFamily="2" charset="-122"/>
              </a:rPr>
              <a:t>数据</a:t>
            </a:r>
            <a:r>
              <a:rPr lang="zh-CN" altLang="en-US" sz="2800" kern="0" dirty="0" smtClean="0">
                <a:solidFill>
                  <a:srgbClr val="FFFFFF"/>
                </a:solidFill>
                <a:effectLst>
                  <a:outerShdw blurRad="38100" dist="38100" dir="2700000" algn="tl">
                    <a:srgbClr val="000000"/>
                  </a:outerShdw>
                </a:effectLst>
                <a:latin typeface="Arial" pitchFamily="34" charset="0"/>
                <a:ea typeface="宋体" pitchFamily="2" charset="-122"/>
              </a:rPr>
              <a:t>形式多样</a:t>
            </a:r>
            <a:endParaRPr lang="zh-CN" altLang="en-US" sz="2800" b="0" kern="0" dirty="0">
              <a:solidFill>
                <a:srgbClr val="FFFFFF"/>
              </a:solidFill>
              <a:effectLst>
                <a:outerShdw blurRad="38100" dist="38100" dir="2700000" algn="tl">
                  <a:srgbClr val="000000"/>
                </a:outerShdw>
              </a:effectLst>
              <a:latin typeface="Arial" pitchFamily="34" charset="0"/>
              <a:ea typeface="宋体" pitchFamily="2" charset="-122"/>
            </a:endParaRPr>
          </a:p>
        </p:txBody>
      </p:sp>
      <p:sp>
        <p:nvSpPr>
          <p:cNvPr id="34" name="Text Box 8"/>
          <p:cNvSpPr txBox="1">
            <a:spLocks noChangeArrowheads="1"/>
          </p:cNvSpPr>
          <p:nvPr/>
        </p:nvSpPr>
        <p:spPr bwMode="gray">
          <a:xfrm>
            <a:off x="5292080" y="1744850"/>
            <a:ext cx="274389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lang="zh-CN" altLang="en-US" sz="2800" b="0" kern="0" dirty="0" smtClean="0">
                <a:solidFill>
                  <a:srgbClr val="FFFFFF"/>
                </a:solidFill>
                <a:effectLst>
                  <a:outerShdw blurRad="38100" dist="38100" dir="2700000" algn="tl">
                    <a:srgbClr val="000000"/>
                  </a:outerShdw>
                </a:effectLst>
                <a:latin typeface="Arial" pitchFamily="34" charset="0"/>
                <a:ea typeface="宋体" pitchFamily="2" charset="-122"/>
              </a:rPr>
              <a:t>数据增长速度快</a:t>
            </a:r>
            <a:endParaRPr lang="zh-CN" altLang="en-US" sz="2800" b="0" kern="0" dirty="0">
              <a:solidFill>
                <a:srgbClr val="FFFFFF"/>
              </a:solidFill>
              <a:effectLst>
                <a:outerShdw blurRad="38100" dist="38100" dir="2700000" algn="tl">
                  <a:srgbClr val="000000"/>
                </a:outerShdw>
              </a:effectLst>
              <a:latin typeface="Arial" pitchFamily="34" charset="0"/>
              <a:ea typeface="宋体" pitchFamily="2" charset="-122"/>
            </a:endParaRPr>
          </a:p>
        </p:txBody>
      </p:sp>
      <p:sp>
        <p:nvSpPr>
          <p:cNvPr id="36" name="TextBox 35"/>
          <p:cNvSpPr txBox="1"/>
          <p:nvPr/>
        </p:nvSpPr>
        <p:spPr>
          <a:xfrm>
            <a:off x="805825" y="2713054"/>
            <a:ext cx="1979062" cy="923330"/>
          </a:xfrm>
          <a:prstGeom prst="rect">
            <a:avLst/>
          </a:prstGeom>
          <a:noFill/>
        </p:spPr>
        <p:txBody>
          <a:bodyPr wrap="square" rtlCol="0">
            <a:spAutoFit/>
          </a:bodyPr>
          <a:lstStyle/>
          <a:p>
            <a:r>
              <a:rPr lang="zh-CN" altLang="en-US" dirty="0" smtClean="0"/>
              <a:t>系统覆盖社区范围广、疾病种类多样</a:t>
            </a:r>
            <a:endParaRPr lang="zh-CN" altLang="en-US" dirty="0"/>
          </a:p>
        </p:txBody>
      </p:sp>
      <p:sp>
        <p:nvSpPr>
          <p:cNvPr id="38" name="TextBox 37"/>
          <p:cNvSpPr txBox="1"/>
          <p:nvPr/>
        </p:nvSpPr>
        <p:spPr>
          <a:xfrm>
            <a:off x="3536774" y="2719877"/>
            <a:ext cx="1817265" cy="923330"/>
          </a:xfrm>
          <a:prstGeom prst="rect">
            <a:avLst/>
          </a:prstGeom>
          <a:noFill/>
        </p:spPr>
        <p:txBody>
          <a:bodyPr wrap="square" rtlCol="0">
            <a:spAutoFit/>
          </a:bodyPr>
          <a:lstStyle/>
          <a:p>
            <a:r>
              <a:rPr lang="zh-CN" altLang="en-US" dirty="0" smtClean="0"/>
              <a:t>不同疾病所需的数据在类型和结构上有很大差异</a:t>
            </a:r>
            <a:endParaRPr lang="zh-CN" altLang="en-US" dirty="0"/>
          </a:p>
        </p:txBody>
      </p:sp>
      <p:sp>
        <p:nvSpPr>
          <p:cNvPr id="39" name="TextBox 38"/>
          <p:cNvSpPr txBox="1"/>
          <p:nvPr/>
        </p:nvSpPr>
        <p:spPr>
          <a:xfrm>
            <a:off x="5910016" y="2436055"/>
            <a:ext cx="2160240" cy="1477328"/>
          </a:xfrm>
          <a:prstGeom prst="rect">
            <a:avLst/>
          </a:prstGeom>
          <a:noFill/>
        </p:spPr>
        <p:txBody>
          <a:bodyPr wrap="square" rtlCol="0">
            <a:spAutoFit/>
          </a:bodyPr>
          <a:lstStyle/>
          <a:p>
            <a:r>
              <a:rPr lang="zh-CN" altLang="en-US" dirty="0" smtClean="0"/>
              <a:t>社区医疗的人口基数大，医疗数据来源多样（问诊记录、检查报告、头痛日志）</a:t>
            </a:r>
            <a:endParaRPr lang="zh-CN" altLang="en-US" dirty="0"/>
          </a:p>
        </p:txBody>
      </p:sp>
      <p:sp>
        <p:nvSpPr>
          <p:cNvPr id="13" name="TextBox 12"/>
          <p:cNvSpPr txBox="1"/>
          <p:nvPr/>
        </p:nvSpPr>
        <p:spPr>
          <a:xfrm>
            <a:off x="845079" y="4149080"/>
            <a:ext cx="4239656" cy="1477328"/>
          </a:xfrm>
          <a:prstGeom prst="rect">
            <a:avLst/>
          </a:prstGeom>
          <a:noFill/>
        </p:spPr>
        <p:txBody>
          <a:bodyPr wrap="square" rtlCol="0">
            <a:spAutoFit/>
          </a:bodyPr>
          <a:lstStyle/>
          <a:p>
            <a:r>
              <a:rPr lang="zh-CN" altLang="en-US" dirty="0" smtClean="0"/>
              <a:t>关系数据库的劣势</a:t>
            </a:r>
            <a:endParaRPr lang="en-US" altLang="zh-CN" dirty="0" smtClean="0"/>
          </a:p>
          <a:p>
            <a:endParaRPr lang="en-US" altLang="zh-CN" dirty="0"/>
          </a:p>
          <a:p>
            <a:r>
              <a:rPr lang="zh-CN" altLang="en-US" dirty="0" smtClean="0"/>
              <a:t>数据模式固定</a:t>
            </a:r>
            <a:r>
              <a:rPr lang="en-US" altLang="zh-CN" dirty="0" smtClean="0"/>
              <a:t>-----</a:t>
            </a:r>
            <a:r>
              <a:rPr lang="zh-CN" altLang="en-US" dirty="0" smtClean="0"/>
              <a:t>字段空缺，空间浪费</a:t>
            </a:r>
            <a:endParaRPr lang="en-US" altLang="zh-CN" dirty="0" smtClean="0"/>
          </a:p>
          <a:p>
            <a:r>
              <a:rPr lang="zh-CN" altLang="en-US" dirty="0" smtClean="0"/>
              <a:t>扩展性差</a:t>
            </a:r>
            <a:r>
              <a:rPr lang="en-US" altLang="zh-CN" dirty="0" smtClean="0"/>
              <a:t>----</a:t>
            </a:r>
            <a:r>
              <a:rPr lang="zh-CN" altLang="en-US" dirty="0" smtClean="0"/>
              <a:t>存储量</a:t>
            </a:r>
            <a:endParaRPr lang="en-US" altLang="zh-CN" dirty="0" smtClean="0"/>
          </a:p>
          <a:p>
            <a:r>
              <a:rPr lang="zh-CN" altLang="en-US" dirty="0" smtClean="0"/>
              <a:t>访问大量数据性能差</a:t>
            </a:r>
            <a:r>
              <a:rPr lang="en-US" altLang="zh-CN" dirty="0" smtClean="0"/>
              <a:t>---</a:t>
            </a:r>
            <a:r>
              <a:rPr lang="zh-CN" altLang="en-US" dirty="0" smtClean="0"/>
              <a:t>高速访问</a:t>
            </a:r>
            <a:endParaRPr lang="zh-CN" altLang="en-US" dirty="0"/>
          </a:p>
        </p:txBody>
      </p:sp>
    </p:spTree>
    <p:extLst>
      <p:ext uri="{BB962C8B-B14F-4D97-AF65-F5344CB8AC3E}">
        <p14:creationId xmlns:p14="http://schemas.microsoft.com/office/powerpoint/2010/main" val="10073311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16</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2.</a:t>
            </a:r>
            <a:r>
              <a:rPr lang="zh-CN" altLang="en-US" sz="2800" b="1" dirty="0" smtClean="0">
                <a:solidFill>
                  <a:srgbClr val="FFFFFF"/>
                </a:solidFill>
                <a:latin typeface="Times New Roman" pitchFamily="18" charset="0"/>
                <a:ea typeface="黑体" pitchFamily="49" charset="-122"/>
                <a:cs typeface="Times New Roman" pitchFamily="18" charset="0"/>
              </a:rPr>
              <a:t>数据存储</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3" name="TextBox 2"/>
          <p:cNvSpPr txBox="1"/>
          <p:nvPr/>
        </p:nvSpPr>
        <p:spPr>
          <a:xfrm>
            <a:off x="611560" y="1314828"/>
            <a:ext cx="4435766"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en-US" altLang="zh-CN" dirty="0" smtClean="0"/>
              <a:t>NoSQL  =  Not Only  SQL</a:t>
            </a:r>
            <a:endParaRPr lang="zh-CN" altLang="en-US" dirty="0"/>
          </a:p>
        </p:txBody>
      </p:sp>
      <p:sp>
        <p:nvSpPr>
          <p:cNvPr id="6" name="TextBox 5"/>
          <p:cNvSpPr txBox="1"/>
          <p:nvPr/>
        </p:nvSpPr>
        <p:spPr>
          <a:xfrm>
            <a:off x="701603" y="2280677"/>
            <a:ext cx="4255680" cy="1754326"/>
          </a:xfrm>
          <a:prstGeom prst="rect">
            <a:avLst/>
          </a:prstGeom>
          <a:noFill/>
        </p:spPr>
        <p:txBody>
          <a:bodyPr wrap="square" rtlCol="0">
            <a:spAutoFit/>
          </a:bodyPr>
          <a:lstStyle/>
          <a:p>
            <a:pPr>
              <a:lnSpc>
                <a:spcPct val="150000"/>
              </a:lnSpc>
            </a:pPr>
            <a:r>
              <a:rPr lang="en-US" altLang="zh-CN" dirty="0" smtClean="0"/>
              <a:t>NOSQL</a:t>
            </a:r>
            <a:r>
              <a:rPr lang="zh-CN" altLang="en-US" dirty="0" smtClean="0"/>
              <a:t>的特性</a:t>
            </a:r>
            <a:endParaRPr lang="en-US" altLang="zh-CN" dirty="0" smtClean="0"/>
          </a:p>
          <a:p>
            <a:pPr>
              <a:lnSpc>
                <a:spcPct val="150000"/>
              </a:lnSpc>
            </a:pPr>
            <a:r>
              <a:rPr lang="en-US" altLang="zh-CN" dirty="0" smtClean="0"/>
              <a:t>1.</a:t>
            </a:r>
            <a:r>
              <a:rPr lang="zh-CN" altLang="en-US" dirty="0" smtClean="0"/>
              <a:t>良好的水平扩展能力</a:t>
            </a:r>
            <a:endParaRPr lang="en-US" altLang="zh-CN" dirty="0" smtClean="0"/>
          </a:p>
          <a:p>
            <a:pPr>
              <a:lnSpc>
                <a:spcPct val="150000"/>
              </a:lnSpc>
            </a:pPr>
            <a:r>
              <a:rPr lang="en-US" altLang="zh-CN" dirty="0" smtClean="0"/>
              <a:t>2.</a:t>
            </a:r>
            <a:r>
              <a:rPr lang="zh-CN" altLang="en-US" dirty="0" smtClean="0"/>
              <a:t>模式自由</a:t>
            </a:r>
            <a:endParaRPr lang="en-US" altLang="zh-CN" dirty="0" smtClean="0"/>
          </a:p>
          <a:p>
            <a:pPr>
              <a:lnSpc>
                <a:spcPct val="150000"/>
              </a:lnSpc>
            </a:pPr>
            <a:r>
              <a:rPr lang="en-US" altLang="zh-CN" dirty="0" smtClean="0"/>
              <a:t>3.</a:t>
            </a:r>
            <a:r>
              <a:rPr lang="zh-CN" altLang="en-US" dirty="0" smtClean="0"/>
              <a:t>高可用性</a:t>
            </a:r>
            <a:endParaRPr lang="en-US" altLang="zh-CN" dirty="0" smtClean="0"/>
          </a:p>
        </p:txBody>
      </p:sp>
      <p:pic>
        <p:nvPicPr>
          <p:cNvPr id="2049" name="Picture 1" descr="C:\Users\FGJ\AppData\Roaming\Tencent\Users\794460205\QQ\WinTemp\RichOle\`4JARE]T$F_1038VV4O2F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7326" y="2280677"/>
            <a:ext cx="2571750" cy="268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9059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17</a:t>
            </a:fld>
            <a:endParaRPr lang="en-US" altLang="zh-CN" smtClean="0">
              <a:solidFill>
                <a:srgbClr val="000000"/>
              </a:solidFill>
              <a:latin typeface="Arial" charset="0"/>
            </a:endParaRPr>
          </a:p>
        </p:txBody>
      </p:sp>
      <p:sp>
        <p:nvSpPr>
          <p:cNvPr id="57348" name="标题 1"/>
          <p:cNvSpPr txBox="1">
            <a:spLocks/>
          </p:cNvSpPr>
          <p:nvPr/>
        </p:nvSpPr>
        <p:spPr bwMode="auto">
          <a:xfrm>
            <a:off x="435407"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NoSQL</a:t>
            </a:r>
            <a:r>
              <a:rPr lang="zh-CN" altLang="en-US" sz="2800" b="1" dirty="0" smtClean="0">
                <a:solidFill>
                  <a:srgbClr val="FFFFFF"/>
                </a:solidFill>
                <a:latin typeface="Times New Roman" pitchFamily="18" charset="0"/>
                <a:ea typeface="黑体" pitchFamily="49" charset="-122"/>
                <a:cs typeface="Times New Roman" pitchFamily="18" charset="0"/>
              </a:rPr>
              <a:t>与关系型数据库比较分析</a:t>
            </a:r>
            <a:endParaRPr lang="zh-CN" altLang="en-US" sz="2800" b="1" dirty="0">
              <a:solidFill>
                <a:srgbClr val="FFFFFF"/>
              </a:solidFill>
              <a:latin typeface="Times New Roman" pitchFamily="18" charset="0"/>
              <a:ea typeface="黑体" pitchFamily="49" charset="-122"/>
              <a:cs typeface="Times New Roman"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1592186043"/>
              </p:ext>
            </p:extLst>
          </p:nvPr>
        </p:nvGraphicFramePr>
        <p:xfrm>
          <a:off x="474574" y="1412776"/>
          <a:ext cx="8229600" cy="4240594"/>
        </p:xfrm>
        <a:graphic>
          <a:graphicData uri="http://schemas.openxmlformats.org/drawingml/2006/table">
            <a:tbl>
              <a:tblPr firstRow="1" bandRow="1">
                <a:tableStyleId>{5C22544A-7EE6-4342-B048-85BDC9FD1C3A}</a:tableStyleId>
              </a:tblPr>
              <a:tblGrid>
                <a:gridCol w="2057400"/>
                <a:gridCol w="2057400"/>
                <a:gridCol w="2057400"/>
                <a:gridCol w="2057400"/>
              </a:tblGrid>
              <a:tr h="380653">
                <a:tc>
                  <a:txBody>
                    <a:bodyPr/>
                    <a:lstStyle/>
                    <a:p>
                      <a:endParaRPr lang="zh-CN" altLang="en-US" dirty="0"/>
                    </a:p>
                  </a:txBody>
                  <a:tcPr/>
                </a:tc>
                <a:tc>
                  <a:txBody>
                    <a:bodyPr/>
                    <a:lstStyle/>
                    <a:p>
                      <a:r>
                        <a:rPr lang="en-US" altLang="zh-CN" dirty="0" smtClean="0"/>
                        <a:t>HBase</a:t>
                      </a:r>
                      <a:endParaRPr lang="zh-CN" altLang="en-US" dirty="0"/>
                    </a:p>
                  </a:txBody>
                  <a:tcPr/>
                </a:tc>
                <a:tc>
                  <a:txBody>
                    <a:bodyPr/>
                    <a:lstStyle/>
                    <a:p>
                      <a:r>
                        <a:rPr lang="en-US" altLang="zh-CN" dirty="0" smtClean="0"/>
                        <a:t>Dynamo</a:t>
                      </a:r>
                      <a:endParaRPr lang="zh-CN" altLang="en-US" dirty="0"/>
                    </a:p>
                  </a:txBody>
                  <a:tcPr/>
                </a:tc>
                <a:tc>
                  <a:txBody>
                    <a:bodyPr/>
                    <a:lstStyle/>
                    <a:p>
                      <a:r>
                        <a:rPr lang="en-US" altLang="zh-CN" dirty="0" smtClean="0"/>
                        <a:t>MongoDB</a:t>
                      </a:r>
                      <a:endParaRPr lang="zh-CN" altLang="en-US" dirty="0"/>
                    </a:p>
                  </a:txBody>
                  <a:tcPr/>
                </a:tc>
              </a:tr>
              <a:tr h="386645">
                <a:tc>
                  <a:txBody>
                    <a:bodyPr/>
                    <a:lstStyle/>
                    <a:p>
                      <a:r>
                        <a:rPr lang="zh-CN" altLang="en-US" dirty="0" smtClean="0"/>
                        <a:t>数据模型</a:t>
                      </a:r>
                      <a:endParaRPr lang="zh-CN" altLang="en-US" dirty="0"/>
                    </a:p>
                  </a:txBody>
                  <a:tcPr/>
                </a:tc>
                <a:tc>
                  <a:txBody>
                    <a:bodyPr/>
                    <a:lstStyle/>
                    <a:p>
                      <a:pPr algn="ctr"/>
                      <a:r>
                        <a:rPr lang="en-US" altLang="zh-CN" dirty="0" smtClean="0"/>
                        <a:t> </a:t>
                      </a:r>
                      <a:r>
                        <a:rPr lang="zh-CN" altLang="en-US" dirty="0" smtClean="0"/>
                        <a:t>列存储</a:t>
                      </a:r>
                      <a:endParaRPr lang="zh-CN" altLang="en-US" dirty="0"/>
                    </a:p>
                  </a:txBody>
                  <a:tcPr/>
                </a:tc>
                <a:tc>
                  <a:txBody>
                    <a:bodyPr/>
                    <a:lstStyle/>
                    <a:p>
                      <a:pPr algn="ctr"/>
                      <a:r>
                        <a:rPr lang="zh-CN" altLang="en-US" dirty="0" smtClean="0"/>
                        <a:t>键值存储</a:t>
                      </a:r>
                      <a:endParaRPr lang="zh-CN" altLang="en-US" dirty="0"/>
                    </a:p>
                  </a:txBody>
                  <a:tcPr/>
                </a:tc>
                <a:tc>
                  <a:txBody>
                    <a:bodyPr/>
                    <a:lstStyle/>
                    <a:p>
                      <a:pPr algn="ctr"/>
                      <a:r>
                        <a:rPr lang="en-US" altLang="zh-CN" dirty="0" smtClean="0"/>
                        <a:t>MongoDB</a:t>
                      </a:r>
                      <a:endParaRPr lang="zh-CN" altLang="en-US" dirty="0"/>
                    </a:p>
                  </a:txBody>
                  <a:tcPr/>
                </a:tc>
              </a:tr>
              <a:tr h="767299">
                <a:tc>
                  <a:txBody>
                    <a:bodyPr/>
                    <a:lstStyle/>
                    <a:p>
                      <a:r>
                        <a:rPr lang="zh-CN" altLang="en-US" dirty="0" smtClean="0"/>
                        <a:t>架构</a:t>
                      </a:r>
                      <a:endParaRPr lang="zh-CN" altLang="en-US" dirty="0"/>
                    </a:p>
                  </a:txBody>
                  <a:tcPr/>
                </a:tc>
                <a:tc>
                  <a:txBody>
                    <a:bodyPr/>
                    <a:lstStyle/>
                    <a:p>
                      <a:pPr algn="ctr"/>
                      <a:r>
                        <a:rPr lang="en-US" altLang="zh-CN" dirty="0" smtClean="0"/>
                        <a:t>Master+</a:t>
                      </a:r>
                    </a:p>
                    <a:p>
                      <a:pPr algn="ctr"/>
                      <a:r>
                        <a:rPr lang="en-US" altLang="zh-CN" dirty="0" smtClean="0"/>
                        <a:t>Tablet Server</a:t>
                      </a:r>
                      <a:endParaRPr lang="zh-CN" altLang="en-US" dirty="0"/>
                    </a:p>
                  </a:txBody>
                  <a:tcPr/>
                </a:tc>
                <a:tc>
                  <a:txBody>
                    <a:bodyPr/>
                    <a:lstStyle/>
                    <a:p>
                      <a:r>
                        <a:rPr lang="zh-CN" altLang="en-US" dirty="0" smtClean="0"/>
                        <a:t>去中心化的分布式数据库</a:t>
                      </a:r>
                      <a:endParaRPr lang="zh-CN" altLang="en-US" dirty="0"/>
                    </a:p>
                  </a:txBody>
                  <a:tcPr/>
                </a:tc>
                <a:tc>
                  <a:txBody>
                    <a:bodyPr/>
                    <a:lstStyle/>
                    <a:p>
                      <a:r>
                        <a:rPr lang="zh-CN" altLang="en-US" dirty="0" smtClean="0"/>
                        <a:t>自动分片与副本集</a:t>
                      </a:r>
                      <a:endParaRPr lang="zh-CN" altLang="en-US" dirty="0"/>
                    </a:p>
                  </a:txBody>
                  <a:tcPr/>
                </a:tc>
              </a:tr>
              <a:tr h="1151517">
                <a:tc>
                  <a:txBody>
                    <a:bodyPr/>
                    <a:lstStyle/>
                    <a:p>
                      <a:r>
                        <a:rPr lang="zh-CN" altLang="en-US" dirty="0" smtClean="0"/>
                        <a:t>查询功能</a:t>
                      </a:r>
                      <a:endParaRPr lang="zh-CN" altLang="en-US" dirty="0"/>
                    </a:p>
                  </a:txBody>
                  <a:tcPr/>
                </a:tc>
                <a:tc>
                  <a:txBody>
                    <a:bodyPr/>
                    <a:lstStyle/>
                    <a:p>
                      <a:r>
                        <a:rPr lang="zh-CN" altLang="en-US" dirty="0" smtClean="0"/>
                        <a:t>只能进行单个列的查询、不能进行复合条件查询</a:t>
                      </a:r>
                      <a:endParaRPr lang="zh-CN" altLang="en-US" dirty="0"/>
                    </a:p>
                  </a:txBody>
                  <a:tcPr/>
                </a:tc>
                <a:tc>
                  <a:txBody>
                    <a:bodyPr/>
                    <a:lstStyle/>
                    <a:p>
                      <a:r>
                        <a:rPr lang="zh-CN" altLang="en-US" dirty="0" smtClean="0"/>
                        <a:t>只支持主键查询</a:t>
                      </a:r>
                      <a:endParaRPr lang="zh-CN" altLang="en-US" dirty="0"/>
                    </a:p>
                  </a:txBody>
                  <a:tcPr/>
                </a:tc>
                <a:tc>
                  <a:txBody>
                    <a:bodyPr/>
                    <a:lstStyle/>
                    <a:p>
                      <a:r>
                        <a:rPr lang="zh-CN" altLang="en-US" dirty="0" smtClean="0"/>
                        <a:t>除连接查询外，支持丰富的查询功能</a:t>
                      </a:r>
                      <a:endParaRPr lang="zh-CN" altLang="en-US" dirty="0"/>
                    </a:p>
                  </a:txBody>
                  <a:tcPr/>
                </a:tc>
              </a:tr>
              <a:tr h="620048">
                <a:tc>
                  <a:txBody>
                    <a:bodyPr/>
                    <a:lstStyle/>
                    <a:p>
                      <a:r>
                        <a:rPr lang="zh-CN" altLang="en-US" dirty="0" smtClean="0"/>
                        <a:t>扩展性</a:t>
                      </a:r>
                      <a:endParaRPr lang="zh-CN" altLang="en-US" dirty="0"/>
                    </a:p>
                  </a:txBody>
                  <a:tcPr/>
                </a:tc>
                <a:tc>
                  <a:txBody>
                    <a:bodyPr/>
                    <a:lstStyle/>
                    <a:p>
                      <a:r>
                        <a:rPr lang="zh-CN" altLang="en-US" dirty="0" smtClean="0"/>
                        <a:t>添加</a:t>
                      </a:r>
                      <a:r>
                        <a:rPr lang="en-US" altLang="zh-CN" dirty="0" smtClean="0"/>
                        <a:t>Tablet</a:t>
                      </a:r>
                      <a:r>
                        <a:rPr lang="zh-CN" altLang="en-US" dirty="0" smtClean="0"/>
                        <a:t>服务</a:t>
                      </a:r>
                      <a:endParaRPr lang="zh-CN" altLang="en-US" dirty="0"/>
                    </a:p>
                  </a:txBody>
                  <a:tcPr/>
                </a:tc>
                <a:tc>
                  <a:txBody>
                    <a:bodyPr/>
                    <a:lstStyle/>
                    <a:p>
                      <a:r>
                        <a:rPr lang="zh-CN" altLang="en-US" dirty="0" smtClean="0"/>
                        <a:t>添加节点，表迁移</a:t>
                      </a:r>
                      <a:endParaRPr lang="zh-CN" altLang="en-US" dirty="0"/>
                    </a:p>
                  </a:txBody>
                  <a:tcPr/>
                </a:tc>
                <a:tc>
                  <a:txBody>
                    <a:bodyPr/>
                    <a:lstStyle/>
                    <a:p>
                      <a:r>
                        <a:rPr lang="zh-CN" altLang="en-US" dirty="0" smtClean="0"/>
                        <a:t>添加分片，</a:t>
                      </a:r>
                      <a:r>
                        <a:rPr lang="en-US" altLang="zh-CN" dirty="0" smtClean="0"/>
                        <a:t>chunk</a:t>
                      </a:r>
                      <a:r>
                        <a:rPr lang="zh-CN" altLang="en-US" dirty="0" smtClean="0"/>
                        <a:t>迁移</a:t>
                      </a:r>
                      <a:endParaRPr lang="zh-CN" altLang="en-US" dirty="0"/>
                    </a:p>
                  </a:txBody>
                  <a:tcPr/>
                </a:tc>
              </a:tr>
              <a:tr h="150221">
                <a:tc>
                  <a:txBody>
                    <a:bodyPr/>
                    <a:lstStyle/>
                    <a:p>
                      <a:r>
                        <a:rPr lang="zh-CN" altLang="en-US" dirty="0" smtClean="0"/>
                        <a:t>接口可用性</a:t>
                      </a:r>
                      <a:endParaRPr lang="zh-CN" altLang="en-US" dirty="0"/>
                    </a:p>
                  </a:txBody>
                  <a:tcPr/>
                </a:tc>
                <a:tc>
                  <a:txBody>
                    <a:bodyPr/>
                    <a:lstStyle/>
                    <a:p>
                      <a:r>
                        <a:rPr lang="zh-CN" altLang="en-US" dirty="0" smtClean="0"/>
                        <a:t>提供</a:t>
                      </a:r>
                      <a:r>
                        <a:rPr lang="en-US" altLang="zh-CN" dirty="0" smtClean="0"/>
                        <a:t>thrift Gateway</a:t>
                      </a:r>
                      <a:r>
                        <a:rPr lang="zh-CN" altLang="en-US" dirty="0" smtClean="0"/>
                        <a:t>，支持</a:t>
                      </a:r>
                      <a:r>
                        <a:rPr lang="en-US" altLang="zh-CN" dirty="0" smtClean="0"/>
                        <a:t>C++</a:t>
                      </a:r>
                      <a:r>
                        <a:rPr lang="zh-CN" altLang="en-US" dirty="0" smtClean="0"/>
                        <a:t>、</a:t>
                      </a:r>
                      <a:r>
                        <a:rPr lang="en-US" altLang="zh-CN" dirty="0" smtClean="0"/>
                        <a:t>PHP</a:t>
                      </a:r>
                      <a:r>
                        <a:rPr lang="zh-CN" altLang="en-US" dirty="0" smtClean="0"/>
                        <a:t>等多种语言</a:t>
                      </a:r>
                      <a:endParaRPr lang="zh-CN" altLang="en-US" dirty="0"/>
                    </a:p>
                  </a:txBody>
                  <a:tcPr/>
                </a:tc>
                <a:tc>
                  <a:txBody>
                    <a:bodyPr/>
                    <a:lstStyle/>
                    <a:p>
                      <a:r>
                        <a:rPr lang="zh-CN" altLang="en-US" dirty="0" smtClean="0"/>
                        <a:t>支持简单的类似</a:t>
                      </a:r>
                      <a:r>
                        <a:rPr lang="en-US" altLang="zh-CN" dirty="0" smtClean="0"/>
                        <a:t>restful</a:t>
                      </a:r>
                      <a:r>
                        <a:rPr lang="zh-CN" altLang="en-US" dirty="0" smtClean="0"/>
                        <a:t>接口</a:t>
                      </a:r>
                      <a:endParaRPr lang="zh-CN" altLang="en-US" dirty="0"/>
                    </a:p>
                  </a:txBody>
                  <a:tcPr/>
                </a:tc>
                <a:tc>
                  <a:txBody>
                    <a:bodyPr/>
                    <a:lstStyle/>
                    <a:p>
                      <a:r>
                        <a:rPr lang="zh-CN" altLang="en-US" dirty="0" smtClean="0"/>
                        <a:t>主流编程语言的驱动程序（</a:t>
                      </a:r>
                      <a:r>
                        <a:rPr lang="en-US" altLang="zh-CN" dirty="0" smtClean="0"/>
                        <a:t>Java</a:t>
                      </a:r>
                      <a:r>
                        <a:rPr lang="zh-CN" altLang="en-US" dirty="0" smtClean="0"/>
                        <a:t>、</a:t>
                      </a:r>
                      <a:r>
                        <a:rPr lang="en-US" altLang="zh-CN" dirty="0" smtClean="0"/>
                        <a:t>C#</a:t>
                      </a:r>
                      <a:r>
                        <a:rPr lang="zh-CN" altLang="en-US" dirty="0" smtClean="0"/>
                        <a:t>、</a:t>
                      </a:r>
                      <a:r>
                        <a:rPr lang="en-US" altLang="zh-CN" dirty="0" smtClean="0"/>
                        <a:t>ruby</a:t>
                      </a:r>
                      <a:r>
                        <a:rPr lang="zh-CN" altLang="en-US" dirty="0" smtClean="0"/>
                        <a:t>等）</a:t>
                      </a:r>
                      <a:endParaRPr lang="zh-CN" altLang="en-US" dirty="0"/>
                    </a:p>
                  </a:txBody>
                  <a:tcPr/>
                </a:tc>
              </a:tr>
            </a:tbl>
          </a:graphicData>
        </a:graphic>
      </p:graphicFrame>
      <p:sp>
        <p:nvSpPr>
          <p:cNvPr id="4" name="TextBox 3"/>
          <p:cNvSpPr txBox="1"/>
          <p:nvPr/>
        </p:nvSpPr>
        <p:spPr>
          <a:xfrm>
            <a:off x="1041750" y="6004222"/>
            <a:ext cx="7016913" cy="369332"/>
          </a:xfrm>
          <a:prstGeom prst="rect">
            <a:avLst/>
          </a:prstGeom>
          <a:noFill/>
        </p:spPr>
        <p:txBody>
          <a:bodyPr wrap="square" rtlCol="0">
            <a:spAutoFit/>
          </a:bodyPr>
          <a:lstStyle/>
          <a:p>
            <a:r>
              <a:rPr lang="en-US" altLang="zh-CN" dirty="0" smtClean="0"/>
              <a:t>MongoDB</a:t>
            </a:r>
            <a:r>
              <a:rPr lang="zh-CN" altLang="en-US" dirty="0" smtClean="0"/>
              <a:t>数据接口支持性好、查询功能丰富</a:t>
            </a:r>
            <a:endParaRPr lang="zh-CN" altLang="en-US" dirty="0"/>
          </a:p>
        </p:txBody>
      </p:sp>
    </p:spTree>
    <p:extLst>
      <p:ext uri="{BB962C8B-B14F-4D97-AF65-F5344CB8AC3E}">
        <p14:creationId xmlns:p14="http://schemas.microsoft.com/office/powerpoint/2010/main" val="399548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bwMode="auto">
          <a:xfrm>
            <a:off x="462960" y="3458113"/>
            <a:ext cx="8429520" cy="253990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18</a:t>
            </a:fld>
            <a:endParaRPr lang="en-US" altLang="zh-CN" smtClean="0">
              <a:solidFill>
                <a:srgbClr val="000000"/>
              </a:solidFill>
              <a:latin typeface="Arial" charset="0"/>
            </a:endParaRPr>
          </a:p>
        </p:txBody>
      </p:sp>
      <p:sp>
        <p:nvSpPr>
          <p:cNvPr id="57348" name="标题 1"/>
          <p:cNvSpPr txBox="1">
            <a:spLocks/>
          </p:cNvSpPr>
          <p:nvPr/>
        </p:nvSpPr>
        <p:spPr bwMode="auto">
          <a:xfrm>
            <a:off x="462960" y="271938"/>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MongoDB</a:t>
            </a:r>
            <a:r>
              <a:rPr lang="zh-CN" altLang="en-US" sz="2800" b="1" dirty="0" smtClean="0">
                <a:solidFill>
                  <a:srgbClr val="FFFFFF"/>
                </a:solidFill>
                <a:latin typeface="Times New Roman" pitchFamily="18" charset="0"/>
                <a:ea typeface="黑体" pitchFamily="49" charset="-122"/>
                <a:cs typeface="Times New Roman" pitchFamily="18" charset="0"/>
              </a:rPr>
              <a:t>简介</a:t>
            </a:r>
            <a:endParaRPr lang="zh-CN" altLang="en-US" sz="2800" b="1" dirty="0">
              <a:solidFill>
                <a:srgbClr val="FFFFFF"/>
              </a:solidFill>
              <a:latin typeface="Times New Roman" pitchFamily="18" charset="0"/>
              <a:ea typeface="黑体" pitchFamily="49" charset="-122"/>
              <a:cs typeface="Times New Roman" pitchFamily="18" charset="0"/>
            </a:endParaRPr>
          </a:p>
        </p:txBody>
      </p:sp>
      <p:pic>
        <p:nvPicPr>
          <p:cNvPr id="4098" name="Picture 2" descr="D:\毕设\pictrute\data-model-denormaliz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563" y="3548844"/>
            <a:ext cx="3529531" cy="216024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D:\毕设\pictrute\data-model-normaliz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3497" y="3398503"/>
            <a:ext cx="3848650" cy="2341703"/>
          </a:xfrm>
          <a:prstGeom prst="rect">
            <a:avLst/>
          </a:prstGeom>
          <a:noFill/>
          <a:extLst>
            <a:ext uri="{909E8E84-426E-40DD-AFC4-6F175D3DCCD1}">
              <a14:hiddenFill xmlns:a14="http://schemas.microsoft.com/office/drawing/2010/main">
                <a:solidFill>
                  <a:srgbClr val="FFFFFF"/>
                </a:solidFill>
              </a14:hiddenFill>
            </a:ext>
          </a:extLst>
        </p:spPr>
      </p:pic>
      <p:sp>
        <p:nvSpPr>
          <p:cNvPr id="2" name="椭圆 1"/>
          <p:cNvSpPr/>
          <p:nvPr/>
        </p:nvSpPr>
        <p:spPr bwMode="auto">
          <a:xfrm>
            <a:off x="2563651" y="1196752"/>
            <a:ext cx="4176464" cy="2088232"/>
          </a:xfrm>
          <a:prstGeom prst="ellipse">
            <a:avLst/>
          </a:prstGeom>
          <a:solidFill>
            <a:schemeClr val="accent3">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 name="椭圆 2"/>
          <p:cNvSpPr/>
          <p:nvPr/>
        </p:nvSpPr>
        <p:spPr bwMode="auto">
          <a:xfrm>
            <a:off x="2843809" y="1710100"/>
            <a:ext cx="1872208" cy="139925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9" name="椭圆 8"/>
          <p:cNvSpPr/>
          <p:nvPr/>
        </p:nvSpPr>
        <p:spPr bwMode="auto">
          <a:xfrm>
            <a:off x="4738944" y="1710100"/>
            <a:ext cx="1849280" cy="138174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5" name="椭圆 4"/>
          <p:cNvSpPr/>
          <p:nvPr/>
        </p:nvSpPr>
        <p:spPr bwMode="auto">
          <a:xfrm>
            <a:off x="2843809" y="2148394"/>
            <a:ext cx="864096" cy="608816"/>
          </a:xfrm>
          <a:prstGeom prst="ellipse">
            <a:avLst/>
          </a:prstGeom>
          <a:solidFill>
            <a:srgbClr val="C2E6B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1" name="椭圆 10"/>
          <p:cNvSpPr/>
          <p:nvPr/>
        </p:nvSpPr>
        <p:spPr bwMode="auto">
          <a:xfrm>
            <a:off x="3812486" y="2185338"/>
            <a:ext cx="864096" cy="608816"/>
          </a:xfrm>
          <a:prstGeom prst="ellipse">
            <a:avLst/>
          </a:prstGeom>
          <a:solidFill>
            <a:srgbClr val="C2E6B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12" name="椭圆 11"/>
          <p:cNvSpPr/>
          <p:nvPr/>
        </p:nvSpPr>
        <p:spPr bwMode="auto">
          <a:xfrm>
            <a:off x="4730884" y="2228880"/>
            <a:ext cx="864096" cy="608816"/>
          </a:xfrm>
          <a:prstGeom prst="ellipse">
            <a:avLst/>
          </a:prstGeom>
          <a:solidFill>
            <a:srgbClr val="C2E6B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13" name="椭圆 12"/>
          <p:cNvSpPr/>
          <p:nvPr/>
        </p:nvSpPr>
        <p:spPr bwMode="auto">
          <a:xfrm>
            <a:off x="5594980" y="2264884"/>
            <a:ext cx="864096" cy="608816"/>
          </a:xfrm>
          <a:prstGeom prst="ellipse">
            <a:avLst/>
          </a:prstGeom>
          <a:solidFill>
            <a:srgbClr val="C2E6B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6" name="TextBox 5"/>
          <p:cNvSpPr txBox="1"/>
          <p:nvPr/>
        </p:nvSpPr>
        <p:spPr>
          <a:xfrm>
            <a:off x="3563888" y="1340768"/>
            <a:ext cx="2160240" cy="369332"/>
          </a:xfrm>
          <a:prstGeom prst="rect">
            <a:avLst/>
          </a:prstGeom>
          <a:noFill/>
        </p:spPr>
        <p:txBody>
          <a:bodyPr wrap="square" rtlCol="0">
            <a:spAutoFit/>
          </a:bodyPr>
          <a:lstStyle/>
          <a:p>
            <a:r>
              <a:rPr lang="zh-CN" altLang="en-US" dirty="0" smtClean="0"/>
              <a:t>数据库 </a:t>
            </a:r>
            <a:r>
              <a:rPr lang="en-US" altLang="zh-CN" dirty="0" smtClean="0"/>
              <a:t>Database</a:t>
            </a:r>
            <a:endParaRPr lang="zh-CN" altLang="en-US" dirty="0"/>
          </a:p>
        </p:txBody>
      </p:sp>
      <p:sp>
        <p:nvSpPr>
          <p:cNvPr id="7" name="TextBox 6"/>
          <p:cNvSpPr txBox="1"/>
          <p:nvPr/>
        </p:nvSpPr>
        <p:spPr>
          <a:xfrm>
            <a:off x="2915816" y="2305080"/>
            <a:ext cx="648072" cy="369332"/>
          </a:xfrm>
          <a:prstGeom prst="rect">
            <a:avLst/>
          </a:prstGeom>
          <a:noFill/>
        </p:spPr>
        <p:txBody>
          <a:bodyPr wrap="square" rtlCol="0">
            <a:spAutoFit/>
          </a:bodyPr>
          <a:lstStyle/>
          <a:p>
            <a:r>
              <a:rPr lang="zh-CN" altLang="en-US" dirty="0"/>
              <a:t>文档</a:t>
            </a:r>
          </a:p>
        </p:txBody>
      </p:sp>
      <p:sp>
        <p:nvSpPr>
          <p:cNvPr id="8" name="TextBox 7"/>
          <p:cNvSpPr txBox="1"/>
          <p:nvPr/>
        </p:nvSpPr>
        <p:spPr>
          <a:xfrm>
            <a:off x="2939282" y="1880528"/>
            <a:ext cx="1944215" cy="369332"/>
          </a:xfrm>
          <a:prstGeom prst="rect">
            <a:avLst/>
          </a:prstGeom>
          <a:noFill/>
        </p:spPr>
        <p:txBody>
          <a:bodyPr wrap="square" rtlCol="0">
            <a:spAutoFit/>
          </a:bodyPr>
          <a:lstStyle/>
          <a:p>
            <a:r>
              <a:rPr lang="zh-CN" altLang="en-US" dirty="0" smtClean="0"/>
              <a:t>集合 </a:t>
            </a:r>
            <a:r>
              <a:rPr lang="en-US" altLang="zh-CN" dirty="0" smtClean="0"/>
              <a:t>Collection</a:t>
            </a:r>
            <a:endParaRPr lang="zh-CN" altLang="en-US" dirty="0"/>
          </a:p>
        </p:txBody>
      </p:sp>
      <p:sp>
        <p:nvSpPr>
          <p:cNvPr id="17" name="TextBox 16"/>
          <p:cNvSpPr txBox="1"/>
          <p:nvPr/>
        </p:nvSpPr>
        <p:spPr>
          <a:xfrm>
            <a:off x="3911390" y="2352266"/>
            <a:ext cx="648072" cy="369332"/>
          </a:xfrm>
          <a:prstGeom prst="rect">
            <a:avLst/>
          </a:prstGeom>
          <a:noFill/>
        </p:spPr>
        <p:txBody>
          <a:bodyPr wrap="square" rtlCol="0">
            <a:spAutoFit/>
          </a:bodyPr>
          <a:lstStyle/>
          <a:p>
            <a:r>
              <a:rPr lang="zh-CN" altLang="en-US" dirty="0"/>
              <a:t>文档</a:t>
            </a:r>
          </a:p>
        </p:txBody>
      </p:sp>
      <p:sp>
        <p:nvSpPr>
          <p:cNvPr id="18" name="TextBox 17"/>
          <p:cNvSpPr txBox="1"/>
          <p:nvPr/>
        </p:nvSpPr>
        <p:spPr>
          <a:xfrm>
            <a:off x="4838896" y="2384626"/>
            <a:ext cx="648072" cy="369332"/>
          </a:xfrm>
          <a:prstGeom prst="rect">
            <a:avLst/>
          </a:prstGeom>
          <a:noFill/>
        </p:spPr>
        <p:txBody>
          <a:bodyPr wrap="square" rtlCol="0">
            <a:spAutoFit/>
          </a:bodyPr>
          <a:lstStyle/>
          <a:p>
            <a:r>
              <a:rPr lang="zh-CN" altLang="en-US" dirty="0"/>
              <a:t>文档</a:t>
            </a:r>
          </a:p>
        </p:txBody>
      </p:sp>
      <p:sp>
        <p:nvSpPr>
          <p:cNvPr id="19" name="TextBox 18"/>
          <p:cNvSpPr txBox="1"/>
          <p:nvPr/>
        </p:nvSpPr>
        <p:spPr>
          <a:xfrm>
            <a:off x="5702992" y="2384626"/>
            <a:ext cx="648072" cy="369332"/>
          </a:xfrm>
          <a:prstGeom prst="rect">
            <a:avLst/>
          </a:prstGeom>
          <a:noFill/>
        </p:spPr>
        <p:txBody>
          <a:bodyPr wrap="square" rtlCol="0">
            <a:spAutoFit/>
          </a:bodyPr>
          <a:lstStyle/>
          <a:p>
            <a:r>
              <a:rPr lang="zh-CN" altLang="en-US" dirty="0"/>
              <a:t>文档</a:t>
            </a:r>
          </a:p>
        </p:txBody>
      </p:sp>
      <p:sp>
        <p:nvSpPr>
          <p:cNvPr id="20" name="TextBox 19"/>
          <p:cNvSpPr txBox="1"/>
          <p:nvPr/>
        </p:nvSpPr>
        <p:spPr>
          <a:xfrm>
            <a:off x="4824020" y="1846238"/>
            <a:ext cx="1944215" cy="369332"/>
          </a:xfrm>
          <a:prstGeom prst="rect">
            <a:avLst/>
          </a:prstGeom>
          <a:noFill/>
        </p:spPr>
        <p:txBody>
          <a:bodyPr wrap="square" rtlCol="0">
            <a:spAutoFit/>
          </a:bodyPr>
          <a:lstStyle/>
          <a:p>
            <a:r>
              <a:rPr lang="zh-CN" altLang="en-US" dirty="0" smtClean="0"/>
              <a:t>集合 </a:t>
            </a:r>
            <a:r>
              <a:rPr lang="en-US" altLang="zh-CN" dirty="0" smtClean="0"/>
              <a:t>Collection</a:t>
            </a:r>
            <a:endParaRPr lang="zh-CN" altLang="en-US" dirty="0"/>
          </a:p>
        </p:txBody>
      </p:sp>
      <p:sp>
        <p:nvSpPr>
          <p:cNvPr id="10" name="TextBox 9"/>
          <p:cNvSpPr txBox="1"/>
          <p:nvPr/>
        </p:nvSpPr>
        <p:spPr>
          <a:xfrm>
            <a:off x="1535222" y="5670540"/>
            <a:ext cx="1908212" cy="369332"/>
          </a:xfrm>
          <a:prstGeom prst="rect">
            <a:avLst/>
          </a:prstGeom>
          <a:noFill/>
        </p:spPr>
        <p:txBody>
          <a:bodyPr wrap="square" rtlCol="0">
            <a:spAutoFit/>
          </a:bodyPr>
          <a:lstStyle/>
          <a:p>
            <a:r>
              <a:rPr lang="zh-CN" altLang="en-US" dirty="0" smtClean="0"/>
              <a:t>嵌入</a:t>
            </a:r>
            <a:endParaRPr lang="zh-CN" altLang="en-US" dirty="0"/>
          </a:p>
        </p:txBody>
      </p:sp>
      <p:sp>
        <p:nvSpPr>
          <p:cNvPr id="14" name="TextBox 13"/>
          <p:cNvSpPr txBox="1"/>
          <p:nvPr/>
        </p:nvSpPr>
        <p:spPr>
          <a:xfrm>
            <a:off x="6433140" y="5628688"/>
            <a:ext cx="1461296" cy="369332"/>
          </a:xfrm>
          <a:prstGeom prst="rect">
            <a:avLst/>
          </a:prstGeom>
          <a:noFill/>
        </p:spPr>
        <p:txBody>
          <a:bodyPr wrap="square" rtlCol="0">
            <a:spAutoFit/>
          </a:bodyPr>
          <a:lstStyle/>
          <a:p>
            <a:r>
              <a:rPr lang="zh-CN" altLang="en-US" dirty="0" smtClean="0"/>
              <a:t>引用</a:t>
            </a:r>
            <a:endParaRPr lang="zh-CN" altLang="en-US" dirty="0"/>
          </a:p>
        </p:txBody>
      </p:sp>
      <p:sp>
        <p:nvSpPr>
          <p:cNvPr id="24" name="Freeform 5"/>
          <p:cNvSpPr>
            <a:spLocks/>
          </p:cNvSpPr>
          <p:nvPr/>
        </p:nvSpPr>
        <p:spPr bwMode="gray">
          <a:xfrm rot="14944577">
            <a:off x="6409393" y="2425593"/>
            <a:ext cx="1368441" cy="1139536"/>
          </a:xfrm>
          <a:custGeom>
            <a:avLst/>
            <a:gdLst>
              <a:gd name="T0" fmla="*/ 0 w 952"/>
              <a:gd name="T1" fmla="*/ 526266145 h 947"/>
              <a:gd name="T2" fmla="*/ 345884087 w 952"/>
              <a:gd name="T3" fmla="*/ 411407017 h 947"/>
              <a:gd name="T4" fmla="*/ 344072774 w 952"/>
              <a:gd name="T5" fmla="*/ 467792407 h 947"/>
              <a:gd name="T6" fmla="*/ 351316681 w 952"/>
              <a:gd name="T7" fmla="*/ 467792407 h 947"/>
              <a:gd name="T8" fmla="*/ 371237087 w 952"/>
              <a:gd name="T9" fmla="*/ 467792407 h 947"/>
              <a:gd name="T10" fmla="*/ 407455274 w 952"/>
              <a:gd name="T11" fmla="*/ 467096569 h 947"/>
              <a:gd name="T12" fmla="*/ 452727335 w 952"/>
              <a:gd name="T13" fmla="*/ 464311549 h 947"/>
              <a:gd name="T14" fmla="*/ 508865928 w 952"/>
              <a:gd name="T15" fmla="*/ 460831526 h 947"/>
              <a:gd name="T16" fmla="*/ 572247082 w 952"/>
              <a:gd name="T17" fmla="*/ 454566483 h 947"/>
              <a:gd name="T18" fmla="*/ 644683455 w 952"/>
              <a:gd name="T19" fmla="*/ 446213092 h 947"/>
              <a:gd name="T20" fmla="*/ 722553768 w 952"/>
              <a:gd name="T21" fmla="*/ 435771353 h 947"/>
              <a:gd name="T22" fmla="*/ 804044015 w 952"/>
              <a:gd name="T23" fmla="*/ 421152084 h 947"/>
              <a:gd name="T24" fmla="*/ 890968202 w 952"/>
              <a:gd name="T25" fmla="*/ 402356954 h 947"/>
              <a:gd name="T26" fmla="*/ 977891043 w 952"/>
              <a:gd name="T27" fmla="*/ 380777638 h 947"/>
              <a:gd name="T28" fmla="*/ 1063003916 w 952"/>
              <a:gd name="T29" fmla="*/ 353629117 h 947"/>
              <a:gd name="T30" fmla="*/ 1149928103 w 952"/>
              <a:gd name="T31" fmla="*/ 322303066 h 947"/>
              <a:gd name="T32" fmla="*/ 1247717476 w 952"/>
              <a:gd name="T33" fmla="*/ 281928620 h 947"/>
              <a:gd name="T34" fmla="*/ 1334640317 w 952"/>
              <a:gd name="T35" fmla="*/ 243641688 h 947"/>
              <a:gd name="T36" fmla="*/ 1412509284 w 952"/>
              <a:gd name="T37" fmla="*/ 207443937 h 947"/>
              <a:gd name="T38" fmla="*/ 1477703096 w 952"/>
              <a:gd name="T39" fmla="*/ 173333701 h 947"/>
              <a:gd name="T40" fmla="*/ 1533840344 w 952"/>
              <a:gd name="T41" fmla="*/ 142008484 h 947"/>
              <a:gd name="T42" fmla="*/ 1580925063 w 952"/>
              <a:gd name="T43" fmla="*/ 114163290 h 947"/>
              <a:gd name="T44" fmla="*/ 1620764530 w 952"/>
              <a:gd name="T45" fmla="*/ 87711441 h 947"/>
              <a:gd name="T46" fmla="*/ 1653361437 w 952"/>
              <a:gd name="T47" fmla="*/ 65435454 h 947"/>
              <a:gd name="T48" fmla="*/ 1676903124 w 952"/>
              <a:gd name="T49" fmla="*/ 45943651 h 947"/>
              <a:gd name="T50" fmla="*/ 1695012217 w 952"/>
              <a:gd name="T51" fmla="*/ 29236869 h 947"/>
              <a:gd name="T52" fmla="*/ 1709498684 w 952"/>
              <a:gd name="T53" fmla="*/ 16706782 h 947"/>
              <a:gd name="T54" fmla="*/ 1718553904 w 952"/>
              <a:gd name="T55" fmla="*/ 8353391 h 947"/>
              <a:gd name="T56" fmla="*/ 1723986497 w 952"/>
              <a:gd name="T57" fmla="*/ 1392510 h 947"/>
              <a:gd name="T58" fmla="*/ 1723986497 w 952"/>
              <a:gd name="T59" fmla="*/ 0 h 947"/>
              <a:gd name="T60" fmla="*/ 1723986497 w 952"/>
              <a:gd name="T61" fmla="*/ 2784186 h 947"/>
              <a:gd name="T62" fmla="*/ 1720365217 w 952"/>
              <a:gd name="T63" fmla="*/ 11834249 h 947"/>
              <a:gd name="T64" fmla="*/ 1716742591 w 952"/>
              <a:gd name="T65" fmla="*/ 25060173 h 947"/>
              <a:gd name="T66" fmla="*/ 1705877404 w 952"/>
              <a:gd name="T67" fmla="*/ 43159466 h 947"/>
              <a:gd name="T68" fmla="*/ 1695012217 w 952"/>
              <a:gd name="T69" fmla="*/ 64738781 h 947"/>
              <a:gd name="T70" fmla="*/ 1678713091 w 952"/>
              <a:gd name="T71" fmla="*/ 90495627 h 947"/>
              <a:gd name="T72" fmla="*/ 1655171404 w 952"/>
              <a:gd name="T73" fmla="*/ 119732496 h 947"/>
              <a:gd name="T74" fmla="*/ 1628008437 w 952"/>
              <a:gd name="T75" fmla="*/ 151057713 h 947"/>
              <a:gd name="T76" fmla="*/ 1595411531 w 952"/>
              <a:gd name="T77" fmla="*/ 183775440 h 947"/>
              <a:gd name="T78" fmla="*/ 1551949437 w 952"/>
              <a:gd name="T79" fmla="*/ 219277352 h 947"/>
              <a:gd name="T80" fmla="*/ 1503056096 w 952"/>
              <a:gd name="T81" fmla="*/ 256171774 h 947"/>
              <a:gd name="T82" fmla="*/ 1445106190 w 952"/>
              <a:gd name="T83" fmla="*/ 293066197 h 947"/>
              <a:gd name="T84" fmla="*/ 1379913723 w 952"/>
              <a:gd name="T85" fmla="*/ 330657291 h 947"/>
              <a:gd name="T86" fmla="*/ 1302044756 w 952"/>
              <a:gd name="T87" fmla="*/ 368247551 h 947"/>
              <a:gd name="T88" fmla="*/ 1215120570 w 952"/>
              <a:gd name="T89" fmla="*/ 405141974 h 947"/>
              <a:gd name="T90" fmla="*/ 1110087290 w 952"/>
              <a:gd name="T91" fmla="*/ 443428072 h 947"/>
              <a:gd name="T92" fmla="*/ 1005055356 w 952"/>
              <a:gd name="T93" fmla="*/ 476841636 h 947"/>
              <a:gd name="T94" fmla="*/ 905454669 w 952"/>
              <a:gd name="T95" fmla="*/ 505382667 h 947"/>
              <a:gd name="T96" fmla="*/ 809476609 w 952"/>
              <a:gd name="T97" fmla="*/ 529747003 h 947"/>
              <a:gd name="T98" fmla="*/ 717119829 w 952"/>
              <a:gd name="T99" fmla="*/ 549934643 h 947"/>
              <a:gd name="T100" fmla="*/ 633818268 w 952"/>
              <a:gd name="T101" fmla="*/ 565945588 h 947"/>
              <a:gd name="T102" fmla="*/ 555949301 w 952"/>
              <a:gd name="T103" fmla="*/ 578475674 h 947"/>
              <a:gd name="T104" fmla="*/ 488945521 w 952"/>
              <a:gd name="T105" fmla="*/ 588221575 h 947"/>
              <a:gd name="T106" fmla="*/ 430996961 w 952"/>
              <a:gd name="T107" fmla="*/ 595182457 h 947"/>
              <a:gd name="T108" fmla="*/ 383913587 w 952"/>
              <a:gd name="T109" fmla="*/ 600054990 h 947"/>
              <a:gd name="T110" fmla="*/ 347695400 w 952"/>
              <a:gd name="T111" fmla="*/ 602840010 h 947"/>
              <a:gd name="T112" fmla="*/ 327774994 w 952"/>
              <a:gd name="T113" fmla="*/ 604231686 h 947"/>
              <a:gd name="T114" fmla="*/ 318719774 w 952"/>
              <a:gd name="T115" fmla="*/ 604231686 h 947"/>
              <a:gd name="T116" fmla="*/ 302421994 w 952"/>
              <a:gd name="T117" fmla="*/ 659225400 h 947"/>
              <a:gd name="T118" fmla="*/ 0 w 952"/>
              <a:gd name="T119" fmla="*/ 526266145 h 94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52" h="947">
                <a:moveTo>
                  <a:pt x="0" y="756"/>
                </a:moveTo>
                <a:lnTo>
                  <a:pt x="191" y="591"/>
                </a:lnTo>
                <a:lnTo>
                  <a:pt x="190" y="672"/>
                </a:lnTo>
                <a:lnTo>
                  <a:pt x="194" y="672"/>
                </a:lnTo>
                <a:lnTo>
                  <a:pt x="205" y="672"/>
                </a:lnTo>
                <a:lnTo>
                  <a:pt x="225" y="671"/>
                </a:lnTo>
                <a:lnTo>
                  <a:pt x="250" y="667"/>
                </a:lnTo>
                <a:lnTo>
                  <a:pt x="281" y="662"/>
                </a:lnTo>
                <a:lnTo>
                  <a:pt x="316" y="653"/>
                </a:lnTo>
                <a:lnTo>
                  <a:pt x="356" y="641"/>
                </a:lnTo>
                <a:lnTo>
                  <a:pt x="399" y="626"/>
                </a:lnTo>
                <a:lnTo>
                  <a:pt x="444" y="605"/>
                </a:lnTo>
                <a:lnTo>
                  <a:pt x="492" y="578"/>
                </a:lnTo>
                <a:lnTo>
                  <a:pt x="540" y="547"/>
                </a:lnTo>
                <a:lnTo>
                  <a:pt x="587" y="508"/>
                </a:lnTo>
                <a:lnTo>
                  <a:pt x="635" y="463"/>
                </a:lnTo>
                <a:lnTo>
                  <a:pt x="689" y="405"/>
                </a:lnTo>
                <a:lnTo>
                  <a:pt x="737" y="350"/>
                </a:lnTo>
                <a:lnTo>
                  <a:pt x="780" y="298"/>
                </a:lnTo>
                <a:lnTo>
                  <a:pt x="816" y="249"/>
                </a:lnTo>
                <a:lnTo>
                  <a:pt x="847" y="204"/>
                </a:lnTo>
                <a:lnTo>
                  <a:pt x="873" y="164"/>
                </a:lnTo>
                <a:lnTo>
                  <a:pt x="895" y="126"/>
                </a:lnTo>
                <a:lnTo>
                  <a:pt x="913" y="94"/>
                </a:lnTo>
                <a:lnTo>
                  <a:pt x="926" y="66"/>
                </a:lnTo>
                <a:lnTo>
                  <a:pt x="936" y="42"/>
                </a:lnTo>
                <a:lnTo>
                  <a:pt x="944" y="24"/>
                </a:lnTo>
                <a:lnTo>
                  <a:pt x="949" y="12"/>
                </a:lnTo>
                <a:lnTo>
                  <a:pt x="952" y="2"/>
                </a:lnTo>
                <a:lnTo>
                  <a:pt x="952" y="0"/>
                </a:lnTo>
                <a:lnTo>
                  <a:pt x="952" y="4"/>
                </a:lnTo>
                <a:lnTo>
                  <a:pt x="950" y="17"/>
                </a:lnTo>
                <a:lnTo>
                  <a:pt x="948" y="36"/>
                </a:lnTo>
                <a:lnTo>
                  <a:pt x="942" y="62"/>
                </a:lnTo>
                <a:lnTo>
                  <a:pt x="936" y="93"/>
                </a:lnTo>
                <a:lnTo>
                  <a:pt x="927" y="130"/>
                </a:lnTo>
                <a:lnTo>
                  <a:pt x="914" y="172"/>
                </a:lnTo>
                <a:lnTo>
                  <a:pt x="899" y="217"/>
                </a:lnTo>
                <a:lnTo>
                  <a:pt x="881" y="264"/>
                </a:lnTo>
                <a:lnTo>
                  <a:pt x="857" y="315"/>
                </a:lnTo>
                <a:lnTo>
                  <a:pt x="830" y="368"/>
                </a:lnTo>
                <a:lnTo>
                  <a:pt x="798" y="421"/>
                </a:lnTo>
                <a:lnTo>
                  <a:pt x="762" y="475"/>
                </a:lnTo>
                <a:lnTo>
                  <a:pt x="719" y="529"/>
                </a:lnTo>
                <a:lnTo>
                  <a:pt x="671" y="582"/>
                </a:lnTo>
                <a:lnTo>
                  <a:pt x="613" y="637"/>
                </a:lnTo>
                <a:lnTo>
                  <a:pt x="555" y="685"/>
                </a:lnTo>
                <a:lnTo>
                  <a:pt x="500" y="726"/>
                </a:lnTo>
                <a:lnTo>
                  <a:pt x="447" y="761"/>
                </a:lnTo>
                <a:lnTo>
                  <a:pt x="396" y="790"/>
                </a:lnTo>
                <a:lnTo>
                  <a:pt x="350" y="813"/>
                </a:lnTo>
                <a:lnTo>
                  <a:pt x="307" y="831"/>
                </a:lnTo>
                <a:lnTo>
                  <a:pt x="270" y="845"/>
                </a:lnTo>
                <a:lnTo>
                  <a:pt x="238" y="855"/>
                </a:lnTo>
                <a:lnTo>
                  <a:pt x="212" y="862"/>
                </a:lnTo>
                <a:lnTo>
                  <a:pt x="192" y="866"/>
                </a:lnTo>
                <a:lnTo>
                  <a:pt x="181" y="868"/>
                </a:lnTo>
                <a:lnTo>
                  <a:pt x="176" y="868"/>
                </a:lnTo>
                <a:lnTo>
                  <a:pt x="167" y="947"/>
                </a:lnTo>
                <a:lnTo>
                  <a:pt x="0" y="756"/>
                </a:lnTo>
                <a:close/>
              </a:path>
            </a:pathLst>
          </a:custGeom>
          <a:gradFill rotWithShape="1">
            <a:gsLst>
              <a:gs pos="0">
                <a:srgbClr val="66CCFF">
                  <a:alpha val="70000"/>
                </a:srgbClr>
              </a:gs>
              <a:gs pos="100000">
                <a:srgbClr val="3366FF"/>
              </a:gs>
            </a:gsLst>
            <a:lin ang="0" scaled="1"/>
          </a:gradFill>
          <a:ln>
            <a:noFill/>
          </a:ln>
          <a:effectLst>
            <a:outerShdw dist="107763" dir="2700000" algn="ctr" rotWithShape="0">
              <a:srgbClr val="000000">
                <a:alpha val="50000"/>
              </a:srgbClr>
            </a:outerShdw>
          </a:effectLst>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6" name="Freeform 4"/>
          <p:cNvSpPr>
            <a:spLocks/>
          </p:cNvSpPr>
          <p:nvPr/>
        </p:nvSpPr>
        <p:spPr bwMode="gray">
          <a:xfrm rot="20457325" flipH="1">
            <a:off x="1682625" y="2659643"/>
            <a:ext cx="1613405" cy="693882"/>
          </a:xfrm>
          <a:custGeom>
            <a:avLst/>
            <a:gdLst/>
            <a:ahLst/>
            <a:cxnLst>
              <a:cxn ang="0">
                <a:pos x="2" y="102"/>
              </a:cxn>
              <a:cxn ang="0">
                <a:pos x="26" y="91"/>
              </a:cxn>
              <a:cxn ang="0">
                <a:pos x="71" y="71"/>
              </a:cxn>
              <a:cxn ang="0">
                <a:pos x="135" y="49"/>
              </a:cxn>
              <a:cxn ang="0">
                <a:pos x="218" y="27"/>
              </a:cxn>
              <a:cxn ang="0">
                <a:pos x="316" y="9"/>
              </a:cxn>
              <a:cxn ang="0">
                <a:pos x="427" y="0"/>
              </a:cxn>
              <a:cxn ang="0">
                <a:pos x="552" y="3"/>
              </a:cxn>
              <a:cxn ang="0">
                <a:pos x="687" y="22"/>
              </a:cxn>
              <a:cxn ang="0">
                <a:pos x="821" y="60"/>
              </a:cxn>
              <a:cxn ang="0">
                <a:pos x="929" y="104"/>
              </a:cxn>
              <a:cxn ang="0">
                <a:pos x="1015" y="150"/>
              </a:cxn>
              <a:cxn ang="0">
                <a:pos x="1078" y="195"/>
              </a:cxn>
              <a:cxn ang="0">
                <a:pos x="1122" y="233"/>
              </a:cxn>
              <a:cxn ang="0">
                <a:pos x="1146" y="258"/>
              </a:cxn>
              <a:cxn ang="0">
                <a:pos x="1154" y="269"/>
              </a:cxn>
              <a:cxn ang="0">
                <a:pos x="1162" y="467"/>
              </a:cxn>
              <a:cxn ang="0">
                <a:pos x="990" y="356"/>
              </a:cxn>
              <a:cxn ang="0">
                <a:pos x="982" y="346"/>
              </a:cxn>
              <a:cxn ang="0">
                <a:pos x="960" y="319"/>
              </a:cxn>
              <a:cxn ang="0">
                <a:pos x="922" y="280"/>
              </a:cxn>
              <a:cxn ang="0">
                <a:pos x="863" y="235"/>
              </a:cxn>
              <a:cxn ang="0">
                <a:pos x="785" y="187"/>
              </a:cxn>
              <a:cxn ang="0">
                <a:pos x="683" y="142"/>
              </a:cxn>
              <a:cxn ang="0">
                <a:pos x="554" y="106"/>
              </a:cxn>
              <a:cxn ang="0">
                <a:pos x="425" y="83"/>
              </a:cxn>
              <a:cxn ang="0">
                <a:pos x="307" y="74"/>
              </a:cxn>
              <a:cxn ang="0">
                <a:pos x="205" y="75"/>
              </a:cxn>
              <a:cxn ang="0">
                <a:pos x="120" y="82"/>
              </a:cxn>
              <a:cxn ang="0">
                <a:pos x="55" y="92"/>
              </a:cxn>
              <a:cxn ang="0">
                <a:pos x="14" y="100"/>
              </a:cxn>
              <a:cxn ang="0">
                <a:pos x="0" y="104"/>
              </a:cxn>
            </a:cxnLst>
            <a:rect l="0" t="0" r="r" b="b"/>
            <a:pathLst>
              <a:path w="1225" h="467">
                <a:moveTo>
                  <a:pt x="0" y="104"/>
                </a:moveTo>
                <a:lnTo>
                  <a:pt x="2" y="102"/>
                </a:lnTo>
                <a:lnTo>
                  <a:pt x="11" y="97"/>
                </a:lnTo>
                <a:lnTo>
                  <a:pt x="26" y="91"/>
                </a:lnTo>
                <a:lnTo>
                  <a:pt x="46" y="82"/>
                </a:lnTo>
                <a:lnTo>
                  <a:pt x="71" y="71"/>
                </a:lnTo>
                <a:lnTo>
                  <a:pt x="100" y="61"/>
                </a:lnTo>
                <a:lnTo>
                  <a:pt x="135" y="49"/>
                </a:lnTo>
                <a:lnTo>
                  <a:pt x="174" y="38"/>
                </a:lnTo>
                <a:lnTo>
                  <a:pt x="218" y="27"/>
                </a:lnTo>
                <a:lnTo>
                  <a:pt x="264" y="17"/>
                </a:lnTo>
                <a:lnTo>
                  <a:pt x="316" y="9"/>
                </a:lnTo>
                <a:lnTo>
                  <a:pt x="370" y="3"/>
                </a:lnTo>
                <a:lnTo>
                  <a:pt x="427" y="0"/>
                </a:lnTo>
                <a:lnTo>
                  <a:pt x="489" y="0"/>
                </a:lnTo>
                <a:lnTo>
                  <a:pt x="552" y="3"/>
                </a:lnTo>
                <a:lnTo>
                  <a:pt x="618" y="11"/>
                </a:lnTo>
                <a:lnTo>
                  <a:pt x="687" y="22"/>
                </a:lnTo>
                <a:lnTo>
                  <a:pt x="758" y="40"/>
                </a:lnTo>
                <a:lnTo>
                  <a:pt x="821" y="60"/>
                </a:lnTo>
                <a:lnTo>
                  <a:pt x="879" y="80"/>
                </a:lnTo>
                <a:lnTo>
                  <a:pt x="929" y="104"/>
                </a:lnTo>
                <a:lnTo>
                  <a:pt x="975" y="127"/>
                </a:lnTo>
                <a:lnTo>
                  <a:pt x="1015" y="150"/>
                </a:lnTo>
                <a:lnTo>
                  <a:pt x="1049" y="173"/>
                </a:lnTo>
                <a:lnTo>
                  <a:pt x="1078" y="195"/>
                </a:lnTo>
                <a:lnTo>
                  <a:pt x="1102" y="214"/>
                </a:lnTo>
                <a:lnTo>
                  <a:pt x="1122" y="233"/>
                </a:lnTo>
                <a:lnTo>
                  <a:pt x="1136" y="247"/>
                </a:lnTo>
                <a:lnTo>
                  <a:pt x="1146" y="258"/>
                </a:lnTo>
                <a:lnTo>
                  <a:pt x="1153" y="266"/>
                </a:lnTo>
                <a:lnTo>
                  <a:pt x="1154" y="269"/>
                </a:lnTo>
                <a:lnTo>
                  <a:pt x="1225" y="227"/>
                </a:lnTo>
                <a:lnTo>
                  <a:pt x="1162" y="467"/>
                </a:lnTo>
                <a:lnTo>
                  <a:pt x="916" y="407"/>
                </a:lnTo>
                <a:lnTo>
                  <a:pt x="990" y="356"/>
                </a:lnTo>
                <a:lnTo>
                  <a:pt x="987" y="354"/>
                </a:lnTo>
                <a:lnTo>
                  <a:pt x="982" y="346"/>
                </a:lnTo>
                <a:lnTo>
                  <a:pt x="973" y="334"/>
                </a:lnTo>
                <a:lnTo>
                  <a:pt x="960" y="319"/>
                </a:lnTo>
                <a:lnTo>
                  <a:pt x="944" y="301"/>
                </a:lnTo>
                <a:lnTo>
                  <a:pt x="922" y="280"/>
                </a:lnTo>
                <a:lnTo>
                  <a:pt x="896" y="258"/>
                </a:lnTo>
                <a:lnTo>
                  <a:pt x="863" y="235"/>
                </a:lnTo>
                <a:lnTo>
                  <a:pt x="827" y="211"/>
                </a:lnTo>
                <a:lnTo>
                  <a:pt x="785" y="187"/>
                </a:lnTo>
                <a:lnTo>
                  <a:pt x="737" y="164"/>
                </a:lnTo>
                <a:lnTo>
                  <a:pt x="683" y="142"/>
                </a:lnTo>
                <a:lnTo>
                  <a:pt x="622" y="123"/>
                </a:lnTo>
                <a:lnTo>
                  <a:pt x="554" y="106"/>
                </a:lnTo>
                <a:lnTo>
                  <a:pt x="488" y="92"/>
                </a:lnTo>
                <a:lnTo>
                  <a:pt x="425" y="83"/>
                </a:lnTo>
                <a:lnTo>
                  <a:pt x="365" y="76"/>
                </a:lnTo>
                <a:lnTo>
                  <a:pt x="307" y="74"/>
                </a:lnTo>
                <a:lnTo>
                  <a:pt x="254" y="73"/>
                </a:lnTo>
                <a:lnTo>
                  <a:pt x="205" y="75"/>
                </a:lnTo>
                <a:lnTo>
                  <a:pt x="160" y="78"/>
                </a:lnTo>
                <a:lnTo>
                  <a:pt x="120" y="82"/>
                </a:lnTo>
                <a:lnTo>
                  <a:pt x="85" y="87"/>
                </a:lnTo>
                <a:lnTo>
                  <a:pt x="55" y="92"/>
                </a:lnTo>
                <a:lnTo>
                  <a:pt x="31" y="96"/>
                </a:lnTo>
                <a:lnTo>
                  <a:pt x="14" y="100"/>
                </a:lnTo>
                <a:lnTo>
                  <a:pt x="4" y="102"/>
                </a:lnTo>
                <a:lnTo>
                  <a:pt x="0" y="104"/>
                </a:lnTo>
                <a:close/>
              </a:path>
            </a:pathLst>
          </a:custGeom>
          <a:gradFill>
            <a:gsLst>
              <a:gs pos="100000">
                <a:srgbClr val="FF99CC">
                  <a:alpha val="70000"/>
                </a:srgbClr>
              </a:gs>
              <a:gs pos="100000">
                <a:srgbClr val="CCCC00"/>
              </a:gs>
            </a:gsLst>
            <a:lin ang="0" scaled="1"/>
          </a:gradFill>
          <a:ln w="0">
            <a:noFill/>
            <a:prstDash val="solid"/>
            <a:round/>
            <a:headEnd/>
            <a:tailEnd/>
          </a:ln>
          <a:effectLst>
            <a:outerShdw dist="107763" dir="2700000" algn="ctr" rotWithShape="0">
              <a:srgbClr val="000000">
                <a:alpha val="50000"/>
              </a:srgbClr>
            </a:outerShdw>
          </a:effectLst>
        </p:spPr>
        <p:txBody>
          <a:bodyPr/>
          <a:ls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黑体" pitchFamily="2" charset="-122"/>
              <a:ea typeface="黑体" pitchFamily="2" charset="-122"/>
              <a:cs typeface="+mn-cs"/>
            </a:endParaRPr>
          </a:p>
        </p:txBody>
      </p:sp>
    </p:spTree>
    <p:extLst>
      <p:ext uri="{BB962C8B-B14F-4D97-AF65-F5344CB8AC3E}">
        <p14:creationId xmlns:p14="http://schemas.microsoft.com/office/powerpoint/2010/main" val="23949729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2A91896-4F5D-4807-B8D8-2588A25F2E34}" type="slidenum">
              <a:rPr lang="en-US" altLang="zh-CN" smtClean="0"/>
              <a:pPr>
                <a:defRPr/>
              </a:pPr>
              <a:t>19</a:t>
            </a:fld>
            <a:endParaRPr lang="en-US" altLang="zh-CN" dirty="0"/>
          </a:p>
        </p:txBody>
      </p:sp>
      <p:sp>
        <p:nvSpPr>
          <p:cNvPr id="3" name="标题 1"/>
          <p:cNvSpPr txBox="1">
            <a:spLocks/>
          </p:cNvSpPr>
          <p:nvPr/>
        </p:nvSpPr>
        <p:spPr bwMode="auto">
          <a:xfrm>
            <a:off x="462960" y="271938"/>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MongoDB</a:t>
            </a:r>
            <a:r>
              <a:rPr lang="zh-CN" altLang="en-US" sz="2800" b="1" dirty="0" smtClean="0">
                <a:solidFill>
                  <a:srgbClr val="FFFFFF"/>
                </a:solidFill>
                <a:latin typeface="Times New Roman" pitchFamily="18" charset="0"/>
                <a:ea typeface="黑体" pitchFamily="49" charset="-122"/>
                <a:cs typeface="Times New Roman" pitchFamily="18" charset="0"/>
              </a:rPr>
              <a:t>应用</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5" name="圆角矩形 4"/>
          <p:cNvSpPr/>
          <p:nvPr/>
        </p:nvSpPr>
        <p:spPr bwMode="auto">
          <a:xfrm>
            <a:off x="616184" y="2274606"/>
            <a:ext cx="1291520" cy="91073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8" name="TextBox 7"/>
          <p:cNvSpPr txBox="1"/>
          <p:nvPr/>
        </p:nvSpPr>
        <p:spPr>
          <a:xfrm>
            <a:off x="834872" y="2392164"/>
            <a:ext cx="648072" cy="646331"/>
          </a:xfrm>
          <a:prstGeom prst="rect">
            <a:avLst/>
          </a:prstGeom>
          <a:noFill/>
        </p:spPr>
        <p:txBody>
          <a:bodyPr wrap="square" rtlCol="0">
            <a:spAutoFit/>
          </a:bodyPr>
          <a:lstStyle/>
          <a:p>
            <a:r>
              <a:rPr lang="zh-CN" altLang="en-US" dirty="0" smtClean="0"/>
              <a:t>医生账号</a:t>
            </a:r>
            <a:endParaRPr lang="zh-CN" altLang="en-US" dirty="0"/>
          </a:p>
        </p:txBody>
      </p:sp>
      <p:pic>
        <p:nvPicPr>
          <p:cNvPr id="3074" name="Picture 2" descr="D:\毕设\pictrute\dat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540" y="3429000"/>
            <a:ext cx="5107944" cy="2836375"/>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箭头连接符 11"/>
          <p:cNvCxnSpPr/>
          <p:nvPr/>
        </p:nvCxnSpPr>
        <p:spPr bwMode="auto">
          <a:xfrm flipH="1">
            <a:off x="4019420" y="2673632"/>
            <a:ext cx="571284"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 name="直接箭头连接符 13"/>
          <p:cNvCxnSpPr/>
          <p:nvPr/>
        </p:nvCxnSpPr>
        <p:spPr bwMode="auto">
          <a:xfrm flipH="1">
            <a:off x="1939065" y="2692680"/>
            <a:ext cx="78883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6" name="左大括号 15"/>
          <p:cNvSpPr/>
          <p:nvPr/>
        </p:nvSpPr>
        <p:spPr bwMode="auto">
          <a:xfrm>
            <a:off x="6053569" y="1361823"/>
            <a:ext cx="864410" cy="2736304"/>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8" name="圆角矩形 17"/>
          <p:cNvSpPr/>
          <p:nvPr/>
        </p:nvSpPr>
        <p:spPr bwMode="auto">
          <a:xfrm>
            <a:off x="2727900" y="2274606"/>
            <a:ext cx="1291520" cy="91073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9" name="TextBox 18"/>
          <p:cNvSpPr txBox="1"/>
          <p:nvPr/>
        </p:nvSpPr>
        <p:spPr>
          <a:xfrm>
            <a:off x="3078952" y="2369514"/>
            <a:ext cx="648072" cy="646331"/>
          </a:xfrm>
          <a:prstGeom prst="rect">
            <a:avLst/>
          </a:prstGeom>
          <a:noFill/>
        </p:spPr>
        <p:txBody>
          <a:bodyPr wrap="square" rtlCol="0">
            <a:spAutoFit/>
          </a:bodyPr>
          <a:lstStyle/>
          <a:p>
            <a:r>
              <a:rPr lang="zh-CN" altLang="en-US" dirty="0" smtClean="0"/>
              <a:t>个人档案 </a:t>
            </a:r>
            <a:endParaRPr lang="zh-CN" altLang="en-US" dirty="0"/>
          </a:p>
        </p:txBody>
      </p:sp>
      <p:sp>
        <p:nvSpPr>
          <p:cNvPr id="20" name="圆角矩形 19"/>
          <p:cNvSpPr/>
          <p:nvPr/>
        </p:nvSpPr>
        <p:spPr bwMode="auto">
          <a:xfrm>
            <a:off x="4560968" y="2259959"/>
            <a:ext cx="1291520" cy="91073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1" name="TextBox 20"/>
          <p:cNvSpPr txBox="1"/>
          <p:nvPr/>
        </p:nvSpPr>
        <p:spPr>
          <a:xfrm>
            <a:off x="4882535" y="2406809"/>
            <a:ext cx="648386" cy="646331"/>
          </a:xfrm>
          <a:prstGeom prst="rect">
            <a:avLst/>
          </a:prstGeom>
          <a:noFill/>
        </p:spPr>
        <p:txBody>
          <a:bodyPr wrap="square" rtlCol="0">
            <a:spAutoFit/>
          </a:bodyPr>
          <a:lstStyle/>
          <a:p>
            <a:r>
              <a:rPr lang="zh-CN" altLang="en-US" dirty="0" smtClean="0"/>
              <a:t>问诊</a:t>
            </a:r>
            <a:endParaRPr lang="en-US" altLang="zh-CN" dirty="0" smtClean="0"/>
          </a:p>
          <a:p>
            <a:r>
              <a:rPr lang="zh-CN" altLang="en-US" dirty="0" smtClean="0"/>
              <a:t>记录</a:t>
            </a:r>
            <a:endParaRPr lang="zh-CN" altLang="en-US" dirty="0"/>
          </a:p>
        </p:txBody>
      </p:sp>
    </p:spTree>
    <p:extLst>
      <p:ext uri="{BB962C8B-B14F-4D97-AF65-F5344CB8AC3E}">
        <p14:creationId xmlns:p14="http://schemas.microsoft.com/office/powerpoint/2010/main" val="1353405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bwMode="auto">
          <a:xfrm>
            <a:off x="3498850" y="1443038"/>
            <a:ext cx="4883150" cy="428625"/>
          </a:xfrm>
          <a:prstGeom prst="rect">
            <a:avLst/>
          </a:prstGeom>
          <a:solidFill>
            <a:schemeClr val="accent1">
              <a:lumMod val="9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sp>
        <p:nvSpPr>
          <p:cNvPr id="18435" name="Text Box 9"/>
          <p:cNvSpPr txBox="1">
            <a:spLocks noChangeArrowheads="1"/>
          </p:cNvSpPr>
          <p:nvPr/>
        </p:nvSpPr>
        <p:spPr bwMode="auto">
          <a:xfrm>
            <a:off x="304800" y="292100"/>
            <a:ext cx="77955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面向社区的疾病诊断决策支持系统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grpSp>
        <p:nvGrpSpPr>
          <p:cNvPr id="18436" name="Group 4"/>
          <p:cNvGrpSpPr>
            <a:grpSpLocks/>
          </p:cNvGrpSpPr>
          <p:nvPr/>
        </p:nvGrpSpPr>
        <p:grpSpPr bwMode="auto">
          <a:xfrm>
            <a:off x="3176588" y="3679825"/>
            <a:ext cx="5205412" cy="571500"/>
            <a:chOff x="3176558" y="3957654"/>
            <a:chExt cx="5205442" cy="571504"/>
          </a:xfrm>
        </p:grpSpPr>
        <p:sp>
          <p:nvSpPr>
            <p:cNvPr id="33" name="矩形 32"/>
            <p:cNvSpPr/>
            <p:nvPr/>
          </p:nvSpPr>
          <p:spPr bwMode="auto">
            <a:xfrm>
              <a:off x="3475010" y="4029093"/>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70" name="TextBox 39"/>
            <p:cNvSpPr txBox="1">
              <a:spLocks noChangeArrowheads="1"/>
            </p:cNvSpPr>
            <p:nvPr/>
          </p:nvSpPr>
          <p:spPr bwMode="auto">
            <a:xfrm>
              <a:off x="3733800" y="4059283"/>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头痛决策支持系统开发与评估</a:t>
              </a:r>
              <a:endParaRPr kumimoji="1" lang="en-US" altLang="zh-CN" b="1" dirty="0">
                <a:solidFill>
                  <a:srgbClr val="000000"/>
                </a:solidFill>
                <a:latin typeface="黑体" pitchFamily="49" charset="-122"/>
                <a:ea typeface="黑体" pitchFamily="49" charset="-122"/>
              </a:endParaRPr>
            </a:p>
          </p:txBody>
        </p:sp>
        <p:sp>
          <p:nvSpPr>
            <p:cNvPr id="32" name="菱形 31"/>
            <p:cNvSpPr/>
            <p:nvPr/>
          </p:nvSpPr>
          <p:spPr bwMode="auto">
            <a:xfrm>
              <a:off x="3176558" y="395765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4</a:t>
              </a:r>
              <a:endParaRPr lang="zh-CN" altLang="en-US" b="1" dirty="0">
                <a:solidFill>
                  <a:srgbClr val="000000"/>
                </a:solidFill>
                <a:latin typeface="Times New Roman" pitchFamily="18" charset="0"/>
                <a:cs typeface="Times New Roman" pitchFamily="18" charset="0"/>
              </a:endParaRPr>
            </a:p>
          </p:txBody>
        </p:sp>
      </p:grpSp>
      <p:grpSp>
        <p:nvGrpSpPr>
          <p:cNvPr id="18437" name="Group 2"/>
          <p:cNvGrpSpPr>
            <a:grpSpLocks/>
          </p:cNvGrpSpPr>
          <p:nvPr/>
        </p:nvGrpSpPr>
        <p:grpSpPr bwMode="auto">
          <a:xfrm>
            <a:off x="3176588" y="2141538"/>
            <a:ext cx="5205412" cy="571500"/>
            <a:chOff x="3176558" y="2386018"/>
            <a:chExt cx="5205442" cy="571504"/>
          </a:xfrm>
        </p:grpSpPr>
        <p:sp>
          <p:nvSpPr>
            <p:cNvPr id="20" name="矩形 19"/>
            <p:cNvSpPr/>
            <p:nvPr/>
          </p:nvSpPr>
          <p:spPr bwMode="auto">
            <a:xfrm>
              <a:off x="3498822" y="2457455"/>
              <a:ext cx="4883178"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sp>
          <p:nvSpPr>
            <p:cNvPr id="21" name="菱形 20"/>
            <p:cNvSpPr/>
            <p:nvPr/>
          </p:nvSpPr>
          <p:spPr bwMode="auto">
            <a:xfrm>
              <a:off x="3176558" y="2386018"/>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2</a:t>
              </a:r>
              <a:endParaRPr lang="zh-CN" altLang="en-US" b="1" dirty="0">
                <a:solidFill>
                  <a:srgbClr val="000000"/>
                </a:solidFill>
                <a:latin typeface="Times New Roman" pitchFamily="18" charset="0"/>
                <a:cs typeface="Times New Roman" pitchFamily="18" charset="0"/>
              </a:endParaRPr>
            </a:p>
          </p:txBody>
        </p:sp>
        <p:sp>
          <p:nvSpPr>
            <p:cNvPr id="18468" name="TextBox 36"/>
            <p:cNvSpPr txBox="1">
              <a:spLocks noChangeArrowheads="1"/>
            </p:cNvSpPr>
            <p:nvPr/>
          </p:nvSpPr>
          <p:spPr bwMode="auto">
            <a:xfrm>
              <a:off x="3733800" y="2487657"/>
              <a:ext cx="4366590" cy="3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系统关键技术研究</a:t>
              </a:r>
              <a:endParaRPr kumimoji="1" lang="en-US" altLang="zh-CN" b="1" dirty="0">
                <a:solidFill>
                  <a:srgbClr val="000000"/>
                </a:solidFill>
                <a:latin typeface="黑体" pitchFamily="49" charset="-122"/>
                <a:ea typeface="黑体" pitchFamily="49" charset="-122"/>
              </a:endParaRPr>
            </a:p>
          </p:txBody>
        </p:sp>
      </p:grpSp>
      <p:grpSp>
        <p:nvGrpSpPr>
          <p:cNvPr id="18438" name="Group 3"/>
          <p:cNvGrpSpPr>
            <a:grpSpLocks/>
          </p:cNvGrpSpPr>
          <p:nvPr/>
        </p:nvGrpSpPr>
        <p:grpSpPr bwMode="auto">
          <a:xfrm>
            <a:off x="3176588" y="2911474"/>
            <a:ext cx="5281612" cy="571500"/>
            <a:chOff x="3176558" y="3171836"/>
            <a:chExt cx="5281642" cy="571504"/>
          </a:xfrm>
        </p:grpSpPr>
        <p:sp>
          <p:nvSpPr>
            <p:cNvPr id="30" name="矩形 29"/>
            <p:cNvSpPr/>
            <p:nvPr/>
          </p:nvSpPr>
          <p:spPr bwMode="auto">
            <a:xfrm>
              <a:off x="3498822" y="3243276"/>
              <a:ext cx="4883178"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26" name="菱形 25"/>
            <p:cNvSpPr/>
            <p:nvPr/>
          </p:nvSpPr>
          <p:spPr bwMode="auto">
            <a:xfrm>
              <a:off x="3176558" y="317183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3</a:t>
              </a:r>
              <a:endParaRPr lang="zh-CN" altLang="en-US" b="1" dirty="0">
                <a:solidFill>
                  <a:srgbClr val="000000"/>
                </a:solidFill>
                <a:latin typeface="Times New Roman" pitchFamily="18" charset="0"/>
                <a:cs typeface="Times New Roman" pitchFamily="18" charset="0"/>
              </a:endParaRPr>
            </a:p>
          </p:txBody>
        </p:sp>
        <p:sp>
          <p:nvSpPr>
            <p:cNvPr id="18463" name="TextBox 37"/>
            <p:cNvSpPr txBox="1">
              <a:spLocks noChangeArrowheads="1"/>
            </p:cNvSpPr>
            <p:nvPr/>
          </p:nvSpPr>
          <p:spPr bwMode="auto">
            <a:xfrm>
              <a:off x="3733800" y="3298871"/>
              <a:ext cx="4724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系统框架设计</a:t>
              </a:r>
              <a:endParaRPr kumimoji="1" lang="en-US" altLang="zh-CN" b="1" dirty="0">
                <a:solidFill>
                  <a:srgbClr val="000000"/>
                </a:solidFill>
                <a:latin typeface="黑体" pitchFamily="49" charset="-122"/>
                <a:ea typeface="黑体" pitchFamily="49" charset="-122"/>
              </a:endParaRPr>
            </a:p>
          </p:txBody>
        </p:sp>
      </p:grpSp>
      <p:pic>
        <p:nvPicPr>
          <p:cNvPr id="27" name="Picture 2" descr="E:\素材\矢量图标\医疗相关\Free-Medical-Icons-Set\128x128\ParameterReview.png"/>
          <p:cNvPicPr>
            <a:picLocks noChangeAspect="1" noChangeArrowheads="1"/>
          </p:cNvPicPr>
          <p:nvPr/>
        </p:nvPicPr>
        <p:blipFill>
          <a:blip r:embed="rId3"/>
          <a:srcRect/>
          <a:stretch>
            <a:fillRect/>
          </a:stretch>
        </p:blipFill>
        <p:spPr bwMode="auto">
          <a:xfrm rot="1211986">
            <a:off x="986153" y="2594930"/>
            <a:ext cx="1762195" cy="176219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8" name="Picture 3" descr="D:\My Documents\20101220\素材\01300000165476121636519272838.jpg"/>
          <p:cNvPicPr>
            <a:picLocks noChangeAspect="1" noChangeArrowheads="1"/>
          </p:cNvPicPr>
          <p:nvPr/>
        </p:nvPicPr>
        <p:blipFill>
          <a:blip r:embed="rId4"/>
          <a:srcRect/>
          <a:stretch>
            <a:fillRect/>
          </a:stretch>
        </p:blipFill>
        <p:spPr bwMode="auto">
          <a:xfrm>
            <a:off x="430120" y="2439810"/>
            <a:ext cx="1711489" cy="181909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9" name="Picture 3" descr="E:\素材\图片素材\键盘\2.jpg"/>
          <p:cNvPicPr>
            <a:picLocks noChangeAspect="1" noChangeArrowheads="1"/>
          </p:cNvPicPr>
          <p:nvPr/>
        </p:nvPicPr>
        <p:blipFill>
          <a:blip r:embed="rId5" cstate="print"/>
          <a:srcRect/>
          <a:stretch>
            <a:fillRect/>
          </a:stretch>
        </p:blipFill>
        <p:spPr bwMode="auto">
          <a:xfrm rot="20860945">
            <a:off x="487670" y="3580473"/>
            <a:ext cx="1731847" cy="105065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8442" name="Slide Number Placeholder 1"/>
          <p:cNvSpPr>
            <a:spLocks noGrp="1"/>
          </p:cNvSpPr>
          <p:nvPr>
            <p:ph type="sldNum" sz="quarter" idx="12"/>
          </p:nvPr>
        </p:nvSpPr>
        <p:spPr>
          <a:xfrm>
            <a:off x="6553200" y="6408738"/>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631151A5-EF93-41A3-8697-86454BD85761}" type="slidenum">
              <a:rPr lang="en-US" altLang="zh-CN" smtClean="0">
                <a:solidFill>
                  <a:srgbClr val="000000"/>
                </a:solidFill>
                <a:latin typeface="Arial" charset="0"/>
              </a:rPr>
              <a:pPr eaLnBrk="1" fontAlgn="base" hangingPunct="1">
                <a:spcBef>
                  <a:spcPct val="0"/>
                </a:spcBef>
                <a:spcAft>
                  <a:spcPct val="0"/>
                </a:spcAft>
              </a:pPr>
              <a:t>2</a:t>
            </a:fld>
            <a:endParaRPr lang="en-US" altLang="zh-CN" smtClean="0">
              <a:solidFill>
                <a:srgbClr val="000000"/>
              </a:solidFill>
              <a:latin typeface="Arial" charset="0"/>
            </a:endParaRPr>
          </a:p>
        </p:txBody>
      </p:sp>
      <p:sp>
        <p:nvSpPr>
          <p:cNvPr id="18443" name="Rectangle 1"/>
          <p:cNvSpPr>
            <a:spLocks noChangeArrowheads="1"/>
          </p:cNvSpPr>
          <p:nvPr/>
        </p:nvSpPr>
        <p:spPr bwMode="auto">
          <a:xfrm>
            <a:off x="3694113" y="1473200"/>
            <a:ext cx="649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b="1" dirty="0">
                <a:solidFill>
                  <a:srgbClr val="000000"/>
                </a:solidFill>
                <a:latin typeface="黑体" pitchFamily="49" charset="-122"/>
                <a:ea typeface="黑体" pitchFamily="49" charset="-122"/>
              </a:rPr>
              <a:t>引言</a:t>
            </a:r>
            <a:endParaRPr kumimoji="1" lang="en-US" altLang="zh-CN" b="1" dirty="0">
              <a:solidFill>
                <a:srgbClr val="000000"/>
              </a:solidFill>
              <a:latin typeface="黑体" pitchFamily="49" charset="-122"/>
              <a:ea typeface="黑体" pitchFamily="49" charset="-122"/>
            </a:endParaRPr>
          </a:p>
        </p:txBody>
      </p:sp>
      <p:grpSp>
        <p:nvGrpSpPr>
          <p:cNvPr id="18444" name="Group 5"/>
          <p:cNvGrpSpPr>
            <a:grpSpLocks/>
          </p:cNvGrpSpPr>
          <p:nvPr/>
        </p:nvGrpSpPr>
        <p:grpSpPr bwMode="auto">
          <a:xfrm>
            <a:off x="3176588" y="4449763"/>
            <a:ext cx="5205412" cy="571500"/>
            <a:chOff x="3176558" y="4724400"/>
            <a:chExt cx="5205442" cy="571504"/>
          </a:xfrm>
        </p:grpSpPr>
        <p:sp>
          <p:nvSpPr>
            <p:cNvPr id="22" name="矩形 32"/>
            <p:cNvSpPr/>
            <p:nvPr/>
          </p:nvSpPr>
          <p:spPr bwMode="auto">
            <a:xfrm>
              <a:off x="3475010" y="4795837"/>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55" name="TextBox 39"/>
            <p:cNvSpPr txBox="1">
              <a:spLocks noChangeArrowheads="1"/>
            </p:cNvSpPr>
            <p:nvPr/>
          </p:nvSpPr>
          <p:spPr bwMode="auto">
            <a:xfrm>
              <a:off x="3733800" y="4826029"/>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老年痴呆症决策支持系统开发与评估</a:t>
              </a:r>
              <a:endParaRPr kumimoji="1" lang="en-US" altLang="zh-CN" b="1" dirty="0">
                <a:solidFill>
                  <a:srgbClr val="000000"/>
                </a:solidFill>
                <a:latin typeface="黑体" pitchFamily="49" charset="-122"/>
                <a:ea typeface="黑体" pitchFamily="49" charset="-122"/>
              </a:endParaRPr>
            </a:p>
          </p:txBody>
        </p:sp>
        <p:sp>
          <p:nvSpPr>
            <p:cNvPr id="24" name="菱形 31"/>
            <p:cNvSpPr/>
            <p:nvPr/>
          </p:nvSpPr>
          <p:spPr bwMode="auto">
            <a:xfrm>
              <a:off x="3176558" y="4724400"/>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5</a:t>
              </a:r>
              <a:endParaRPr lang="zh-CN" altLang="en-US" b="1" dirty="0">
                <a:solidFill>
                  <a:srgbClr val="000000"/>
                </a:solidFill>
                <a:latin typeface="Times New Roman" pitchFamily="18" charset="0"/>
                <a:cs typeface="Times New Roman" pitchFamily="18" charset="0"/>
              </a:endParaRPr>
            </a:p>
          </p:txBody>
        </p:sp>
      </p:grpSp>
      <p:grpSp>
        <p:nvGrpSpPr>
          <p:cNvPr id="18445" name="Group 6"/>
          <p:cNvGrpSpPr>
            <a:grpSpLocks/>
          </p:cNvGrpSpPr>
          <p:nvPr/>
        </p:nvGrpSpPr>
        <p:grpSpPr bwMode="auto">
          <a:xfrm>
            <a:off x="3176588" y="5219700"/>
            <a:ext cx="5205412" cy="571500"/>
            <a:chOff x="3176558" y="5448296"/>
            <a:chExt cx="5205442" cy="571504"/>
          </a:xfrm>
        </p:grpSpPr>
        <p:sp>
          <p:nvSpPr>
            <p:cNvPr id="25" name="矩形 32"/>
            <p:cNvSpPr/>
            <p:nvPr/>
          </p:nvSpPr>
          <p:spPr bwMode="auto">
            <a:xfrm>
              <a:off x="3475010" y="5519735"/>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50" name="TextBox 39"/>
            <p:cNvSpPr txBox="1">
              <a:spLocks noChangeArrowheads="1"/>
            </p:cNvSpPr>
            <p:nvPr/>
          </p:nvSpPr>
          <p:spPr bwMode="auto">
            <a:xfrm>
              <a:off x="3733800" y="5549925"/>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a:solidFill>
                    <a:srgbClr val="000000"/>
                  </a:solidFill>
                  <a:latin typeface="黑体" pitchFamily="49" charset="-122"/>
                  <a:ea typeface="黑体" pitchFamily="49" charset="-122"/>
                </a:rPr>
                <a:t>总结与展望</a:t>
              </a:r>
              <a:endParaRPr kumimoji="1" lang="en-US" altLang="zh-CN" b="1">
                <a:solidFill>
                  <a:srgbClr val="000000"/>
                </a:solidFill>
                <a:latin typeface="黑体" pitchFamily="49" charset="-122"/>
                <a:ea typeface="黑体" pitchFamily="49" charset="-122"/>
              </a:endParaRPr>
            </a:p>
          </p:txBody>
        </p:sp>
        <p:sp>
          <p:nvSpPr>
            <p:cNvPr id="34" name="菱形 31"/>
            <p:cNvSpPr/>
            <p:nvPr/>
          </p:nvSpPr>
          <p:spPr bwMode="auto">
            <a:xfrm>
              <a:off x="3176558" y="544829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6</a:t>
              </a:r>
              <a:endParaRPr lang="zh-CN" altLang="en-US" b="1" dirty="0">
                <a:solidFill>
                  <a:srgbClr val="000000"/>
                </a:solidFill>
                <a:latin typeface="Times New Roman" pitchFamily="18" charset="0"/>
                <a:cs typeface="Times New Roman" pitchFamily="18" charset="0"/>
              </a:endParaRPr>
            </a:p>
          </p:txBody>
        </p:sp>
      </p:grpSp>
      <p:sp>
        <p:nvSpPr>
          <p:cNvPr id="35" name="菱形 34"/>
          <p:cNvSpPr/>
          <p:nvPr/>
        </p:nvSpPr>
        <p:spPr bwMode="auto">
          <a:xfrm>
            <a:off x="3176558" y="1347863"/>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1</a:t>
            </a:r>
            <a:endParaRPr lang="zh-CN" altLang="en-US" b="1"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4726694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GJ\AppData\Roaming\Tencent\Users\794460205\QQ\WinTemp\RichOle\KSTG5DFY07%ZB13BCRRK`7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917" y="2060848"/>
            <a:ext cx="5834243" cy="3600400"/>
          </a:xfrm>
          <a:prstGeom prst="rect">
            <a:avLst/>
          </a:prstGeom>
          <a:noFill/>
          <a:extLst>
            <a:ext uri="{909E8E84-426E-40DD-AFC4-6F175D3DCCD1}">
              <a14:hiddenFill xmlns:a14="http://schemas.microsoft.com/office/drawing/2010/main">
                <a:solidFill>
                  <a:srgbClr val="FFFFFF"/>
                </a:solidFill>
              </a14:hiddenFill>
            </a:ext>
          </a:extLst>
        </p:spPr>
      </p:pic>
      <p:sp>
        <p:nvSpPr>
          <p:cNvPr id="3" name="圆角矩形标注 2"/>
          <p:cNvSpPr/>
          <p:nvPr/>
        </p:nvSpPr>
        <p:spPr bwMode="auto">
          <a:xfrm>
            <a:off x="6012160" y="2492896"/>
            <a:ext cx="2808312" cy="2952328"/>
          </a:xfrm>
          <a:prstGeom prst="wedgeRoundRectCallout">
            <a:avLst>
              <a:gd name="adj1" fmla="val -57694"/>
              <a:gd name="adj2" fmla="val -12389"/>
              <a:gd name="adj3" fmla="val 16667"/>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20</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基于</a:t>
            </a:r>
            <a:r>
              <a:rPr lang="en-US" altLang="zh-CN" sz="2800" b="1" dirty="0" smtClean="0">
                <a:solidFill>
                  <a:srgbClr val="FFFFFF"/>
                </a:solidFill>
                <a:latin typeface="Times New Roman" pitchFamily="18" charset="0"/>
                <a:ea typeface="黑体" pitchFamily="49" charset="-122"/>
                <a:cs typeface="Times New Roman" pitchFamily="18" charset="0"/>
              </a:rPr>
              <a:t>MongoDB</a:t>
            </a:r>
            <a:r>
              <a:rPr lang="zh-CN" altLang="en-US" sz="2800" b="1" dirty="0" smtClean="0">
                <a:solidFill>
                  <a:srgbClr val="FFFFFF"/>
                </a:solidFill>
                <a:latin typeface="Times New Roman" pitchFamily="18" charset="0"/>
                <a:ea typeface="黑体" pitchFamily="49" charset="-122"/>
                <a:cs typeface="Times New Roman" pitchFamily="18" charset="0"/>
              </a:rPr>
              <a:t>的数据存储设计方案</a:t>
            </a:r>
            <a:endParaRPr lang="zh-CN" altLang="en-US" sz="2800" b="1" dirty="0">
              <a:solidFill>
                <a:srgbClr val="FFFFFF"/>
              </a:solidFill>
              <a:latin typeface="Times New Roman" pitchFamily="18" charset="0"/>
              <a:ea typeface="黑体" pitchFamily="49" charset="-122"/>
              <a:cs typeface="Times New Roman" pitchFamily="18" charset="0"/>
            </a:endParaRPr>
          </a:p>
        </p:txBody>
      </p:sp>
      <p:pic>
        <p:nvPicPr>
          <p:cNvPr id="1025" name="Picture 1" descr="C:\Users\FGJ\AppData\Roaming\Tencent\Users\794460205\QQ\WinTemp\RichOle\SM35C3N6H{D0ZY@PF1ZFLG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7576" y="2978699"/>
            <a:ext cx="2564160" cy="21247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23528" y="1268760"/>
            <a:ext cx="2520280" cy="369332"/>
          </a:xfrm>
          <a:prstGeom prst="rect">
            <a:avLst/>
          </a:prstGeom>
          <a:noFill/>
        </p:spPr>
        <p:txBody>
          <a:bodyPr wrap="square" rtlCol="0">
            <a:spAutoFit/>
          </a:bodyPr>
          <a:lstStyle/>
          <a:p>
            <a:r>
              <a:rPr lang="en-US" altLang="zh-CN" dirty="0" smtClean="0"/>
              <a:t>MongoDB</a:t>
            </a:r>
            <a:r>
              <a:rPr lang="zh-CN" altLang="en-US" dirty="0" smtClean="0"/>
              <a:t>集群结构</a:t>
            </a:r>
            <a:endParaRPr lang="zh-CN" altLang="en-US" dirty="0"/>
          </a:p>
        </p:txBody>
      </p:sp>
      <p:sp>
        <p:nvSpPr>
          <p:cNvPr id="2" name="TextBox 1"/>
          <p:cNvSpPr txBox="1"/>
          <p:nvPr/>
        </p:nvSpPr>
        <p:spPr>
          <a:xfrm>
            <a:off x="1043608" y="6021286"/>
            <a:ext cx="3402378" cy="646331"/>
          </a:xfrm>
          <a:prstGeom prst="rect">
            <a:avLst/>
          </a:prstGeom>
          <a:noFill/>
        </p:spPr>
        <p:txBody>
          <a:bodyPr wrap="square" rtlCol="0">
            <a:spAutoFit/>
          </a:bodyPr>
          <a:lstStyle/>
          <a:p>
            <a:r>
              <a:rPr lang="zh-CN" altLang="en-US" dirty="0" smtClean="0"/>
              <a:t>集群自动分片</a:t>
            </a:r>
            <a:r>
              <a:rPr lang="en-US" altLang="zh-CN" dirty="0" smtClean="0"/>
              <a:t>---</a:t>
            </a:r>
            <a:r>
              <a:rPr lang="zh-CN" altLang="en-US" dirty="0" smtClean="0"/>
              <a:t>负载均衡</a:t>
            </a:r>
            <a:r>
              <a:rPr lang="en-US" altLang="zh-CN" dirty="0" smtClean="0"/>
              <a:t>—</a:t>
            </a:r>
            <a:r>
              <a:rPr lang="zh-CN" altLang="en-US" dirty="0" smtClean="0"/>
              <a:t>性能</a:t>
            </a:r>
            <a:endParaRPr lang="en-US" altLang="zh-CN" dirty="0" smtClean="0"/>
          </a:p>
          <a:p>
            <a:endParaRPr lang="zh-CN" altLang="en-US" dirty="0"/>
          </a:p>
        </p:txBody>
      </p:sp>
      <p:sp>
        <p:nvSpPr>
          <p:cNvPr id="5" name="TextBox 4"/>
          <p:cNvSpPr txBox="1"/>
          <p:nvPr/>
        </p:nvSpPr>
        <p:spPr>
          <a:xfrm>
            <a:off x="6707440" y="5559621"/>
            <a:ext cx="1728192" cy="923330"/>
          </a:xfrm>
          <a:prstGeom prst="rect">
            <a:avLst/>
          </a:prstGeom>
          <a:noFill/>
        </p:spPr>
        <p:txBody>
          <a:bodyPr wrap="square" rtlCol="0">
            <a:spAutoFit/>
          </a:bodyPr>
          <a:lstStyle/>
          <a:p>
            <a:r>
              <a:rPr lang="zh-CN" altLang="en-US" dirty="0" smtClean="0"/>
              <a:t>复制集</a:t>
            </a:r>
            <a:r>
              <a:rPr lang="en-US" altLang="zh-CN" dirty="0" smtClean="0"/>
              <a:t>-</a:t>
            </a:r>
            <a:r>
              <a:rPr lang="zh-CN" altLang="en-US" dirty="0" smtClean="0"/>
              <a:t>应对硬件故障，不当机</a:t>
            </a:r>
            <a:r>
              <a:rPr lang="en-US" altLang="zh-CN" dirty="0" smtClean="0"/>
              <a:t>-</a:t>
            </a:r>
            <a:r>
              <a:rPr lang="zh-CN" altLang="en-US" dirty="0" smtClean="0"/>
              <a:t>高可用性</a:t>
            </a:r>
            <a:endParaRPr lang="zh-CN" altLang="en-US" dirty="0"/>
          </a:p>
        </p:txBody>
      </p:sp>
    </p:spTree>
    <p:extLst>
      <p:ext uri="{BB962C8B-B14F-4D97-AF65-F5344CB8AC3E}">
        <p14:creationId xmlns:p14="http://schemas.microsoft.com/office/powerpoint/2010/main" val="23495411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bwMode="auto">
          <a:xfrm>
            <a:off x="3498850" y="1443038"/>
            <a:ext cx="4883150" cy="428625"/>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pPr>
            <a:endParaRPr lang="zh-CN" altLang="en-US" b="1" dirty="0">
              <a:solidFill>
                <a:srgbClr val="000000"/>
              </a:solidFill>
            </a:endParaRPr>
          </a:p>
        </p:txBody>
      </p:sp>
      <p:sp>
        <p:nvSpPr>
          <p:cNvPr id="18435" name="Text Box 9"/>
          <p:cNvSpPr txBox="1">
            <a:spLocks noChangeArrowheads="1"/>
          </p:cNvSpPr>
          <p:nvPr/>
        </p:nvSpPr>
        <p:spPr bwMode="auto">
          <a:xfrm>
            <a:off x="304800" y="292100"/>
            <a:ext cx="77955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面向社区的疾病诊断决策支持系统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grpSp>
        <p:nvGrpSpPr>
          <p:cNvPr id="18436" name="Group 4"/>
          <p:cNvGrpSpPr>
            <a:grpSpLocks/>
          </p:cNvGrpSpPr>
          <p:nvPr/>
        </p:nvGrpSpPr>
        <p:grpSpPr bwMode="auto">
          <a:xfrm>
            <a:off x="3176588" y="3679825"/>
            <a:ext cx="5205412" cy="571500"/>
            <a:chOff x="3176558" y="3957654"/>
            <a:chExt cx="5205442" cy="571504"/>
          </a:xfrm>
        </p:grpSpPr>
        <p:sp>
          <p:nvSpPr>
            <p:cNvPr id="33" name="矩形 32"/>
            <p:cNvSpPr/>
            <p:nvPr/>
          </p:nvSpPr>
          <p:spPr bwMode="auto">
            <a:xfrm>
              <a:off x="3475010" y="4029093"/>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70" name="TextBox 39"/>
            <p:cNvSpPr txBox="1">
              <a:spLocks noChangeArrowheads="1"/>
            </p:cNvSpPr>
            <p:nvPr/>
          </p:nvSpPr>
          <p:spPr bwMode="auto">
            <a:xfrm>
              <a:off x="3733800" y="4059283"/>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头痛决策支持系统开发与评估</a:t>
              </a:r>
              <a:endParaRPr kumimoji="1" lang="en-US" altLang="zh-CN" b="1" dirty="0">
                <a:solidFill>
                  <a:srgbClr val="000000"/>
                </a:solidFill>
                <a:latin typeface="黑体" pitchFamily="49" charset="-122"/>
                <a:ea typeface="黑体" pitchFamily="49" charset="-122"/>
              </a:endParaRPr>
            </a:p>
          </p:txBody>
        </p:sp>
        <p:sp>
          <p:nvSpPr>
            <p:cNvPr id="32" name="菱形 31"/>
            <p:cNvSpPr/>
            <p:nvPr/>
          </p:nvSpPr>
          <p:spPr bwMode="auto">
            <a:xfrm>
              <a:off x="3176558" y="395765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4</a:t>
              </a:r>
              <a:endParaRPr lang="zh-CN" altLang="en-US" b="1" dirty="0">
                <a:solidFill>
                  <a:srgbClr val="000000"/>
                </a:solidFill>
                <a:latin typeface="Times New Roman" pitchFamily="18" charset="0"/>
                <a:cs typeface="Times New Roman" pitchFamily="18" charset="0"/>
              </a:endParaRPr>
            </a:p>
          </p:txBody>
        </p:sp>
      </p:grpSp>
      <p:grpSp>
        <p:nvGrpSpPr>
          <p:cNvPr id="18438" name="Group 3"/>
          <p:cNvGrpSpPr>
            <a:grpSpLocks/>
          </p:cNvGrpSpPr>
          <p:nvPr/>
        </p:nvGrpSpPr>
        <p:grpSpPr bwMode="auto">
          <a:xfrm>
            <a:off x="3176588" y="2911475"/>
            <a:ext cx="5205412" cy="571500"/>
            <a:chOff x="3176558" y="3171836"/>
            <a:chExt cx="5205442" cy="571504"/>
          </a:xfrm>
          <a:solidFill>
            <a:schemeClr val="accent5">
              <a:lumMod val="90000"/>
            </a:schemeClr>
          </a:solidFill>
        </p:grpSpPr>
        <p:sp>
          <p:nvSpPr>
            <p:cNvPr id="30" name="矩形 29"/>
            <p:cNvSpPr/>
            <p:nvPr/>
          </p:nvSpPr>
          <p:spPr bwMode="auto">
            <a:xfrm>
              <a:off x="3498822" y="3243275"/>
              <a:ext cx="4883178"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26" name="菱形 25"/>
            <p:cNvSpPr/>
            <p:nvPr/>
          </p:nvSpPr>
          <p:spPr bwMode="auto">
            <a:xfrm>
              <a:off x="3176558" y="3171836"/>
              <a:ext cx="571504" cy="571504"/>
            </a:xfrm>
            <a:prstGeom prst="diamond">
              <a:avLst/>
            </a:prstGeom>
            <a:grp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3</a:t>
              </a:r>
              <a:endParaRPr lang="zh-CN" altLang="en-US" b="1" dirty="0">
                <a:solidFill>
                  <a:srgbClr val="000000"/>
                </a:solidFill>
                <a:latin typeface="Times New Roman" pitchFamily="18" charset="0"/>
                <a:cs typeface="Times New Roman" pitchFamily="18" charset="0"/>
              </a:endParaRPr>
            </a:p>
          </p:txBody>
        </p:sp>
        <p:sp>
          <p:nvSpPr>
            <p:cNvPr id="18463" name="TextBox 37"/>
            <p:cNvSpPr txBox="1">
              <a:spLocks noChangeArrowheads="1"/>
            </p:cNvSpPr>
            <p:nvPr/>
          </p:nvSpPr>
          <p:spPr bwMode="auto">
            <a:xfrm>
              <a:off x="3733800" y="3298871"/>
              <a:ext cx="4622799" cy="369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系统框架设计</a:t>
              </a:r>
              <a:endParaRPr kumimoji="1" lang="en-US" altLang="zh-CN" b="1" dirty="0">
                <a:solidFill>
                  <a:srgbClr val="000000"/>
                </a:solidFill>
                <a:latin typeface="黑体" pitchFamily="49" charset="-122"/>
                <a:ea typeface="黑体" pitchFamily="49" charset="-122"/>
              </a:endParaRPr>
            </a:p>
          </p:txBody>
        </p:sp>
      </p:grpSp>
      <p:pic>
        <p:nvPicPr>
          <p:cNvPr id="27" name="Picture 2" descr="E:\素材\矢量图标\医疗相关\Free-Medical-Icons-Set\128x128\ParameterReview.png"/>
          <p:cNvPicPr>
            <a:picLocks noChangeAspect="1" noChangeArrowheads="1"/>
          </p:cNvPicPr>
          <p:nvPr/>
        </p:nvPicPr>
        <p:blipFill>
          <a:blip r:embed="rId3"/>
          <a:srcRect/>
          <a:stretch>
            <a:fillRect/>
          </a:stretch>
        </p:blipFill>
        <p:spPr bwMode="auto">
          <a:xfrm rot="1211986">
            <a:off x="986153" y="2594930"/>
            <a:ext cx="1762195" cy="176219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8" name="Picture 3" descr="D:\My Documents\20101220\素材\01300000165476121636519272838.jpg"/>
          <p:cNvPicPr>
            <a:picLocks noChangeAspect="1" noChangeArrowheads="1"/>
          </p:cNvPicPr>
          <p:nvPr/>
        </p:nvPicPr>
        <p:blipFill>
          <a:blip r:embed="rId4"/>
          <a:srcRect/>
          <a:stretch>
            <a:fillRect/>
          </a:stretch>
        </p:blipFill>
        <p:spPr bwMode="auto">
          <a:xfrm>
            <a:off x="430120" y="2439810"/>
            <a:ext cx="1711489" cy="181909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9" name="Picture 3" descr="E:\素材\图片素材\键盘\2.jpg"/>
          <p:cNvPicPr>
            <a:picLocks noChangeAspect="1" noChangeArrowheads="1"/>
          </p:cNvPicPr>
          <p:nvPr/>
        </p:nvPicPr>
        <p:blipFill>
          <a:blip r:embed="rId5" cstate="print"/>
          <a:srcRect/>
          <a:stretch>
            <a:fillRect/>
          </a:stretch>
        </p:blipFill>
        <p:spPr bwMode="auto">
          <a:xfrm rot="20860945">
            <a:off x="487670" y="3580473"/>
            <a:ext cx="1731847" cy="105065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8442" name="Slide Number Placeholder 1"/>
          <p:cNvSpPr>
            <a:spLocks noGrp="1"/>
          </p:cNvSpPr>
          <p:nvPr>
            <p:ph type="sldNum" sz="quarter" idx="12"/>
          </p:nvPr>
        </p:nvSpPr>
        <p:spPr>
          <a:xfrm>
            <a:off x="6553200" y="6408738"/>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631151A5-EF93-41A3-8697-86454BD85761}" type="slidenum">
              <a:rPr lang="en-US" altLang="zh-CN" smtClean="0">
                <a:solidFill>
                  <a:srgbClr val="000000"/>
                </a:solidFill>
                <a:latin typeface="Arial" charset="0"/>
              </a:rPr>
              <a:pPr eaLnBrk="1" fontAlgn="base" hangingPunct="1">
                <a:spcBef>
                  <a:spcPct val="0"/>
                </a:spcBef>
                <a:spcAft>
                  <a:spcPct val="0"/>
                </a:spcAft>
              </a:pPr>
              <a:t>21</a:t>
            </a:fld>
            <a:endParaRPr lang="en-US" altLang="zh-CN" smtClean="0">
              <a:solidFill>
                <a:srgbClr val="000000"/>
              </a:solidFill>
              <a:latin typeface="Arial" charset="0"/>
            </a:endParaRPr>
          </a:p>
        </p:txBody>
      </p:sp>
      <p:sp>
        <p:nvSpPr>
          <p:cNvPr id="18443" name="Rectangle 1"/>
          <p:cNvSpPr>
            <a:spLocks noChangeArrowheads="1"/>
          </p:cNvSpPr>
          <p:nvPr/>
        </p:nvSpPr>
        <p:spPr bwMode="auto">
          <a:xfrm>
            <a:off x="3694113" y="1473200"/>
            <a:ext cx="649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b="1" dirty="0">
                <a:solidFill>
                  <a:srgbClr val="000000"/>
                </a:solidFill>
                <a:latin typeface="黑体" pitchFamily="49" charset="-122"/>
                <a:ea typeface="黑体" pitchFamily="49" charset="-122"/>
              </a:rPr>
              <a:t>引言</a:t>
            </a:r>
            <a:endParaRPr kumimoji="1" lang="en-US" altLang="zh-CN" b="1" dirty="0">
              <a:solidFill>
                <a:srgbClr val="000000"/>
              </a:solidFill>
              <a:latin typeface="黑体" pitchFamily="49" charset="-122"/>
              <a:ea typeface="黑体" pitchFamily="49" charset="-122"/>
            </a:endParaRPr>
          </a:p>
        </p:txBody>
      </p:sp>
      <p:grpSp>
        <p:nvGrpSpPr>
          <p:cNvPr id="18444" name="Group 5"/>
          <p:cNvGrpSpPr>
            <a:grpSpLocks/>
          </p:cNvGrpSpPr>
          <p:nvPr/>
        </p:nvGrpSpPr>
        <p:grpSpPr bwMode="auto">
          <a:xfrm>
            <a:off x="3176588" y="4449763"/>
            <a:ext cx="5205412" cy="571500"/>
            <a:chOff x="3176558" y="4724400"/>
            <a:chExt cx="5205442" cy="571504"/>
          </a:xfrm>
        </p:grpSpPr>
        <p:sp>
          <p:nvSpPr>
            <p:cNvPr id="22" name="矩形 32"/>
            <p:cNvSpPr/>
            <p:nvPr/>
          </p:nvSpPr>
          <p:spPr bwMode="auto">
            <a:xfrm>
              <a:off x="3475010" y="4795837"/>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55" name="TextBox 39"/>
            <p:cNvSpPr txBox="1">
              <a:spLocks noChangeArrowheads="1"/>
            </p:cNvSpPr>
            <p:nvPr/>
          </p:nvSpPr>
          <p:spPr bwMode="auto">
            <a:xfrm>
              <a:off x="3733800" y="4826029"/>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老年痴呆症决策支持系统开发与评估</a:t>
              </a:r>
              <a:endParaRPr kumimoji="1" lang="en-US" altLang="zh-CN" b="1" dirty="0">
                <a:solidFill>
                  <a:srgbClr val="000000"/>
                </a:solidFill>
                <a:latin typeface="黑体" pitchFamily="49" charset="-122"/>
                <a:ea typeface="黑体" pitchFamily="49" charset="-122"/>
              </a:endParaRPr>
            </a:p>
          </p:txBody>
        </p:sp>
        <p:sp>
          <p:nvSpPr>
            <p:cNvPr id="24" name="菱形 31"/>
            <p:cNvSpPr/>
            <p:nvPr/>
          </p:nvSpPr>
          <p:spPr bwMode="auto">
            <a:xfrm>
              <a:off x="3176558" y="4724400"/>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5</a:t>
              </a:r>
              <a:endParaRPr lang="zh-CN" altLang="en-US" b="1" dirty="0">
                <a:solidFill>
                  <a:srgbClr val="000000"/>
                </a:solidFill>
                <a:latin typeface="Times New Roman" pitchFamily="18" charset="0"/>
                <a:cs typeface="Times New Roman" pitchFamily="18" charset="0"/>
              </a:endParaRPr>
            </a:p>
          </p:txBody>
        </p:sp>
      </p:grpSp>
      <p:grpSp>
        <p:nvGrpSpPr>
          <p:cNvPr id="18445" name="Group 6"/>
          <p:cNvGrpSpPr>
            <a:grpSpLocks/>
          </p:cNvGrpSpPr>
          <p:nvPr/>
        </p:nvGrpSpPr>
        <p:grpSpPr bwMode="auto">
          <a:xfrm>
            <a:off x="3176588" y="5219700"/>
            <a:ext cx="5205412" cy="571500"/>
            <a:chOff x="3176558" y="5448296"/>
            <a:chExt cx="5205442" cy="571504"/>
          </a:xfrm>
        </p:grpSpPr>
        <p:sp>
          <p:nvSpPr>
            <p:cNvPr id="25" name="矩形 32"/>
            <p:cNvSpPr/>
            <p:nvPr/>
          </p:nvSpPr>
          <p:spPr bwMode="auto">
            <a:xfrm>
              <a:off x="3475010" y="5519735"/>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50" name="TextBox 39"/>
            <p:cNvSpPr txBox="1">
              <a:spLocks noChangeArrowheads="1"/>
            </p:cNvSpPr>
            <p:nvPr/>
          </p:nvSpPr>
          <p:spPr bwMode="auto">
            <a:xfrm>
              <a:off x="3733800" y="5549925"/>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a:solidFill>
                    <a:srgbClr val="000000"/>
                  </a:solidFill>
                  <a:latin typeface="黑体" pitchFamily="49" charset="-122"/>
                  <a:ea typeface="黑体" pitchFamily="49" charset="-122"/>
                </a:rPr>
                <a:t>总结与展望</a:t>
              </a:r>
              <a:endParaRPr kumimoji="1" lang="en-US" altLang="zh-CN" b="1">
                <a:solidFill>
                  <a:srgbClr val="000000"/>
                </a:solidFill>
                <a:latin typeface="黑体" pitchFamily="49" charset="-122"/>
                <a:ea typeface="黑体" pitchFamily="49" charset="-122"/>
              </a:endParaRPr>
            </a:p>
          </p:txBody>
        </p:sp>
        <p:sp>
          <p:nvSpPr>
            <p:cNvPr id="34" name="菱形 31"/>
            <p:cNvSpPr/>
            <p:nvPr/>
          </p:nvSpPr>
          <p:spPr bwMode="auto">
            <a:xfrm>
              <a:off x="3176558" y="544829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6</a:t>
              </a:r>
              <a:endParaRPr lang="zh-CN" altLang="en-US" b="1" dirty="0">
                <a:solidFill>
                  <a:srgbClr val="000000"/>
                </a:solidFill>
                <a:latin typeface="Times New Roman" pitchFamily="18" charset="0"/>
                <a:cs typeface="Times New Roman" pitchFamily="18" charset="0"/>
              </a:endParaRPr>
            </a:p>
          </p:txBody>
        </p:sp>
      </p:grpSp>
      <p:sp>
        <p:nvSpPr>
          <p:cNvPr id="35" name="菱形 34"/>
          <p:cNvSpPr/>
          <p:nvPr/>
        </p:nvSpPr>
        <p:spPr bwMode="auto">
          <a:xfrm>
            <a:off x="3176558" y="1347863"/>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1</a:t>
            </a:r>
            <a:endParaRPr lang="zh-CN" altLang="en-US" b="1" dirty="0">
              <a:solidFill>
                <a:srgbClr val="000000"/>
              </a:solidFill>
              <a:latin typeface="Times New Roman" pitchFamily="18" charset="0"/>
              <a:cs typeface="Times New Roman" pitchFamily="18" charset="0"/>
            </a:endParaRPr>
          </a:p>
        </p:txBody>
      </p:sp>
      <p:grpSp>
        <p:nvGrpSpPr>
          <p:cNvPr id="31" name="Group 2"/>
          <p:cNvGrpSpPr>
            <a:grpSpLocks/>
          </p:cNvGrpSpPr>
          <p:nvPr/>
        </p:nvGrpSpPr>
        <p:grpSpPr bwMode="auto">
          <a:xfrm>
            <a:off x="3176588" y="2141538"/>
            <a:ext cx="5205412" cy="571500"/>
            <a:chOff x="3176558" y="2386018"/>
            <a:chExt cx="5205442" cy="571504"/>
          </a:xfrm>
        </p:grpSpPr>
        <p:sp>
          <p:nvSpPr>
            <p:cNvPr id="37" name="矩形 36"/>
            <p:cNvSpPr/>
            <p:nvPr/>
          </p:nvSpPr>
          <p:spPr bwMode="auto">
            <a:xfrm>
              <a:off x="3498822" y="2457455"/>
              <a:ext cx="4883178"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sp>
          <p:nvSpPr>
            <p:cNvPr id="38" name="菱形 37"/>
            <p:cNvSpPr/>
            <p:nvPr/>
          </p:nvSpPr>
          <p:spPr bwMode="auto">
            <a:xfrm>
              <a:off x="3176558" y="2386018"/>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2</a:t>
              </a:r>
              <a:endParaRPr lang="zh-CN" altLang="en-US" b="1" dirty="0">
                <a:solidFill>
                  <a:srgbClr val="000000"/>
                </a:solidFill>
                <a:latin typeface="Times New Roman" pitchFamily="18" charset="0"/>
                <a:cs typeface="Times New Roman" pitchFamily="18" charset="0"/>
              </a:endParaRPr>
            </a:p>
          </p:txBody>
        </p:sp>
        <p:sp>
          <p:nvSpPr>
            <p:cNvPr id="39" name="TextBox 36"/>
            <p:cNvSpPr txBox="1">
              <a:spLocks noChangeArrowheads="1"/>
            </p:cNvSpPr>
            <p:nvPr/>
          </p:nvSpPr>
          <p:spPr bwMode="auto">
            <a:xfrm>
              <a:off x="3733800" y="2487658"/>
              <a:ext cx="4366590" cy="369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关键技术研究</a:t>
              </a:r>
              <a:endParaRPr kumimoji="1" lang="en-US" altLang="zh-CN" b="1" dirty="0">
                <a:solidFill>
                  <a:srgbClr val="000000"/>
                </a:solidFill>
                <a:latin typeface="黑体" pitchFamily="49" charset="-122"/>
                <a:ea typeface="黑体" pitchFamily="49" charset="-122"/>
              </a:endParaRPr>
            </a:p>
          </p:txBody>
        </p:sp>
      </p:grpSp>
    </p:spTree>
    <p:extLst>
      <p:ext uri="{BB962C8B-B14F-4D97-AF65-F5344CB8AC3E}">
        <p14:creationId xmlns:p14="http://schemas.microsoft.com/office/powerpoint/2010/main" val="26458489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2A91896-4F5D-4807-B8D8-2588A25F2E34}" type="slidenum">
              <a:rPr lang="en-US" altLang="zh-CN" smtClean="0"/>
              <a:pPr>
                <a:defRPr/>
              </a:pPr>
              <a:t>22</a:t>
            </a:fld>
            <a:endParaRPr lang="en-US" altLang="zh-CN" dirty="0"/>
          </a:p>
        </p:txBody>
      </p:sp>
      <p:sp>
        <p:nvSpPr>
          <p:cNvPr id="3" name="圆角矩形 2"/>
          <p:cNvSpPr/>
          <p:nvPr/>
        </p:nvSpPr>
        <p:spPr bwMode="auto">
          <a:xfrm>
            <a:off x="1763689" y="2132856"/>
            <a:ext cx="5184576" cy="3456384"/>
          </a:xfrm>
          <a:prstGeom prst="roundRect">
            <a:avLst/>
          </a:prstGeom>
          <a:noFill/>
          <a:ln w="28575" cap="flat" cmpd="sng" algn="ctr">
            <a:solidFill>
              <a:schemeClr val="tx1">
                <a:lumMod val="65000"/>
                <a:lumOff val="3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4" name="椭圆 3"/>
          <p:cNvSpPr/>
          <p:nvPr/>
        </p:nvSpPr>
        <p:spPr bwMode="auto">
          <a:xfrm>
            <a:off x="457200" y="3430834"/>
            <a:ext cx="1050129" cy="674994"/>
          </a:xfrm>
          <a:prstGeom prst="ellipse">
            <a:avLst/>
          </a:prstGeom>
          <a:solidFill>
            <a:schemeClr val="accent3">
              <a:lumMod val="95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 name="矩形 4"/>
          <p:cNvSpPr/>
          <p:nvPr/>
        </p:nvSpPr>
        <p:spPr bwMode="auto">
          <a:xfrm>
            <a:off x="2132896" y="2476694"/>
            <a:ext cx="643488" cy="2714156"/>
          </a:xfrm>
          <a:prstGeom prst="rect">
            <a:avLst/>
          </a:prstGeom>
          <a:solidFill>
            <a:schemeClr val="accent3">
              <a:lumMod val="95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6" name="矩形 5"/>
          <p:cNvSpPr/>
          <p:nvPr/>
        </p:nvSpPr>
        <p:spPr bwMode="auto">
          <a:xfrm>
            <a:off x="3203849" y="2503107"/>
            <a:ext cx="1728982" cy="954140"/>
          </a:xfrm>
          <a:prstGeom prst="rect">
            <a:avLst/>
          </a:prstGeom>
          <a:solidFill>
            <a:schemeClr val="accent3">
              <a:lumMod val="95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7" name="矩形 6"/>
          <p:cNvSpPr/>
          <p:nvPr/>
        </p:nvSpPr>
        <p:spPr bwMode="auto">
          <a:xfrm>
            <a:off x="3203848" y="4260712"/>
            <a:ext cx="1728983" cy="954140"/>
          </a:xfrm>
          <a:prstGeom prst="rect">
            <a:avLst/>
          </a:prstGeom>
          <a:solidFill>
            <a:schemeClr val="accent3">
              <a:lumMod val="95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8" name="流程图: 磁盘 7"/>
          <p:cNvSpPr/>
          <p:nvPr/>
        </p:nvSpPr>
        <p:spPr bwMode="auto">
          <a:xfrm>
            <a:off x="5522378" y="4310763"/>
            <a:ext cx="1117649" cy="904089"/>
          </a:xfrm>
          <a:prstGeom prst="flowChartMagneticDisk">
            <a:avLst/>
          </a:prstGeom>
          <a:solidFill>
            <a:schemeClr val="accent3">
              <a:lumMod val="95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9" name="左右箭头 8"/>
          <p:cNvSpPr/>
          <p:nvPr/>
        </p:nvSpPr>
        <p:spPr bwMode="auto">
          <a:xfrm>
            <a:off x="1473597" y="3647096"/>
            <a:ext cx="659300" cy="316568"/>
          </a:xfrm>
          <a:prstGeom prst="leftRightArrow">
            <a:avLst/>
          </a:prstGeom>
          <a:solidFill>
            <a:schemeClr val="accent1"/>
          </a:solidFill>
          <a:ln w="9525" cap="flat" cmpd="sng" algn="ctr">
            <a:solidFill>
              <a:schemeClr val="bg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cxnSp>
        <p:nvCxnSpPr>
          <p:cNvPr id="10" name="直接箭头连接符 9"/>
          <p:cNvCxnSpPr>
            <a:stCxn id="6" idx="1"/>
            <a:endCxn id="5" idx="3"/>
          </p:cNvCxnSpPr>
          <p:nvPr/>
        </p:nvCxnSpPr>
        <p:spPr bwMode="auto">
          <a:xfrm flipH="1">
            <a:off x="2776384" y="2980177"/>
            <a:ext cx="427465" cy="853595"/>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1" name="直接箭头连接符 10"/>
          <p:cNvCxnSpPr>
            <a:stCxn id="5" idx="3"/>
            <a:endCxn id="7" idx="1"/>
          </p:cNvCxnSpPr>
          <p:nvPr/>
        </p:nvCxnSpPr>
        <p:spPr bwMode="auto">
          <a:xfrm>
            <a:off x="2776384" y="3833772"/>
            <a:ext cx="427464" cy="90401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2" name="直接箭头连接符 11"/>
          <p:cNvCxnSpPr/>
          <p:nvPr/>
        </p:nvCxnSpPr>
        <p:spPr bwMode="auto">
          <a:xfrm flipV="1">
            <a:off x="4932831" y="3514671"/>
            <a:ext cx="690422" cy="841270"/>
          </a:xfrm>
          <a:prstGeom prst="straightConnector1">
            <a:avLst/>
          </a:prstGeom>
          <a:solidFill>
            <a:schemeClr val="accent1"/>
          </a:solidFill>
          <a:ln w="9525" cap="flat" cmpd="sng" algn="ctr">
            <a:solidFill>
              <a:schemeClr val="tx1"/>
            </a:solidFill>
            <a:prstDash val="lgDash"/>
            <a:round/>
            <a:headEnd type="arrow"/>
            <a:tailEnd type="arrow"/>
          </a:ln>
          <a:effectLst/>
        </p:spPr>
      </p:cxnSp>
      <p:cxnSp>
        <p:nvCxnSpPr>
          <p:cNvPr id="13" name="直接箭头连接符 12"/>
          <p:cNvCxnSpPr>
            <a:stCxn id="6" idx="2"/>
            <a:endCxn id="7" idx="0"/>
          </p:cNvCxnSpPr>
          <p:nvPr/>
        </p:nvCxnSpPr>
        <p:spPr bwMode="auto">
          <a:xfrm>
            <a:off x="4068340" y="3457247"/>
            <a:ext cx="0" cy="803465"/>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4" name="直接箭头连接符 13"/>
          <p:cNvCxnSpPr>
            <a:stCxn id="8" idx="2"/>
            <a:endCxn id="7" idx="3"/>
          </p:cNvCxnSpPr>
          <p:nvPr/>
        </p:nvCxnSpPr>
        <p:spPr bwMode="auto">
          <a:xfrm flipH="1" flipV="1">
            <a:off x="4932831" y="4737782"/>
            <a:ext cx="589547" cy="2502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5" name="TextBox 14"/>
          <p:cNvSpPr txBox="1"/>
          <p:nvPr/>
        </p:nvSpPr>
        <p:spPr>
          <a:xfrm>
            <a:off x="622224" y="3589149"/>
            <a:ext cx="720080" cy="369332"/>
          </a:xfrm>
          <a:prstGeom prst="rect">
            <a:avLst/>
          </a:prstGeom>
          <a:noFill/>
        </p:spPr>
        <p:txBody>
          <a:bodyPr wrap="square" rtlCol="0">
            <a:spAutoFit/>
          </a:bodyPr>
          <a:lstStyle/>
          <a:p>
            <a:r>
              <a:rPr lang="zh-CN" altLang="en-US" dirty="0" smtClean="0"/>
              <a:t>用户</a:t>
            </a:r>
            <a:endParaRPr lang="zh-CN" altLang="en-US" dirty="0"/>
          </a:p>
        </p:txBody>
      </p:sp>
      <p:sp>
        <p:nvSpPr>
          <p:cNvPr id="16" name="TextBox 15"/>
          <p:cNvSpPr txBox="1"/>
          <p:nvPr/>
        </p:nvSpPr>
        <p:spPr>
          <a:xfrm>
            <a:off x="2272328" y="2845385"/>
            <a:ext cx="504056" cy="2031325"/>
          </a:xfrm>
          <a:prstGeom prst="rect">
            <a:avLst/>
          </a:prstGeom>
          <a:noFill/>
        </p:spPr>
        <p:txBody>
          <a:bodyPr wrap="square" rtlCol="0">
            <a:spAutoFit/>
          </a:bodyPr>
          <a:lstStyle/>
          <a:p>
            <a:r>
              <a:rPr lang="zh-CN" altLang="en-US" dirty="0" smtClean="0"/>
              <a:t>人</a:t>
            </a:r>
            <a:endParaRPr lang="en-US" altLang="zh-CN" dirty="0" smtClean="0"/>
          </a:p>
          <a:p>
            <a:endParaRPr lang="en-US" altLang="zh-CN" dirty="0"/>
          </a:p>
          <a:p>
            <a:r>
              <a:rPr lang="zh-CN" altLang="en-US" dirty="0" smtClean="0"/>
              <a:t>机</a:t>
            </a:r>
            <a:endParaRPr lang="en-US" altLang="zh-CN" dirty="0" smtClean="0"/>
          </a:p>
          <a:p>
            <a:endParaRPr lang="en-US" altLang="zh-CN" dirty="0"/>
          </a:p>
          <a:p>
            <a:r>
              <a:rPr lang="zh-CN" altLang="en-US" dirty="0" smtClean="0"/>
              <a:t>交</a:t>
            </a:r>
            <a:endParaRPr lang="en-US" altLang="zh-CN" dirty="0" smtClean="0"/>
          </a:p>
          <a:p>
            <a:endParaRPr lang="en-US" altLang="zh-CN" dirty="0"/>
          </a:p>
          <a:p>
            <a:r>
              <a:rPr lang="zh-CN" altLang="en-US" dirty="0" smtClean="0"/>
              <a:t>互</a:t>
            </a:r>
            <a:endParaRPr lang="zh-CN" altLang="en-US" dirty="0"/>
          </a:p>
        </p:txBody>
      </p:sp>
      <p:sp>
        <p:nvSpPr>
          <p:cNvPr id="17" name="TextBox 16"/>
          <p:cNvSpPr txBox="1"/>
          <p:nvPr/>
        </p:nvSpPr>
        <p:spPr>
          <a:xfrm>
            <a:off x="3491880" y="2845385"/>
            <a:ext cx="1080120" cy="369332"/>
          </a:xfrm>
          <a:prstGeom prst="rect">
            <a:avLst/>
          </a:prstGeom>
          <a:noFill/>
        </p:spPr>
        <p:txBody>
          <a:bodyPr wrap="square" rtlCol="0">
            <a:spAutoFit/>
          </a:bodyPr>
          <a:lstStyle/>
          <a:p>
            <a:pPr algn="ctr"/>
            <a:r>
              <a:rPr lang="zh-CN" altLang="en-US" dirty="0" smtClean="0"/>
              <a:t>解 释 器</a:t>
            </a:r>
            <a:endParaRPr lang="zh-CN" altLang="en-US" dirty="0"/>
          </a:p>
        </p:txBody>
      </p:sp>
      <p:sp>
        <p:nvSpPr>
          <p:cNvPr id="18" name="TextBox 17"/>
          <p:cNvSpPr txBox="1"/>
          <p:nvPr/>
        </p:nvSpPr>
        <p:spPr>
          <a:xfrm>
            <a:off x="3347864" y="4553116"/>
            <a:ext cx="1440951" cy="369332"/>
          </a:xfrm>
          <a:prstGeom prst="rect">
            <a:avLst/>
          </a:prstGeom>
          <a:noFill/>
        </p:spPr>
        <p:txBody>
          <a:bodyPr wrap="square" rtlCol="0">
            <a:spAutoFit/>
          </a:bodyPr>
          <a:lstStyle/>
          <a:p>
            <a:pPr algn="ctr"/>
            <a:r>
              <a:rPr lang="zh-CN" altLang="en-US" dirty="0" smtClean="0"/>
              <a:t>推 理 引 擎</a:t>
            </a:r>
            <a:endParaRPr lang="zh-CN" altLang="en-US" dirty="0"/>
          </a:p>
        </p:txBody>
      </p:sp>
      <p:sp>
        <p:nvSpPr>
          <p:cNvPr id="19" name="TextBox 18"/>
          <p:cNvSpPr txBox="1"/>
          <p:nvPr/>
        </p:nvSpPr>
        <p:spPr>
          <a:xfrm>
            <a:off x="5623253" y="4737782"/>
            <a:ext cx="1016774" cy="369332"/>
          </a:xfrm>
          <a:prstGeom prst="rect">
            <a:avLst/>
          </a:prstGeom>
          <a:noFill/>
        </p:spPr>
        <p:txBody>
          <a:bodyPr wrap="square" rtlCol="0">
            <a:spAutoFit/>
          </a:bodyPr>
          <a:lstStyle/>
          <a:p>
            <a:r>
              <a:rPr lang="zh-CN" altLang="en-US" dirty="0" smtClean="0"/>
              <a:t>知识库</a:t>
            </a:r>
            <a:endParaRPr lang="zh-CN" altLang="en-US" dirty="0"/>
          </a:p>
        </p:txBody>
      </p:sp>
      <p:sp>
        <p:nvSpPr>
          <p:cNvPr id="20" name="流程图: 磁盘 19"/>
          <p:cNvSpPr/>
          <p:nvPr/>
        </p:nvSpPr>
        <p:spPr bwMode="auto">
          <a:xfrm>
            <a:off x="5474905" y="2610582"/>
            <a:ext cx="1117649" cy="904089"/>
          </a:xfrm>
          <a:prstGeom prst="flowChartMagneticDisk">
            <a:avLst/>
          </a:prstGeom>
          <a:solidFill>
            <a:schemeClr val="accent3">
              <a:lumMod val="95000"/>
            </a:schemeClr>
          </a:solidFill>
          <a:ln w="9525" cap="flat" cmpd="sng" algn="ctr">
            <a:solidFill>
              <a:schemeClr val="bg2"/>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21" name="TextBox 20"/>
          <p:cNvSpPr txBox="1"/>
          <p:nvPr/>
        </p:nvSpPr>
        <p:spPr>
          <a:xfrm>
            <a:off x="5490704" y="3025334"/>
            <a:ext cx="1180995" cy="369332"/>
          </a:xfrm>
          <a:prstGeom prst="rect">
            <a:avLst/>
          </a:prstGeom>
          <a:noFill/>
        </p:spPr>
        <p:txBody>
          <a:bodyPr wrap="square" rtlCol="0">
            <a:spAutoFit/>
          </a:bodyPr>
          <a:lstStyle/>
          <a:p>
            <a:r>
              <a:rPr lang="zh-CN" altLang="en-US" dirty="0" smtClean="0"/>
              <a:t>工作存储</a:t>
            </a:r>
            <a:endParaRPr lang="zh-CN" altLang="en-US" dirty="0"/>
          </a:p>
        </p:txBody>
      </p:sp>
      <p:sp>
        <p:nvSpPr>
          <p:cNvPr id="22" name="TextBox 21"/>
          <p:cNvSpPr txBox="1"/>
          <p:nvPr/>
        </p:nvSpPr>
        <p:spPr>
          <a:xfrm>
            <a:off x="457200" y="1340768"/>
            <a:ext cx="3754760" cy="369332"/>
          </a:xfrm>
          <a:prstGeom prst="rect">
            <a:avLst/>
          </a:prstGeom>
          <a:noFill/>
        </p:spPr>
        <p:txBody>
          <a:bodyPr wrap="square" rtlCol="0">
            <a:spAutoFit/>
          </a:bodyPr>
          <a:lstStyle/>
          <a:p>
            <a:r>
              <a:rPr lang="zh-CN" altLang="en-US" dirty="0" smtClean="0"/>
              <a:t>已有的系统框架</a:t>
            </a:r>
            <a:endParaRPr lang="zh-CN" altLang="en-US" dirty="0"/>
          </a:p>
        </p:txBody>
      </p:sp>
    </p:spTree>
    <p:extLst>
      <p:ext uri="{BB962C8B-B14F-4D97-AF65-F5344CB8AC3E}">
        <p14:creationId xmlns:p14="http://schemas.microsoft.com/office/powerpoint/2010/main" val="22356040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23</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面向社区疾病诊断决策支持系统设计</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4" name="圆角矩形 3"/>
          <p:cNvSpPr/>
          <p:nvPr/>
        </p:nvSpPr>
        <p:spPr bwMode="auto">
          <a:xfrm>
            <a:off x="1139436" y="1916832"/>
            <a:ext cx="5832648" cy="85916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 name="圆角矩形 4"/>
          <p:cNvSpPr/>
          <p:nvPr/>
        </p:nvSpPr>
        <p:spPr bwMode="auto">
          <a:xfrm>
            <a:off x="1139436" y="3138304"/>
            <a:ext cx="5832648" cy="93610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8" name="圆角矩形 7"/>
          <p:cNvSpPr/>
          <p:nvPr/>
        </p:nvSpPr>
        <p:spPr bwMode="auto">
          <a:xfrm>
            <a:off x="1115616" y="4437112"/>
            <a:ext cx="5832648" cy="9001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cxnSp>
        <p:nvCxnSpPr>
          <p:cNvPr id="7" name="直接箭头连接符 6"/>
          <p:cNvCxnSpPr/>
          <p:nvPr/>
        </p:nvCxnSpPr>
        <p:spPr bwMode="auto">
          <a:xfrm>
            <a:off x="2627784" y="2775992"/>
            <a:ext cx="0" cy="362312"/>
          </a:xfrm>
          <a:prstGeom prst="straightConnector1">
            <a:avLst/>
          </a:prstGeom>
          <a:solidFill>
            <a:schemeClr val="accent1"/>
          </a:solidFill>
          <a:ln w="28575" cap="flat" cmpd="sng" algn="ctr">
            <a:solidFill>
              <a:schemeClr val="tx1">
                <a:lumMod val="65000"/>
                <a:lumOff val="35000"/>
              </a:schemeClr>
            </a:solidFill>
            <a:prstDash val="solid"/>
            <a:round/>
            <a:headEnd type="none" w="med" len="med"/>
            <a:tailEnd type="arrow"/>
          </a:ln>
          <a:effectLst/>
        </p:spPr>
      </p:cxnSp>
      <p:cxnSp>
        <p:nvCxnSpPr>
          <p:cNvPr id="11" name="直接箭头连接符 10"/>
          <p:cNvCxnSpPr/>
          <p:nvPr/>
        </p:nvCxnSpPr>
        <p:spPr bwMode="auto">
          <a:xfrm>
            <a:off x="3275856" y="4074408"/>
            <a:ext cx="0" cy="362704"/>
          </a:xfrm>
          <a:prstGeom prst="straightConnector1">
            <a:avLst/>
          </a:prstGeom>
          <a:solidFill>
            <a:schemeClr val="accent1"/>
          </a:solidFill>
          <a:ln w="28575" cap="flat" cmpd="sng" algn="ctr">
            <a:solidFill>
              <a:schemeClr val="tx1">
                <a:lumMod val="65000"/>
                <a:lumOff val="35000"/>
              </a:schemeClr>
            </a:solidFill>
            <a:prstDash val="solid"/>
            <a:round/>
            <a:headEnd type="none" w="med" len="med"/>
            <a:tailEnd type="arrow"/>
          </a:ln>
          <a:effectLst/>
        </p:spPr>
      </p:cxnSp>
      <p:cxnSp>
        <p:nvCxnSpPr>
          <p:cNvPr id="14" name="直接箭头连接符 13"/>
          <p:cNvCxnSpPr/>
          <p:nvPr/>
        </p:nvCxnSpPr>
        <p:spPr bwMode="auto">
          <a:xfrm flipV="1">
            <a:off x="4572000" y="4074408"/>
            <a:ext cx="0" cy="360040"/>
          </a:xfrm>
          <a:prstGeom prst="straightConnector1">
            <a:avLst/>
          </a:prstGeom>
          <a:solidFill>
            <a:schemeClr val="accent1"/>
          </a:solidFill>
          <a:ln w="28575" cap="flat" cmpd="sng" algn="ctr">
            <a:solidFill>
              <a:schemeClr val="tx1">
                <a:lumMod val="65000"/>
                <a:lumOff val="35000"/>
              </a:schemeClr>
            </a:solidFill>
            <a:prstDash val="solid"/>
            <a:round/>
            <a:headEnd type="none" w="med" len="med"/>
            <a:tailEnd type="arrow"/>
          </a:ln>
          <a:effectLst/>
        </p:spPr>
      </p:cxnSp>
      <p:cxnSp>
        <p:nvCxnSpPr>
          <p:cNvPr id="16" name="直接箭头连接符 15"/>
          <p:cNvCxnSpPr/>
          <p:nvPr/>
        </p:nvCxnSpPr>
        <p:spPr bwMode="auto">
          <a:xfrm flipV="1">
            <a:off x="5220072" y="2775992"/>
            <a:ext cx="0" cy="360040"/>
          </a:xfrm>
          <a:prstGeom prst="straightConnector1">
            <a:avLst/>
          </a:prstGeom>
          <a:solidFill>
            <a:schemeClr val="accent1"/>
          </a:solidFill>
          <a:ln w="28575" cap="flat" cmpd="sng" algn="ctr">
            <a:solidFill>
              <a:schemeClr val="tx1">
                <a:lumMod val="65000"/>
                <a:lumOff val="35000"/>
              </a:schemeClr>
            </a:solidFill>
            <a:prstDash val="solid"/>
            <a:round/>
            <a:headEnd type="none" w="med" len="med"/>
            <a:tailEnd type="arrow"/>
          </a:ln>
          <a:effectLst/>
        </p:spPr>
      </p:cxnSp>
      <p:sp>
        <p:nvSpPr>
          <p:cNvPr id="13" name="流程图: 磁盘 12"/>
          <p:cNvSpPr/>
          <p:nvPr/>
        </p:nvSpPr>
        <p:spPr bwMode="auto">
          <a:xfrm>
            <a:off x="1823296" y="5657600"/>
            <a:ext cx="1368152" cy="684076"/>
          </a:xfrm>
          <a:prstGeom prst="flowChartMagneticDisk">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8" name="流程图: 磁盘 17"/>
          <p:cNvSpPr/>
          <p:nvPr/>
        </p:nvSpPr>
        <p:spPr bwMode="auto">
          <a:xfrm>
            <a:off x="4686496" y="5724400"/>
            <a:ext cx="1368152" cy="684076"/>
          </a:xfrm>
          <a:prstGeom prst="flowChartMagneticDisk">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5" name="圆角矩形 14"/>
          <p:cNvSpPr/>
          <p:nvPr/>
        </p:nvSpPr>
        <p:spPr bwMode="auto">
          <a:xfrm>
            <a:off x="1738888" y="4610374"/>
            <a:ext cx="1536968" cy="55357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1" name="圆角矩形 20"/>
          <p:cNvSpPr/>
          <p:nvPr/>
        </p:nvSpPr>
        <p:spPr bwMode="auto">
          <a:xfrm>
            <a:off x="4602088" y="4637464"/>
            <a:ext cx="1536968" cy="55357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7" name="TextBox 16"/>
          <p:cNvSpPr txBox="1"/>
          <p:nvPr/>
        </p:nvSpPr>
        <p:spPr>
          <a:xfrm>
            <a:off x="1943708" y="4702496"/>
            <a:ext cx="1368152" cy="369332"/>
          </a:xfrm>
          <a:prstGeom prst="rect">
            <a:avLst/>
          </a:prstGeom>
          <a:noFill/>
        </p:spPr>
        <p:txBody>
          <a:bodyPr wrap="square" rtlCol="0">
            <a:spAutoFit/>
          </a:bodyPr>
          <a:lstStyle/>
          <a:p>
            <a:r>
              <a:rPr lang="zh-CN" altLang="en-US" dirty="0" smtClean="0"/>
              <a:t>推理引擎</a:t>
            </a:r>
            <a:endParaRPr lang="zh-CN" altLang="en-US" dirty="0"/>
          </a:p>
        </p:txBody>
      </p:sp>
      <p:sp>
        <p:nvSpPr>
          <p:cNvPr id="19" name="TextBox 18"/>
          <p:cNvSpPr txBox="1"/>
          <p:nvPr/>
        </p:nvSpPr>
        <p:spPr>
          <a:xfrm>
            <a:off x="4734390" y="4729586"/>
            <a:ext cx="1272364" cy="369332"/>
          </a:xfrm>
          <a:prstGeom prst="rect">
            <a:avLst/>
          </a:prstGeom>
          <a:noFill/>
        </p:spPr>
        <p:txBody>
          <a:bodyPr wrap="square" rtlCol="0">
            <a:spAutoFit/>
          </a:bodyPr>
          <a:lstStyle/>
          <a:p>
            <a:r>
              <a:rPr lang="zh-CN" altLang="en-US" dirty="0" smtClean="0"/>
              <a:t>数据接口</a:t>
            </a:r>
            <a:endParaRPr lang="zh-CN" altLang="en-US" dirty="0"/>
          </a:p>
        </p:txBody>
      </p:sp>
      <p:sp>
        <p:nvSpPr>
          <p:cNvPr id="20" name="TextBox 19"/>
          <p:cNvSpPr txBox="1"/>
          <p:nvPr/>
        </p:nvSpPr>
        <p:spPr>
          <a:xfrm>
            <a:off x="2081524" y="5881772"/>
            <a:ext cx="1092520" cy="369332"/>
          </a:xfrm>
          <a:prstGeom prst="rect">
            <a:avLst/>
          </a:prstGeom>
          <a:noFill/>
        </p:spPr>
        <p:txBody>
          <a:bodyPr wrap="square" rtlCol="0">
            <a:spAutoFit/>
          </a:bodyPr>
          <a:lstStyle/>
          <a:p>
            <a:r>
              <a:rPr lang="zh-CN" altLang="en-US" dirty="0" smtClean="0"/>
              <a:t>知识库</a:t>
            </a:r>
            <a:endParaRPr lang="zh-CN" altLang="en-US" dirty="0"/>
          </a:p>
        </p:txBody>
      </p:sp>
      <p:cxnSp>
        <p:nvCxnSpPr>
          <p:cNvPr id="25" name="直接箭头连接符 24"/>
          <p:cNvCxnSpPr/>
          <p:nvPr/>
        </p:nvCxnSpPr>
        <p:spPr bwMode="auto">
          <a:xfrm>
            <a:off x="2507372" y="5361696"/>
            <a:ext cx="0" cy="362704"/>
          </a:xfrm>
          <a:prstGeom prst="straightConnector1">
            <a:avLst/>
          </a:prstGeom>
          <a:solidFill>
            <a:schemeClr val="accent1"/>
          </a:solidFill>
          <a:ln w="28575" cap="flat" cmpd="sng" algn="ctr">
            <a:solidFill>
              <a:schemeClr val="tx1">
                <a:lumMod val="65000"/>
                <a:lumOff val="35000"/>
              </a:schemeClr>
            </a:solidFill>
            <a:prstDash val="solid"/>
            <a:round/>
            <a:headEnd type="none" w="med" len="med"/>
            <a:tailEnd type="arrow"/>
          </a:ln>
          <a:effectLst/>
        </p:spPr>
      </p:cxnSp>
      <p:sp>
        <p:nvSpPr>
          <p:cNvPr id="22" name="TextBox 21"/>
          <p:cNvSpPr txBox="1"/>
          <p:nvPr/>
        </p:nvSpPr>
        <p:spPr>
          <a:xfrm>
            <a:off x="4869219" y="6039144"/>
            <a:ext cx="1002706" cy="369332"/>
          </a:xfrm>
          <a:prstGeom prst="rect">
            <a:avLst/>
          </a:prstGeom>
          <a:noFill/>
        </p:spPr>
        <p:txBody>
          <a:bodyPr wrap="square" rtlCol="0">
            <a:spAutoFit/>
          </a:bodyPr>
          <a:lstStyle/>
          <a:p>
            <a:r>
              <a:rPr lang="zh-CN" altLang="en-US" dirty="0" smtClean="0"/>
              <a:t>数据库</a:t>
            </a:r>
            <a:endParaRPr lang="zh-CN" altLang="en-US" dirty="0"/>
          </a:p>
        </p:txBody>
      </p:sp>
      <p:cxnSp>
        <p:nvCxnSpPr>
          <p:cNvPr id="24" name="直接箭头连接符 23"/>
          <p:cNvCxnSpPr>
            <a:endCxn id="18" idx="1"/>
          </p:cNvCxnSpPr>
          <p:nvPr/>
        </p:nvCxnSpPr>
        <p:spPr bwMode="auto">
          <a:xfrm>
            <a:off x="5370572" y="5337212"/>
            <a:ext cx="0" cy="387188"/>
          </a:xfrm>
          <a:prstGeom prst="straightConnector1">
            <a:avLst/>
          </a:prstGeom>
          <a:solidFill>
            <a:schemeClr val="accent1"/>
          </a:solidFill>
          <a:ln w="19050" cap="flat" cmpd="sng" algn="ctr">
            <a:solidFill>
              <a:schemeClr val="tx1"/>
            </a:solidFill>
            <a:prstDash val="solid"/>
            <a:round/>
            <a:headEnd type="arrow"/>
            <a:tailEnd type="arrow"/>
          </a:ln>
          <a:effectLst/>
        </p:spPr>
      </p:cxnSp>
      <p:sp>
        <p:nvSpPr>
          <p:cNvPr id="26" name="圆角矩形 25"/>
          <p:cNvSpPr/>
          <p:nvPr/>
        </p:nvSpPr>
        <p:spPr bwMode="auto">
          <a:xfrm>
            <a:off x="1475656" y="3318324"/>
            <a:ext cx="1452560" cy="57606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0" name="圆角矩形 29"/>
          <p:cNvSpPr/>
          <p:nvPr/>
        </p:nvSpPr>
        <p:spPr bwMode="auto">
          <a:xfrm>
            <a:off x="3246424" y="3318324"/>
            <a:ext cx="1452560" cy="57606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1" name="圆角矩形 30"/>
          <p:cNvSpPr/>
          <p:nvPr/>
        </p:nvSpPr>
        <p:spPr bwMode="auto">
          <a:xfrm>
            <a:off x="5012040" y="3352738"/>
            <a:ext cx="1452560" cy="57606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2" name="圆角矩形 31"/>
          <p:cNvSpPr/>
          <p:nvPr/>
        </p:nvSpPr>
        <p:spPr bwMode="auto">
          <a:xfrm>
            <a:off x="2027940" y="2062566"/>
            <a:ext cx="1452560" cy="641417"/>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3" name="圆角矩形 32"/>
          <p:cNvSpPr/>
          <p:nvPr/>
        </p:nvSpPr>
        <p:spPr bwMode="auto">
          <a:xfrm>
            <a:off x="4493792" y="2062566"/>
            <a:ext cx="1452560" cy="62484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7" name="TextBox 26"/>
          <p:cNvSpPr txBox="1"/>
          <p:nvPr/>
        </p:nvSpPr>
        <p:spPr>
          <a:xfrm>
            <a:off x="1586469" y="3421690"/>
            <a:ext cx="1230934" cy="369332"/>
          </a:xfrm>
          <a:prstGeom prst="rect">
            <a:avLst/>
          </a:prstGeom>
          <a:noFill/>
        </p:spPr>
        <p:txBody>
          <a:bodyPr wrap="square" rtlCol="0">
            <a:spAutoFit/>
          </a:bodyPr>
          <a:lstStyle/>
          <a:p>
            <a:r>
              <a:rPr lang="zh-CN" altLang="en-US" dirty="0" smtClean="0"/>
              <a:t>信息录入</a:t>
            </a:r>
            <a:endParaRPr lang="zh-CN" altLang="en-US" dirty="0"/>
          </a:p>
        </p:txBody>
      </p:sp>
      <p:sp>
        <p:nvSpPr>
          <p:cNvPr id="28" name="TextBox 27"/>
          <p:cNvSpPr txBox="1"/>
          <p:nvPr/>
        </p:nvSpPr>
        <p:spPr>
          <a:xfrm>
            <a:off x="3347120" y="3421690"/>
            <a:ext cx="1121588" cy="369332"/>
          </a:xfrm>
          <a:prstGeom prst="rect">
            <a:avLst/>
          </a:prstGeom>
          <a:noFill/>
        </p:spPr>
        <p:txBody>
          <a:bodyPr wrap="square" rtlCol="0">
            <a:spAutoFit/>
          </a:bodyPr>
          <a:lstStyle/>
          <a:p>
            <a:r>
              <a:rPr lang="zh-CN" altLang="en-US" dirty="0" smtClean="0"/>
              <a:t>辅助诊断</a:t>
            </a:r>
            <a:endParaRPr lang="zh-CN" altLang="en-US" dirty="0"/>
          </a:p>
        </p:txBody>
      </p:sp>
      <p:sp>
        <p:nvSpPr>
          <p:cNvPr id="29" name="TextBox 28"/>
          <p:cNvSpPr txBox="1"/>
          <p:nvPr/>
        </p:nvSpPr>
        <p:spPr>
          <a:xfrm>
            <a:off x="5096320" y="3456104"/>
            <a:ext cx="1236536" cy="369332"/>
          </a:xfrm>
          <a:prstGeom prst="rect">
            <a:avLst/>
          </a:prstGeom>
          <a:noFill/>
        </p:spPr>
        <p:txBody>
          <a:bodyPr wrap="square" rtlCol="0">
            <a:spAutoFit/>
          </a:bodyPr>
          <a:lstStyle/>
          <a:p>
            <a:r>
              <a:rPr lang="zh-CN" altLang="en-US" dirty="0" smtClean="0"/>
              <a:t>信息查询</a:t>
            </a:r>
            <a:endParaRPr lang="zh-CN" altLang="en-US" dirty="0"/>
          </a:p>
        </p:txBody>
      </p:sp>
      <p:sp>
        <p:nvSpPr>
          <p:cNvPr id="57344" name="TextBox 57343"/>
          <p:cNvSpPr txBox="1"/>
          <p:nvPr/>
        </p:nvSpPr>
        <p:spPr>
          <a:xfrm>
            <a:off x="2268166" y="2062567"/>
            <a:ext cx="972108" cy="646331"/>
          </a:xfrm>
          <a:prstGeom prst="rect">
            <a:avLst/>
          </a:prstGeom>
          <a:noFill/>
        </p:spPr>
        <p:txBody>
          <a:bodyPr wrap="square" rtlCol="0">
            <a:spAutoFit/>
          </a:bodyPr>
          <a:lstStyle/>
          <a:p>
            <a:r>
              <a:rPr lang="zh-CN" altLang="en-US" dirty="0" smtClean="0"/>
              <a:t>数据录入组件</a:t>
            </a:r>
            <a:endParaRPr lang="zh-CN" altLang="en-US" dirty="0"/>
          </a:p>
        </p:txBody>
      </p:sp>
      <p:sp>
        <p:nvSpPr>
          <p:cNvPr id="57345" name="TextBox 57344"/>
          <p:cNvSpPr txBox="1"/>
          <p:nvPr/>
        </p:nvSpPr>
        <p:spPr>
          <a:xfrm>
            <a:off x="4729973" y="2051823"/>
            <a:ext cx="980198" cy="646331"/>
          </a:xfrm>
          <a:prstGeom prst="rect">
            <a:avLst/>
          </a:prstGeom>
          <a:noFill/>
        </p:spPr>
        <p:txBody>
          <a:bodyPr wrap="square" rtlCol="0">
            <a:spAutoFit/>
          </a:bodyPr>
          <a:lstStyle/>
          <a:p>
            <a:r>
              <a:rPr lang="zh-CN" altLang="en-US" dirty="0" smtClean="0"/>
              <a:t>数据展示组件</a:t>
            </a:r>
            <a:endParaRPr lang="zh-CN" altLang="en-US" dirty="0"/>
          </a:p>
        </p:txBody>
      </p:sp>
      <p:sp>
        <p:nvSpPr>
          <p:cNvPr id="57347" name="TextBox 57346"/>
          <p:cNvSpPr txBox="1"/>
          <p:nvPr/>
        </p:nvSpPr>
        <p:spPr>
          <a:xfrm>
            <a:off x="7452320" y="2201066"/>
            <a:ext cx="1152128" cy="369332"/>
          </a:xfrm>
          <a:prstGeom prst="rect">
            <a:avLst/>
          </a:prstGeom>
          <a:noFill/>
        </p:spPr>
        <p:txBody>
          <a:bodyPr wrap="square" rtlCol="0">
            <a:spAutoFit/>
          </a:bodyPr>
          <a:lstStyle/>
          <a:p>
            <a:r>
              <a:rPr lang="zh-CN" altLang="en-US" dirty="0" smtClean="0"/>
              <a:t>视图层</a:t>
            </a:r>
            <a:endParaRPr lang="zh-CN" altLang="en-US" dirty="0"/>
          </a:p>
        </p:txBody>
      </p:sp>
      <p:sp>
        <p:nvSpPr>
          <p:cNvPr id="57349" name="TextBox 57348"/>
          <p:cNvSpPr txBox="1"/>
          <p:nvPr/>
        </p:nvSpPr>
        <p:spPr>
          <a:xfrm>
            <a:off x="7534944" y="3456104"/>
            <a:ext cx="1357536" cy="369332"/>
          </a:xfrm>
          <a:prstGeom prst="rect">
            <a:avLst/>
          </a:prstGeom>
          <a:noFill/>
        </p:spPr>
        <p:txBody>
          <a:bodyPr wrap="square" rtlCol="0">
            <a:spAutoFit/>
          </a:bodyPr>
          <a:lstStyle/>
          <a:p>
            <a:r>
              <a:rPr lang="zh-CN" altLang="en-US" dirty="0" smtClean="0"/>
              <a:t>控制层</a:t>
            </a:r>
            <a:endParaRPr lang="zh-CN" altLang="en-US" dirty="0"/>
          </a:p>
        </p:txBody>
      </p:sp>
      <p:sp>
        <p:nvSpPr>
          <p:cNvPr id="57350" name="TextBox 57349"/>
          <p:cNvSpPr txBox="1"/>
          <p:nvPr/>
        </p:nvSpPr>
        <p:spPr>
          <a:xfrm>
            <a:off x="7555160" y="4660598"/>
            <a:ext cx="946448" cy="369332"/>
          </a:xfrm>
          <a:prstGeom prst="rect">
            <a:avLst/>
          </a:prstGeom>
          <a:noFill/>
        </p:spPr>
        <p:txBody>
          <a:bodyPr wrap="square" rtlCol="0">
            <a:spAutoFit/>
          </a:bodyPr>
          <a:lstStyle/>
          <a:p>
            <a:r>
              <a:rPr lang="zh-CN" altLang="en-US" dirty="0" smtClean="0"/>
              <a:t>模型层</a:t>
            </a:r>
            <a:endParaRPr lang="zh-CN" altLang="en-US" dirty="0"/>
          </a:p>
        </p:txBody>
      </p:sp>
      <p:sp>
        <p:nvSpPr>
          <p:cNvPr id="2" name="TextBox 1"/>
          <p:cNvSpPr txBox="1"/>
          <p:nvPr/>
        </p:nvSpPr>
        <p:spPr>
          <a:xfrm>
            <a:off x="457200" y="1268760"/>
            <a:ext cx="2360203" cy="369332"/>
          </a:xfrm>
          <a:prstGeom prst="rect">
            <a:avLst/>
          </a:prstGeom>
          <a:noFill/>
        </p:spPr>
        <p:txBody>
          <a:bodyPr wrap="square" rtlCol="0">
            <a:spAutoFit/>
          </a:bodyPr>
          <a:lstStyle/>
          <a:p>
            <a:r>
              <a:rPr lang="zh-CN" altLang="en-US" dirty="0" smtClean="0"/>
              <a:t>系统总体架构</a:t>
            </a:r>
            <a:endParaRPr lang="zh-CN" altLang="en-US" dirty="0"/>
          </a:p>
        </p:txBody>
      </p:sp>
    </p:spTree>
    <p:extLst>
      <p:ext uri="{BB962C8B-B14F-4D97-AF65-F5344CB8AC3E}">
        <p14:creationId xmlns:p14="http://schemas.microsoft.com/office/powerpoint/2010/main" val="29240538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2A91896-4F5D-4807-B8D8-2588A25F2E34}" type="slidenum">
              <a:rPr lang="en-US" altLang="zh-CN" smtClean="0"/>
              <a:pPr>
                <a:defRPr/>
              </a:pPr>
              <a:t>24</a:t>
            </a:fld>
            <a:endParaRPr lang="en-US" altLang="zh-CN" dirty="0"/>
          </a:p>
        </p:txBody>
      </p:sp>
      <p:sp>
        <p:nvSpPr>
          <p:cNvPr id="3"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Web</a:t>
            </a:r>
            <a:r>
              <a:rPr lang="zh-CN" altLang="en-US" sz="2800" b="1" dirty="0" smtClean="0">
                <a:solidFill>
                  <a:srgbClr val="FFFFFF"/>
                </a:solidFill>
                <a:latin typeface="Times New Roman" pitchFamily="18" charset="0"/>
                <a:ea typeface="黑体" pitchFamily="49" charset="-122"/>
                <a:cs typeface="Times New Roman" pitchFamily="18" charset="0"/>
              </a:rPr>
              <a:t>框架模式概述</a:t>
            </a:r>
            <a:endParaRPr lang="zh-CN" altLang="en-US" sz="2800" b="1" dirty="0">
              <a:solidFill>
                <a:srgbClr val="FFFFFF"/>
              </a:solidFill>
              <a:latin typeface="Times New Roman" pitchFamily="18" charset="0"/>
              <a:ea typeface="黑体" pitchFamily="49" charset="-122"/>
              <a:cs typeface="Times New Roman" pitchFamily="18" charset="0"/>
            </a:endParaRPr>
          </a:p>
        </p:txBody>
      </p:sp>
      <p:pic>
        <p:nvPicPr>
          <p:cNvPr id="8193" name="Picture 1" descr="C:\Users\FGJ\AppData\Roaming\Tencent\Users\794460205\QQ\WinTemp\RichOle\LP5YU5X`UA7XA29KW_LSE6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7808" y="4509948"/>
            <a:ext cx="6311280" cy="1445001"/>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C:\Users\FGJ\AppData\Roaming\Tencent\Users\794460205\QQ\WinTemp\RichOle\6425}87I255S2WN`VGS7I~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9224" y="2404340"/>
            <a:ext cx="6678552" cy="115480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58584" y="2404340"/>
            <a:ext cx="1584176" cy="369332"/>
          </a:xfrm>
          <a:prstGeom prst="rect">
            <a:avLst/>
          </a:prstGeom>
          <a:noFill/>
        </p:spPr>
        <p:txBody>
          <a:bodyPr wrap="square" rtlCol="0">
            <a:spAutoFit/>
          </a:bodyPr>
          <a:lstStyle/>
          <a:p>
            <a:r>
              <a:rPr lang="en-US" altLang="zh-CN" dirty="0" smtClean="0"/>
              <a:t>Three- tier</a:t>
            </a:r>
            <a:endParaRPr lang="zh-CN" altLang="en-US" dirty="0"/>
          </a:p>
        </p:txBody>
      </p:sp>
      <p:sp>
        <p:nvSpPr>
          <p:cNvPr id="7" name="TextBox 6"/>
          <p:cNvSpPr txBox="1"/>
          <p:nvPr/>
        </p:nvSpPr>
        <p:spPr>
          <a:xfrm>
            <a:off x="735400" y="4934106"/>
            <a:ext cx="1368152" cy="369332"/>
          </a:xfrm>
          <a:prstGeom prst="rect">
            <a:avLst/>
          </a:prstGeom>
          <a:noFill/>
        </p:spPr>
        <p:txBody>
          <a:bodyPr wrap="square" rtlCol="0">
            <a:spAutoFit/>
          </a:bodyPr>
          <a:lstStyle/>
          <a:p>
            <a:r>
              <a:rPr lang="en-US" altLang="zh-CN" dirty="0" smtClean="0"/>
              <a:t>MVC </a:t>
            </a:r>
            <a:endParaRPr lang="zh-CN" altLang="en-US" dirty="0"/>
          </a:p>
        </p:txBody>
      </p:sp>
      <p:sp>
        <p:nvSpPr>
          <p:cNvPr id="15" name="圆角矩形 14"/>
          <p:cNvSpPr/>
          <p:nvPr/>
        </p:nvSpPr>
        <p:spPr bwMode="auto">
          <a:xfrm>
            <a:off x="685112" y="2282069"/>
            <a:ext cx="7236804" cy="1299326"/>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6" name="圆角矩形 15"/>
          <p:cNvSpPr/>
          <p:nvPr/>
        </p:nvSpPr>
        <p:spPr bwMode="auto">
          <a:xfrm>
            <a:off x="647564" y="4582786"/>
            <a:ext cx="7236804" cy="1299326"/>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1" name="TextBox 10"/>
          <p:cNvSpPr txBox="1"/>
          <p:nvPr/>
        </p:nvSpPr>
        <p:spPr>
          <a:xfrm>
            <a:off x="251520" y="1340768"/>
            <a:ext cx="5269392"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en-US" altLang="zh-CN" dirty="0" err="1"/>
              <a:t>.Net</a:t>
            </a:r>
            <a:r>
              <a:rPr lang="en-US" altLang="zh-CN" dirty="0"/>
              <a:t> </a:t>
            </a:r>
            <a:r>
              <a:rPr lang="zh-CN" altLang="en-US" dirty="0"/>
              <a:t>平台下的</a:t>
            </a:r>
            <a:r>
              <a:rPr lang="en-US" altLang="zh-CN" dirty="0"/>
              <a:t>web</a:t>
            </a:r>
            <a:r>
              <a:rPr lang="zh-CN" altLang="en-US" dirty="0"/>
              <a:t>开发</a:t>
            </a:r>
            <a:r>
              <a:rPr lang="zh-CN" altLang="en-US" dirty="0" smtClean="0"/>
              <a:t>框架比较</a:t>
            </a:r>
            <a:endParaRPr lang="zh-CN" altLang="en-US" dirty="0"/>
          </a:p>
        </p:txBody>
      </p:sp>
      <p:sp>
        <p:nvSpPr>
          <p:cNvPr id="12" name="TextBox 11"/>
          <p:cNvSpPr txBox="1"/>
          <p:nvPr/>
        </p:nvSpPr>
        <p:spPr>
          <a:xfrm>
            <a:off x="3059832" y="3717032"/>
            <a:ext cx="2160240" cy="369332"/>
          </a:xfrm>
          <a:prstGeom prst="rect">
            <a:avLst/>
          </a:prstGeom>
          <a:noFill/>
        </p:spPr>
        <p:txBody>
          <a:bodyPr wrap="square" rtlCol="0">
            <a:spAutoFit/>
          </a:bodyPr>
          <a:lstStyle/>
          <a:p>
            <a:r>
              <a:rPr lang="en-US" altLang="zh-CN" dirty="0" smtClean="0"/>
              <a:t>Web Form</a:t>
            </a:r>
            <a:r>
              <a:rPr lang="en-US" altLang="zh-CN" dirty="0"/>
              <a:t>s</a:t>
            </a:r>
            <a:endParaRPr lang="zh-CN" altLang="en-US" dirty="0"/>
          </a:p>
        </p:txBody>
      </p:sp>
      <p:sp>
        <p:nvSpPr>
          <p:cNvPr id="13" name="TextBox 12"/>
          <p:cNvSpPr txBox="1"/>
          <p:nvPr/>
        </p:nvSpPr>
        <p:spPr>
          <a:xfrm>
            <a:off x="3059832" y="6093296"/>
            <a:ext cx="1728192" cy="369332"/>
          </a:xfrm>
          <a:prstGeom prst="rect">
            <a:avLst/>
          </a:prstGeom>
          <a:noFill/>
        </p:spPr>
        <p:txBody>
          <a:bodyPr wrap="square" rtlCol="0">
            <a:spAutoFit/>
          </a:bodyPr>
          <a:lstStyle/>
          <a:p>
            <a:r>
              <a:rPr lang="en-US" altLang="zh-CN" dirty="0" smtClean="0"/>
              <a:t>ASP.net  MVC</a:t>
            </a:r>
            <a:endParaRPr lang="zh-CN" altLang="en-US" dirty="0"/>
          </a:p>
        </p:txBody>
      </p:sp>
    </p:spTree>
    <p:extLst>
      <p:ext uri="{BB962C8B-B14F-4D97-AF65-F5344CB8AC3E}">
        <p14:creationId xmlns:p14="http://schemas.microsoft.com/office/powerpoint/2010/main" val="1688108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25</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系统架构</a:t>
            </a:r>
            <a:r>
              <a:rPr lang="en-US" altLang="zh-CN" sz="2800" b="1" dirty="0" smtClean="0">
                <a:solidFill>
                  <a:srgbClr val="FFFFFF"/>
                </a:solidFill>
                <a:latin typeface="Times New Roman" pitchFamily="18" charset="0"/>
                <a:ea typeface="黑体" pitchFamily="49" charset="-122"/>
                <a:cs typeface="Times New Roman" pitchFamily="18" charset="0"/>
              </a:rPr>
              <a:t>---</a:t>
            </a:r>
            <a:r>
              <a:rPr lang="zh-CN" altLang="en-US" sz="2800" b="1" dirty="0" smtClean="0">
                <a:solidFill>
                  <a:srgbClr val="FFFFFF"/>
                </a:solidFill>
                <a:latin typeface="Times New Roman" pitchFamily="18" charset="0"/>
                <a:ea typeface="黑体" pitchFamily="49" charset="-122"/>
                <a:cs typeface="Times New Roman" pitchFamily="18" charset="0"/>
              </a:rPr>
              <a:t>医疗数据录入展示组件</a:t>
            </a:r>
            <a:endParaRPr lang="zh-CN" altLang="en-US" sz="2800" b="1" dirty="0">
              <a:solidFill>
                <a:srgbClr val="FFFFFF"/>
              </a:solidFill>
              <a:latin typeface="Times New Roman" pitchFamily="18" charset="0"/>
              <a:ea typeface="黑体" pitchFamily="49" charset="-122"/>
              <a:cs typeface="Times New Roman" pitchFamily="18" charset="0"/>
            </a:endParaRP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8604" y="2002462"/>
            <a:ext cx="2011758" cy="1353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96525" y="1340768"/>
            <a:ext cx="3070071"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smtClean="0"/>
              <a:t>数据录入展示组件</a:t>
            </a:r>
            <a:endParaRPr lang="zh-CN" altLang="en-US" dirty="0"/>
          </a:p>
        </p:txBody>
      </p:sp>
      <p:sp>
        <p:nvSpPr>
          <p:cNvPr id="4" name="TextBox 3"/>
          <p:cNvSpPr txBox="1"/>
          <p:nvPr/>
        </p:nvSpPr>
        <p:spPr>
          <a:xfrm>
            <a:off x="701216" y="3375210"/>
            <a:ext cx="1872208" cy="369332"/>
          </a:xfrm>
          <a:prstGeom prst="rect">
            <a:avLst/>
          </a:prstGeom>
          <a:noFill/>
        </p:spPr>
        <p:txBody>
          <a:bodyPr wrap="square" rtlCol="0">
            <a:spAutoFit/>
          </a:bodyPr>
          <a:lstStyle/>
          <a:p>
            <a:r>
              <a:rPr lang="zh-CN" altLang="en-US" dirty="0" smtClean="0"/>
              <a:t>整理数据需求</a:t>
            </a:r>
            <a:endParaRPr lang="zh-CN" altLang="en-US" dirty="0"/>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972" y="2169545"/>
            <a:ext cx="1329224" cy="1019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210044" y="3354860"/>
            <a:ext cx="2043515" cy="646331"/>
          </a:xfrm>
          <a:prstGeom prst="rect">
            <a:avLst/>
          </a:prstGeom>
          <a:noFill/>
        </p:spPr>
        <p:txBody>
          <a:bodyPr wrap="square" rtlCol="0">
            <a:spAutoFit/>
          </a:bodyPr>
          <a:lstStyle/>
          <a:p>
            <a:r>
              <a:rPr lang="zh-CN" altLang="en-US" dirty="0" smtClean="0"/>
              <a:t>使用设计工具生存成界面模板文件</a:t>
            </a:r>
            <a:endParaRPr lang="zh-CN" altLang="en-US" dirty="0"/>
          </a:p>
        </p:txBody>
      </p:sp>
      <p:sp>
        <p:nvSpPr>
          <p:cNvPr id="6" name="TextBox 5"/>
          <p:cNvSpPr txBox="1"/>
          <p:nvPr/>
        </p:nvSpPr>
        <p:spPr>
          <a:xfrm>
            <a:off x="6672741" y="3401677"/>
            <a:ext cx="1656184" cy="646331"/>
          </a:xfrm>
          <a:prstGeom prst="rect">
            <a:avLst/>
          </a:prstGeom>
          <a:noFill/>
        </p:spPr>
        <p:txBody>
          <a:bodyPr wrap="square" rtlCol="0">
            <a:spAutoFit/>
          </a:bodyPr>
          <a:lstStyle/>
          <a:p>
            <a:r>
              <a:rPr lang="zh-CN" altLang="en-US" dirty="0" smtClean="0"/>
              <a:t>系统前端打开文件展示界面</a:t>
            </a:r>
            <a:endParaRPr lang="zh-CN" altLang="en-US" dirty="0"/>
          </a:p>
        </p:txBody>
      </p:sp>
      <p:pic>
        <p:nvPicPr>
          <p:cNvPr id="7172" name="Picture 4" descr="D:\basic tool\QQ\文档\794460205\Image\XFA]N@570W_3WUP2V{1(YJ4.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16216" y="1957189"/>
            <a:ext cx="1812249" cy="1444136"/>
          </a:xfrm>
          <a:prstGeom prst="rect">
            <a:avLst/>
          </a:prstGeom>
          <a:noFill/>
          <a:extLst>
            <a:ext uri="{909E8E84-426E-40DD-AFC4-6F175D3DCCD1}">
              <a14:hiddenFill xmlns:a14="http://schemas.microsoft.com/office/drawing/2010/main">
                <a:solidFill>
                  <a:srgbClr val="FFFFFF"/>
                </a:solidFill>
              </a14:hiddenFill>
            </a:ext>
          </a:extLst>
        </p:spPr>
      </p:pic>
      <p:sp>
        <p:nvSpPr>
          <p:cNvPr id="2" name="右箭头 1"/>
          <p:cNvSpPr/>
          <p:nvPr/>
        </p:nvSpPr>
        <p:spPr bwMode="auto">
          <a:xfrm>
            <a:off x="2155196" y="2420888"/>
            <a:ext cx="832628" cy="504056"/>
          </a:xfrm>
          <a:prstGeom prst="rightArrow">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4" name="右箭头 13"/>
          <p:cNvSpPr/>
          <p:nvPr/>
        </p:nvSpPr>
        <p:spPr bwMode="auto">
          <a:xfrm>
            <a:off x="5508104" y="2487764"/>
            <a:ext cx="832628" cy="504056"/>
          </a:xfrm>
          <a:prstGeom prst="rightArrow">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2" name="圆角矩形 11"/>
          <p:cNvSpPr/>
          <p:nvPr/>
        </p:nvSpPr>
        <p:spPr bwMode="auto">
          <a:xfrm>
            <a:off x="3258144" y="4446160"/>
            <a:ext cx="973657" cy="165618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6" name="圆角矩形 15"/>
          <p:cNvSpPr/>
          <p:nvPr/>
        </p:nvSpPr>
        <p:spPr bwMode="auto">
          <a:xfrm>
            <a:off x="5096750" y="4413604"/>
            <a:ext cx="1152128" cy="165618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7" name="右箭头 16"/>
          <p:cNvSpPr/>
          <p:nvPr/>
        </p:nvSpPr>
        <p:spPr bwMode="auto">
          <a:xfrm>
            <a:off x="2369300" y="4742489"/>
            <a:ext cx="829304" cy="3600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2" name="右箭头 21"/>
          <p:cNvSpPr/>
          <p:nvPr/>
        </p:nvSpPr>
        <p:spPr bwMode="auto">
          <a:xfrm rot="10800000">
            <a:off x="4322530" y="5374859"/>
            <a:ext cx="711256" cy="360041"/>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pic>
        <p:nvPicPr>
          <p:cNvPr id="921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9715" y="4743618"/>
            <a:ext cx="776884"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圆角矩形 23"/>
          <p:cNvSpPr/>
          <p:nvPr/>
        </p:nvSpPr>
        <p:spPr bwMode="auto">
          <a:xfrm>
            <a:off x="7012261" y="4390609"/>
            <a:ext cx="1152128" cy="165618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pic>
        <p:nvPicPr>
          <p:cNvPr id="92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4805" y="4774702"/>
            <a:ext cx="755871"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529655" y="4895535"/>
            <a:ext cx="581308" cy="646331"/>
          </a:xfrm>
          <a:prstGeom prst="rect">
            <a:avLst/>
          </a:prstGeom>
          <a:noFill/>
        </p:spPr>
        <p:txBody>
          <a:bodyPr wrap="square" rtlCol="0">
            <a:spAutoFit/>
          </a:bodyPr>
          <a:lstStyle/>
          <a:p>
            <a:r>
              <a:rPr lang="zh-CN" altLang="en-US" dirty="0" smtClean="0"/>
              <a:t>组件</a:t>
            </a:r>
            <a:endParaRPr lang="zh-CN" altLang="en-US" dirty="0"/>
          </a:p>
        </p:txBody>
      </p:sp>
      <p:sp>
        <p:nvSpPr>
          <p:cNvPr id="19" name="TextBox 18"/>
          <p:cNvSpPr txBox="1"/>
          <p:nvPr/>
        </p:nvSpPr>
        <p:spPr>
          <a:xfrm>
            <a:off x="5446752" y="4868726"/>
            <a:ext cx="560330" cy="646331"/>
          </a:xfrm>
          <a:prstGeom prst="rect">
            <a:avLst/>
          </a:prstGeom>
          <a:noFill/>
        </p:spPr>
        <p:txBody>
          <a:bodyPr wrap="square" rtlCol="0">
            <a:spAutoFit/>
          </a:bodyPr>
          <a:lstStyle/>
          <a:p>
            <a:r>
              <a:rPr lang="zh-CN" altLang="en-US" dirty="0" smtClean="0"/>
              <a:t>视图</a:t>
            </a:r>
            <a:endParaRPr lang="zh-CN" altLang="en-US" dirty="0"/>
          </a:p>
        </p:txBody>
      </p:sp>
      <p:sp>
        <p:nvSpPr>
          <p:cNvPr id="20" name="TextBox 19"/>
          <p:cNvSpPr txBox="1"/>
          <p:nvPr/>
        </p:nvSpPr>
        <p:spPr>
          <a:xfrm>
            <a:off x="7372301" y="4780031"/>
            <a:ext cx="432048" cy="923330"/>
          </a:xfrm>
          <a:prstGeom prst="rect">
            <a:avLst/>
          </a:prstGeom>
          <a:noFill/>
        </p:spPr>
        <p:txBody>
          <a:bodyPr wrap="square" rtlCol="0">
            <a:spAutoFit/>
          </a:bodyPr>
          <a:lstStyle/>
          <a:p>
            <a:r>
              <a:rPr lang="zh-CN" altLang="en-US" dirty="0" smtClean="0"/>
              <a:t>服务端</a:t>
            </a:r>
            <a:endParaRPr lang="zh-CN" altLang="en-US" dirty="0"/>
          </a:p>
        </p:txBody>
      </p:sp>
      <p:sp>
        <p:nvSpPr>
          <p:cNvPr id="29" name="右箭头 28"/>
          <p:cNvSpPr/>
          <p:nvPr/>
        </p:nvSpPr>
        <p:spPr bwMode="auto">
          <a:xfrm rot="10800000">
            <a:off x="6277599" y="5374860"/>
            <a:ext cx="734662" cy="33242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1" name="TextBox 20"/>
          <p:cNvSpPr txBox="1"/>
          <p:nvPr/>
        </p:nvSpPr>
        <p:spPr>
          <a:xfrm>
            <a:off x="1490584" y="4651129"/>
            <a:ext cx="664612" cy="646331"/>
          </a:xfrm>
          <a:prstGeom prst="rect">
            <a:avLst/>
          </a:prstGeom>
          <a:noFill/>
        </p:spPr>
        <p:txBody>
          <a:bodyPr wrap="square" rtlCol="0">
            <a:spAutoFit/>
          </a:bodyPr>
          <a:lstStyle/>
          <a:p>
            <a:r>
              <a:rPr lang="zh-CN" altLang="en-US" dirty="0" smtClean="0"/>
              <a:t>输入数据</a:t>
            </a:r>
            <a:endParaRPr lang="zh-CN" altLang="en-US" dirty="0"/>
          </a:p>
        </p:txBody>
      </p:sp>
    </p:spTree>
    <p:extLst>
      <p:ext uri="{BB962C8B-B14F-4D97-AF65-F5344CB8AC3E}">
        <p14:creationId xmlns:p14="http://schemas.microsoft.com/office/powerpoint/2010/main" val="11826485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14"/>
          <p:cNvSpPr>
            <a:spLocks noChangeArrowheads="1"/>
          </p:cNvSpPr>
          <p:nvPr/>
        </p:nvSpPr>
        <p:spPr bwMode="gray">
          <a:xfrm rot="5400000">
            <a:off x="1060388" y="2549305"/>
            <a:ext cx="2082036" cy="2890079"/>
          </a:xfrm>
          <a:prstGeom prst="upArrow">
            <a:avLst>
              <a:gd name="adj1" fmla="val 63898"/>
              <a:gd name="adj2" fmla="val 85770"/>
            </a:avLst>
          </a:prstGeom>
          <a:gradFill rotWithShape="1">
            <a:gsLst>
              <a:gs pos="0">
                <a:srgbClr val="6FC5E3"/>
              </a:gs>
              <a:gs pos="100000">
                <a:srgbClr val="003399"/>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pitchFamily="34" charset="0"/>
            </a:endParaRPr>
          </a:p>
        </p:txBody>
      </p:sp>
      <p:sp>
        <p:nvSpPr>
          <p:cNvPr id="2" name="灯片编号占位符 1"/>
          <p:cNvSpPr>
            <a:spLocks noGrp="1"/>
          </p:cNvSpPr>
          <p:nvPr>
            <p:ph type="sldNum" sz="quarter" idx="12"/>
          </p:nvPr>
        </p:nvSpPr>
        <p:spPr/>
        <p:txBody>
          <a:bodyPr/>
          <a:lstStyle/>
          <a:p>
            <a:pPr>
              <a:defRPr/>
            </a:pPr>
            <a:fld id="{D2A91896-4F5D-4807-B8D8-2588A25F2E34}" type="slidenum">
              <a:rPr lang="en-US" altLang="zh-CN" smtClean="0"/>
              <a:pPr>
                <a:defRPr/>
              </a:pPr>
              <a:t>26</a:t>
            </a:fld>
            <a:endParaRPr lang="en-US" altLang="zh-CN" dirty="0"/>
          </a:p>
        </p:txBody>
      </p:sp>
      <p:sp>
        <p:nvSpPr>
          <p:cNvPr id="3"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技术分析</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4" name="TextBox 3"/>
          <p:cNvSpPr txBox="1"/>
          <p:nvPr/>
        </p:nvSpPr>
        <p:spPr>
          <a:xfrm>
            <a:off x="397456" y="1081714"/>
            <a:ext cx="3070071"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smtClean="0"/>
              <a:t>数据交换格式分析</a:t>
            </a:r>
            <a:endParaRPr lang="zh-CN" altLang="en-US" dirty="0"/>
          </a:p>
        </p:txBody>
      </p:sp>
      <p:sp>
        <p:nvSpPr>
          <p:cNvPr id="6" name="TextBox 5"/>
          <p:cNvSpPr txBox="1"/>
          <p:nvPr/>
        </p:nvSpPr>
        <p:spPr>
          <a:xfrm>
            <a:off x="683568" y="3255680"/>
            <a:ext cx="1954030" cy="1477328"/>
          </a:xfrm>
          <a:prstGeom prst="rect">
            <a:avLst/>
          </a:prstGeom>
          <a:noFill/>
        </p:spPr>
        <p:txBody>
          <a:bodyPr wrap="square" rtlCol="0">
            <a:spAutoFit/>
          </a:bodyPr>
          <a:lstStyle/>
          <a:p>
            <a:r>
              <a:rPr lang="zh-CN" altLang="en-US" dirty="0" smtClean="0"/>
              <a:t>直接传递对象或</a:t>
            </a:r>
            <a:r>
              <a:rPr lang="en-US" altLang="zh-CN" dirty="0" smtClean="0"/>
              <a:t>HTML</a:t>
            </a:r>
            <a:r>
              <a:rPr lang="zh-CN" altLang="en-US" dirty="0" smtClean="0"/>
              <a:t>，缺乏灵活性，耦合性高，需要通用的数据交换格式</a:t>
            </a:r>
            <a:endParaRPr lang="zh-CN" altLang="en-US" dirty="0"/>
          </a:p>
        </p:txBody>
      </p:sp>
      <p:sp>
        <p:nvSpPr>
          <p:cNvPr id="8" name="TextBox 7"/>
          <p:cNvSpPr txBox="1"/>
          <p:nvPr/>
        </p:nvSpPr>
        <p:spPr>
          <a:xfrm>
            <a:off x="5579603" y="1866544"/>
            <a:ext cx="2880829" cy="369332"/>
          </a:xfrm>
          <a:prstGeom prst="rect">
            <a:avLst/>
          </a:prstGeom>
          <a:noFill/>
        </p:spPr>
        <p:txBody>
          <a:bodyPr wrap="square" rtlCol="0">
            <a:spAutoFit/>
          </a:bodyPr>
          <a:lstStyle/>
          <a:p>
            <a:pPr marL="285750" indent="-285750">
              <a:buFont typeface="Wingdings" pitchFamily="2" charset="2"/>
              <a:buChar char="Ø"/>
            </a:pPr>
            <a:r>
              <a:rPr lang="en-US" altLang="zh-CN" dirty="0" smtClean="0"/>
              <a:t>XML</a:t>
            </a:r>
            <a:endParaRPr lang="zh-CN" altLang="en-US" dirty="0"/>
          </a:p>
        </p:txBody>
      </p:sp>
      <p:grpSp>
        <p:nvGrpSpPr>
          <p:cNvPr id="9" name="组合 8"/>
          <p:cNvGrpSpPr/>
          <p:nvPr/>
        </p:nvGrpSpPr>
        <p:grpSpPr>
          <a:xfrm>
            <a:off x="3339445" y="1692534"/>
            <a:ext cx="4930899" cy="1994841"/>
            <a:chOff x="899592" y="1772816"/>
            <a:chExt cx="6991350" cy="1994841"/>
          </a:xfrm>
          <a:effectLst/>
        </p:grpSpPr>
        <p:sp>
          <p:nvSpPr>
            <p:cNvPr id="10" name="Freeform 4"/>
            <p:cNvSpPr>
              <a:spLocks/>
            </p:cNvSpPr>
            <p:nvPr/>
          </p:nvSpPr>
          <p:spPr bwMode="gray">
            <a:xfrm>
              <a:off x="899592" y="2777657"/>
              <a:ext cx="2019300" cy="990000"/>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rgbClr val="66CC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lgn="ctr">
                <a:lnSpc>
                  <a:spcPts val="2800"/>
                </a:lnSpc>
              </a:pPr>
              <a:endParaRPr lang="zh-CN" altLang="en-US"/>
            </a:p>
          </p:txBody>
        </p:sp>
        <p:sp>
          <p:nvSpPr>
            <p:cNvPr id="11" name="Freeform 5"/>
            <p:cNvSpPr>
              <a:spLocks/>
            </p:cNvSpPr>
            <p:nvPr/>
          </p:nvSpPr>
          <p:spPr bwMode="gray">
            <a:xfrm rot="10800000">
              <a:off x="5966892" y="1772816"/>
              <a:ext cx="1924050" cy="990000"/>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rgbClr val="66CC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lgn="ctr">
                <a:lnSpc>
                  <a:spcPts val="2800"/>
                </a:lnSpc>
              </a:pPr>
              <a:endParaRPr lang="zh-CN" altLang="en-US"/>
            </a:p>
          </p:txBody>
        </p:sp>
        <p:sp>
          <p:nvSpPr>
            <p:cNvPr id="12" name="Rectangle 6"/>
            <p:cNvSpPr>
              <a:spLocks noChangeArrowheads="1"/>
            </p:cNvSpPr>
            <p:nvPr/>
          </p:nvSpPr>
          <p:spPr bwMode="gray">
            <a:xfrm>
              <a:off x="1078980" y="1944089"/>
              <a:ext cx="6629400" cy="1624881"/>
            </a:xfrm>
            <a:prstGeom prst="rect">
              <a:avLst/>
            </a:prstGeom>
            <a:solidFill>
              <a:srgbClr val="006699"/>
            </a:solidFill>
            <a:ln w="9525">
              <a:noFill/>
              <a:miter lim="800000"/>
              <a:headEnd/>
              <a:tailEnd/>
            </a:ln>
            <a:effectLst/>
          </p:spPr>
          <p:txBody>
            <a:bodyPr anchor="ctr"/>
            <a:lstStyle/>
            <a:p>
              <a:pPr algn="ctr">
                <a:lnSpc>
                  <a:spcPts val="2800"/>
                </a:lnSpc>
              </a:pPr>
              <a:r>
                <a:rPr lang="en-US" altLang="zh-CN" sz="2400" dirty="0">
                  <a:solidFill>
                    <a:srgbClr val="FFFFCC"/>
                  </a:solidFill>
                  <a:ea typeface="宋体" pitchFamily="2" charset="-122"/>
                </a:rPr>
                <a:t>XML</a:t>
              </a:r>
              <a:endParaRPr lang="en-US" altLang="zh-CN" sz="2400" dirty="0" smtClean="0">
                <a:solidFill>
                  <a:srgbClr val="FFFFCC"/>
                </a:solidFill>
                <a:ea typeface="宋体" pitchFamily="2" charset="-122"/>
              </a:endParaRPr>
            </a:p>
            <a:p>
              <a:pPr marL="285750" indent="-285750">
                <a:lnSpc>
                  <a:spcPts val="2800"/>
                </a:lnSpc>
                <a:buFont typeface="Wingdings" pitchFamily="2" charset="2"/>
                <a:buChar char="Ø"/>
              </a:pPr>
              <a:r>
                <a:rPr lang="zh-CN" altLang="en-US" dirty="0" smtClean="0">
                  <a:solidFill>
                    <a:srgbClr val="FFFFFF"/>
                  </a:solidFill>
                  <a:ea typeface="宋体" pitchFamily="2" charset="-122"/>
                </a:rPr>
                <a:t>通用性：格式统一，符合标准</a:t>
              </a:r>
              <a:endParaRPr lang="en-US" altLang="zh-CN" dirty="0" smtClean="0">
                <a:solidFill>
                  <a:srgbClr val="FFFFFF"/>
                </a:solidFill>
                <a:ea typeface="宋体" pitchFamily="2" charset="-122"/>
              </a:endParaRPr>
            </a:p>
            <a:p>
              <a:pPr marL="285750" indent="-285750">
                <a:lnSpc>
                  <a:spcPts val="2800"/>
                </a:lnSpc>
                <a:buFont typeface="Wingdings" pitchFamily="2" charset="2"/>
                <a:buChar char="Ø"/>
              </a:pPr>
              <a:r>
                <a:rPr lang="zh-CN" altLang="en-US" dirty="0" smtClean="0">
                  <a:solidFill>
                    <a:srgbClr val="FFFFFF"/>
                  </a:solidFill>
                  <a:ea typeface="宋体" pitchFamily="2" charset="-122"/>
                </a:rPr>
                <a:t>文件庞大、格式复杂、传输占带宽</a:t>
              </a:r>
              <a:endParaRPr lang="en-US" altLang="zh-CN" dirty="0" smtClean="0">
                <a:solidFill>
                  <a:srgbClr val="FFFFFF"/>
                </a:solidFill>
                <a:ea typeface="宋体" pitchFamily="2" charset="-122"/>
              </a:endParaRPr>
            </a:p>
            <a:p>
              <a:pPr marL="285750" indent="-285750">
                <a:lnSpc>
                  <a:spcPts val="2800"/>
                </a:lnSpc>
                <a:buFont typeface="Wingdings" pitchFamily="2" charset="2"/>
                <a:buChar char="Ø"/>
              </a:pPr>
              <a:r>
                <a:rPr lang="zh-CN" altLang="en-US" dirty="0" smtClean="0">
                  <a:solidFill>
                    <a:srgbClr val="FFFFFF"/>
                  </a:solidFill>
                  <a:ea typeface="宋体" pitchFamily="2" charset="-122"/>
                </a:rPr>
                <a:t>解析过程复杂</a:t>
              </a:r>
              <a:endParaRPr lang="en-US" altLang="zh-CN" dirty="0">
                <a:solidFill>
                  <a:srgbClr val="FFFFFF"/>
                </a:solidFill>
                <a:ea typeface="宋体" pitchFamily="2" charset="-122"/>
              </a:endParaRPr>
            </a:p>
          </p:txBody>
        </p:sp>
      </p:grpSp>
      <p:grpSp>
        <p:nvGrpSpPr>
          <p:cNvPr id="13" name="组合 12"/>
          <p:cNvGrpSpPr/>
          <p:nvPr/>
        </p:nvGrpSpPr>
        <p:grpSpPr>
          <a:xfrm>
            <a:off x="3303508" y="3925223"/>
            <a:ext cx="5067299" cy="1996041"/>
            <a:chOff x="918642" y="3953239"/>
            <a:chExt cx="6991350" cy="1996041"/>
          </a:xfrm>
          <a:effectLst/>
        </p:grpSpPr>
        <p:sp>
          <p:nvSpPr>
            <p:cNvPr id="14" name="Freeform 7"/>
            <p:cNvSpPr>
              <a:spLocks/>
            </p:cNvSpPr>
            <p:nvPr/>
          </p:nvSpPr>
          <p:spPr bwMode="gray">
            <a:xfrm>
              <a:off x="918642" y="4959280"/>
              <a:ext cx="2019300" cy="990000"/>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rgbClr val="DFE29A"/>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lgn="ctr">
                <a:lnSpc>
                  <a:spcPts val="2800"/>
                </a:lnSpc>
              </a:pPr>
              <a:endParaRPr lang="zh-CN" altLang="en-US"/>
            </a:p>
          </p:txBody>
        </p:sp>
        <p:sp>
          <p:nvSpPr>
            <p:cNvPr id="15" name="Freeform 8"/>
            <p:cNvSpPr>
              <a:spLocks/>
            </p:cNvSpPr>
            <p:nvPr/>
          </p:nvSpPr>
          <p:spPr bwMode="gray">
            <a:xfrm rot="10800000">
              <a:off x="5985942" y="3953239"/>
              <a:ext cx="1924050" cy="990000"/>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rgbClr val="DFE29A"/>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lgn="ctr">
                <a:lnSpc>
                  <a:spcPts val="2800"/>
                </a:lnSpc>
              </a:pPr>
              <a:endParaRPr lang="zh-CN" altLang="en-US"/>
            </a:p>
          </p:txBody>
        </p:sp>
        <p:sp>
          <p:nvSpPr>
            <p:cNvPr id="16" name="Rectangle 9"/>
            <p:cNvSpPr>
              <a:spLocks noChangeArrowheads="1"/>
            </p:cNvSpPr>
            <p:nvPr/>
          </p:nvSpPr>
          <p:spPr bwMode="gray">
            <a:xfrm>
              <a:off x="1141984" y="4130799"/>
              <a:ext cx="6629399" cy="1624881"/>
            </a:xfrm>
            <a:prstGeom prst="rect">
              <a:avLst/>
            </a:prstGeom>
            <a:solidFill>
              <a:srgbClr val="009999"/>
            </a:solidFill>
            <a:ln w="9525">
              <a:noFill/>
              <a:miter lim="800000"/>
              <a:headEnd/>
              <a:tailEnd/>
            </a:ln>
            <a:effectLst/>
          </p:spPr>
          <p:txBody>
            <a:bodyPr anchor="ctr"/>
            <a:lstStyle/>
            <a:p>
              <a:pPr algn="ctr" eaLnBrk="0" hangingPunct="0">
                <a:lnSpc>
                  <a:spcPts val="2800"/>
                </a:lnSpc>
              </a:pPr>
              <a:r>
                <a:rPr lang="en-US" altLang="zh-CN" sz="2400" dirty="0" smtClean="0">
                  <a:solidFill>
                    <a:srgbClr val="FFFFCC"/>
                  </a:solidFill>
                  <a:ea typeface="宋体" pitchFamily="2" charset="-122"/>
                </a:rPr>
                <a:t>Json</a:t>
              </a:r>
            </a:p>
            <a:p>
              <a:pPr marL="285750" indent="-285750" eaLnBrk="0" hangingPunct="0">
                <a:lnSpc>
                  <a:spcPts val="2800"/>
                </a:lnSpc>
                <a:buFont typeface="Wingdings" pitchFamily="2" charset="2"/>
                <a:buChar char="Ø"/>
              </a:pPr>
              <a:r>
                <a:rPr lang="zh-CN" altLang="en-US" dirty="0" smtClean="0">
                  <a:solidFill>
                    <a:srgbClr val="FFFFFF"/>
                  </a:solidFill>
                  <a:ea typeface="宋体" pitchFamily="2" charset="-122"/>
                </a:rPr>
                <a:t>数据格式简单，易于读写</a:t>
              </a:r>
              <a:endParaRPr lang="en-US" altLang="zh-CN" dirty="0" smtClean="0">
                <a:solidFill>
                  <a:srgbClr val="FFFFFF"/>
                </a:solidFill>
                <a:ea typeface="宋体" pitchFamily="2" charset="-122"/>
              </a:endParaRPr>
            </a:p>
            <a:p>
              <a:pPr marL="285750" indent="-285750" eaLnBrk="0" hangingPunct="0">
                <a:lnSpc>
                  <a:spcPts val="2800"/>
                </a:lnSpc>
                <a:buFont typeface="Wingdings" pitchFamily="2" charset="2"/>
                <a:buChar char="Ø"/>
              </a:pPr>
              <a:r>
                <a:rPr lang="zh-CN" altLang="en-US" dirty="0" smtClean="0">
                  <a:solidFill>
                    <a:srgbClr val="FFFFFF"/>
                  </a:solidFill>
                  <a:ea typeface="宋体" pitchFamily="2" charset="-122"/>
                </a:rPr>
                <a:t>文件格式经过压缩，占用带宽小</a:t>
              </a:r>
              <a:endParaRPr lang="en-US" altLang="zh-CN" dirty="0" smtClean="0">
                <a:solidFill>
                  <a:srgbClr val="FFFFFF"/>
                </a:solidFill>
                <a:ea typeface="宋体" pitchFamily="2" charset="-122"/>
              </a:endParaRPr>
            </a:p>
            <a:p>
              <a:pPr marL="285750" indent="-285750" eaLnBrk="0" hangingPunct="0">
                <a:lnSpc>
                  <a:spcPts val="2800"/>
                </a:lnSpc>
                <a:buFont typeface="Wingdings" pitchFamily="2" charset="2"/>
                <a:buChar char="Ø"/>
              </a:pPr>
              <a:r>
                <a:rPr lang="zh-CN" altLang="en-US" dirty="0" smtClean="0">
                  <a:solidFill>
                    <a:srgbClr val="FFFFFF"/>
                  </a:solidFill>
                  <a:ea typeface="宋体" pitchFamily="2" charset="-122"/>
                </a:rPr>
                <a:t>易于解析</a:t>
              </a:r>
              <a:endParaRPr lang="en-US" altLang="zh-CN" dirty="0">
                <a:solidFill>
                  <a:srgbClr val="FFFFFF"/>
                </a:solidFill>
                <a:ea typeface="宋体" pitchFamily="2" charset="-122"/>
              </a:endParaRPr>
            </a:p>
          </p:txBody>
        </p:sp>
      </p:grpSp>
    </p:spTree>
    <p:extLst>
      <p:ext uri="{BB962C8B-B14F-4D97-AF65-F5344CB8AC3E}">
        <p14:creationId xmlns:p14="http://schemas.microsoft.com/office/powerpoint/2010/main" val="31593509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27</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问题分析</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3" name="TextBox 2"/>
          <p:cNvSpPr txBox="1"/>
          <p:nvPr/>
        </p:nvSpPr>
        <p:spPr>
          <a:xfrm>
            <a:off x="1613605" y="5397395"/>
            <a:ext cx="1266693"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a:t>异构性</a:t>
            </a:r>
          </a:p>
        </p:txBody>
      </p:sp>
      <p:pic>
        <p:nvPicPr>
          <p:cNvPr id="4" name="Picture 2" descr="D:\毕设\pictrute\p25-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9731" y="3684948"/>
            <a:ext cx="2200598" cy="2357491"/>
          </a:xfrm>
          <a:prstGeom prst="rect">
            <a:avLst/>
          </a:prstGeom>
          <a:noFill/>
          <a:extLst>
            <a:ext uri="{909E8E84-426E-40DD-AFC4-6F175D3DCCD1}">
              <a14:hiddenFill xmlns:a14="http://schemas.microsoft.com/office/drawing/2010/main">
                <a:solidFill>
                  <a:srgbClr val="FFFFFF"/>
                </a:solidFill>
              </a14:hiddenFill>
            </a:ext>
          </a:extLst>
        </p:spPr>
      </p:pic>
      <p:pic>
        <p:nvPicPr>
          <p:cNvPr id="5129" name="Picture 9" descr="D:\basic tool\QQ\文档\794460205\Image\V80W4FCWR67A159ZC6(M_[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1274" y="1993565"/>
            <a:ext cx="1177809" cy="485775"/>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D:\basic tool\QQ\文档\794460205\Image\]EYY03$7)IUL2_$DXFKX)Q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1219" y="2103102"/>
            <a:ext cx="980906" cy="376238"/>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88209" y="2696491"/>
            <a:ext cx="191452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486602" y="4679027"/>
            <a:ext cx="1654617" cy="369332"/>
          </a:xfrm>
          <a:prstGeom prst="rect">
            <a:avLst/>
          </a:prstGeom>
          <a:noFill/>
        </p:spPr>
        <p:txBody>
          <a:bodyPr wrap="square" rtlCol="0">
            <a:spAutoFit/>
          </a:bodyPr>
          <a:lstStyle/>
          <a:p>
            <a:r>
              <a:rPr lang="zh-CN" altLang="en-US" dirty="0" smtClean="0"/>
              <a:t>疾病种类多样</a:t>
            </a:r>
            <a:endParaRPr lang="zh-CN" altLang="en-US" dirty="0"/>
          </a:p>
        </p:txBody>
      </p:sp>
      <p:sp>
        <p:nvSpPr>
          <p:cNvPr id="8" name="TextBox 7"/>
          <p:cNvSpPr txBox="1"/>
          <p:nvPr/>
        </p:nvSpPr>
        <p:spPr>
          <a:xfrm>
            <a:off x="4763256" y="6237312"/>
            <a:ext cx="1590174" cy="369332"/>
          </a:xfrm>
          <a:prstGeom prst="rect">
            <a:avLst/>
          </a:prstGeom>
          <a:noFill/>
        </p:spPr>
        <p:txBody>
          <a:bodyPr wrap="square" rtlCol="0">
            <a:spAutoFit/>
          </a:bodyPr>
          <a:lstStyle/>
          <a:p>
            <a:r>
              <a:rPr lang="zh-CN" altLang="en-US" dirty="0" smtClean="0"/>
              <a:t>推理方法多种</a:t>
            </a:r>
            <a:endParaRPr lang="zh-CN" altLang="en-US" dirty="0"/>
          </a:p>
        </p:txBody>
      </p:sp>
      <p:sp>
        <p:nvSpPr>
          <p:cNvPr id="10" name="TextBox 9"/>
          <p:cNvSpPr txBox="1"/>
          <p:nvPr/>
        </p:nvSpPr>
        <p:spPr>
          <a:xfrm>
            <a:off x="6353430" y="3315616"/>
            <a:ext cx="1735063" cy="369332"/>
          </a:xfrm>
          <a:prstGeom prst="rect">
            <a:avLst/>
          </a:prstGeom>
          <a:noFill/>
        </p:spPr>
        <p:txBody>
          <a:bodyPr wrap="square" rtlCol="0">
            <a:spAutoFit/>
          </a:bodyPr>
          <a:lstStyle/>
          <a:p>
            <a:r>
              <a:rPr lang="zh-CN" altLang="en-US" dirty="0" smtClean="0"/>
              <a:t>语言平台各异</a:t>
            </a:r>
            <a:endParaRPr lang="zh-CN" altLang="en-US" dirty="0"/>
          </a:p>
        </p:txBody>
      </p:sp>
    </p:spTree>
    <p:extLst>
      <p:ext uri="{BB962C8B-B14F-4D97-AF65-F5344CB8AC3E}">
        <p14:creationId xmlns:p14="http://schemas.microsoft.com/office/powerpoint/2010/main" val="30941007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28</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WebService</a:t>
            </a:r>
            <a:r>
              <a:rPr lang="zh-CN" altLang="en-US" sz="2800" b="1" dirty="0" smtClean="0">
                <a:solidFill>
                  <a:srgbClr val="FFFFFF"/>
                </a:solidFill>
                <a:latin typeface="Times New Roman" pitchFamily="18" charset="0"/>
                <a:ea typeface="黑体" pitchFamily="49" charset="-122"/>
                <a:cs typeface="Times New Roman" pitchFamily="18" charset="0"/>
              </a:rPr>
              <a:t>技术简介</a:t>
            </a:r>
            <a:endParaRPr lang="zh-CN" altLang="en-US" sz="2800" b="1" dirty="0">
              <a:solidFill>
                <a:srgbClr val="FFFFFF"/>
              </a:solidFill>
              <a:latin typeface="Times New Roman" pitchFamily="18" charset="0"/>
              <a:ea typeface="黑体" pitchFamily="49" charset="-122"/>
              <a:cs typeface="Times New Roman" pitchFamily="18" charset="0"/>
            </a:endParaRPr>
          </a:p>
        </p:txBody>
      </p:sp>
      <p:pic>
        <p:nvPicPr>
          <p:cNvPr id="4" name="Picture 1" descr="C:\Users\FGJ\AppData\Roaming\Tencent\Users\794460205\QQ\WinTemp\RichOle\V$5}{0S`L0N10G@_L{4KCH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268760"/>
            <a:ext cx="3042005" cy="224145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4114800" y="1866845"/>
            <a:ext cx="4572000" cy="1477328"/>
          </a:xfrm>
          <a:prstGeom prst="rect">
            <a:avLst/>
          </a:prstGeom>
        </p:spPr>
        <p:txBody>
          <a:bodyPr>
            <a:spAutoFit/>
          </a:bodyPr>
          <a:lstStyle/>
          <a:p>
            <a:r>
              <a:rPr lang="en-US" altLang="zh-CN" dirty="0" smtClean="0"/>
              <a:t>WebService</a:t>
            </a:r>
            <a:r>
              <a:rPr lang="zh-CN" altLang="en-US" dirty="0"/>
              <a:t>是一个</a:t>
            </a:r>
            <a:r>
              <a:rPr lang="en-US" altLang="zh-CN" dirty="0"/>
              <a:t>SOA</a:t>
            </a:r>
            <a:r>
              <a:rPr lang="zh-CN" altLang="en-US" dirty="0"/>
              <a:t>（面向服务的编程）的架构，它是不依赖于语言，不依赖于平台，可以实现不同的语言间的相互调用，通过</a:t>
            </a:r>
            <a:r>
              <a:rPr lang="en-US" altLang="zh-CN" dirty="0"/>
              <a:t>Internet</a:t>
            </a:r>
            <a:r>
              <a:rPr lang="zh-CN" altLang="en-US" dirty="0"/>
              <a:t>进行基于</a:t>
            </a:r>
            <a:r>
              <a:rPr lang="en-US" altLang="zh-CN" dirty="0"/>
              <a:t>Http</a:t>
            </a:r>
            <a:r>
              <a:rPr lang="zh-CN" altLang="en-US" dirty="0"/>
              <a:t>协议的网络应用间的交互</a:t>
            </a:r>
          </a:p>
        </p:txBody>
      </p:sp>
      <p:pic>
        <p:nvPicPr>
          <p:cNvPr id="7170" name="Picture 2" descr="D:\毕设\pictrute\QQ截图2013122319291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0634" y="3362429"/>
            <a:ext cx="5543550" cy="27908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27584" y="4653136"/>
            <a:ext cx="2160240" cy="646331"/>
          </a:xfrm>
          <a:prstGeom prst="rect">
            <a:avLst/>
          </a:prstGeom>
          <a:noFill/>
        </p:spPr>
        <p:txBody>
          <a:bodyPr wrap="square" rtlCol="0">
            <a:spAutoFit/>
          </a:bodyPr>
          <a:lstStyle/>
          <a:p>
            <a:r>
              <a:rPr lang="en-US" altLang="zh-CN" dirty="0" smtClean="0"/>
              <a:t>WebService </a:t>
            </a:r>
          </a:p>
          <a:p>
            <a:r>
              <a:rPr lang="zh-CN" altLang="en-US" dirty="0" smtClean="0"/>
              <a:t>通讯过程</a:t>
            </a:r>
            <a:endParaRPr lang="zh-CN" altLang="en-US" dirty="0"/>
          </a:p>
        </p:txBody>
      </p:sp>
    </p:spTree>
    <p:extLst>
      <p:ext uri="{BB962C8B-B14F-4D97-AF65-F5344CB8AC3E}">
        <p14:creationId xmlns:p14="http://schemas.microsoft.com/office/powerpoint/2010/main" val="19919045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xfrm>
            <a:off x="6553200" y="6355422"/>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29</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小结</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TextBox 1"/>
          <p:cNvSpPr txBox="1"/>
          <p:nvPr/>
        </p:nvSpPr>
        <p:spPr>
          <a:xfrm>
            <a:off x="472480" y="1479590"/>
            <a:ext cx="3091408" cy="369332"/>
          </a:xfrm>
          <a:prstGeom prst="rect">
            <a:avLst/>
          </a:prstGeom>
          <a:noFill/>
        </p:spPr>
        <p:txBody>
          <a:bodyPr wrap="square" rtlCol="0">
            <a:spAutoFit/>
          </a:bodyPr>
          <a:lstStyle/>
          <a:p>
            <a:r>
              <a:rPr lang="zh-CN" altLang="en-US" dirty="0" smtClean="0"/>
              <a:t>决策支持服务构建方案设计</a:t>
            </a:r>
            <a:endParaRPr lang="zh-CN" altLang="en-US" dirty="0"/>
          </a:p>
        </p:txBody>
      </p:sp>
      <p:sp>
        <p:nvSpPr>
          <p:cNvPr id="3" name="TextBox 2"/>
          <p:cNvSpPr txBox="1"/>
          <p:nvPr/>
        </p:nvSpPr>
        <p:spPr>
          <a:xfrm>
            <a:off x="618848" y="2619558"/>
            <a:ext cx="1800200" cy="369332"/>
          </a:xfrm>
          <a:prstGeom prst="rect">
            <a:avLst/>
          </a:prstGeom>
          <a:noFill/>
        </p:spPr>
        <p:txBody>
          <a:bodyPr wrap="square" rtlCol="0">
            <a:spAutoFit/>
          </a:bodyPr>
          <a:lstStyle/>
          <a:p>
            <a:r>
              <a:rPr lang="zh-CN" altLang="en-US" dirty="0" smtClean="0"/>
              <a:t>疾病需求分析</a:t>
            </a:r>
            <a:endParaRPr lang="zh-CN" altLang="en-US" dirty="0"/>
          </a:p>
        </p:txBody>
      </p:sp>
      <p:sp>
        <p:nvSpPr>
          <p:cNvPr id="4" name="TextBox 3"/>
          <p:cNvSpPr txBox="1"/>
          <p:nvPr/>
        </p:nvSpPr>
        <p:spPr>
          <a:xfrm>
            <a:off x="5112060" y="2616528"/>
            <a:ext cx="1440160" cy="369332"/>
          </a:xfrm>
          <a:prstGeom prst="rect">
            <a:avLst/>
          </a:prstGeom>
          <a:noFill/>
        </p:spPr>
        <p:txBody>
          <a:bodyPr wrap="square" rtlCol="0">
            <a:spAutoFit/>
          </a:bodyPr>
          <a:lstStyle/>
          <a:p>
            <a:r>
              <a:rPr lang="zh-CN" altLang="en-US" dirty="0" smtClean="0"/>
              <a:t>系统实现</a:t>
            </a:r>
            <a:endParaRPr lang="zh-CN" altLang="en-US" dirty="0"/>
          </a:p>
        </p:txBody>
      </p:sp>
      <p:sp>
        <p:nvSpPr>
          <p:cNvPr id="5" name="TextBox 4"/>
          <p:cNvSpPr txBox="1"/>
          <p:nvPr/>
        </p:nvSpPr>
        <p:spPr>
          <a:xfrm>
            <a:off x="7380312" y="2619231"/>
            <a:ext cx="1512168" cy="369332"/>
          </a:xfrm>
          <a:prstGeom prst="rect">
            <a:avLst/>
          </a:prstGeom>
          <a:noFill/>
        </p:spPr>
        <p:txBody>
          <a:bodyPr wrap="square" rtlCol="0">
            <a:spAutoFit/>
          </a:bodyPr>
          <a:lstStyle/>
          <a:p>
            <a:r>
              <a:rPr lang="zh-CN" altLang="en-US" dirty="0" smtClean="0"/>
              <a:t>系统应用</a:t>
            </a:r>
            <a:endParaRPr lang="zh-CN" altLang="en-US" dirty="0"/>
          </a:p>
        </p:txBody>
      </p:sp>
      <p:sp>
        <p:nvSpPr>
          <p:cNvPr id="8" name="TextBox 7"/>
          <p:cNvSpPr txBox="1"/>
          <p:nvPr/>
        </p:nvSpPr>
        <p:spPr>
          <a:xfrm>
            <a:off x="727016" y="3089700"/>
            <a:ext cx="1440160" cy="369332"/>
          </a:xfrm>
          <a:prstGeom prst="rect">
            <a:avLst/>
          </a:prstGeom>
          <a:noFill/>
        </p:spPr>
        <p:txBody>
          <a:bodyPr wrap="square" rtlCol="0">
            <a:spAutoFit/>
          </a:bodyPr>
          <a:lstStyle/>
          <a:p>
            <a:r>
              <a:rPr lang="en-US" altLang="zh-CN" dirty="0" smtClean="0"/>
              <a:t>1.</a:t>
            </a:r>
            <a:r>
              <a:rPr lang="zh-CN" altLang="en-US" dirty="0" smtClean="0"/>
              <a:t>选取病种</a:t>
            </a:r>
            <a:endParaRPr lang="zh-CN" altLang="en-US" dirty="0"/>
          </a:p>
        </p:txBody>
      </p:sp>
      <p:sp>
        <p:nvSpPr>
          <p:cNvPr id="10" name="TextBox 9"/>
          <p:cNvSpPr txBox="1"/>
          <p:nvPr/>
        </p:nvSpPr>
        <p:spPr>
          <a:xfrm>
            <a:off x="695440" y="3553598"/>
            <a:ext cx="1705312" cy="923330"/>
          </a:xfrm>
          <a:prstGeom prst="rect">
            <a:avLst/>
          </a:prstGeom>
          <a:noFill/>
        </p:spPr>
        <p:txBody>
          <a:bodyPr wrap="square" rtlCol="0">
            <a:spAutoFit/>
          </a:bodyPr>
          <a:lstStyle/>
          <a:p>
            <a:r>
              <a:rPr lang="en-US" altLang="zh-CN" dirty="0" smtClean="0"/>
              <a:t>2.</a:t>
            </a:r>
            <a:r>
              <a:rPr lang="zh-CN" altLang="en-US" dirty="0" smtClean="0"/>
              <a:t>针对疾病诊断数据需求进行建模</a:t>
            </a:r>
            <a:endParaRPr lang="zh-CN" altLang="en-US" dirty="0"/>
          </a:p>
        </p:txBody>
      </p:sp>
      <p:sp>
        <p:nvSpPr>
          <p:cNvPr id="11" name="TextBox 10"/>
          <p:cNvSpPr txBox="1"/>
          <p:nvPr/>
        </p:nvSpPr>
        <p:spPr>
          <a:xfrm>
            <a:off x="5004048" y="3101715"/>
            <a:ext cx="1548172" cy="1477328"/>
          </a:xfrm>
          <a:prstGeom prst="rect">
            <a:avLst/>
          </a:prstGeom>
          <a:noFill/>
        </p:spPr>
        <p:txBody>
          <a:bodyPr wrap="square" rtlCol="0">
            <a:spAutoFit/>
          </a:bodyPr>
          <a:lstStyle/>
          <a:p>
            <a:r>
              <a:rPr lang="en-US" altLang="zh-CN" dirty="0" smtClean="0"/>
              <a:t>1.</a:t>
            </a:r>
            <a:r>
              <a:rPr lang="zh-CN" altLang="en-US" dirty="0" smtClean="0"/>
              <a:t>根据数据模型完成数据转换模块</a:t>
            </a:r>
            <a:endParaRPr lang="en-US" altLang="zh-CN" dirty="0" smtClean="0"/>
          </a:p>
          <a:p>
            <a:r>
              <a:rPr lang="en-US" altLang="zh-CN" dirty="0" smtClean="0"/>
              <a:t>1.</a:t>
            </a:r>
            <a:r>
              <a:rPr lang="zh-CN" altLang="en-US" dirty="0" smtClean="0"/>
              <a:t>完成数据存储模块</a:t>
            </a:r>
            <a:endParaRPr lang="en-US" altLang="zh-CN" dirty="0" smtClean="0"/>
          </a:p>
        </p:txBody>
      </p:sp>
      <p:sp>
        <p:nvSpPr>
          <p:cNvPr id="12" name="TextBox 11"/>
          <p:cNvSpPr txBox="1"/>
          <p:nvPr/>
        </p:nvSpPr>
        <p:spPr>
          <a:xfrm>
            <a:off x="7325271" y="3055100"/>
            <a:ext cx="1442369" cy="1477328"/>
          </a:xfrm>
          <a:prstGeom prst="rect">
            <a:avLst/>
          </a:prstGeom>
          <a:noFill/>
        </p:spPr>
        <p:txBody>
          <a:bodyPr wrap="square" rtlCol="0">
            <a:spAutoFit/>
          </a:bodyPr>
          <a:lstStyle/>
          <a:p>
            <a:r>
              <a:rPr lang="en-US" altLang="zh-CN" dirty="0" smtClean="0"/>
              <a:t>1.</a:t>
            </a:r>
            <a:r>
              <a:rPr lang="zh-CN" altLang="en-US" dirty="0" smtClean="0"/>
              <a:t>开启虚拟服务器，部署系统</a:t>
            </a:r>
            <a:endParaRPr lang="en-US" altLang="zh-CN" dirty="0" smtClean="0"/>
          </a:p>
          <a:p>
            <a:r>
              <a:rPr lang="en-US" altLang="zh-CN" dirty="0" smtClean="0"/>
              <a:t>2.</a:t>
            </a:r>
            <a:r>
              <a:rPr lang="zh-CN" altLang="en-US" dirty="0" smtClean="0"/>
              <a:t>临床评估验证</a:t>
            </a:r>
            <a:endParaRPr lang="zh-CN" altLang="en-US" dirty="0"/>
          </a:p>
        </p:txBody>
      </p:sp>
      <p:sp>
        <p:nvSpPr>
          <p:cNvPr id="13" name="TextBox 12"/>
          <p:cNvSpPr txBox="1"/>
          <p:nvPr/>
        </p:nvSpPr>
        <p:spPr>
          <a:xfrm>
            <a:off x="2879812" y="2634410"/>
            <a:ext cx="1368152" cy="369332"/>
          </a:xfrm>
          <a:prstGeom prst="rect">
            <a:avLst/>
          </a:prstGeom>
          <a:noFill/>
        </p:spPr>
        <p:txBody>
          <a:bodyPr wrap="square" rtlCol="0">
            <a:spAutoFit/>
          </a:bodyPr>
          <a:lstStyle/>
          <a:p>
            <a:r>
              <a:rPr lang="zh-CN" altLang="en-US" dirty="0" smtClean="0"/>
              <a:t>推理构建</a:t>
            </a:r>
            <a:endParaRPr lang="zh-CN" altLang="en-US" dirty="0"/>
          </a:p>
        </p:txBody>
      </p:sp>
      <p:sp>
        <p:nvSpPr>
          <p:cNvPr id="14" name="TextBox 13"/>
          <p:cNvSpPr txBox="1"/>
          <p:nvPr/>
        </p:nvSpPr>
        <p:spPr>
          <a:xfrm>
            <a:off x="2642944" y="3290500"/>
            <a:ext cx="1605020" cy="1200329"/>
          </a:xfrm>
          <a:prstGeom prst="rect">
            <a:avLst/>
          </a:prstGeom>
          <a:noFill/>
        </p:spPr>
        <p:txBody>
          <a:bodyPr wrap="square" rtlCol="0">
            <a:spAutoFit/>
          </a:bodyPr>
          <a:lstStyle/>
          <a:p>
            <a:r>
              <a:rPr lang="en-US" altLang="zh-CN" dirty="0" smtClean="0"/>
              <a:t>1.</a:t>
            </a:r>
            <a:r>
              <a:rPr lang="zh-CN" altLang="en-US" dirty="0" smtClean="0"/>
              <a:t>推理方法选择</a:t>
            </a:r>
            <a:endParaRPr lang="en-US" altLang="zh-CN" dirty="0" smtClean="0"/>
          </a:p>
          <a:p>
            <a:r>
              <a:rPr lang="en-US" altLang="zh-CN" dirty="0" smtClean="0"/>
              <a:t>2.</a:t>
            </a:r>
            <a:r>
              <a:rPr lang="zh-CN" altLang="en-US" dirty="0" smtClean="0"/>
              <a:t>知识库构建</a:t>
            </a:r>
            <a:endParaRPr lang="en-US" altLang="zh-CN" dirty="0" smtClean="0"/>
          </a:p>
          <a:p>
            <a:endParaRPr lang="zh-CN" altLang="en-US" dirty="0"/>
          </a:p>
        </p:txBody>
      </p:sp>
      <p:sp>
        <p:nvSpPr>
          <p:cNvPr id="15" name="燕尾形 14"/>
          <p:cNvSpPr/>
          <p:nvPr/>
        </p:nvSpPr>
        <p:spPr bwMode="auto">
          <a:xfrm>
            <a:off x="2239028" y="2621546"/>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8" name="燕尾形 17"/>
          <p:cNvSpPr/>
          <p:nvPr/>
        </p:nvSpPr>
        <p:spPr bwMode="auto">
          <a:xfrm>
            <a:off x="2385886" y="2621546"/>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9" name="燕尾形 18"/>
          <p:cNvSpPr/>
          <p:nvPr/>
        </p:nvSpPr>
        <p:spPr bwMode="auto">
          <a:xfrm>
            <a:off x="4335132" y="2637189"/>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0" name="燕尾形 19"/>
          <p:cNvSpPr/>
          <p:nvPr/>
        </p:nvSpPr>
        <p:spPr bwMode="auto">
          <a:xfrm>
            <a:off x="4481990" y="2637189"/>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1" name="燕尾形 20"/>
          <p:cNvSpPr/>
          <p:nvPr/>
        </p:nvSpPr>
        <p:spPr bwMode="auto">
          <a:xfrm>
            <a:off x="6621386" y="2637189"/>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2" name="燕尾形 21"/>
          <p:cNvSpPr/>
          <p:nvPr/>
        </p:nvSpPr>
        <p:spPr bwMode="auto">
          <a:xfrm>
            <a:off x="6768244" y="2637189"/>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6" name="TextBox 15"/>
          <p:cNvSpPr txBox="1"/>
          <p:nvPr/>
        </p:nvSpPr>
        <p:spPr>
          <a:xfrm>
            <a:off x="5326274" y="5616376"/>
            <a:ext cx="1509326" cy="923330"/>
          </a:xfrm>
          <a:prstGeom prst="rect">
            <a:avLst/>
          </a:prstGeom>
          <a:noFill/>
        </p:spPr>
        <p:txBody>
          <a:bodyPr wrap="square" rtlCol="0">
            <a:spAutoFit/>
          </a:bodyPr>
          <a:lstStyle/>
          <a:p>
            <a:r>
              <a:rPr lang="zh-CN" altLang="en-US" dirty="0" smtClean="0"/>
              <a:t>知识库更新</a:t>
            </a:r>
            <a:endParaRPr lang="en-US" altLang="zh-CN" dirty="0" smtClean="0"/>
          </a:p>
          <a:p>
            <a:r>
              <a:rPr lang="zh-CN" altLang="en-US" dirty="0" smtClean="0"/>
              <a:t>推理方法</a:t>
            </a:r>
            <a:r>
              <a:rPr lang="zh-CN" altLang="en-US" dirty="0" smtClean="0"/>
              <a:t>改进</a:t>
            </a:r>
            <a:endParaRPr lang="zh-CN" altLang="en-US" dirty="0"/>
          </a:p>
        </p:txBody>
      </p:sp>
      <p:sp>
        <p:nvSpPr>
          <p:cNvPr id="27" name="燕尾形 26"/>
          <p:cNvSpPr/>
          <p:nvPr/>
        </p:nvSpPr>
        <p:spPr bwMode="auto">
          <a:xfrm rot="9600000">
            <a:off x="7006928" y="4841217"/>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8" name="燕尾形 27"/>
          <p:cNvSpPr/>
          <p:nvPr/>
        </p:nvSpPr>
        <p:spPr bwMode="auto">
          <a:xfrm rot="9600000">
            <a:off x="7149762" y="4787966"/>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3" name="TextBox 22"/>
          <p:cNvSpPr txBox="1"/>
          <p:nvPr/>
        </p:nvSpPr>
        <p:spPr>
          <a:xfrm>
            <a:off x="5362248" y="5228788"/>
            <a:ext cx="1439158" cy="369332"/>
          </a:xfrm>
          <a:prstGeom prst="rect">
            <a:avLst/>
          </a:prstGeom>
          <a:noFill/>
        </p:spPr>
        <p:txBody>
          <a:bodyPr wrap="square" rtlCol="0">
            <a:spAutoFit/>
          </a:bodyPr>
          <a:lstStyle/>
          <a:p>
            <a:r>
              <a:rPr lang="zh-CN" altLang="en-US" dirty="0" smtClean="0"/>
              <a:t>系统更新</a:t>
            </a:r>
            <a:endParaRPr lang="zh-CN" altLang="en-US" dirty="0"/>
          </a:p>
        </p:txBody>
      </p:sp>
      <p:sp>
        <p:nvSpPr>
          <p:cNvPr id="30" name="燕尾形 29"/>
          <p:cNvSpPr>
            <a:spLocks/>
          </p:cNvSpPr>
          <p:nvPr/>
        </p:nvSpPr>
        <p:spPr bwMode="auto">
          <a:xfrm rot="13140000">
            <a:off x="4523521" y="4898952"/>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1" name="燕尾形 30"/>
          <p:cNvSpPr>
            <a:spLocks/>
          </p:cNvSpPr>
          <p:nvPr/>
        </p:nvSpPr>
        <p:spPr bwMode="auto">
          <a:xfrm rot="13140000">
            <a:off x="4624660" y="4987559"/>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2" name="圆角矩形 31"/>
          <p:cNvSpPr/>
          <p:nvPr/>
        </p:nvSpPr>
        <p:spPr bwMode="auto">
          <a:xfrm>
            <a:off x="618848" y="2326906"/>
            <a:ext cx="1575712" cy="2240023"/>
          </a:xfrm>
          <a:prstGeom prst="roundRect">
            <a:avLst/>
          </a:prstGeom>
          <a:noFill/>
          <a:ln w="285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4" name="圆角矩形 33"/>
          <p:cNvSpPr/>
          <p:nvPr/>
        </p:nvSpPr>
        <p:spPr bwMode="auto">
          <a:xfrm>
            <a:off x="2672252" y="2339020"/>
            <a:ext cx="1575712" cy="2240023"/>
          </a:xfrm>
          <a:prstGeom prst="roundRect">
            <a:avLst/>
          </a:prstGeom>
          <a:noFill/>
          <a:ln w="285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5" name="圆角矩形 34"/>
          <p:cNvSpPr/>
          <p:nvPr/>
        </p:nvSpPr>
        <p:spPr bwMode="auto">
          <a:xfrm>
            <a:off x="4900378" y="2339020"/>
            <a:ext cx="1575712" cy="2240023"/>
          </a:xfrm>
          <a:prstGeom prst="roundRect">
            <a:avLst/>
          </a:prstGeom>
          <a:noFill/>
          <a:ln w="285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6" name="圆角矩形 35"/>
          <p:cNvSpPr/>
          <p:nvPr/>
        </p:nvSpPr>
        <p:spPr bwMode="auto">
          <a:xfrm>
            <a:off x="7111088" y="2339020"/>
            <a:ext cx="1575712" cy="2240023"/>
          </a:xfrm>
          <a:prstGeom prst="roundRect">
            <a:avLst/>
          </a:prstGeom>
          <a:noFill/>
          <a:ln w="285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7" name="圆角矩形 36"/>
          <p:cNvSpPr/>
          <p:nvPr/>
        </p:nvSpPr>
        <p:spPr bwMode="auto">
          <a:xfrm>
            <a:off x="5186028" y="4971905"/>
            <a:ext cx="1575712" cy="1697455"/>
          </a:xfrm>
          <a:prstGeom prst="roundRect">
            <a:avLst/>
          </a:prstGeom>
          <a:noFill/>
          <a:ln w="285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12839633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a:t>
            </a:fld>
            <a:endParaRPr lang="en-US" altLang="zh-CN" dirty="0"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课题背景</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457200" y="1196752"/>
            <a:ext cx="1627369" cy="523220"/>
          </a:xfrm>
          <a:prstGeom prst="rect">
            <a:avLst/>
          </a:prstGeom>
          <a:noFill/>
        </p:spPr>
        <p:txBody>
          <a:bodyPr wrap="none" lIns="91440" tIns="45720" rIns="91440" bIns="45720">
            <a:spAutoFit/>
          </a:bodyPr>
          <a:lstStyle/>
          <a:p>
            <a:pPr algn="ctr"/>
            <a:r>
              <a:rPr lang="zh-CN" altLang="en-US" sz="2800" b="1" dirty="0" smtClean="0">
                <a:ln w="1905"/>
                <a:solidFill>
                  <a:srgbClr val="0070C0"/>
                </a:solidFill>
                <a:effectLst>
                  <a:innerShdw blurRad="69850" dist="43180" dir="5400000">
                    <a:srgbClr val="000000">
                      <a:alpha val="65000"/>
                    </a:srgbClr>
                  </a:innerShdw>
                </a:effectLst>
              </a:rPr>
              <a:t>社区医疗</a:t>
            </a:r>
            <a:endParaRPr lang="zh-CN" altLang="en-US" sz="2800" b="1" dirty="0">
              <a:ln w="1905"/>
              <a:solidFill>
                <a:srgbClr val="0070C0"/>
              </a:soli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29743062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bwMode="auto">
          <a:xfrm>
            <a:off x="3498850" y="1443038"/>
            <a:ext cx="4883150" cy="428625"/>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pPr>
            <a:endParaRPr lang="zh-CN" altLang="en-US" b="1" dirty="0">
              <a:solidFill>
                <a:srgbClr val="000000"/>
              </a:solidFill>
            </a:endParaRPr>
          </a:p>
        </p:txBody>
      </p:sp>
      <p:sp>
        <p:nvSpPr>
          <p:cNvPr id="18435" name="Text Box 9"/>
          <p:cNvSpPr txBox="1">
            <a:spLocks noChangeArrowheads="1"/>
          </p:cNvSpPr>
          <p:nvPr/>
        </p:nvSpPr>
        <p:spPr bwMode="auto">
          <a:xfrm>
            <a:off x="304800" y="292100"/>
            <a:ext cx="77955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论文提纲</a:t>
            </a:r>
            <a:endParaRPr lang="zh-CN" altLang="en-US" sz="2800" b="1" dirty="0">
              <a:solidFill>
                <a:srgbClr val="FFFFFF"/>
              </a:solidFill>
              <a:latin typeface="Times New Roman" pitchFamily="18" charset="0"/>
              <a:ea typeface="黑体" pitchFamily="49" charset="-122"/>
              <a:cs typeface="Times New Roman" pitchFamily="18" charset="0"/>
            </a:endParaRPr>
          </a:p>
        </p:txBody>
      </p:sp>
      <p:grpSp>
        <p:nvGrpSpPr>
          <p:cNvPr id="18436" name="Group 4"/>
          <p:cNvGrpSpPr>
            <a:grpSpLocks/>
          </p:cNvGrpSpPr>
          <p:nvPr/>
        </p:nvGrpSpPr>
        <p:grpSpPr bwMode="auto">
          <a:xfrm>
            <a:off x="3176588" y="3679825"/>
            <a:ext cx="5205412" cy="571500"/>
            <a:chOff x="3176558" y="3957654"/>
            <a:chExt cx="5205442" cy="571504"/>
          </a:xfrm>
          <a:solidFill>
            <a:schemeClr val="accent5">
              <a:lumMod val="90000"/>
            </a:schemeClr>
          </a:solidFill>
        </p:grpSpPr>
        <p:sp>
          <p:nvSpPr>
            <p:cNvPr id="33" name="矩形 32"/>
            <p:cNvSpPr/>
            <p:nvPr/>
          </p:nvSpPr>
          <p:spPr bwMode="auto">
            <a:xfrm>
              <a:off x="3475010" y="4029093"/>
              <a:ext cx="4906990"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70" name="TextBox 39"/>
            <p:cNvSpPr txBox="1">
              <a:spLocks noChangeArrowheads="1"/>
            </p:cNvSpPr>
            <p:nvPr/>
          </p:nvSpPr>
          <p:spPr bwMode="auto">
            <a:xfrm>
              <a:off x="3733800" y="4059283"/>
              <a:ext cx="4622800" cy="369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头痛决策支持系统开发与评估</a:t>
              </a:r>
              <a:endParaRPr kumimoji="1" lang="en-US" altLang="zh-CN" b="1" dirty="0">
                <a:solidFill>
                  <a:srgbClr val="000000"/>
                </a:solidFill>
                <a:latin typeface="黑体" pitchFamily="49" charset="-122"/>
                <a:ea typeface="黑体" pitchFamily="49" charset="-122"/>
              </a:endParaRPr>
            </a:p>
          </p:txBody>
        </p:sp>
        <p:sp>
          <p:nvSpPr>
            <p:cNvPr id="32" name="菱形 31"/>
            <p:cNvSpPr/>
            <p:nvPr/>
          </p:nvSpPr>
          <p:spPr bwMode="auto">
            <a:xfrm>
              <a:off x="3176558" y="3957654"/>
              <a:ext cx="571504" cy="571504"/>
            </a:xfrm>
            <a:prstGeom prst="diamond">
              <a:avLst/>
            </a:prstGeom>
            <a:grp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4</a:t>
              </a:r>
              <a:endParaRPr lang="zh-CN" altLang="en-US" b="1" dirty="0">
                <a:solidFill>
                  <a:srgbClr val="000000"/>
                </a:solidFill>
                <a:latin typeface="Times New Roman" pitchFamily="18" charset="0"/>
                <a:cs typeface="Times New Roman" pitchFamily="18" charset="0"/>
              </a:endParaRPr>
            </a:p>
          </p:txBody>
        </p:sp>
      </p:grpSp>
      <p:grpSp>
        <p:nvGrpSpPr>
          <p:cNvPr id="18438" name="Group 3"/>
          <p:cNvGrpSpPr>
            <a:grpSpLocks/>
          </p:cNvGrpSpPr>
          <p:nvPr/>
        </p:nvGrpSpPr>
        <p:grpSpPr bwMode="auto">
          <a:xfrm>
            <a:off x="3176588" y="2911475"/>
            <a:ext cx="5281612" cy="571500"/>
            <a:chOff x="3176558" y="3171836"/>
            <a:chExt cx="5281642" cy="571504"/>
          </a:xfrm>
        </p:grpSpPr>
        <p:sp>
          <p:nvSpPr>
            <p:cNvPr id="30" name="矩形 29"/>
            <p:cNvSpPr/>
            <p:nvPr/>
          </p:nvSpPr>
          <p:spPr bwMode="auto">
            <a:xfrm>
              <a:off x="3498822" y="3243275"/>
              <a:ext cx="4883178"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26" name="菱形 25"/>
            <p:cNvSpPr/>
            <p:nvPr/>
          </p:nvSpPr>
          <p:spPr bwMode="auto">
            <a:xfrm>
              <a:off x="3176558" y="317183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3</a:t>
              </a:r>
              <a:endParaRPr lang="zh-CN" altLang="en-US" b="1" dirty="0">
                <a:solidFill>
                  <a:srgbClr val="000000"/>
                </a:solidFill>
                <a:latin typeface="Times New Roman" pitchFamily="18" charset="0"/>
                <a:cs typeface="Times New Roman" pitchFamily="18" charset="0"/>
              </a:endParaRPr>
            </a:p>
          </p:txBody>
        </p:sp>
        <p:sp>
          <p:nvSpPr>
            <p:cNvPr id="18463" name="TextBox 37"/>
            <p:cNvSpPr txBox="1">
              <a:spLocks noChangeArrowheads="1"/>
            </p:cNvSpPr>
            <p:nvPr/>
          </p:nvSpPr>
          <p:spPr bwMode="auto">
            <a:xfrm>
              <a:off x="3733800" y="3298871"/>
              <a:ext cx="4724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面向社区的疾病诊断决策支持系统设计</a:t>
              </a:r>
              <a:endParaRPr kumimoji="1" lang="en-US" altLang="zh-CN" b="1" dirty="0">
                <a:solidFill>
                  <a:srgbClr val="000000"/>
                </a:solidFill>
                <a:latin typeface="黑体" pitchFamily="49" charset="-122"/>
                <a:ea typeface="黑体" pitchFamily="49" charset="-122"/>
              </a:endParaRPr>
            </a:p>
          </p:txBody>
        </p:sp>
      </p:grpSp>
      <p:pic>
        <p:nvPicPr>
          <p:cNvPr id="27" name="Picture 2" descr="E:\素材\矢量图标\医疗相关\Free-Medical-Icons-Set\128x128\ParameterReview.png"/>
          <p:cNvPicPr>
            <a:picLocks noChangeAspect="1" noChangeArrowheads="1"/>
          </p:cNvPicPr>
          <p:nvPr/>
        </p:nvPicPr>
        <p:blipFill>
          <a:blip r:embed="rId3"/>
          <a:srcRect/>
          <a:stretch>
            <a:fillRect/>
          </a:stretch>
        </p:blipFill>
        <p:spPr bwMode="auto">
          <a:xfrm rot="1211986">
            <a:off x="986153" y="2594930"/>
            <a:ext cx="1762195" cy="176219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8" name="Picture 3" descr="D:\My Documents\20101220\素材\01300000165476121636519272838.jpg"/>
          <p:cNvPicPr>
            <a:picLocks noChangeAspect="1" noChangeArrowheads="1"/>
          </p:cNvPicPr>
          <p:nvPr/>
        </p:nvPicPr>
        <p:blipFill>
          <a:blip r:embed="rId4"/>
          <a:srcRect/>
          <a:stretch>
            <a:fillRect/>
          </a:stretch>
        </p:blipFill>
        <p:spPr bwMode="auto">
          <a:xfrm>
            <a:off x="430120" y="2439810"/>
            <a:ext cx="1711489" cy="181909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9" name="Picture 3" descr="E:\素材\图片素材\键盘\2.jpg"/>
          <p:cNvPicPr>
            <a:picLocks noChangeAspect="1" noChangeArrowheads="1"/>
          </p:cNvPicPr>
          <p:nvPr/>
        </p:nvPicPr>
        <p:blipFill>
          <a:blip r:embed="rId5" cstate="print"/>
          <a:srcRect/>
          <a:stretch>
            <a:fillRect/>
          </a:stretch>
        </p:blipFill>
        <p:spPr bwMode="auto">
          <a:xfrm rot="20860945">
            <a:off x="487670" y="3580473"/>
            <a:ext cx="1731847" cy="105065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8442" name="Slide Number Placeholder 1"/>
          <p:cNvSpPr>
            <a:spLocks noGrp="1"/>
          </p:cNvSpPr>
          <p:nvPr>
            <p:ph type="sldNum" sz="quarter" idx="12"/>
          </p:nvPr>
        </p:nvSpPr>
        <p:spPr>
          <a:xfrm>
            <a:off x="6553200" y="6408738"/>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631151A5-EF93-41A3-8697-86454BD85761}" type="slidenum">
              <a:rPr lang="en-US" altLang="zh-CN" smtClean="0">
                <a:solidFill>
                  <a:srgbClr val="000000"/>
                </a:solidFill>
                <a:latin typeface="Arial" charset="0"/>
              </a:rPr>
              <a:pPr eaLnBrk="1" fontAlgn="base" hangingPunct="1">
                <a:spcBef>
                  <a:spcPct val="0"/>
                </a:spcBef>
                <a:spcAft>
                  <a:spcPct val="0"/>
                </a:spcAft>
              </a:pPr>
              <a:t>30</a:t>
            </a:fld>
            <a:endParaRPr lang="en-US" altLang="zh-CN" smtClean="0">
              <a:solidFill>
                <a:srgbClr val="000000"/>
              </a:solidFill>
              <a:latin typeface="Arial" charset="0"/>
            </a:endParaRPr>
          </a:p>
        </p:txBody>
      </p:sp>
      <p:sp>
        <p:nvSpPr>
          <p:cNvPr id="18443" name="Rectangle 1"/>
          <p:cNvSpPr>
            <a:spLocks noChangeArrowheads="1"/>
          </p:cNvSpPr>
          <p:nvPr/>
        </p:nvSpPr>
        <p:spPr bwMode="auto">
          <a:xfrm>
            <a:off x="3694113" y="1473200"/>
            <a:ext cx="649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b="1" dirty="0">
                <a:solidFill>
                  <a:srgbClr val="000000"/>
                </a:solidFill>
                <a:latin typeface="黑体" pitchFamily="49" charset="-122"/>
                <a:ea typeface="黑体" pitchFamily="49" charset="-122"/>
              </a:rPr>
              <a:t>引言</a:t>
            </a:r>
            <a:endParaRPr kumimoji="1" lang="en-US" altLang="zh-CN" b="1" dirty="0">
              <a:solidFill>
                <a:srgbClr val="000000"/>
              </a:solidFill>
              <a:latin typeface="黑体" pitchFamily="49" charset="-122"/>
              <a:ea typeface="黑体" pitchFamily="49" charset="-122"/>
            </a:endParaRPr>
          </a:p>
        </p:txBody>
      </p:sp>
      <p:grpSp>
        <p:nvGrpSpPr>
          <p:cNvPr id="18444" name="Group 5"/>
          <p:cNvGrpSpPr>
            <a:grpSpLocks/>
          </p:cNvGrpSpPr>
          <p:nvPr/>
        </p:nvGrpSpPr>
        <p:grpSpPr bwMode="auto">
          <a:xfrm>
            <a:off x="3176588" y="4449763"/>
            <a:ext cx="5205412" cy="571500"/>
            <a:chOff x="3176558" y="4724400"/>
            <a:chExt cx="5205442" cy="571504"/>
          </a:xfrm>
        </p:grpSpPr>
        <p:sp>
          <p:nvSpPr>
            <p:cNvPr id="22" name="矩形 32"/>
            <p:cNvSpPr/>
            <p:nvPr/>
          </p:nvSpPr>
          <p:spPr bwMode="auto">
            <a:xfrm>
              <a:off x="3475010" y="4795837"/>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55" name="TextBox 39"/>
            <p:cNvSpPr txBox="1">
              <a:spLocks noChangeArrowheads="1"/>
            </p:cNvSpPr>
            <p:nvPr/>
          </p:nvSpPr>
          <p:spPr bwMode="auto">
            <a:xfrm>
              <a:off x="3733800" y="4826029"/>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老年痴呆症决策支持系统开发与评估</a:t>
              </a:r>
              <a:endParaRPr kumimoji="1" lang="en-US" altLang="zh-CN" b="1" dirty="0">
                <a:solidFill>
                  <a:srgbClr val="000000"/>
                </a:solidFill>
                <a:latin typeface="黑体" pitchFamily="49" charset="-122"/>
                <a:ea typeface="黑体" pitchFamily="49" charset="-122"/>
              </a:endParaRPr>
            </a:p>
          </p:txBody>
        </p:sp>
        <p:sp>
          <p:nvSpPr>
            <p:cNvPr id="24" name="菱形 31"/>
            <p:cNvSpPr/>
            <p:nvPr/>
          </p:nvSpPr>
          <p:spPr bwMode="auto">
            <a:xfrm>
              <a:off x="3176558" y="4724400"/>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5</a:t>
              </a:r>
              <a:endParaRPr lang="zh-CN" altLang="en-US" b="1" dirty="0">
                <a:solidFill>
                  <a:srgbClr val="000000"/>
                </a:solidFill>
                <a:latin typeface="Times New Roman" pitchFamily="18" charset="0"/>
                <a:cs typeface="Times New Roman" pitchFamily="18" charset="0"/>
              </a:endParaRPr>
            </a:p>
          </p:txBody>
        </p:sp>
      </p:grpSp>
      <p:grpSp>
        <p:nvGrpSpPr>
          <p:cNvPr id="18445" name="Group 6"/>
          <p:cNvGrpSpPr>
            <a:grpSpLocks/>
          </p:cNvGrpSpPr>
          <p:nvPr/>
        </p:nvGrpSpPr>
        <p:grpSpPr bwMode="auto">
          <a:xfrm>
            <a:off x="3176588" y="5219700"/>
            <a:ext cx="5205412" cy="571500"/>
            <a:chOff x="3176558" y="5448296"/>
            <a:chExt cx="5205442" cy="571504"/>
          </a:xfrm>
        </p:grpSpPr>
        <p:sp>
          <p:nvSpPr>
            <p:cNvPr id="25" name="矩形 32"/>
            <p:cNvSpPr/>
            <p:nvPr/>
          </p:nvSpPr>
          <p:spPr bwMode="auto">
            <a:xfrm>
              <a:off x="3475010" y="5519735"/>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50" name="TextBox 39"/>
            <p:cNvSpPr txBox="1">
              <a:spLocks noChangeArrowheads="1"/>
            </p:cNvSpPr>
            <p:nvPr/>
          </p:nvSpPr>
          <p:spPr bwMode="auto">
            <a:xfrm>
              <a:off x="3733800" y="5549925"/>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a:solidFill>
                    <a:srgbClr val="000000"/>
                  </a:solidFill>
                  <a:latin typeface="黑体" pitchFamily="49" charset="-122"/>
                  <a:ea typeface="黑体" pitchFamily="49" charset="-122"/>
                </a:rPr>
                <a:t>总结与展望</a:t>
              </a:r>
              <a:endParaRPr kumimoji="1" lang="en-US" altLang="zh-CN" b="1">
                <a:solidFill>
                  <a:srgbClr val="000000"/>
                </a:solidFill>
                <a:latin typeface="黑体" pitchFamily="49" charset="-122"/>
                <a:ea typeface="黑体" pitchFamily="49" charset="-122"/>
              </a:endParaRPr>
            </a:p>
          </p:txBody>
        </p:sp>
        <p:sp>
          <p:nvSpPr>
            <p:cNvPr id="34" name="菱形 31"/>
            <p:cNvSpPr/>
            <p:nvPr/>
          </p:nvSpPr>
          <p:spPr bwMode="auto">
            <a:xfrm>
              <a:off x="3176558" y="544829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6</a:t>
              </a:r>
              <a:endParaRPr lang="zh-CN" altLang="en-US" b="1" dirty="0">
                <a:solidFill>
                  <a:srgbClr val="000000"/>
                </a:solidFill>
                <a:latin typeface="Times New Roman" pitchFamily="18" charset="0"/>
                <a:cs typeface="Times New Roman" pitchFamily="18" charset="0"/>
              </a:endParaRPr>
            </a:p>
          </p:txBody>
        </p:sp>
      </p:grpSp>
      <p:sp>
        <p:nvSpPr>
          <p:cNvPr id="35" name="菱形 34"/>
          <p:cNvSpPr/>
          <p:nvPr/>
        </p:nvSpPr>
        <p:spPr bwMode="auto">
          <a:xfrm>
            <a:off x="3176558" y="1347863"/>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1</a:t>
            </a:r>
            <a:endParaRPr lang="zh-CN" altLang="en-US" b="1" dirty="0">
              <a:solidFill>
                <a:srgbClr val="000000"/>
              </a:solidFill>
              <a:latin typeface="Times New Roman" pitchFamily="18" charset="0"/>
              <a:cs typeface="Times New Roman" pitchFamily="18" charset="0"/>
            </a:endParaRPr>
          </a:p>
        </p:txBody>
      </p:sp>
      <p:grpSp>
        <p:nvGrpSpPr>
          <p:cNvPr id="31" name="Group 2"/>
          <p:cNvGrpSpPr>
            <a:grpSpLocks/>
          </p:cNvGrpSpPr>
          <p:nvPr/>
        </p:nvGrpSpPr>
        <p:grpSpPr bwMode="auto">
          <a:xfrm>
            <a:off x="3176588" y="2141538"/>
            <a:ext cx="5205412" cy="571500"/>
            <a:chOff x="3176558" y="2386018"/>
            <a:chExt cx="5205442" cy="571504"/>
          </a:xfrm>
        </p:grpSpPr>
        <p:sp>
          <p:nvSpPr>
            <p:cNvPr id="37" name="矩形 36"/>
            <p:cNvSpPr/>
            <p:nvPr/>
          </p:nvSpPr>
          <p:spPr bwMode="auto">
            <a:xfrm>
              <a:off x="3498822" y="2457455"/>
              <a:ext cx="4883178"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sp>
          <p:nvSpPr>
            <p:cNvPr id="38" name="菱形 37"/>
            <p:cNvSpPr/>
            <p:nvPr/>
          </p:nvSpPr>
          <p:spPr bwMode="auto">
            <a:xfrm>
              <a:off x="3176558" y="2386018"/>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2</a:t>
              </a:r>
              <a:endParaRPr lang="zh-CN" altLang="en-US" b="1" dirty="0">
                <a:solidFill>
                  <a:srgbClr val="000000"/>
                </a:solidFill>
                <a:latin typeface="Times New Roman" pitchFamily="18" charset="0"/>
                <a:cs typeface="Times New Roman" pitchFamily="18" charset="0"/>
              </a:endParaRPr>
            </a:p>
          </p:txBody>
        </p:sp>
        <p:sp>
          <p:nvSpPr>
            <p:cNvPr id="39" name="TextBox 36"/>
            <p:cNvSpPr txBox="1">
              <a:spLocks noChangeArrowheads="1"/>
            </p:cNvSpPr>
            <p:nvPr/>
          </p:nvSpPr>
          <p:spPr bwMode="auto">
            <a:xfrm>
              <a:off x="3733800" y="2487658"/>
              <a:ext cx="4366590" cy="369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系统相关技术调研</a:t>
              </a:r>
              <a:endParaRPr kumimoji="1" lang="en-US" altLang="zh-CN" b="1" dirty="0">
                <a:solidFill>
                  <a:srgbClr val="000000"/>
                </a:solidFill>
                <a:latin typeface="黑体" pitchFamily="49" charset="-122"/>
                <a:ea typeface="黑体" pitchFamily="49" charset="-122"/>
              </a:endParaRPr>
            </a:p>
          </p:txBody>
        </p:sp>
      </p:grpSp>
    </p:spTree>
    <p:extLst>
      <p:ext uri="{BB962C8B-B14F-4D97-AF65-F5344CB8AC3E}">
        <p14:creationId xmlns:p14="http://schemas.microsoft.com/office/powerpoint/2010/main" val="18110075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横卷形 7"/>
          <p:cNvSpPr/>
          <p:nvPr/>
        </p:nvSpPr>
        <p:spPr>
          <a:xfrm>
            <a:off x="1979712" y="1912371"/>
            <a:ext cx="6840761" cy="1655762"/>
          </a:xfrm>
          <a:prstGeom prst="horizontalScroll">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317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a:ea typeface="微软雅黑"/>
              <a:cs typeface="+mn-cs"/>
            </a:endParaRPr>
          </a:p>
        </p:txBody>
      </p:sp>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31</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2453080"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系统需求</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5" name="Picture 27" descr="C:\Users\FGJ\Pictures\imagesCAUI51Q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2260895"/>
            <a:ext cx="89402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a:spLocks noChangeArrowheads="1"/>
          </p:cNvSpPr>
          <p:nvPr/>
        </p:nvSpPr>
        <p:spPr bwMode="auto">
          <a:xfrm>
            <a:off x="2339753" y="2140088"/>
            <a:ext cx="648072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smtClean="0">
                <a:ea typeface="微软雅黑" pitchFamily="34" charset="-122"/>
              </a:rPr>
              <a:t>WHO</a:t>
            </a:r>
            <a:r>
              <a:rPr lang="zh-CN" altLang="en-US" dirty="0" smtClean="0">
                <a:ea typeface="微软雅黑" pitchFamily="34" charset="-122"/>
              </a:rPr>
              <a:t>报告</a:t>
            </a:r>
            <a:r>
              <a:rPr lang="zh-CN" altLang="en-US" dirty="0">
                <a:ea typeface="微软雅黑" pitchFamily="34" charset="-122"/>
              </a:rPr>
              <a:t>称，全球约有</a:t>
            </a:r>
            <a:r>
              <a:rPr lang="en-US" altLang="zh-CN" dirty="0">
                <a:ea typeface="微软雅黑" pitchFamily="34" charset="-122"/>
              </a:rPr>
              <a:t>10%</a:t>
            </a:r>
            <a:r>
              <a:rPr lang="zh-CN" altLang="en-US" dirty="0">
                <a:ea typeface="微软雅黑" pitchFamily="34" charset="-122"/>
              </a:rPr>
              <a:t>的成年人患有偏头痛，</a:t>
            </a:r>
            <a:r>
              <a:rPr lang="en-US" altLang="zh-CN" dirty="0">
                <a:ea typeface="微软雅黑" pitchFamily="34" charset="-122"/>
              </a:rPr>
              <a:t>1.7%~4%</a:t>
            </a:r>
            <a:r>
              <a:rPr lang="zh-CN" altLang="en-US" dirty="0">
                <a:ea typeface="微软雅黑" pitchFamily="34" charset="-122"/>
              </a:rPr>
              <a:t>的成年人每月至少有</a:t>
            </a:r>
            <a:r>
              <a:rPr lang="en-US" altLang="zh-CN" dirty="0">
                <a:ea typeface="微软雅黑" pitchFamily="34" charset="-122"/>
              </a:rPr>
              <a:t>15</a:t>
            </a:r>
            <a:r>
              <a:rPr lang="zh-CN" altLang="en-US" dirty="0">
                <a:ea typeface="微软雅黑" pitchFamily="34" charset="-122"/>
              </a:rPr>
              <a:t>天发生头痛。然而，在偏头痛和紧张型头痛患者中，仅有</a:t>
            </a:r>
            <a:r>
              <a:rPr lang="en-US" altLang="zh-CN" dirty="0">
                <a:ea typeface="微软雅黑" pitchFamily="34" charset="-122"/>
              </a:rPr>
              <a:t>40%</a:t>
            </a:r>
            <a:r>
              <a:rPr lang="zh-CN" altLang="en-US" dirty="0">
                <a:ea typeface="微软雅黑" pitchFamily="34" charset="-122"/>
              </a:rPr>
              <a:t>获得了专业诊断，而在药物过量所致头痛患者中，这一比例更是低至</a:t>
            </a:r>
            <a:r>
              <a:rPr lang="en-US" altLang="zh-CN" dirty="0">
                <a:ea typeface="微软雅黑" pitchFamily="34" charset="-122"/>
              </a:rPr>
              <a:t>10%</a:t>
            </a:r>
          </a:p>
        </p:txBody>
      </p:sp>
      <p:sp>
        <p:nvSpPr>
          <p:cNvPr id="3" name="TextBox 2"/>
          <p:cNvSpPr txBox="1"/>
          <p:nvPr/>
        </p:nvSpPr>
        <p:spPr>
          <a:xfrm>
            <a:off x="1333282" y="4108430"/>
            <a:ext cx="2880320" cy="369332"/>
          </a:xfrm>
          <a:prstGeom prst="rect">
            <a:avLst/>
          </a:prstGeom>
          <a:noFill/>
        </p:spPr>
        <p:txBody>
          <a:bodyPr wrap="square" rtlCol="0">
            <a:spAutoFit/>
          </a:bodyPr>
          <a:lstStyle/>
          <a:p>
            <a:endParaRPr lang="zh-CN" altLang="en-US" dirty="0"/>
          </a:p>
        </p:txBody>
      </p:sp>
      <p:sp>
        <p:nvSpPr>
          <p:cNvPr id="10" name="TextBox 9"/>
          <p:cNvSpPr txBox="1"/>
          <p:nvPr/>
        </p:nvSpPr>
        <p:spPr>
          <a:xfrm>
            <a:off x="860802" y="3644968"/>
            <a:ext cx="6705600" cy="1323439"/>
          </a:xfrm>
          <a:prstGeom prst="rect">
            <a:avLst/>
          </a:prstGeom>
          <a:noFill/>
        </p:spPr>
        <p:txBody>
          <a:bodyPr>
            <a:spAutoFit/>
          </a:bodyPr>
          <a:lstStyle/>
          <a:p>
            <a:pPr marL="285750" marR="0" lvl="0" indent="-285750" defTabSz="914400" eaLnBrk="1" fontAlgn="auto" latinLnBrk="0" hangingPunct="1">
              <a:lnSpc>
                <a:spcPct val="100000"/>
              </a:lnSpc>
              <a:spcBef>
                <a:spcPts val="0"/>
              </a:spcBef>
              <a:spcAft>
                <a:spcPts val="0"/>
              </a:spcAft>
              <a:buClrTx/>
              <a:buSzTx/>
              <a:buFont typeface="Wingdings" pitchFamily="2" charset="2"/>
              <a:buChar char="Ø"/>
              <a:tabLst/>
              <a:defRPr/>
            </a:pPr>
            <a:r>
              <a:rPr kumimoji="0" lang="zh-CN" altLang="en-US"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rPr>
              <a:t>头痛 </a:t>
            </a:r>
            <a:endParaRPr kumimoji="0" lang="en-US" altLang="zh-CN"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endParaRPr>
          </a:p>
          <a:p>
            <a:pPr marL="285750" marR="0" lvl="0" indent="-285750" defTabSz="914400" eaLnBrk="1" fontAlgn="auto" latinLnBrk="0" hangingPunct="1">
              <a:lnSpc>
                <a:spcPct val="100000"/>
              </a:lnSpc>
              <a:spcBef>
                <a:spcPts val="0"/>
              </a:spcBef>
              <a:spcAft>
                <a:spcPts val="0"/>
              </a:spcAft>
              <a:buClrTx/>
              <a:buSzTx/>
              <a:buFont typeface="Arial" pitchFamily="34" charset="0"/>
              <a:buChar char="•"/>
              <a:tabLst/>
              <a:defRPr/>
            </a:pPr>
            <a:r>
              <a:rPr kumimoji="0" lang="zh-CN" altLang="en-US" sz="2000" b="0" i="0" u="none" strike="noStrike" kern="0" cap="none" spc="0" normalizeH="0" baseline="0" noProof="0" dirty="0" smtClean="0">
                <a:ln>
                  <a:noFill/>
                </a:ln>
                <a:solidFill>
                  <a:sysClr val="windowText" lastClr="000000"/>
                </a:solidFill>
                <a:effectLst/>
                <a:uLnTx/>
                <a:uFillTx/>
                <a:latin typeface="华文细黑" pitchFamily="2" charset="-122"/>
                <a:ea typeface="华文细黑" pitchFamily="2" charset="-122"/>
              </a:rPr>
              <a:t>原发性</a:t>
            </a:r>
            <a:r>
              <a:rPr kumimoji="0" lang="zh-CN" altLang="en-US"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rPr>
              <a:t>头痛：无明确病因的头痛，包括偏头痛</a:t>
            </a:r>
            <a:r>
              <a:rPr kumimoji="0" lang="zh-CN" altLang="en-US" sz="2000" b="0" i="0" u="none" strike="noStrike" kern="0" cap="none" spc="0" normalizeH="0" baseline="0" noProof="0" dirty="0" smtClean="0">
                <a:ln>
                  <a:noFill/>
                </a:ln>
                <a:solidFill>
                  <a:sysClr val="windowText" lastClr="000000"/>
                </a:solidFill>
                <a:effectLst/>
                <a:uLnTx/>
                <a:uFillTx/>
                <a:latin typeface="华文细黑" pitchFamily="2" charset="-122"/>
                <a:ea typeface="华文细黑" pitchFamily="2" charset="-122"/>
              </a:rPr>
              <a:t>、紧张</a:t>
            </a:r>
            <a:r>
              <a:rPr kumimoji="0" lang="zh-CN" altLang="en-US"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rPr>
              <a:t>型头痛、丛集性头痛等</a:t>
            </a:r>
            <a:endParaRPr kumimoji="0" lang="en-US" altLang="zh-CN"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endParaRPr>
          </a:p>
          <a:p>
            <a:pPr marL="285750" marR="0" lvl="0" indent="-285750" defTabSz="914400" eaLnBrk="1" fontAlgn="auto" latinLnBrk="0" hangingPunct="1">
              <a:lnSpc>
                <a:spcPct val="100000"/>
              </a:lnSpc>
              <a:spcBef>
                <a:spcPts val="0"/>
              </a:spcBef>
              <a:spcAft>
                <a:spcPts val="0"/>
              </a:spcAft>
              <a:buClrTx/>
              <a:buSzTx/>
              <a:buFont typeface="Arial" pitchFamily="34" charset="0"/>
              <a:buChar char="•"/>
              <a:tabLst/>
              <a:defRPr/>
            </a:pPr>
            <a:r>
              <a:rPr kumimoji="0" lang="zh-CN" altLang="en-US"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rPr>
              <a:t>继发性头痛种类繁多，主要根据其病因</a:t>
            </a:r>
            <a:r>
              <a:rPr kumimoji="0" lang="zh-CN" altLang="en-US" sz="2000" b="0" i="0" u="none" strike="noStrike" kern="0" cap="none" spc="0" normalizeH="0" baseline="0" noProof="0" dirty="0" smtClean="0">
                <a:ln>
                  <a:noFill/>
                </a:ln>
                <a:solidFill>
                  <a:sysClr val="windowText" lastClr="000000"/>
                </a:solidFill>
                <a:effectLst/>
                <a:uLnTx/>
                <a:uFillTx/>
                <a:latin typeface="华文细黑" pitchFamily="2" charset="-122"/>
                <a:ea typeface="华文细黑" pitchFamily="2" charset="-122"/>
              </a:rPr>
              <a:t>分类</a:t>
            </a:r>
            <a:endParaRPr kumimoji="0" lang="zh-CN" altLang="en-US"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endParaRPr>
          </a:p>
        </p:txBody>
      </p:sp>
      <p:graphicFrame>
        <p:nvGraphicFramePr>
          <p:cNvPr id="4" name="图表 3"/>
          <p:cNvGraphicFramePr/>
          <p:nvPr>
            <p:extLst>
              <p:ext uri="{D42A27DB-BD31-4B8C-83A1-F6EECF244321}">
                <p14:modId xmlns:p14="http://schemas.microsoft.com/office/powerpoint/2010/main" val="51011758"/>
              </p:ext>
            </p:extLst>
          </p:nvPr>
        </p:nvGraphicFramePr>
        <p:xfrm>
          <a:off x="4311586" y="4963431"/>
          <a:ext cx="3223592" cy="167684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970168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32</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4104456"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系统数据模型设计</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18693483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33</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4176464"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系统推理部分构建</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grpSp>
        <p:nvGrpSpPr>
          <p:cNvPr id="5" name="组合 27"/>
          <p:cNvGrpSpPr>
            <a:grpSpLocks/>
          </p:cNvGrpSpPr>
          <p:nvPr/>
        </p:nvGrpSpPr>
        <p:grpSpPr bwMode="auto">
          <a:xfrm>
            <a:off x="822178" y="2484099"/>
            <a:ext cx="2063750" cy="1566862"/>
            <a:chOff x="564182" y="3484982"/>
            <a:chExt cx="3693614" cy="2392290"/>
          </a:xfrm>
        </p:grpSpPr>
        <p:pic>
          <p:nvPicPr>
            <p:cNvPr id="6"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4182" y="3484982"/>
              <a:ext cx="3124840" cy="182322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18" y="3861048"/>
              <a:ext cx="2736304" cy="18968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7" y="4310088"/>
              <a:ext cx="2854149" cy="156718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pic>
        <p:nvPicPr>
          <p:cNvPr id="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7904" y="2758280"/>
            <a:ext cx="2200275" cy="131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流程图: 磁盘 10"/>
          <p:cNvSpPr/>
          <p:nvPr/>
        </p:nvSpPr>
        <p:spPr bwMode="auto">
          <a:xfrm>
            <a:off x="6948264" y="3004897"/>
            <a:ext cx="1136650" cy="1000125"/>
          </a:xfrm>
          <a:prstGeom prst="flowChartMagneticDisk">
            <a:avLst/>
          </a:prstGeom>
          <a:solidFill>
            <a:srgbClr val="4F81BD"/>
          </a:solidFill>
          <a:ln w="25400" cap="flat" cmpd="sng" algn="ctr">
            <a:solidFill>
              <a:srgbClr val="4F81BD">
                <a:shade val="50000"/>
              </a:srgbClr>
            </a:solidFill>
            <a:prstDash val="solid"/>
          </a:ln>
          <a:effectLst/>
        </p:spPr>
        <p:txBody>
          <a:bodyPr anchor="ctr"/>
          <a:lstStyle>
            <a:defPPr>
              <a:defRPr lang="en-US"/>
            </a:defPPr>
            <a:lvl1pPr algn="ctr" rtl="0" fontAlgn="base">
              <a:spcBef>
                <a:spcPct val="0"/>
              </a:spcBef>
              <a:spcAft>
                <a:spcPct val="0"/>
              </a:spcAft>
              <a:defRPr sz="2400" kern="1200">
                <a:solidFill>
                  <a:schemeClr val="lt1"/>
                </a:solidFill>
                <a:latin typeface="+mn-lt"/>
                <a:ea typeface="+mn-ea"/>
                <a:cs typeface="+mn-cs"/>
              </a:defRPr>
            </a:lvl1pPr>
            <a:lvl2pPr marL="457200" algn="ctr" rtl="0" fontAlgn="base">
              <a:spcBef>
                <a:spcPct val="0"/>
              </a:spcBef>
              <a:spcAft>
                <a:spcPct val="0"/>
              </a:spcAft>
              <a:defRPr sz="2400" kern="1200">
                <a:solidFill>
                  <a:schemeClr val="lt1"/>
                </a:solidFill>
                <a:latin typeface="+mn-lt"/>
                <a:ea typeface="+mn-ea"/>
                <a:cs typeface="+mn-cs"/>
              </a:defRPr>
            </a:lvl2pPr>
            <a:lvl3pPr marL="914400" algn="ctr" rtl="0" fontAlgn="base">
              <a:spcBef>
                <a:spcPct val="0"/>
              </a:spcBef>
              <a:spcAft>
                <a:spcPct val="0"/>
              </a:spcAft>
              <a:defRPr sz="2400" kern="1200">
                <a:solidFill>
                  <a:schemeClr val="lt1"/>
                </a:solidFill>
                <a:latin typeface="+mn-lt"/>
                <a:ea typeface="+mn-ea"/>
                <a:cs typeface="+mn-cs"/>
              </a:defRPr>
            </a:lvl3pPr>
            <a:lvl4pPr marL="1371600" algn="ctr" rtl="0" fontAlgn="base">
              <a:spcBef>
                <a:spcPct val="0"/>
              </a:spcBef>
              <a:spcAft>
                <a:spcPct val="0"/>
              </a:spcAft>
              <a:defRPr sz="2400" kern="1200">
                <a:solidFill>
                  <a:schemeClr val="lt1"/>
                </a:solidFill>
                <a:latin typeface="+mn-lt"/>
                <a:ea typeface="+mn-ea"/>
                <a:cs typeface="+mn-cs"/>
              </a:defRPr>
            </a:lvl4pPr>
            <a:lvl5pPr marL="1828800" algn="ctr"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FFFFFF"/>
                </a:solidFill>
                <a:effectLst/>
                <a:uLnTx/>
                <a:uFillTx/>
                <a:ea typeface="宋体"/>
                <a:cs typeface="+mn-cs"/>
              </a:rPr>
              <a:t>知识库</a:t>
            </a:r>
          </a:p>
        </p:txBody>
      </p:sp>
    </p:spTree>
    <p:extLst>
      <p:ext uri="{BB962C8B-B14F-4D97-AF65-F5344CB8AC3E}">
        <p14:creationId xmlns:p14="http://schemas.microsoft.com/office/powerpoint/2010/main" val="360049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42"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1000"/>
                                        <p:tgtEl>
                                          <p:spTgt spid="9"/>
                                        </p:tgtEl>
                                      </p:cBhvr>
                                    </p:animEffect>
                                    <p:anim calcmode="lin" valueType="num">
                                      <p:cBhvr>
                                        <p:cTn id="10" dur="1000" fill="hold"/>
                                        <p:tgtEl>
                                          <p:spTgt spid="9"/>
                                        </p:tgtEl>
                                        <p:attrNameLst>
                                          <p:attrName>ppt_x</p:attrName>
                                        </p:attrNameLst>
                                      </p:cBhvr>
                                      <p:tavLst>
                                        <p:tav tm="0">
                                          <p:val>
                                            <p:strVal val="#ppt_x"/>
                                          </p:val>
                                        </p:tav>
                                        <p:tav tm="100000">
                                          <p:val>
                                            <p:strVal val="#ppt_x"/>
                                          </p:val>
                                        </p:tav>
                                      </p:tavLst>
                                    </p:anim>
                                    <p:anim calcmode="lin" valueType="num">
                                      <p:cBhvr>
                                        <p:cTn id="1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34</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3024336"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系统实现</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5" name="Picture 2" descr="D:\2013HeadacheCDSS\picture\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81204" y="2315347"/>
            <a:ext cx="2529615" cy="185145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2013HeadacheCDSS\pictur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2315348"/>
            <a:ext cx="2592288" cy="1812761"/>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descr="D:\2013HeadacheCDSS\picture\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67339" y="2315348"/>
            <a:ext cx="2809321" cy="1851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907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35</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2453080"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系统评估</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23830085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36</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2453080"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系统更新</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graphicFrame>
        <p:nvGraphicFramePr>
          <p:cNvPr id="11" name="图示 10"/>
          <p:cNvGraphicFramePr/>
          <p:nvPr>
            <p:extLst>
              <p:ext uri="{D42A27DB-BD31-4B8C-83A1-F6EECF244321}">
                <p14:modId xmlns:p14="http://schemas.microsoft.com/office/powerpoint/2010/main" val="3952007565"/>
              </p:ext>
            </p:extLst>
          </p:nvPr>
        </p:nvGraphicFramePr>
        <p:xfrm>
          <a:off x="457200" y="2219866"/>
          <a:ext cx="4968552" cy="34966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479728" y="3493946"/>
            <a:ext cx="1440160" cy="1200329"/>
          </a:xfrm>
          <a:prstGeom prst="rect">
            <a:avLst/>
          </a:prstGeom>
          <a:noFill/>
        </p:spPr>
        <p:txBody>
          <a:bodyPr wrap="square" rtlCol="0">
            <a:spAutoFit/>
          </a:bodyPr>
          <a:lstStyle/>
          <a:p>
            <a:r>
              <a:rPr lang="zh-CN" altLang="en-US" b="1" dirty="0" smtClean="0"/>
              <a:t>知识库更新</a:t>
            </a:r>
            <a:endParaRPr lang="en-US" altLang="zh-CN" b="1" dirty="0" smtClean="0"/>
          </a:p>
          <a:p>
            <a:r>
              <a:rPr lang="zh-CN" altLang="en-US" dirty="0" smtClean="0"/>
              <a:t>增加病种的诊断知识</a:t>
            </a:r>
            <a:endParaRPr lang="en-US" altLang="zh-CN" dirty="0" smtClean="0"/>
          </a:p>
          <a:p>
            <a:endParaRPr lang="zh-CN" altLang="en-US" dirty="0"/>
          </a:p>
        </p:txBody>
      </p:sp>
      <p:sp>
        <p:nvSpPr>
          <p:cNvPr id="8" name="TextBox 7"/>
          <p:cNvSpPr txBox="1"/>
          <p:nvPr/>
        </p:nvSpPr>
        <p:spPr>
          <a:xfrm>
            <a:off x="2123728" y="3506523"/>
            <a:ext cx="1584176" cy="923330"/>
          </a:xfrm>
          <a:prstGeom prst="rect">
            <a:avLst/>
          </a:prstGeom>
          <a:noFill/>
        </p:spPr>
        <p:txBody>
          <a:bodyPr wrap="square" rtlCol="0">
            <a:spAutoFit/>
          </a:bodyPr>
          <a:lstStyle/>
          <a:p>
            <a:r>
              <a:rPr lang="zh-CN" altLang="en-US" b="1" dirty="0" smtClean="0"/>
              <a:t>数据录入展示</a:t>
            </a:r>
            <a:endParaRPr lang="en-US" altLang="zh-CN" b="1" dirty="0" smtClean="0"/>
          </a:p>
          <a:p>
            <a:r>
              <a:rPr lang="zh-CN" altLang="en-US" dirty="0" smtClean="0"/>
              <a:t>更新界面组件的模板文件</a:t>
            </a:r>
            <a:endParaRPr lang="zh-CN" altLang="en-US" dirty="0"/>
          </a:p>
        </p:txBody>
      </p:sp>
      <p:sp>
        <p:nvSpPr>
          <p:cNvPr id="12" name="TextBox 11"/>
          <p:cNvSpPr txBox="1"/>
          <p:nvPr/>
        </p:nvSpPr>
        <p:spPr>
          <a:xfrm>
            <a:off x="4067944" y="3480029"/>
            <a:ext cx="1114792" cy="923330"/>
          </a:xfrm>
          <a:prstGeom prst="rect">
            <a:avLst/>
          </a:prstGeom>
          <a:noFill/>
        </p:spPr>
        <p:txBody>
          <a:bodyPr wrap="square" rtlCol="0">
            <a:spAutoFit/>
          </a:bodyPr>
          <a:lstStyle/>
          <a:p>
            <a:r>
              <a:rPr lang="zh-CN" altLang="en-US" b="1" dirty="0" smtClean="0"/>
              <a:t>系统后台</a:t>
            </a:r>
            <a:r>
              <a:rPr lang="zh-CN" altLang="en-US" dirty="0" smtClean="0"/>
              <a:t>数据转换模块实现</a:t>
            </a:r>
            <a:endParaRPr lang="zh-CN" altLang="en-US" dirty="0"/>
          </a:p>
        </p:txBody>
      </p:sp>
      <p:pic>
        <p:nvPicPr>
          <p:cNvPr id="15" name="Picture 2" descr="D:\2013HeadacheCDSS\picture\5.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40152" y="2842820"/>
            <a:ext cx="2529615" cy="1851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3551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37</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2453080"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系统评估</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graphicFrame>
        <p:nvGraphicFramePr>
          <p:cNvPr id="5" name="表格 4"/>
          <p:cNvGraphicFramePr>
            <a:graphicFrameLocks noGrp="1"/>
          </p:cNvGraphicFramePr>
          <p:nvPr>
            <p:extLst>
              <p:ext uri="{D42A27DB-BD31-4B8C-83A1-F6EECF244321}">
                <p14:modId xmlns:p14="http://schemas.microsoft.com/office/powerpoint/2010/main" val="2105160699"/>
              </p:ext>
            </p:extLst>
          </p:nvPr>
        </p:nvGraphicFramePr>
        <p:xfrm>
          <a:off x="457200" y="2060848"/>
          <a:ext cx="3408870" cy="3587488"/>
        </p:xfrm>
        <a:graphic>
          <a:graphicData uri="http://schemas.openxmlformats.org/drawingml/2006/table">
            <a:tbl>
              <a:tblPr firstRow="1" bandRow="1">
                <a:tableStyleId>{5C22544A-7EE6-4342-B048-85BDC9FD1C3A}</a:tableStyleId>
              </a:tblPr>
              <a:tblGrid>
                <a:gridCol w="2716442"/>
                <a:gridCol w="692428"/>
              </a:tblGrid>
              <a:tr h="191833">
                <a:tc>
                  <a:txBody>
                    <a:bodyPr/>
                    <a:lstStyle/>
                    <a:p>
                      <a:pPr algn="ctr" hangingPunct="0">
                        <a:spcAft>
                          <a:spcPts val="0"/>
                        </a:spcAft>
                      </a:pPr>
                      <a:r>
                        <a:rPr lang="en-GB" sz="1400" b="1" kern="100" dirty="0">
                          <a:solidFill>
                            <a:schemeClr val="tx1"/>
                          </a:solidFill>
                          <a:latin typeface="Times New Roman"/>
                          <a:ea typeface="宋体"/>
                          <a:cs typeface="Times New Roman"/>
                        </a:rPr>
                        <a:t>Headache types</a:t>
                      </a:r>
                      <a:endParaRPr lang="zh-CN" sz="1400" b="1" kern="100" dirty="0">
                        <a:solidFill>
                          <a:schemeClr val="tx1"/>
                        </a:solidFill>
                        <a:latin typeface="Times New Roman"/>
                        <a:ea typeface="宋体"/>
                        <a:cs typeface="Times New Roman"/>
                      </a:endParaRPr>
                    </a:p>
                  </a:txBody>
                  <a:tcPr marL="68580" marR="68580" marT="0" marB="0"/>
                </a:tc>
                <a:tc>
                  <a:txBody>
                    <a:bodyPr/>
                    <a:lstStyle/>
                    <a:p>
                      <a:pPr algn="ctr" hangingPunct="0">
                        <a:spcAft>
                          <a:spcPts val="0"/>
                        </a:spcAft>
                      </a:pPr>
                      <a:r>
                        <a:rPr lang="en-GB" sz="1400" b="1" kern="100" dirty="0">
                          <a:solidFill>
                            <a:schemeClr val="tx1"/>
                          </a:solidFill>
                          <a:latin typeface="Times New Roman"/>
                          <a:ea typeface="宋体"/>
                          <a:cs typeface="Times New Roman"/>
                        </a:rPr>
                        <a:t>Result</a:t>
                      </a:r>
                      <a:endParaRPr lang="zh-CN" sz="1400" b="1" kern="100" dirty="0">
                        <a:solidFill>
                          <a:schemeClr val="tx1"/>
                        </a:solidFill>
                        <a:latin typeface="Times New Roman"/>
                        <a:ea typeface="宋体"/>
                        <a:cs typeface="Times New Roman"/>
                      </a:endParaRPr>
                    </a:p>
                  </a:txBody>
                  <a:tcPr marL="68580" marR="68580" marT="0" marB="0"/>
                </a:tc>
              </a:tr>
              <a:tr h="191833">
                <a:tc>
                  <a:txBody>
                    <a:bodyPr/>
                    <a:lstStyle/>
                    <a:p>
                      <a:pPr hangingPunct="0">
                        <a:spcBef>
                          <a:spcPts val="300"/>
                        </a:spcBef>
                        <a:spcAft>
                          <a:spcPts val="300"/>
                        </a:spcAft>
                      </a:pPr>
                      <a:r>
                        <a:rPr lang="en-US" sz="1000" b="1" kern="100" dirty="0">
                          <a:latin typeface="Times New Roman"/>
                          <a:ea typeface="宋体"/>
                          <a:cs typeface="Times New Roman"/>
                        </a:rPr>
                        <a:t>Migraine</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144/153</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Migraine without aura (MO)</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dirty="0">
                          <a:latin typeface="Times New Roman"/>
                          <a:ea typeface="宋体"/>
                          <a:cs typeface="Times New Roman"/>
                        </a:rPr>
                        <a:t>105/111</a:t>
                      </a:r>
                      <a:endParaRPr lang="zh-CN" sz="1000" b="1" kern="100" dirty="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Migraine with aura (MA)</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10/10</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Chronic migraine (CM)</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11/12</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Probable migraine (PM)</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18/20</a:t>
                      </a:r>
                      <a:endParaRPr lang="zh-CN" sz="1000" b="1" kern="100">
                        <a:latin typeface="Times New Roman"/>
                        <a:ea typeface="宋体"/>
                        <a:cs typeface="Times New Roman"/>
                      </a:endParaRPr>
                    </a:p>
                  </a:txBody>
                  <a:tcPr marL="68580" marR="68580" marT="0" marB="0"/>
                </a:tc>
              </a:tr>
              <a:tr h="191833">
                <a:tc>
                  <a:txBody>
                    <a:bodyPr/>
                    <a:lstStyle/>
                    <a:p>
                      <a:pPr hangingPunct="0">
                        <a:spcBef>
                          <a:spcPts val="300"/>
                        </a:spcBef>
                        <a:spcAft>
                          <a:spcPts val="300"/>
                        </a:spcAft>
                      </a:pPr>
                      <a:r>
                        <a:rPr lang="en-US" sz="1000" b="1" kern="100" dirty="0">
                          <a:latin typeface="Times New Roman"/>
                          <a:ea typeface="宋体"/>
                          <a:cs typeface="Times New Roman"/>
                        </a:rPr>
                        <a:t>Tension-type headache</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89/100</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Infrequent episodic tension-type headache</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6/8</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Frequent episodic tension-type headache</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53/59</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Chronic tension-type headache (CTTH)</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24/27</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Probable tension-type headache (PTTH)</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6/6</a:t>
                      </a:r>
                      <a:endParaRPr lang="zh-CN" sz="1000" b="1" kern="100">
                        <a:latin typeface="Times New Roman"/>
                        <a:ea typeface="宋体"/>
                        <a:cs typeface="Times New Roman"/>
                      </a:endParaRPr>
                    </a:p>
                  </a:txBody>
                  <a:tcPr marL="68580" marR="68580" marT="0" marB="0"/>
                </a:tc>
              </a:tr>
              <a:tr h="240985">
                <a:tc>
                  <a:txBody>
                    <a:bodyPr/>
                    <a:lstStyle/>
                    <a:p>
                      <a:pPr hangingPunct="0">
                        <a:spcBef>
                          <a:spcPts val="300"/>
                        </a:spcBef>
                        <a:spcAft>
                          <a:spcPts val="300"/>
                        </a:spcAft>
                      </a:pPr>
                      <a:r>
                        <a:rPr lang="en-US" sz="1000" b="1" kern="100" dirty="0">
                          <a:latin typeface="Times New Roman"/>
                          <a:ea typeface="宋体"/>
                          <a:cs typeface="Times New Roman"/>
                        </a:rPr>
                        <a:t>Cluster headache and other trigeminal autonomic </a:t>
                      </a:r>
                      <a:r>
                        <a:rPr lang="en-US" sz="1000" b="1" kern="100" dirty="0" err="1">
                          <a:latin typeface="Times New Roman"/>
                          <a:ea typeface="宋体"/>
                          <a:cs typeface="Times New Roman"/>
                        </a:rPr>
                        <a:t>Cephalalgias</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dirty="0">
                          <a:latin typeface="Times New Roman"/>
                          <a:ea typeface="宋体"/>
                          <a:cs typeface="Times New Roman"/>
                        </a:rPr>
                        <a:t>10/11</a:t>
                      </a:r>
                      <a:endParaRPr lang="zh-CN" sz="1000" b="1" kern="100" dirty="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Cluster headache (CH)</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dirty="0">
                          <a:latin typeface="Times New Roman"/>
                          <a:ea typeface="宋体"/>
                          <a:cs typeface="Times New Roman"/>
                        </a:rPr>
                        <a:t>8/9</a:t>
                      </a:r>
                      <a:endParaRPr lang="zh-CN" sz="1000" b="1" kern="100" dirty="0">
                        <a:latin typeface="Times New Roman"/>
                        <a:ea typeface="宋体"/>
                        <a:cs typeface="Times New Roman"/>
                      </a:endParaRPr>
                    </a:p>
                  </a:txBody>
                  <a:tcPr marL="68580" marR="68580" marT="0" marB="0"/>
                </a:tc>
              </a:tr>
              <a:tr h="191833">
                <a:tc>
                  <a:txBody>
                    <a:bodyPr/>
                    <a:lstStyle/>
                    <a:p>
                      <a:pPr marL="0" indent="190500" algn="l" defTabSz="914400" rtl="0" eaLnBrk="1" latinLnBrk="0" hangingPunct="0">
                        <a:spcBef>
                          <a:spcPts val="300"/>
                        </a:spcBef>
                        <a:spcAft>
                          <a:spcPts val="300"/>
                        </a:spcAft>
                      </a:pPr>
                      <a:r>
                        <a:rPr lang="en-US" sz="1000" b="1" kern="100" dirty="0">
                          <a:solidFill>
                            <a:schemeClr val="dk1"/>
                          </a:solidFill>
                          <a:latin typeface="Times New Roman"/>
                          <a:ea typeface="宋体"/>
                          <a:cs typeface="Times New Roman"/>
                        </a:rPr>
                        <a:t>SUNCT</a:t>
                      </a:r>
                      <a:endParaRPr lang="zh-CN" sz="1000" b="1" kern="100" dirty="0">
                        <a:solidFill>
                          <a:schemeClr val="dk1"/>
                        </a:solidFill>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2/2</a:t>
                      </a:r>
                      <a:endParaRPr lang="zh-CN" sz="1000" b="1" kern="100">
                        <a:latin typeface="Times New Roman"/>
                        <a:ea typeface="宋体"/>
                        <a:cs typeface="Times New Roman"/>
                      </a:endParaRPr>
                    </a:p>
                  </a:txBody>
                  <a:tcPr marL="68580" marR="68580" marT="0" marB="0"/>
                </a:tc>
              </a:tr>
              <a:tr h="191833">
                <a:tc>
                  <a:txBody>
                    <a:bodyPr/>
                    <a:lstStyle/>
                    <a:p>
                      <a:pPr hangingPunct="0">
                        <a:spcBef>
                          <a:spcPts val="300"/>
                        </a:spcBef>
                        <a:spcAft>
                          <a:spcPts val="300"/>
                        </a:spcAft>
                      </a:pPr>
                      <a:r>
                        <a:rPr lang="en-US" sz="1000" b="1" kern="100">
                          <a:latin typeface="Times New Roman"/>
                          <a:ea typeface="宋体"/>
                          <a:cs typeface="Times New Roman"/>
                        </a:rPr>
                        <a:t>Other primary headache</a:t>
                      </a:r>
                      <a:endParaRPr lang="zh-CN" sz="1000" b="1" kern="10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1/1</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New daily-persistent headache (NDPH)</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1/1</a:t>
                      </a:r>
                      <a:endParaRPr lang="zh-CN" sz="1000" b="1" kern="100">
                        <a:latin typeface="Times New Roman"/>
                        <a:ea typeface="宋体"/>
                        <a:cs typeface="Times New Roman"/>
                      </a:endParaRPr>
                    </a:p>
                  </a:txBody>
                  <a:tcPr marL="68580" marR="68580" marT="0" marB="0"/>
                </a:tc>
              </a:tr>
              <a:tr h="191833">
                <a:tc>
                  <a:txBody>
                    <a:bodyPr/>
                    <a:lstStyle/>
                    <a:p>
                      <a:pPr hangingPunct="0">
                        <a:spcBef>
                          <a:spcPts val="300"/>
                        </a:spcBef>
                        <a:spcAft>
                          <a:spcPts val="300"/>
                        </a:spcAft>
                      </a:pPr>
                      <a:r>
                        <a:rPr lang="en-US" sz="1000" b="1" kern="100" dirty="0">
                          <a:latin typeface="Times New Roman"/>
                          <a:ea typeface="宋体"/>
                          <a:cs typeface="Times New Roman"/>
                        </a:rPr>
                        <a:t>Medication overuse headache (MOH)</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17/17</a:t>
                      </a:r>
                      <a:endParaRPr lang="zh-CN" sz="1000" b="1" kern="100">
                        <a:latin typeface="Times New Roman"/>
                        <a:ea typeface="宋体"/>
                        <a:cs typeface="Times New Roman"/>
                      </a:endParaRPr>
                    </a:p>
                  </a:txBody>
                  <a:tcPr marL="68580" marR="68580" marT="0" marB="0"/>
                </a:tc>
              </a:tr>
              <a:tr h="191833">
                <a:tc>
                  <a:txBody>
                    <a:bodyPr/>
                    <a:lstStyle/>
                    <a:p>
                      <a:pPr hangingPunct="0">
                        <a:spcBef>
                          <a:spcPts val="300"/>
                        </a:spcBef>
                        <a:spcAft>
                          <a:spcPts val="300"/>
                        </a:spcAft>
                      </a:pPr>
                      <a:r>
                        <a:rPr lang="en-US" sz="1000" b="1" kern="100" dirty="0">
                          <a:latin typeface="Times New Roman"/>
                          <a:ea typeface="宋体"/>
                          <a:cs typeface="Times New Roman"/>
                        </a:rPr>
                        <a:t>Total</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dirty="0">
                          <a:latin typeface="Times New Roman"/>
                          <a:ea typeface="宋体"/>
                          <a:cs typeface="Times New Roman"/>
                        </a:rPr>
                        <a:t>261/282</a:t>
                      </a:r>
                      <a:endParaRPr lang="zh-CN" sz="1000" b="1" kern="100" dirty="0">
                        <a:latin typeface="Times New Roman"/>
                        <a:ea typeface="宋体"/>
                        <a:cs typeface="Times New Roman"/>
                      </a:endParaRPr>
                    </a:p>
                  </a:txBody>
                  <a:tcPr marL="68580" marR="68580" marT="0" marB="0"/>
                </a:tc>
              </a:tr>
            </a:tbl>
          </a:graphicData>
        </a:graphic>
      </p:graphicFrame>
      <p:sp>
        <p:nvSpPr>
          <p:cNvPr id="6" name="矩形 5"/>
          <p:cNvSpPr/>
          <p:nvPr/>
        </p:nvSpPr>
        <p:spPr>
          <a:xfrm>
            <a:off x="5076056" y="2124226"/>
            <a:ext cx="3286148" cy="2585323"/>
          </a:xfrm>
          <a:prstGeom prst="rect">
            <a:avLst/>
          </a:prstGeom>
        </p:spPr>
        <p:txBody>
          <a:bodyPr wrap="square">
            <a:spAutoFit/>
          </a:bodyPr>
          <a:lstStyle/>
          <a:p>
            <a:pPr marL="285750" indent="-285750">
              <a:buFont typeface="Wingdings" pitchFamily="2" charset="2"/>
              <a:buChar char="l"/>
              <a:defRPr/>
            </a:pPr>
            <a:r>
              <a:rPr lang="en-US" altLang="zh-CN" dirty="0">
                <a:latin typeface="Arial" pitchFamily="34" charset="0"/>
                <a:ea typeface="宋体" pitchFamily="2" charset="-122"/>
              </a:rPr>
              <a:t>  12 kinds of headache can be     diagnosed , accounting for more than 95% of </a:t>
            </a:r>
            <a:r>
              <a:rPr lang="en-US" altLang="zh-CN" dirty="0" smtClean="0">
                <a:latin typeface="Arial" pitchFamily="34" charset="0"/>
                <a:ea typeface="宋体" pitchFamily="2" charset="-122"/>
              </a:rPr>
              <a:t>common types </a:t>
            </a:r>
            <a:r>
              <a:rPr lang="en-US" altLang="zh-CN" dirty="0">
                <a:latin typeface="Arial" pitchFamily="34" charset="0"/>
                <a:ea typeface="宋体" pitchFamily="2" charset="-122"/>
              </a:rPr>
              <a:t>of </a:t>
            </a:r>
            <a:r>
              <a:rPr lang="en-US" altLang="zh-CN" dirty="0" smtClean="0">
                <a:latin typeface="Arial" pitchFamily="34" charset="0"/>
                <a:ea typeface="宋体" pitchFamily="2" charset="-122"/>
              </a:rPr>
              <a:t>headache</a:t>
            </a:r>
          </a:p>
          <a:p>
            <a:pPr marL="285750" indent="-285750">
              <a:defRPr/>
            </a:pPr>
            <a:endParaRPr lang="en-US" altLang="zh-CN" dirty="0">
              <a:latin typeface="Arial" pitchFamily="34" charset="0"/>
              <a:ea typeface="宋体" pitchFamily="2" charset="-122"/>
            </a:endParaRPr>
          </a:p>
          <a:p>
            <a:pPr marL="285750" indent="-285750" algn="just">
              <a:buFont typeface="Wingdings" pitchFamily="2" charset="2"/>
              <a:buChar char="l"/>
              <a:defRPr/>
            </a:pPr>
            <a:r>
              <a:rPr lang="en-US" altLang="zh-CN" dirty="0">
                <a:latin typeface="Arial" pitchFamily="34" charset="0"/>
                <a:ea typeface="宋体" pitchFamily="2" charset="-122"/>
              </a:rPr>
              <a:t> The diagnostic accuracy for all headache diagnoses was 261/282 (92.6%)</a:t>
            </a:r>
          </a:p>
        </p:txBody>
      </p:sp>
    </p:spTree>
    <p:extLst>
      <p:ext uri="{BB962C8B-B14F-4D97-AF65-F5344CB8AC3E}">
        <p14:creationId xmlns:p14="http://schemas.microsoft.com/office/powerpoint/2010/main" val="34629630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bwMode="auto">
          <a:xfrm>
            <a:off x="3498850" y="1443038"/>
            <a:ext cx="4883150" cy="428625"/>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pPr>
            <a:endParaRPr lang="zh-CN" altLang="en-US" b="1" dirty="0">
              <a:solidFill>
                <a:srgbClr val="000000"/>
              </a:solidFill>
            </a:endParaRPr>
          </a:p>
        </p:txBody>
      </p:sp>
      <p:sp>
        <p:nvSpPr>
          <p:cNvPr id="18435" name="Text Box 9"/>
          <p:cNvSpPr txBox="1">
            <a:spLocks noChangeArrowheads="1"/>
          </p:cNvSpPr>
          <p:nvPr/>
        </p:nvSpPr>
        <p:spPr bwMode="auto">
          <a:xfrm>
            <a:off x="304800" y="292100"/>
            <a:ext cx="77955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论文提纲</a:t>
            </a:r>
            <a:endParaRPr lang="zh-CN" altLang="en-US" sz="2800" b="1" dirty="0">
              <a:solidFill>
                <a:srgbClr val="FFFFFF"/>
              </a:solidFill>
              <a:latin typeface="Times New Roman" pitchFamily="18" charset="0"/>
              <a:ea typeface="黑体" pitchFamily="49" charset="-122"/>
              <a:cs typeface="Times New Roman" pitchFamily="18" charset="0"/>
            </a:endParaRPr>
          </a:p>
        </p:txBody>
      </p:sp>
      <p:grpSp>
        <p:nvGrpSpPr>
          <p:cNvPr id="18436" name="Group 4"/>
          <p:cNvGrpSpPr>
            <a:grpSpLocks/>
          </p:cNvGrpSpPr>
          <p:nvPr/>
        </p:nvGrpSpPr>
        <p:grpSpPr bwMode="auto">
          <a:xfrm>
            <a:off x="3176588" y="3679825"/>
            <a:ext cx="5205412" cy="571500"/>
            <a:chOff x="3176558" y="3957654"/>
            <a:chExt cx="5205442" cy="571504"/>
          </a:xfrm>
        </p:grpSpPr>
        <p:sp>
          <p:nvSpPr>
            <p:cNvPr id="33" name="矩形 32"/>
            <p:cNvSpPr/>
            <p:nvPr/>
          </p:nvSpPr>
          <p:spPr bwMode="auto">
            <a:xfrm>
              <a:off x="3475010" y="4029093"/>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70" name="TextBox 39"/>
            <p:cNvSpPr txBox="1">
              <a:spLocks noChangeArrowheads="1"/>
            </p:cNvSpPr>
            <p:nvPr/>
          </p:nvSpPr>
          <p:spPr bwMode="auto">
            <a:xfrm>
              <a:off x="3733800" y="4059283"/>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头痛决策支持系统开发与评估</a:t>
              </a:r>
              <a:endParaRPr kumimoji="1" lang="en-US" altLang="zh-CN" b="1" dirty="0">
                <a:solidFill>
                  <a:srgbClr val="000000"/>
                </a:solidFill>
                <a:latin typeface="黑体" pitchFamily="49" charset="-122"/>
                <a:ea typeface="黑体" pitchFamily="49" charset="-122"/>
              </a:endParaRPr>
            </a:p>
          </p:txBody>
        </p:sp>
        <p:sp>
          <p:nvSpPr>
            <p:cNvPr id="32" name="菱形 31"/>
            <p:cNvSpPr/>
            <p:nvPr/>
          </p:nvSpPr>
          <p:spPr bwMode="auto">
            <a:xfrm>
              <a:off x="3176558" y="395765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4</a:t>
              </a:r>
              <a:endParaRPr lang="zh-CN" altLang="en-US" b="1" dirty="0">
                <a:solidFill>
                  <a:srgbClr val="000000"/>
                </a:solidFill>
                <a:latin typeface="Times New Roman" pitchFamily="18" charset="0"/>
                <a:cs typeface="Times New Roman" pitchFamily="18" charset="0"/>
              </a:endParaRPr>
            </a:p>
          </p:txBody>
        </p:sp>
      </p:grpSp>
      <p:grpSp>
        <p:nvGrpSpPr>
          <p:cNvPr id="18438" name="Group 3"/>
          <p:cNvGrpSpPr>
            <a:grpSpLocks/>
          </p:cNvGrpSpPr>
          <p:nvPr/>
        </p:nvGrpSpPr>
        <p:grpSpPr bwMode="auto">
          <a:xfrm>
            <a:off x="3176588" y="2911475"/>
            <a:ext cx="5281612" cy="571500"/>
            <a:chOff x="3176558" y="3171836"/>
            <a:chExt cx="5281642" cy="571504"/>
          </a:xfrm>
        </p:grpSpPr>
        <p:sp>
          <p:nvSpPr>
            <p:cNvPr id="30" name="矩形 29"/>
            <p:cNvSpPr/>
            <p:nvPr/>
          </p:nvSpPr>
          <p:spPr bwMode="auto">
            <a:xfrm>
              <a:off x="3498822" y="3243275"/>
              <a:ext cx="4883178"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26" name="菱形 25"/>
            <p:cNvSpPr/>
            <p:nvPr/>
          </p:nvSpPr>
          <p:spPr bwMode="auto">
            <a:xfrm>
              <a:off x="3176558" y="317183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3</a:t>
              </a:r>
              <a:endParaRPr lang="zh-CN" altLang="en-US" b="1" dirty="0">
                <a:solidFill>
                  <a:srgbClr val="000000"/>
                </a:solidFill>
                <a:latin typeface="Times New Roman" pitchFamily="18" charset="0"/>
                <a:cs typeface="Times New Roman" pitchFamily="18" charset="0"/>
              </a:endParaRPr>
            </a:p>
          </p:txBody>
        </p:sp>
        <p:sp>
          <p:nvSpPr>
            <p:cNvPr id="18463" name="TextBox 37"/>
            <p:cNvSpPr txBox="1">
              <a:spLocks noChangeArrowheads="1"/>
            </p:cNvSpPr>
            <p:nvPr/>
          </p:nvSpPr>
          <p:spPr bwMode="auto">
            <a:xfrm>
              <a:off x="3733800" y="3298871"/>
              <a:ext cx="4724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系统关键技术</a:t>
              </a:r>
              <a:endParaRPr kumimoji="1" lang="en-US" altLang="zh-CN" b="1" dirty="0">
                <a:solidFill>
                  <a:srgbClr val="000000"/>
                </a:solidFill>
                <a:latin typeface="黑体" pitchFamily="49" charset="-122"/>
                <a:ea typeface="黑体" pitchFamily="49" charset="-122"/>
              </a:endParaRPr>
            </a:p>
          </p:txBody>
        </p:sp>
      </p:grpSp>
      <p:pic>
        <p:nvPicPr>
          <p:cNvPr id="27" name="Picture 2" descr="E:\素材\矢量图标\医疗相关\Free-Medical-Icons-Set\128x128\ParameterReview.png"/>
          <p:cNvPicPr>
            <a:picLocks noChangeAspect="1" noChangeArrowheads="1"/>
          </p:cNvPicPr>
          <p:nvPr/>
        </p:nvPicPr>
        <p:blipFill>
          <a:blip r:embed="rId3"/>
          <a:srcRect/>
          <a:stretch>
            <a:fillRect/>
          </a:stretch>
        </p:blipFill>
        <p:spPr bwMode="auto">
          <a:xfrm rot="1211986">
            <a:off x="986153" y="2594930"/>
            <a:ext cx="1762195" cy="176219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8" name="Picture 3" descr="D:\My Documents\20101220\素材\01300000165476121636519272838.jpg"/>
          <p:cNvPicPr>
            <a:picLocks noChangeAspect="1" noChangeArrowheads="1"/>
          </p:cNvPicPr>
          <p:nvPr/>
        </p:nvPicPr>
        <p:blipFill>
          <a:blip r:embed="rId4"/>
          <a:srcRect/>
          <a:stretch>
            <a:fillRect/>
          </a:stretch>
        </p:blipFill>
        <p:spPr bwMode="auto">
          <a:xfrm>
            <a:off x="430120" y="2439810"/>
            <a:ext cx="1711489" cy="181909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9" name="Picture 3" descr="E:\素材\图片素材\键盘\2.jpg"/>
          <p:cNvPicPr>
            <a:picLocks noChangeAspect="1" noChangeArrowheads="1"/>
          </p:cNvPicPr>
          <p:nvPr/>
        </p:nvPicPr>
        <p:blipFill>
          <a:blip r:embed="rId5" cstate="print"/>
          <a:srcRect/>
          <a:stretch>
            <a:fillRect/>
          </a:stretch>
        </p:blipFill>
        <p:spPr bwMode="auto">
          <a:xfrm rot="20860945">
            <a:off x="487670" y="3580473"/>
            <a:ext cx="1731847" cy="105065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8442" name="Slide Number Placeholder 1"/>
          <p:cNvSpPr>
            <a:spLocks noGrp="1"/>
          </p:cNvSpPr>
          <p:nvPr>
            <p:ph type="sldNum" sz="quarter" idx="12"/>
          </p:nvPr>
        </p:nvSpPr>
        <p:spPr>
          <a:xfrm>
            <a:off x="6553200" y="6408738"/>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631151A5-EF93-41A3-8697-86454BD85761}" type="slidenum">
              <a:rPr lang="en-US" altLang="zh-CN" smtClean="0">
                <a:solidFill>
                  <a:srgbClr val="000000"/>
                </a:solidFill>
                <a:latin typeface="Arial" charset="0"/>
              </a:rPr>
              <a:pPr eaLnBrk="1" fontAlgn="base" hangingPunct="1">
                <a:spcBef>
                  <a:spcPct val="0"/>
                </a:spcBef>
                <a:spcAft>
                  <a:spcPct val="0"/>
                </a:spcAft>
              </a:pPr>
              <a:t>38</a:t>
            </a:fld>
            <a:endParaRPr lang="en-US" altLang="zh-CN" smtClean="0">
              <a:solidFill>
                <a:srgbClr val="000000"/>
              </a:solidFill>
              <a:latin typeface="Arial" charset="0"/>
            </a:endParaRPr>
          </a:p>
        </p:txBody>
      </p:sp>
      <p:sp>
        <p:nvSpPr>
          <p:cNvPr id="18443" name="Rectangle 1"/>
          <p:cNvSpPr>
            <a:spLocks noChangeArrowheads="1"/>
          </p:cNvSpPr>
          <p:nvPr/>
        </p:nvSpPr>
        <p:spPr bwMode="auto">
          <a:xfrm>
            <a:off x="3694113" y="1473200"/>
            <a:ext cx="649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b="1" dirty="0">
                <a:solidFill>
                  <a:srgbClr val="000000"/>
                </a:solidFill>
                <a:latin typeface="黑体" pitchFamily="49" charset="-122"/>
                <a:ea typeface="黑体" pitchFamily="49" charset="-122"/>
              </a:rPr>
              <a:t>引言</a:t>
            </a:r>
            <a:endParaRPr kumimoji="1" lang="en-US" altLang="zh-CN" b="1" dirty="0">
              <a:solidFill>
                <a:srgbClr val="000000"/>
              </a:solidFill>
              <a:latin typeface="黑体" pitchFamily="49" charset="-122"/>
              <a:ea typeface="黑体" pitchFamily="49" charset="-122"/>
            </a:endParaRPr>
          </a:p>
        </p:txBody>
      </p:sp>
      <p:grpSp>
        <p:nvGrpSpPr>
          <p:cNvPr id="18444" name="Group 5"/>
          <p:cNvGrpSpPr>
            <a:grpSpLocks/>
          </p:cNvGrpSpPr>
          <p:nvPr/>
        </p:nvGrpSpPr>
        <p:grpSpPr bwMode="auto">
          <a:xfrm>
            <a:off x="3176588" y="4449763"/>
            <a:ext cx="5205412" cy="571500"/>
            <a:chOff x="3176558" y="4724400"/>
            <a:chExt cx="5205442" cy="571504"/>
          </a:xfrm>
          <a:solidFill>
            <a:schemeClr val="accent5">
              <a:lumMod val="90000"/>
            </a:schemeClr>
          </a:solidFill>
        </p:grpSpPr>
        <p:sp>
          <p:nvSpPr>
            <p:cNvPr id="22" name="矩形 32"/>
            <p:cNvSpPr/>
            <p:nvPr/>
          </p:nvSpPr>
          <p:spPr bwMode="auto">
            <a:xfrm>
              <a:off x="3475010" y="4795837"/>
              <a:ext cx="4906990"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55" name="TextBox 39"/>
            <p:cNvSpPr txBox="1">
              <a:spLocks noChangeArrowheads="1"/>
            </p:cNvSpPr>
            <p:nvPr/>
          </p:nvSpPr>
          <p:spPr bwMode="auto">
            <a:xfrm>
              <a:off x="3733800" y="4826029"/>
              <a:ext cx="4622800" cy="369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老年痴呆症决策支持系统开发与评估</a:t>
              </a:r>
              <a:endParaRPr kumimoji="1" lang="en-US" altLang="zh-CN" b="1" dirty="0">
                <a:solidFill>
                  <a:srgbClr val="000000"/>
                </a:solidFill>
                <a:latin typeface="黑体" pitchFamily="49" charset="-122"/>
                <a:ea typeface="黑体" pitchFamily="49" charset="-122"/>
              </a:endParaRPr>
            </a:p>
          </p:txBody>
        </p:sp>
        <p:sp>
          <p:nvSpPr>
            <p:cNvPr id="24" name="菱形 31"/>
            <p:cNvSpPr/>
            <p:nvPr/>
          </p:nvSpPr>
          <p:spPr bwMode="auto">
            <a:xfrm>
              <a:off x="3176558" y="4724400"/>
              <a:ext cx="571504" cy="571504"/>
            </a:xfrm>
            <a:prstGeom prst="diamond">
              <a:avLst/>
            </a:prstGeom>
            <a:grp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5</a:t>
              </a:r>
              <a:endParaRPr lang="zh-CN" altLang="en-US" b="1" dirty="0">
                <a:solidFill>
                  <a:srgbClr val="000000"/>
                </a:solidFill>
                <a:latin typeface="Times New Roman" pitchFamily="18" charset="0"/>
                <a:cs typeface="Times New Roman" pitchFamily="18" charset="0"/>
              </a:endParaRPr>
            </a:p>
          </p:txBody>
        </p:sp>
      </p:grpSp>
      <p:grpSp>
        <p:nvGrpSpPr>
          <p:cNvPr id="18445" name="Group 6"/>
          <p:cNvGrpSpPr>
            <a:grpSpLocks/>
          </p:cNvGrpSpPr>
          <p:nvPr/>
        </p:nvGrpSpPr>
        <p:grpSpPr bwMode="auto">
          <a:xfrm>
            <a:off x="3176588" y="5219700"/>
            <a:ext cx="5205412" cy="571500"/>
            <a:chOff x="3176558" y="5448296"/>
            <a:chExt cx="5205442" cy="571504"/>
          </a:xfrm>
        </p:grpSpPr>
        <p:sp>
          <p:nvSpPr>
            <p:cNvPr id="25" name="矩形 32"/>
            <p:cNvSpPr/>
            <p:nvPr/>
          </p:nvSpPr>
          <p:spPr bwMode="auto">
            <a:xfrm>
              <a:off x="3475010" y="5519735"/>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50" name="TextBox 39"/>
            <p:cNvSpPr txBox="1">
              <a:spLocks noChangeArrowheads="1"/>
            </p:cNvSpPr>
            <p:nvPr/>
          </p:nvSpPr>
          <p:spPr bwMode="auto">
            <a:xfrm>
              <a:off x="3733800" y="5549925"/>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a:solidFill>
                    <a:srgbClr val="000000"/>
                  </a:solidFill>
                  <a:latin typeface="黑体" pitchFamily="49" charset="-122"/>
                  <a:ea typeface="黑体" pitchFamily="49" charset="-122"/>
                </a:rPr>
                <a:t>总结与展望</a:t>
              </a:r>
              <a:endParaRPr kumimoji="1" lang="en-US" altLang="zh-CN" b="1">
                <a:solidFill>
                  <a:srgbClr val="000000"/>
                </a:solidFill>
                <a:latin typeface="黑体" pitchFamily="49" charset="-122"/>
                <a:ea typeface="黑体" pitchFamily="49" charset="-122"/>
              </a:endParaRPr>
            </a:p>
          </p:txBody>
        </p:sp>
        <p:sp>
          <p:nvSpPr>
            <p:cNvPr id="34" name="菱形 31"/>
            <p:cNvSpPr/>
            <p:nvPr/>
          </p:nvSpPr>
          <p:spPr bwMode="auto">
            <a:xfrm>
              <a:off x="3176558" y="544829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6</a:t>
              </a:r>
              <a:endParaRPr lang="zh-CN" altLang="en-US" b="1" dirty="0">
                <a:solidFill>
                  <a:srgbClr val="000000"/>
                </a:solidFill>
                <a:latin typeface="Times New Roman" pitchFamily="18" charset="0"/>
                <a:cs typeface="Times New Roman" pitchFamily="18" charset="0"/>
              </a:endParaRPr>
            </a:p>
          </p:txBody>
        </p:sp>
      </p:grpSp>
      <p:sp>
        <p:nvSpPr>
          <p:cNvPr id="35" name="菱形 34"/>
          <p:cNvSpPr/>
          <p:nvPr/>
        </p:nvSpPr>
        <p:spPr bwMode="auto">
          <a:xfrm>
            <a:off x="3176558" y="1347863"/>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1</a:t>
            </a:r>
            <a:endParaRPr lang="zh-CN" altLang="en-US" b="1" dirty="0">
              <a:solidFill>
                <a:srgbClr val="000000"/>
              </a:solidFill>
              <a:latin typeface="Times New Roman" pitchFamily="18" charset="0"/>
              <a:cs typeface="Times New Roman" pitchFamily="18" charset="0"/>
            </a:endParaRPr>
          </a:p>
        </p:txBody>
      </p:sp>
      <p:grpSp>
        <p:nvGrpSpPr>
          <p:cNvPr id="31" name="Group 2"/>
          <p:cNvGrpSpPr>
            <a:grpSpLocks/>
          </p:cNvGrpSpPr>
          <p:nvPr/>
        </p:nvGrpSpPr>
        <p:grpSpPr bwMode="auto">
          <a:xfrm>
            <a:off x="3176588" y="2141538"/>
            <a:ext cx="5205412" cy="571500"/>
            <a:chOff x="3176558" y="2386018"/>
            <a:chExt cx="5205442" cy="571504"/>
          </a:xfrm>
        </p:grpSpPr>
        <p:sp>
          <p:nvSpPr>
            <p:cNvPr id="37" name="矩形 36"/>
            <p:cNvSpPr/>
            <p:nvPr/>
          </p:nvSpPr>
          <p:spPr bwMode="auto">
            <a:xfrm>
              <a:off x="3498822" y="2457455"/>
              <a:ext cx="4883178"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sp>
          <p:nvSpPr>
            <p:cNvPr id="38" name="菱形 37"/>
            <p:cNvSpPr/>
            <p:nvPr/>
          </p:nvSpPr>
          <p:spPr bwMode="auto">
            <a:xfrm>
              <a:off x="3176558" y="2386018"/>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2</a:t>
              </a:r>
              <a:endParaRPr lang="zh-CN" altLang="en-US" b="1" dirty="0">
                <a:solidFill>
                  <a:srgbClr val="000000"/>
                </a:solidFill>
                <a:latin typeface="Times New Roman" pitchFamily="18" charset="0"/>
                <a:cs typeface="Times New Roman" pitchFamily="18" charset="0"/>
              </a:endParaRPr>
            </a:p>
          </p:txBody>
        </p:sp>
        <p:sp>
          <p:nvSpPr>
            <p:cNvPr id="39" name="TextBox 36"/>
            <p:cNvSpPr txBox="1">
              <a:spLocks noChangeArrowheads="1"/>
            </p:cNvSpPr>
            <p:nvPr/>
          </p:nvSpPr>
          <p:spPr bwMode="auto">
            <a:xfrm>
              <a:off x="3733800" y="2487658"/>
              <a:ext cx="4366590" cy="369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面向社区的疾病诊断决策支持系统设计</a:t>
              </a:r>
              <a:endParaRPr kumimoji="1" lang="en-US" altLang="zh-CN" b="1" dirty="0">
                <a:solidFill>
                  <a:srgbClr val="000000"/>
                </a:solidFill>
                <a:latin typeface="黑体" pitchFamily="49" charset="-122"/>
                <a:ea typeface="黑体" pitchFamily="49" charset="-122"/>
              </a:endParaRPr>
            </a:p>
          </p:txBody>
        </p:sp>
      </p:grpSp>
    </p:spTree>
    <p:extLst>
      <p:ext uri="{BB962C8B-B14F-4D97-AF65-F5344CB8AC3E}">
        <p14:creationId xmlns:p14="http://schemas.microsoft.com/office/powerpoint/2010/main" val="10249204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39</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老年痴呆症决策支持系统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3888432"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系统需求</a:t>
            </a:r>
            <a:r>
              <a:rPr lang="en-US" altLang="zh-CN"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t>
            </a: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疾病分析</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20483625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xfrm>
            <a:off x="6783783" y="6237312"/>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4</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课题背景</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3" name="TextBox 2"/>
          <p:cNvSpPr txBox="1"/>
          <p:nvPr/>
        </p:nvSpPr>
        <p:spPr>
          <a:xfrm>
            <a:off x="457200" y="1309936"/>
            <a:ext cx="3430747"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a:t>社区首诊困难的原因</a:t>
            </a:r>
          </a:p>
        </p:txBody>
      </p:sp>
      <p:sp>
        <p:nvSpPr>
          <p:cNvPr id="4" name="TextBox 3"/>
          <p:cNvSpPr txBox="1"/>
          <p:nvPr/>
        </p:nvSpPr>
        <p:spPr>
          <a:xfrm>
            <a:off x="1172291" y="3128965"/>
            <a:ext cx="4564939" cy="1477328"/>
          </a:xfrm>
          <a:prstGeom prst="rect">
            <a:avLst/>
          </a:prstGeom>
          <a:noFill/>
        </p:spPr>
        <p:txBody>
          <a:bodyPr wrap="square" rtlCol="0">
            <a:spAutoFit/>
          </a:bodyPr>
          <a:lstStyle/>
          <a:p>
            <a:r>
              <a:rPr lang="en-US" altLang="zh-CN" dirty="0" smtClean="0"/>
              <a:t>1.</a:t>
            </a:r>
            <a:r>
              <a:rPr lang="zh-CN" altLang="en-US" dirty="0" smtClean="0"/>
              <a:t>社区医生知识局限性</a:t>
            </a:r>
            <a:endParaRPr lang="en-US" altLang="zh-CN" dirty="0" smtClean="0"/>
          </a:p>
          <a:p>
            <a:r>
              <a:rPr lang="zh-CN" altLang="en-US" dirty="0" smtClean="0"/>
              <a:t>社区医疗的关键点在于常见多发疾病诊疗，但是目前社区</a:t>
            </a:r>
            <a:r>
              <a:rPr lang="zh-CN" altLang="en-US" dirty="0"/>
              <a:t>医生这方面存在知识盲点</a:t>
            </a:r>
            <a:r>
              <a:rPr lang="zh-CN" altLang="en-US" dirty="0" smtClean="0"/>
              <a:t>，容易出现诊疗不规范甚至误诊</a:t>
            </a:r>
            <a:endParaRPr lang="en-US" altLang="zh-CN" dirty="0" smtClean="0"/>
          </a:p>
          <a:p>
            <a:endParaRPr lang="zh-CN" altLang="en-US" dirty="0"/>
          </a:p>
        </p:txBody>
      </p:sp>
      <p:sp>
        <p:nvSpPr>
          <p:cNvPr id="10" name="圆角矩形 9"/>
          <p:cNvSpPr/>
          <p:nvPr/>
        </p:nvSpPr>
        <p:spPr bwMode="auto">
          <a:xfrm>
            <a:off x="899614" y="2060848"/>
            <a:ext cx="6444497" cy="758800"/>
          </a:xfrm>
          <a:prstGeom prst="roundRect">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0" lang="zh-CN" altLang="en-US" sz="1800" b="1" i="0" u="none" strike="noStrike" cap="none" normalizeH="0" baseline="0" dirty="0" smtClean="0">
              <a:ln>
                <a:noFill/>
              </a:ln>
              <a:solidFill>
                <a:schemeClr val="tx1"/>
              </a:solidFill>
              <a:effectLst/>
              <a:latin typeface="Arial" charset="0"/>
              <a:ea typeface="宋体" charset="-122"/>
            </a:endParaRPr>
          </a:p>
        </p:txBody>
      </p:sp>
      <p:sp>
        <p:nvSpPr>
          <p:cNvPr id="16" name="TextBox 15"/>
          <p:cNvSpPr txBox="1"/>
          <p:nvPr/>
        </p:nvSpPr>
        <p:spPr>
          <a:xfrm>
            <a:off x="1133530" y="2255582"/>
            <a:ext cx="5976664" cy="369332"/>
          </a:xfrm>
          <a:prstGeom prst="rect">
            <a:avLst/>
          </a:prstGeom>
          <a:noFill/>
        </p:spPr>
        <p:txBody>
          <a:bodyPr wrap="square" rtlCol="0">
            <a:spAutoFit/>
          </a:bodyPr>
          <a:lstStyle/>
          <a:p>
            <a:r>
              <a:rPr lang="zh-CN" altLang="en-US" dirty="0" smtClean="0"/>
              <a:t>社区医生的</a:t>
            </a:r>
            <a:r>
              <a:rPr lang="zh-CN" altLang="en-US" dirty="0"/>
              <a:t>医疗</a:t>
            </a:r>
            <a:r>
              <a:rPr lang="zh-CN" altLang="en-US" dirty="0" smtClean="0"/>
              <a:t>水平</a:t>
            </a:r>
            <a:r>
              <a:rPr lang="en-US" altLang="zh-CN" dirty="0" smtClean="0"/>
              <a:t>-----</a:t>
            </a:r>
            <a:r>
              <a:rPr lang="zh-CN" altLang="en-US" dirty="0" smtClean="0"/>
              <a:t>不选择社区医疗机构的主要原因</a:t>
            </a:r>
            <a:endParaRPr lang="zh-CN" altLang="en-US" dirty="0"/>
          </a:p>
        </p:txBody>
      </p:sp>
      <p:grpSp>
        <p:nvGrpSpPr>
          <p:cNvPr id="8" name="组合 7"/>
          <p:cNvGrpSpPr/>
          <p:nvPr/>
        </p:nvGrpSpPr>
        <p:grpSpPr>
          <a:xfrm>
            <a:off x="5148064" y="5025616"/>
            <a:ext cx="2375748" cy="1828286"/>
            <a:chOff x="779242" y="3015645"/>
            <a:chExt cx="3144686" cy="2766027"/>
          </a:xfrm>
        </p:grpSpPr>
        <p:sp>
          <p:nvSpPr>
            <p:cNvPr id="9" name="AutoShape 24"/>
            <p:cNvSpPr>
              <a:spLocks noChangeArrowheads="1"/>
            </p:cNvSpPr>
            <p:nvPr/>
          </p:nvSpPr>
          <p:spPr bwMode="gray">
            <a:xfrm>
              <a:off x="779242" y="3109611"/>
              <a:ext cx="3144686" cy="2672061"/>
            </a:xfrm>
            <a:prstGeom prst="irregularSeal1">
              <a:avLst/>
            </a:prstGeom>
            <a:solidFill>
              <a:srgbClr val="E96421"/>
            </a:solidFill>
            <a:ln>
              <a:noFill/>
            </a:ln>
            <a:effectLst>
              <a:outerShdw dist="107763" dir="2700000" algn="ctr" rotWithShape="0">
                <a:srgbClr val="000000"/>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pPr algn="ctr" eaLnBrk="0" hangingPunct="0"/>
              <a:endParaRPr lang="zh-CN" altLang="en-US" b="0" smtClean="0">
                <a:solidFill>
                  <a:srgbClr val="FFFFFF"/>
                </a:solidFill>
                <a:latin typeface="Arial" pitchFamily="34" charset="0"/>
              </a:endParaRPr>
            </a:p>
          </p:txBody>
        </p:sp>
        <p:sp>
          <p:nvSpPr>
            <p:cNvPr id="11" name="Text Box 25"/>
            <p:cNvSpPr txBox="1">
              <a:spLocks noChangeArrowheads="1"/>
            </p:cNvSpPr>
            <p:nvPr/>
          </p:nvSpPr>
          <p:spPr bwMode="gray">
            <a:xfrm>
              <a:off x="953852" y="3015645"/>
              <a:ext cx="2016224" cy="698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endParaRPr lang="zh-CN" altLang="en-US" sz="2400" b="0" dirty="0">
                <a:solidFill>
                  <a:srgbClr val="FFFFFF"/>
                </a:solidFill>
                <a:effectLst>
                  <a:outerShdw blurRad="38100" dist="38100" dir="2700000" algn="tl">
                    <a:srgbClr val="000000"/>
                  </a:outerShdw>
                </a:effectLst>
                <a:latin typeface="Arial" pitchFamily="34" charset="0"/>
                <a:ea typeface="宋体" pitchFamily="2" charset="-122"/>
              </a:endParaRPr>
            </a:p>
          </p:txBody>
        </p:sp>
      </p:grpSp>
      <p:sp>
        <p:nvSpPr>
          <p:cNvPr id="2" name="矩形 1"/>
          <p:cNvSpPr/>
          <p:nvPr/>
        </p:nvSpPr>
        <p:spPr>
          <a:xfrm>
            <a:off x="1172331" y="4557250"/>
            <a:ext cx="4572000" cy="1200329"/>
          </a:xfrm>
          <a:prstGeom prst="rect">
            <a:avLst/>
          </a:prstGeom>
        </p:spPr>
        <p:txBody>
          <a:bodyPr>
            <a:spAutoFit/>
          </a:bodyPr>
          <a:lstStyle/>
          <a:p>
            <a:r>
              <a:rPr lang="en-US" altLang="zh-CN" dirty="0" smtClean="0"/>
              <a:t>2.</a:t>
            </a:r>
            <a:r>
              <a:rPr lang="zh-CN" altLang="en-US" dirty="0" smtClean="0"/>
              <a:t>医疗知识爆炸式增长</a:t>
            </a:r>
            <a:endParaRPr lang="en-US" altLang="zh-CN" dirty="0" smtClean="0"/>
          </a:p>
          <a:p>
            <a:r>
              <a:rPr lang="zh-CN" altLang="en-US" dirty="0"/>
              <a:t>卫生经济学分析统计，全世界每年约有</a:t>
            </a:r>
            <a:r>
              <a:rPr lang="en-US" altLang="zh-CN" dirty="0"/>
              <a:t>200</a:t>
            </a:r>
            <a:r>
              <a:rPr lang="zh-CN" altLang="en-US" dirty="0"/>
              <a:t>多万篇医学论文刊登在</a:t>
            </a:r>
            <a:r>
              <a:rPr lang="en-US" altLang="zh-CN" dirty="0"/>
              <a:t>25000</a:t>
            </a:r>
            <a:r>
              <a:rPr lang="zh-CN" altLang="en-US" dirty="0"/>
              <a:t>余种生物医学杂志上</a:t>
            </a:r>
          </a:p>
        </p:txBody>
      </p:sp>
      <p:pic>
        <p:nvPicPr>
          <p:cNvPr id="2051" name="Picture 3" descr="D:\毕设\pictrute\imagesCAFKAJD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8134" y="3185490"/>
            <a:ext cx="1028388" cy="102838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357849" y="4344682"/>
            <a:ext cx="986262" cy="276999"/>
          </a:xfrm>
          <a:prstGeom prst="rect">
            <a:avLst/>
          </a:prstGeom>
          <a:noFill/>
        </p:spPr>
        <p:txBody>
          <a:bodyPr wrap="square" rtlCol="0">
            <a:spAutoFit/>
          </a:bodyPr>
          <a:lstStyle/>
          <a:p>
            <a:r>
              <a:rPr lang="zh-CN" altLang="en-US" sz="1200" dirty="0" smtClean="0"/>
              <a:t>原外科医师</a:t>
            </a:r>
            <a:endParaRPr lang="zh-CN" altLang="en-US" sz="1200" dirty="0"/>
          </a:p>
        </p:txBody>
      </p:sp>
      <p:pic>
        <p:nvPicPr>
          <p:cNvPr id="2052" name="Picture 4" descr="D:\毕设\pictrute\FAQ.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82328" y="3185490"/>
            <a:ext cx="1444804" cy="98496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110194" y="3198922"/>
            <a:ext cx="918190" cy="646331"/>
          </a:xfrm>
          <a:prstGeom prst="rect">
            <a:avLst/>
          </a:prstGeom>
          <a:noFill/>
        </p:spPr>
        <p:txBody>
          <a:bodyPr wrap="square" rtlCol="0">
            <a:spAutoFit/>
          </a:bodyPr>
          <a:lstStyle/>
          <a:p>
            <a:r>
              <a:rPr lang="zh-CN" altLang="en-US" dirty="0" smtClean="0"/>
              <a:t>糖尿病诊治</a:t>
            </a:r>
            <a:endParaRPr lang="zh-CN" altLang="en-US" dirty="0"/>
          </a:p>
        </p:txBody>
      </p:sp>
      <p:pic>
        <p:nvPicPr>
          <p:cNvPr id="21" name="Picture 2" descr="C:\Users\FGJ\Desktop\editcop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37230" y="5272569"/>
            <a:ext cx="1145098" cy="1145098"/>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6298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40</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老年痴呆症决策支持系统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5400600"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系统需求</a:t>
            </a:r>
            <a:r>
              <a:rPr lang="en-US" altLang="zh-CN"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t>
            </a: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数据模型设计</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5" name="Picture 2" descr="D:\毕设\pictrute\data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2276872"/>
            <a:ext cx="2124236" cy="219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6517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41</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老年痴呆症决策支持系统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179512" y="1340768"/>
            <a:ext cx="3240360"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系统推理方法</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19665451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42</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老年痴呆症决策支持系统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3024336"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系统功能实现</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40683916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43</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2453080"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系统评估</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graphicFrame>
        <p:nvGraphicFramePr>
          <p:cNvPr id="4" name="表格 3"/>
          <p:cNvGraphicFramePr>
            <a:graphicFrameLocks noGrp="1"/>
          </p:cNvGraphicFramePr>
          <p:nvPr>
            <p:extLst>
              <p:ext uri="{D42A27DB-BD31-4B8C-83A1-F6EECF244321}">
                <p14:modId xmlns:p14="http://schemas.microsoft.com/office/powerpoint/2010/main" val="3736662097"/>
              </p:ext>
            </p:extLst>
          </p:nvPr>
        </p:nvGraphicFramePr>
        <p:xfrm>
          <a:off x="3059832" y="2265378"/>
          <a:ext cx="5289550" cy="2013664"/>
        </p:xfrm>
        <a:graphic>
          <a:graphicData uri="http://schemas.openxmlformats.org/drawingml/2006/table">
            <a:tbl>
              <a:tblPr firstRow="1" firstCol="1" bandRow="1"/>
              <a:tblGrid>
                <a:gridCol w="5289550"/>
              </a:tblGrid>
              <a:tr h="1410414">
                <a:tc>
                  <a:txBody>
                    <a:bodyPr/>
                    <a:lstStyle/>
                    <a:p>
                      <a:pPr algn="ctr">
                        <a:spcBef>
                          <a:spcPts val="600"/>
                        </a:spcBef>
                        <a:spcAft>
                          <a:spcPts val="600"/>
                        </a:spcAft>
                      </a:pPr>
                      <a:r>
                        <a:rPr lang="en-US" sz="1050" kern="0">
                          <a:effectLst/>
                          <a:latin typeface="Arial"/>
                          <a:ea typeface="宋体"/>
                          <a:cs typeface="Times New Roman"/>
                        </a:rPr>
                        <a:t>81.38</a:t>
                      </a:r>
                      <a:endParaRPr lang="zh-CN" sz="1050" kern="100">
                        <a:effectLst/>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010">
                <a:tc>
                  <a:txBody>
                    <a:bodyPr/>
                    <a:lstStyle/>
                    <a:p>
                      <a:pPr algn="ctr">
                        <a:spcBef>
                          <a:spcPts val="600"/>
                        </a:spcBef>
                        <a:spcAft>
                          <a:spcPts val="600"/>
                        </a:spcAft>
                      </a:pPr>
                      <a:r>
                        <a:rPr lang="en-US" sz="1050" kern="0">
                          <a:effectLst/>
                          <a:latin typeface="Arial"/>
                          <a:ea typeface="宋体"/>
                          <a:cs typeface="Times New Roman"/>
                        </a:rPr>
                        <a:t>81.40</a:t>
                      </a:r>
                      <a:endParaRPr lang="zh-CN" sz="1050" kern="100">
                        <a:effectLst/>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6240">
                <a:tc>
                  <a:txBody>
                    <a:bodyPr/>
                    <a:lstStyle/>
                    <a:p>
                      <a:pPr algn="ctr">
                        <a:spcBef>
                          <a:spcPts val="600"/>
                        </a:spcBef>
                        <a:spcAft>
                          <a:spcPts val="600"/>
                        </a:spcAft>
                      </a:pPr>
                      <a:r>
                        <a:rPr lang="en-US" sz="1050" kern="0" dirty="0">
                          <a:effectLst/>
                          <a:latin typeface="Arial"/>
                          <a:ea typeface="宋体"/>
                          <a:cs typeface="Times New Roman"/>
                        </a:rPr>
                        <a:t>91.40</a:t>
                      </a:r>
                      <a:endParaRPr lang="zh-CN" sz="1050" kern="100" dirty="0">
                        <a:effectLst/>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TextBox 6"/>
          <p:cNvSpPr txBox="1"/>
          <p:nvPr/>
        </p:nvSpPr>
        <p:spPr>
          <a:xfrm>
            <a:off x="1489108" y="2348880"/>
            <a:ext cx="1941812" cy="923330"/>
          </a:xfrm>
          <a:prstGeom prst="rect">
            <a:avLst/>
          </a:prstGeom>
          <a:noFill/>
        </p:spPr>
        <p:txBody>
          <a:bodyPr wrap="square" rtlCol="0">
            <a:spAutoFit/>
          </a:bodyPr>
          <a:lstStyle/>
          <a:p>
            <a:r>
              <a:rPr lang="zh-CN" altLang="en-US" dirty="0" smtClean="0"/>
              <a:t>准确性   </a:t>
            </a:r>
            <a:endParaRPr lang="en-US" altLang="zh-CN" dirty="0"/>
          </a:p>
          <a:p>
            <a:r>
              <a:rPr lang="en-US" altLang="zh-CN" dirty="0" smtClean="0"/>
              <a:t>Sensitive</a:t>
            </a:r>
          </a:p>
          <a:p>
            <a:r>
              <a:rPr lang="en-US" altLang="zh-CN" dirty="0"/>
              <a:t>Specificity</a:t>
            </a:r>
            <a:endParaRPr lang="zh-CN" altLang="en-US" dirty="0"/>
          </a:p>
        </p:txBody>
      </p:sp>
    </p:spTree>
    <p:extLst>
      <p:ext uri="{BB962C8B-B14F-4D97-AF65-F5344CB8AC3E}">
        <p14:creationId xmlns:p14="http://schemas.microsoft.com/office/powerpoint/2010/main" val="18729229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bwMode="auto">
          <a:xfrm>
            <a:off x="3498850" y="1443038"/>
            <a:ext cx="4883150" cy="428625"/>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pPr>
            <a:endParaRPr lang="zh-CN" altLang="en-US" b="1" dirty="0">
              <a:solidFill>
                <a:srgbClr val="000000"/>
              </a:solidFill>
            </a:endParaRPr>
          </a:p>
        </p:txBody>
      </p:sp>
      <p:sp>
        <p:nvSpPr>
          <p:cNvPr id="18435" name="Text Box 9"/>
          <p:cNvSpPr txBox="1">
            <a:spLocks noChangeArrowheads="1"/>
          </p:cNvSpPr>
          <p:nvPr/>
        </p:nvSpPr>
        <p:spPr bwMode="auto">
          <a:xfrm>
            <a:off x="304800" y="292100"/>
            <a:ext cx="77955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论文提纲</a:t>
            </a:r>
            <a:endParaRPr lang="zh-CN" altLang="en-US" sz="2800" b="1" dirty="0">
              <a:solidFill>
                <a:srgbClr val="FFFFFF"/>
              </a:solidFill>
              <a:latin typeface="Times New Roman" pitchFamily="18" charset="0"/>
              <a:ea typeface="黑体" pitchFamily="49" charset="-122"/>
              <a:cs typeface="Times New Roman" pitchFamily="18" charset="0"/>
            </a:endParaRPr>
          </a:p>
        </p:txBody>
      </p:sp>
      <p:grpSp>
        <p:nvGrpSpPr>
          <p:cNvPr id="18436" name="Group 4"/>
          <p:cNvGrpSpPr>
            <a:grpSpLocks/>
          </p:cNvGrpSpPr>
          <p:nvPr/>
        </p:nvGrpSpPr>
        <p:grpSpPr bwMode="auto">
          <a:xfrm>
            <a:off x="3176588" y="3679825"/>
            <a:ext cx="5205412" cy="571500"/>
            <a:chOff x="3176558" y="3957654"/>
            <a:chExt cx="5205442" cy="571504"/>
          </a:xfrm>
        </p:grpSpPr>
        <p:sp>
          <p:nvSpPr>
            <p:cNvPr id="33" name="矩形 32"/>
            <p:cNvSpPr/>
            <p:nvPr/>
          </p:nvSpPr>
          <p:spPr bwMode="auto">
            <a:xfrm>
              <a:off x="3475010" y="4029093"/>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70" name="TextBox 39"/>
            <p:cNvSpPr txBox="1">
              <a:spLocks noChangeArrowheads="1"/>
            </p:cNvSpPr>
            <p:nvPr/>
          </p:nvSpPr>
          <p:spPr bwMode="auto">
            <a:xfrm>
              <a:off x="3733800" y="4059283"/>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头痛决策支持系统开发与评估</a:t>
              </a:r>
              <a:endParaRPr kumimoji="1" lang="en-US" altLang="zh-CN" b="1" dirty="0">
                <a:solidFill>
                  <a:srgbClr val="000000"/>
                </a:solidFill>
                <a:latin typeface="黑体" pitchFamily="49" charset="-122"/>
                <a:ea typeface="黑体" pitchFamily="49" charset="-122"/>
              </a:endParaRPr>
            </a:p>
          </p:txBody>
        </p:sp>
        <p:sp>
          <p:nvSpPr>
            <p:cNvPr id="32" name="菱形 31"/>
            <p:cNvSpPr/>
            <p:nvPr/>
          </p:nvSpPr>
          <p:spPr bwMode="auto">
            <a:xfrm>
              <a:off x="3176558" y="395765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4</a:t>
              </a:r>
              <a:endParaRPr lang="zh-CN" altLang="en-US" b="1" dirty="0">
                <a:solidFill>
                  <a:srgbClr val="000000"/>
                </a:solidFill>
                <a:latin typeface="Times New Roman" pitchFamily="18" charset="0"/>
                <a:cs typeface="Times New Roman" pitchFamily="18" charset="0"/>
              </a:endParaRPr>
            </a:p>
          </p:txBody>
        </p:sp>
      </p:grpSp>
      <p:grpSp>
        <p:nvGrpSpPr>
          <p:cNvPr id="18438" name="Group 3"/>
          <p:cNvGrpSpPr>
            <a:grpSpLocks/>
          </p:cNvGrpSpPr>
          <p:nvPr/>
        </p:nvGrpSpPr>
        <p:grpSpPr bwMode="auto">
          <a:xfrm>
            <a:off x="3176588" y="2911475"/>
            <a:ext cx="5281612" cy="571500"/>
            <a:chOff x="3176558" y="3171836"/>
            <a:chExt cx="5281642" cy="571504"/>
          </a:xfrm>
        </p:grpSpPr>
        <p:sp>
          <p:nvSpPr>
            <p:cNvPr id="30" name="矩形 29"/>
            <p:cNvSpPr/>
            <p:nvPr/>
          </p:nvSpPr>
          <p:spPr bwMode="auto">
            <a:xfrm>
              <a:off x="3498822" y="3243275"/>
              <a:ext cx="4883178"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26" name="菱形 25"/>
            <p:cNvSpPr/>
            <p:nvPr/>
          </p:nvSpPr>
          <p:spPr bwMode="auto">
            <a:xfrm>
              <a:off x="3176558" y="317183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3</a:t>
              </a:r>
              <a:endParaRPr lang="zh-CN" altLang="en-US" b="1" dirty="0">
                <a:solidFill>
                  <a:srgbClr val="000000"/>
                </a:solidFill>
                <a:latin typeface="Times New Roman" pitchFamily="18" charset="0"/>
                <a:cs typeface="Times New Roman" pitchFamily="18" charset="0"/>
              </a:endParaRPr>
            </a:p>
          </p:txBody>
        </p:sp>
        <p:sp>
          <p:nvSpPr>
            <p:cNvPr id="18463" name="TextBox 37"/>
            <p:cNvSpPr txBox="1">
              <a:spLocks noChangeArrowheads="1"/>
            </p:cNvSpPr>
            <p:nvPr/>
          </p:nvSpPr>
          <p:spPr bwMode="auto">
            <a:xfrm>
              <a:off x="3733800" y="3298871"/>
              <a:ext cx="4724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系统关键技术</a:t>
              </a:r>
              <a:endParaRPr kumimoji="1" lang="en-US" altLang="zh-CN" b="1" dirty="0">
                <a:solidFill>
                  <a:srgbClr val="000000"/>
                </a:solidFill>
                <a:latin typeface="黑体" pitchFamily="49" charset="-122"/>
                <a:ea typeface="黑体" pitchFamily="49" charset="-122"/>
              </a:endParaRPr>
            </a:p>
          </p:txBody>
        </p:sp>
      </p:grpSp>
      <p:pic>
        <p:nvPicPr>
          <p:cNvPr id="27" name="Picture 2" descr="E:\素材\矢量图标\医疗相关\Free-Medical-Icons-Set\128x128\ParameterReview.png"/>
          <p:cNvPicPr>
            <a:picLocks noChangeAspect="1" noChangeArrowheads="1"/>
          </p:cNvPicPr>
          <p:nvPr/>
        </p:nvPicPr>
        <p:blipFill>
          <a:blip r:embed="rId3"/>
          <a:srcRect/>
          <a:stretch>
            <a:fillRect/>
          </a:stretch>
        </p:blipFill>
        <p:spPr bwMode="auto">
          <a:xfrm rot="1211986">
            <a:off x="986153" y="2594930"/>
            <a:ext cx="1762195" cy="176219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8" name="Picture 3" descr="D:\My Documents\20101220\素材\01300000165476121636519272838.jpg"/>
          <p:cNvPicPr>
            <a:picLocks noChangeAspect="1" noChangeArrowheads="1"/>
          </p:cNvPicPr>
          <p:nvPr/>
        </p:nvPicPr>
        <p:blipFill>
          <a:blip r:embed="rId4"/>
          <a:srcRect/>
          <a:stretch>
            <a:fillRect/>
          </a:stretch>
        </p:blipFill>
        <p:spPr bwMode="auto">
          <a:xfrm>
            <a:off x="430120" y="2439810"/>
            <a:ext cx="1711489" cy="181909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9" name="Picture 3" descr="E:\素材\图片素材\键盘\2.jpg"/>
          <p:cNvPicPr>
            <a:picLocks noChangeAspect="1" noChangeArrowheads="1"/>
          </p:cNvPicPr>
          <p:nvPr/>
        </p:nvPicPr>
        <p:blipFill>
          <a:blip r:embed="rId5" cstate="print"/>
          <a:srcRect/>
          <a:stretch>
            <a:fillRect/>
          </a:stretch>
        </p:blipFill>
        <p:spPr bwMode="auto">
          <a:xfrm rot="20860945">
            <a:off x="487670" y="3580473"/>
            <a:ext cx="1731847" cy="105065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8442" name="Slide Number Placeholder 1"/>
          <p:cNvSpPr>
            <a:spLocks noGrp="1"/>
          </p:cNvSpPr>
          <p:nvPr>
            <p:ph type="sldNum" sz="quarter" idx="12"/>
          </p:nvPr>
        </p:nvSpPr>
        <p:spPr>
          <a:xfrm>
            <a:off x="6553200" y="6408738"/>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631151A5-EF93-41A3-8697-86454BD85761}" type="slidenum">
              <a:rPr lang="en-US" altLang="zh-CN" smtClean="0">
                <a:solidFill>
                  <a:srgbClr val="000000"/>
                </a:solidFill>
                <a:latin typeface="Arial" charset="0"/>
              </a:rPr>
              <a:pPr eaLnBrk="1" fontAlgn="base" hangingPunct="1">
                <a:spcBef>
                  <a:spcPct val="0"/>
                </a:spcBef>
                <a:spcAft>
                  <a:spcPct val="0"/>
                </a:spcAft>
              </a:pPr>
              <a:t>44</a:t>
            </a:fld>
            <a:endParaRPr lang="en-US" altLang="zh-CN" smtClean="0">
              <a:solidFill>
                <a:srgbClr val="000000"/>
              </a:solidFill>
              <a:latin typeface="Arial" charset="0"/>
            </a:endParaRPr>
          </a:p>
        </p:txBody>
      </p:sp>
      <p:sp>
        <p:nvSpPr>
          <p:cNvPr id="18443" name="Rectangle 1"/>
          <p:cNvSpPr>
            <a:spLocks noChangeArrowheads="1"/>
          </p:cNvSpPr>
          <p:nvPr/>
        </p:nvSpPr>
        <p:spPr bwMode="auto">
          <a:xfrm>
            <a:off x="3694113" y="1473200"/>
            <a:ext cx="649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b="1" dirty="0">
                <a:solidFill>
                  <a:srgbClr val="000000"/>
                </a:solidFill>
                <a:latin typeface="黑体" pitchFamily="49" charset="-122"/>
                <a:ea typeface="黑体" pitchFamily="49" charset="-122"/>
              </a:rPr>
              <a:t>引言</a:t>
            </a:r>
            <a:endParaRPr kumimoji="1" lang="en-US" altLang="zh-CN" b="1" dirty="0">
              <a:solidFill>
                <a:srgbClr val="000000"/>
              </a:solidFill>
              <a:latin typeface="黑体" pitchFamily="49" charset="-122"/>
              <a:ea typeface="黑体" pitchFamily="49" charset="-122"/>
            </a:endParaRPr>
          </a:p>
        </p:txBody>
      </p:sp>
      <p:grpSp>
        <p:nvGrpSpPr>
          <p:cNvPr id="18444" name="Group 5"/>
          <p:cNvGrpSpPr>
            <a:grpSpLocks/>
          </p:cNvGrpSpPr>
          <p:nvPr/>
        </p:nvGrpSpPr>
        <p:grpSpPr bwMode="auto">
          <a:xfrm>
            <a:off x="3176588" y="4449763"/>
            <a:ext cx="5205412" cy="571500"/>
            <a:chOff x="3176558" y="4724400"/>
            <a:chExt cx="5205442" cy="571504"/>
          </a:xfrm>
          <a:solidFill>
            <a:srgbClr val="F2F0F4"/>
          </a:solidFill>
        </p:grpSpPr>
        <p:sp>
          <p:nvSpPr>
            <p:cNvPr id="22" name="矩形 32"/>
            <p:cNvSpPr/>
            <p:nvPr/>
          </p:nvSpPr>
          <p:spPr bwMode="auto">
            <a:xfrm>
              <a:off x="3475010" y="4795837"/>
              <a:ext cx="4906990"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55" name="TextBox 39"/>
            <p:cNvSpPr txBox="1">
              <a:spLocks noChangeArrowheads="1"/>
            </p:cNvSpPr>
            <p:nvPr/>
          </p:nvSpPr>
          <p:spPr bwMode="auto">
            <a:xfrm>
              <a:off x="3733800" y="4826029"/>
              <a:ext cx="4622800" cy="369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fontAlgn="base">
                <a:spcBef>
                  <a:spcPct val="0"/>
                </a:spcBef>
                <a:spcAft>
                  <a:spcPct val="0"/>
                </a:spcAft>
                <a:defRPr kumimoji="1" b="1">
                  <a:solidFill>
                    <a:srgbClr val="000000"/>
                  </a:solidFill>
                  <a:latin typeface="黑体" pitchFamily="49" charset="-122"/>
                  <a:ea typeface="黑体" pitchFamily="49" charset="-122"/>
                </a:defRPr>
              </a:lvl1pPr>
              <a:lvl2pPr marL="742950" indent="-285750" eaLnBrk="0" hangingPunct="0">
                <a:defRPr>
                  <a:latin typeface="Calibri" pitchFamily="34" charset="0"/>
                  <a:ea typeface="宋体" charset="-122"/>
                </a:defRPr>
              </a:lvl2pPr>
              <a:lvl3pPr marL="1143000" indent="-228600" eaLnBrk="0" hangingPunct="0">
                <a:defRPr>
                  <a:latin typeface="Calibri" pitchFamily="34" charset="0"/>
                  <a:ea typeface="宋体" charset="-122"/>
                </a:defRPr>
              </a:lvl3pPr>
              <a:lvl4pPr marL="1600200" indent="-228600" eaLnBrk="0" hangingPunct="0">
                <a:defRPr>
                  <a:latin typeface="Calibri" pitchFamily="34" charset="0"/>
                  <a:ea typeface="宋体" charset="-122"/>
                </a:defRPr>
              </a:lvl4pPr>
              <a:lvl5pPr marL="2057400" indent="-228600" eaLnBrk="0" hangingPunct="0">
                <a:defRPr>
                  <a:latin typeface="Calibri" pitchFamily="34" charset="0"/>
                  <a:ea typeface="宋体" charset="-122"/>
                </a:defRPr>
              </a:lvl5pPr>
              <a:lvl6pPr marL="2514600" indent="-228600" eaLnBrk="0" fontAlgn="base" hangingPunct="0">
                <a:spcBef>
                  <a:spcPct val="0"/>
                </a:spcBef>
                <a:spcAft>
                  <a:spcPct val="0"/>
                </a:spcAft>
                <a:defRPr>
                  <a:latin typeface="Calibri" pitchFamily="34" charset="0"/>
                  <a:ea typeface="宋体" charset="-122"/>
                </a:defRPr>
              </a:lvl6pPr>
              <a:lvl7pPr marL="2971800" indent="-228600" eaLnBrk="0" fontAlgn="base" hangingPunct="0">
                <a:spcBef>
                  <a:spcPct val="0"/>
                </a:spcBef>
                <a:spcAft>
                  <a:spcPct val="0"/>
                </a:spcAft>
                <a:defRPr>
                  <a:latin typeface="Calibri" pitchFamily="34" charset="0"/>
                  <a:ea typeface="宋体" charset="-122"/>
                </a:defRPr>
              </a:lvl7pPr>
              <a:lvl8pPr marL="3429000" indent="-228600" eaLnBrk="0" fontAlgn="base" hangingPunct="0">
                <a:spcBef>
                  <a:spcPct val="0"/>
                </a:spcBef>
                <a:spcAft>
                  <a:spcPct val="0"/>
                </a:spcAft>
                <a:defRPr>
                  <a:latin typeface="Calibri" pitchFamily="34" charset="0"/>
                  <a:ea typeface="宋体" charset="-122"/>
                </a:defRPr>
              </a:lvl8pPr>
              <a:lvl9pPr marL="3886200" indent="-228600" eaLnBrk="0" fontAlgn="base" hangingPunct="0">
                <a:spcBef>
                  <a:spcPct val="0"/>
                </a:spcBef>
                <a:spcAft>
                  <a:spcPct val="0"/>
                </a:spcAft>
                <a:defRPr>
                  <a:latin typeface="Calibri" pitchFamily="34" charset="0"/>
                  <a:ea typeface="宋体" charset="-122"/>
                </a:defRPr>
              </a:lvl9pPr>
            </a:lstStyle>
            <a:p>
              <a:r>
                <a:rPr lang="zh-CN" altLang="en-US" dirty="0"/>
                <a:t>老年痴呆症决策支持系统开发与评估</a:t>
              </a:r>
              <a:endParaRPr lang="en-US" altLang="zh-CN" dirty="0"/>
            </a:p>
          </p:txBody>
        </p:sp>
        <p:sp>
          <p:nvSpPr>
            <p:cNvPr id="24" name="菱形 31"/>
            <p:cNvSpPr/>
            <p:nvPr/>
          </p:nvSpPr>
          <p:spPr bwMode="auto">
            <a:xfrm>
              <a:off x="3176558" y="4724400"/>
              <a:ext cx="571504" cy="571504"/>
            </a:xfrm>
            <a:prstGeom prst="diamond">
              <a:avLst/>
            </a:prstGeom>
            <a:solidFill>
              <a:schemeClr val="accent1">
                <a:lumMod val="9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5</a:t>
              </a:r>
              <a:endParaRPr lang="zh-CN" altLang="en-US" b="1" dirty="0">
                <a:solidFill>
                  <a:srgbClr val="000000"/>
                </a:solidFill>
                <a:latin typeface="Times New Roman" pitchFamily="18" charset="0"/>
                <a:cs typeface="Times New Roman" pitchFamily="18" charset="0"/>
              </a:endParaRPr>
            </a:p>
          </p:txBody>
        </p:sp>
      </p:grpSp>
      <p:grpSp>
        <p:nvGrpSpPr>
          <p:cNvPr id="18445" name="Group 6"/>
          <p:cNvGrpSpPr>
            <a:grpSpLocks/>
          </p:cNvGrpSpPr>
          <p:nvPr/>
        </p:nvGrpSpPr>
        <p:grpSpPr bwMode="auto">
          <a:xfrm>
            <a:off x="3176588" y="5219700"/>
            <a:ext cx="5205412" cy="571500"/>
            <a:chOff x="3176558" y="5448296"/>
            <a:chExt cx="5205442" cy="571504"/>
          </a:xfrm>
          <a:solidFill>
            <a:schemeClr val="accent1"/>
          </a:solidFill>
        </p:grpSpPr>
        <p:sp>
          <p:nvSpPr>
            <p:cNvPr id="25" name="矩形 32"/>
            <p:cNvSpPr/>
            <p:nvPr/>
          </p:nvSpPr>
          <p:spPr bwMode="auto">
            <a:xfrm>
              <a:off x="3475010" y="5519735"/>
              <a:ext cx="4906990"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50" name="TextBox 39"/>
            <p:cNvSpPr txBox="1">
              <a:spLocks noChangeArrowheads="1"/>
            </p:cNvSpPr>
            <p:nvPr/>
          </p:nvSpPr>
          <p:spPr bwMode="auto">
            <a:xfrm>
              <a:off x="3733800" y="5549925"/>
              <a:ext cx="4622800" cy="369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a:solidFill>
                    <a:srgbClr val="000000"/>
                  </a:solidFill>
                  <a:latin typeface="黑体" pitchFamily="49" charset="-122"/>
                  <a:ea typeface="黑体" pitchFamily="49" charset="-122"/>
                </a:rPr>
                <a:t>总结与展望</a:t>
              </a:r>
              <a:endParaRPr kumimoji="1" lang="en-US" altLang="zh-CN" b="1">
                <a:solidFill>
                  <a:srgbClr val="000000"/>
                </a:solidFill>
                <a:latin typeface="黑体" pitchFamily="49" charset="-122"/>
                <a:ea typeface="黑体" pitchFamily="49" charset="-122"/>
              </a:endParaRPr>
            </a:p>
          </p:txBody>
        </p:sp>
        <p:sp>
          <p:nvSpPr>
            <p:cNvPr id="34" name="菱形 31"/>
            <p:cNvSpPr/>
            <p:nvPr/>
          </p:nvSpPr>
          <p:spPr bwMode="auto">
            <a:xfrm>
              <a:off x="3176558" y="5448296"/>
              <a:ext cx="571504" cy="571504"/>
            </a:xfrm>
            <a:prstGeom prst="diamond">
              <a:avLst/>
            </a:prstGeom>
            <a:grp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6</a:t>
              </a:r>
              <a:endParaRPr lang="zh-CN" altLang="en-US" b="1" dirty="0">
                <a:solidFill>
                  <a:srgbClr val="000000"/>
                </a:solidFill>
                <a:latin typeface="Times New Roman" pitchFamily="18" charset="0"/>
                <a:cs typeface="Times New Roman" pitchFamily="18" charset="0"/>
              </a:endParaRPr>
            </a:p>
          </p:txBody>
        </p:sp>
      </p:grpSp>
      <p:sp>
        <p:nvSpPr>
          <p:cNvPr id="35" name="菱形 34"/>
          <p:cNvSpPr/>
          <p:nvPr/>
        </p:nvSpPr>
        <p:spPr bwMode="auto">
          <a:xfrm>
            <a:off x="3176558" y="1347863"/>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1</a:t>
            </a:r>
            <a:endParaRPr lang="zh-CN" altLang="en-US" b="1" dirty="0">
              <a:solidFill>
                <a:srgbClr val="000000"/>
              </a:solidFill>
              <a:latin typeface="Times New Roman" pitchFamily="18" charset="0"/>
              <a:cs typeface="Times New Roman" pitchFamily="18" charset="0"/>
            </a:endParaRPr>
          </a:p>
        </p:txBody>
      </p:sp>
      <p:grpSp>
        <p:nvGrpSpPr>
          <p:cNvPr id="31" name="Group 2"/>
          <p:cNvGrpSpPr>
            <a:grpSpLocks/>
          </p:cNvGrpSpPr>
          <p:nvPr/>
        </p:nvGrpSpPr>
        <p:grpSpPr bwMode="auto">
          <a:xfrm>
            <a:off x="3176588" y="2141538"/>
            <a:ext cx="5205412" cy="571500"/>
            <a:chOff x="3176558" y="2386018"/>
            <a:chExt cx="5205442" cy="571504"/>
          </a:xfrm>
        </p:grpSpPr>
        <p:sp>
          <p:nvSpPr>
            <p:cNvPr id="37" name="矩形 36"/>
            <p:cNvSpPr/>
            <p:nvPr/>
          </p:nvSpPr>
          <p:spPr bwMode="auto">
            <a:xfrm>
              <a:off x="3498822" y="2457455"/>
              <a:ext cx="4883178"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sp>
          <p:nvSpPr>
            <p:cNvPr id="38" name="菱形 37"/>
            <p:cNvSpPr/>
            <p:nvPr/>
          </p:nvSpPr>
          <p:spPr bwMode="auto">
            <a:xfrm>
              <a:off x="3176558" y="2386018"/>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2</a:t>
              </a:r>
              <a:endParaRPr lang="zh-CN" altLang="en-US" b="1" dirty="0">
                <a:solidFill>
                  <a:srgbClr val="000000"/>
                </a:solidFill>
                <a:latin typeface="Times New Roman" pitchFamily="18" charset="0"/>
                <a:cs typeface="Times New Roman" pitchFamily="18" charset="0"/>
              </a:endParaRPr>
            </a:p>
          </p:txBody>
        </p:sp>
        <p:sp>
          <p:nvSpPr>
            <p:cNvPr id="39" name="TextBox 36"/>
            <p:cNvSpPr txBox="1">
              <a:spLocks noChangeArrowheads="1"/>
            </p:cNvSpPr>
            <p:nvPr/>
          </p:nvSpPr>
          <p:spPr bwMode="auto">
            <a:xfrm>
              <a:off x="3733800" y="2487658"/>
              <a:ext cx="4366590" cy="369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面向社区的疾病诊断决策支持系统设计</a:t>
              </a:r>
              <a:endParaRPr kumimoji="1" lang="en-US" altLang="zh-CN" b="1" dirty="0">
                <a:solidFill>
                  <a:srgbClr val="000000"/>
                </a:solidFill>
                <a:latin typeface="黑体" pitchFamily="49" charset="-122"/>
                <a:ea typeface="黑体" pitchFamily="49" charset="-122"/>
              </a:endParaRPr>
            </a:p>
          </p:txBody>
        </p:sp>
      </p:grpSp>
    </p:spTree>
    <p:extLst>
      <p:ext uri="{BB962C8B-B14F-4D97-AF65-F5344CB8AC3E}">
        <p14:creationId xmlns:p14="http://schemas.microsoft.com/office/powerpoint/2010/main" val="41938218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45</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总结与展望</a:t>
            </a:r>
            <a:endParaRPr lang="zh-CN" altLang="en-US" sz="2800" b="1" dirty="0">
              <a:solidFill>
                <a:srgbClr val="FFFFFF"/>
              </a:solidFill>
              <a:latin typeface="Times New Roman" pitchFamily="18" charset="0"/>
              <a:ea typeface="黑体" pitchFamily="49" charset="-122"/>
              <a:cs typeface="Times New Roman" pitchFamily="18" charset="0"/>
            </a:endParaRPr>
          </a:p>
        </p:txBody>
      </p:sp>
    </p:spTree>
    <p:extLst>
      <p:ext uri="{BB962C8B-B14F-4D97-AF65-F5344CB8AC3E}">
        <p14:creationId xmlns:p14="http://schemas.microsoft.com/office/powerpoint/2010/main" val="36329348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Freeform 296"/>
          <p:cNvSpPr>
            <a:spLocks/>
          </p:cNvSpPr>
          <p:nvPr/>
        </p:nvSpPr>
        <p:spPr bwMode="auto">
          <a:xfrm rot="5400000">
            <a:off x="6064497" y="3197840"/>
            <a:ext cx="2170934" cy="852403"/>
          </a:xfrm>
          <a:custGeom>
            <a:avLst/>
            <a:gdLst>
              <a:gd name="T0" fmla="*/ 2147483647 w 5034"/>
              <a:gd name="T1" fmla="*/ 0 h 1908"/>
              <a:gd name="T2" fmla="*/ 2147483647 w 5034"/>
              <a:gd name="T3" fmla="*/ 2147483647 h 1908"/>
              <a:gd name="T4" fmla="*/ 2147483647 w 5034"/>
              <a:gd name="T5" fmla="*/ 2147483647 h 1908"/>
              <a:gd name="T6" fmla="*/ 0 w 5034"/>
              <a:gd name="T7" fmla="*/ 2147483647 h 1908"/>
              <a:gd name="T8" fmla="*/ 2147483647 w 5034"/>
              <a:gd name="T9" fmla="*/ 2147483647 h 1908"/>
              <a:gd name="T10" fmla="*/ 2147483647 w 5034"/>
              <a:gd name="T11" fmla="*/ 2147483647 h 1908"/>
              <a:gd name="T12" fmla="*/ 2147483647 w 5034"/>
              <a:gd name="T13" fmla="*/ 2147483647 h 1908"/>
              <a:gd name="T14" fmla="*/ 2147483647 w 5034"/>
              <a:gd name="T15" fmla="*/ 0 h 1908"/>
              <a:gd name="T16" fmla="*/ 0 60000 65536"/>
              <a:gd name="T17" fmla="*/ 0 60000 65536"/>
              <a:gd name="T18" fmla="*/ 0 60000 65536"/>
              <a:gd name="T19" fmla="*/ 0 60000 65536"/>
              <a:gd name="T20" fmla="*/ 0 60000 65536"/>
              <a:gd name="T21" fmla="*/ 0 60000 65536"/>
              <a:gd name="T22" fmla="*/ 0 60000 65536"/>
              <a:gd name="T23" fmla="*/ 0 60000 65536"/>
              <a:gd name="T24" fmla="*/ 0 w 5034"/>
              <a:gd name="T25" fmla="*/ 0 h 1908"/>
              <a:gd name="T26" fmla="*/ 5034 w 5034"/>
              <a:gd name="T27" fmla="*/ 1908 h 19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034" h="1908">
                <a:moveTo>
                  <a:pt x="2502" y="0"/>
                </a:moveTo>
                <a:lnTo>
                  <a:pt x="1465" y="383"/>
                </a:lnTo>
                <a:lnTo>
                  <a:pt x="1783" y="383"/>
                </a:lnTo>
                <a:lnTo>
                  <a:pt x="0" y="1908"/>
                </a:lnTo>
                <a:lnTo>
                  <a:pt x="5034" y="1908"/>
                </a:lnTo>
                <a:lnTo>
                  <a:pt x="3229" y="383"/>
                </a:lnTo>
                <a:lnTo>
                  <a:pt x="3613" y="395"/>
                </a:lnTo>
                <a:lnTo>
                  <a:pt x="2502" y="0"/>
                </a:lnTo>
                <a:close/>
              </a:path>
            </a:pathLst>
          </a:custGeom>
          <a:gradFill rotWithShape="1">
            <a:gsLst>
              <a:gs pos="0">
                <a:srgbClr val="FFFFFF">
                  <a:lumMod val="65000"/>
                </a:srgbClr>
              </a:gs>
              <a:gs pos="100000">
                <a:srgbClr val="FFFFFF">
                  <a:alpha val="0"/>
                </a:srgbClr>
              </a:gs>
            </a:gsLst>
            <a:lin ang="5400000" scaled="1"/>
          </a:gradFill>
          <a:ln w="9525">
            <a:noFill/>
            <a:round/>
            <a:headEnd/>
            <a:tailEnd/>
          </a:ln>
        </p:spPr>
        <p:txBody>
          <a:bodyPr wrap="none" anchor="ctr"/>
          <a:ls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57346" name="灯片编号占位符 1"/>
          <p:cNvSpPr>
            <a:spLocks noGrp="1"/>
          </p:cNvSpPr>
          <p:nvPr>
            <p:ph type="sldNum" sz="quarter" idx="12"/>
          </p:nvPr>
        </p:nvSpPr>
        <p:spPr>
          <a:xfrm>
            <a:off x="6561193" y="6237312"/>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5</a:t>
            </a:fld>
            <a:endParaRPr lang="en-US" altLang="zh-CN" dirty="0"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课题背景</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9" name="矩形 28"/>
          <p:cNvSpPr/>
          <p:nvPr/>
        </p:nvSpPr>
        <p:spPr>
          <a:xfrm>
            <a:off x="414579" y="1299754"/>
            <a:ext cx="3070071" cy="523220"/>
          </a:xfrm>
          <a:prstGeom prst="rect">
            <a:avLst/>
          </a:prstGeom>
          <a:noFill/>
        </p:spPr>
        <p:txBody>
          <a:bodyPr wrap="none" lIns="91440" tIns="45720" rIns="91440" bIns="45720">
            <a:spAutoFit/>
          </a:bodyPr>
          <a:lstStyle/>
          <a:p>
            <a:pPr algn="ctr"/>
            <a:r>
              <a:rPr lang="zh-CN" altLang="en-US" sz="2800" b="1" dirty="0">
                <a:ln w="1905"/>
                <a:solidFill>
                  <a:srgbClr val="0070C0"/>
                </a:solidFill>
                <a:effectLst>
                  <a:innerShdw blurRad="69850" dist="43180" dir="5400000">
                    <a:srgbClr val="000000">
                      <a:alpha val="65000"/>
                    </a:srgbClr>
                  </a:innerShdw>
                </a:effectLst>
              </a:rPr>
              <a:t>临床</a:t>
            </a:r>
            <a:r>
              <a:rPr lang="zh-CN" altLang="en-US" sz="2800" b="1" dirty="0" smtClean="0">
                <a:ln w="1905"/>
                <a:solidFill>
                  <a:srgbClr val="0070C0"/>
                </a:solidFill>
                <a:effectLst>
                  <a:innerShdw blurRad="69850" dist="43180" dir="5400000">
                    <a:srgbClr val="000000">
                      <a:alpha val="65000"/>
                    </a:srgbClr>
                  </a:innerShdw>
                </a:effectLst>
              </a:rPr>
              <a:t>决策支持系统</a:t>
            </a:r>
            <a:endParaRPr lang="zh-CN" altLang="en-US" sz="2800" b="1" dirty="0">
              <a:ln w="1905"/>
              <a:solidFill>
                <a:srgbClr val="0070C0"/>
              </a:solidFill>
              <a:effectLst>
                <a:innerShdw blurRad="69850" dist="43180" dir="5400000">
                  <a:srgbClr val="000000">
                    <a:alpha val="65000"/>
                  </a:srgbClr>
                </a:innerShdw>
              </a:effectLst>
            </a:endParaRPr>
          </a:p>
        </p:txBody>
      </p:sp>
      <p:pic>
        <p:nvPicPr>
          <p:cNvPr id="34" name="Picture 4" descr="C:\Users\Nan Shan\AppData\Local\Microsoft\Windows\Temporary Internet Files\Content.IE5\1YNOCN14\MC900056985[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1420" y="2066355"/>
            <a:ext cx="825380" cy="110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5" descr="C:\Users\Nan Shan\AppData\Local\Microsoft\Windows\Temporary Internet Files\Content.IE5\1YNOCN14\MM900283192[1].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724082" y="4050648"/>
            <a:ext cx="1006280" cy="984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24"/>
          <p:cNvSpPr txBox="1">
            <a:spLocks noChangeArrowheads="1"/>
          </p:cNvSpPr>
          <p:nvPr/>
        </p:nvSpPr>
        <p:spPr bwMode="auto">
          <a:xfrm>
            <a:off x="7619466" y="3204943"/>
            <a:ext cx="1441516" cy="307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나눔고딕"/>
                <a:cs typeface="나눔고딕"/>
              </a:defRPr>
            </a:lvl1pPr>
            <a:lvl2pPr marL="742950" indent="-285750" eaLnBrk="0" hangingPunct="0">
              <a:defRPr>
                <a:solidFill>
                  <a:schemeClr val="tx1"/>
                </a:solidFill>
                <a:latin typeface="Arial" pitchFamily="34" charset="0"/>
                <a:ea typeface="나눔고딕"/>
                <a:cs typeface="나눔고딕"/>
              </a:defRPr>
            </a:lvl2pPr>
            <a:lvl3pPr marL="1143000" indent="-228600" eaLnBrk="0" hangingPunct="0">
              <a:defRPr>
                <a:solidFill>
                  <a:schemeClr val="tx1"/>
                </a:solidFill>
                <a:latin typeface="Arial" pitchFamily="34" charset="0"/>
                <a:ea typeface="나눔고딕"/>
                <a:cs typeface="나눔고딕"/>
              </a:defRPr>
            </a:lvl3pPr>
            <a:lvl4pPr marL="1600200" indent="-228600" eaLnBrk="0" hangingPunct="0">
              <a:defRPr>
                <a:solidFill>
                  <a:schemeClr val="tx1"/>
                </a:solidFill>
                <a:latin typeface="Arial" pitchFamily="34" charset="0"/>
                <a:ea typeface="나눔고딕"/>
                <a:cs typeface="나눔고딕"/>
              </a:defRPr>
            </a:lvl4pPr>
            <a:lvl5pPr marL="2057400" indent="-228600" eaLnBrk="0" hangingPunct="0">
              <a:defRPr>
                <a:solidFill>
                  <a:schemeClr val="tx1"/>
                </a:solidFill>
                <a:latin typeface="Arial" pitchFamily="34" charset="0"/>
                <a:ea typeface="나눔고딕"/>
                <a:cs typeface="나눔고딕"/>
              </a:defRPr>
            </a:lvl5pPr>
            <a:lvl6pPr marL="2514600" indent="-228600" eaLnBrk="0" fontAlgn="base" latinLnBrk="1" hangingPunct="0">
              <a:spcBef>
                <a:spcPct val="0"/>
              </a:spcBef>
              <a:spcAft>
                <a:spcPct val="0"/>
              </a:spcAft>
              <a:defRPr>
                <a:solidFill>
                  <a:schemeClr val="tx1"/>
                </a:solidFill>
                <a:latin typeface="Arial" pitchFamily="34" charset="0"/>
                <a:ea typeface="나눔고딕"/>
                <a:cs typeface="나눔고딕"/>
              </a:defRPr>
            </a:lvl6pPr>
            <a:lvl7pPr marL="2971800" indent="-228600" eaLnBrk="0" fontAlgn="base" latinLnBrk="1" hangingPunct="0">
              <a:spcBef>
                <a:spcPct val="0"/>
              </a:spcBef>
              <a:spcAft>
                <a:spcPct val="0"/>
              </a:spcAft>
              <a:defRPr>
                <a:solidFill>
                  <a:schemeClr val="tx1"/>
                </a:solidFill>
                <a:latin typeface="Arial" pitchFamily="34" charset="0"/>
                <a:ea typeface="나눔고딕"/>
                <a:cs typeface="나눔고딕"/>
              </a:defRPr>
            </a:lvl7pPr>
            <a:lvl8pPr marL="3429000" indent="-228600" eaLnBrk="0" fontAlgn="base" latinLnBrk="1" hangingPunct="0">
              <a:spcBef>
                <a:spcPct val="0"/>
              </a:spcBef>
              <a:spcAft>
                <a:spcPct val="0"/>
              </a:spcAft>
              <a:defRPr>
                <a:solidFill>
                  <a:schemeClr val="tx1"/>
                </a:solidFill>
                <a:latin typeface="Arial" pitchFamily="34" charset="0"/>
                <a:ea typeface="나눔고딕"/>
                <a:cs typeface="나눔고딕"/>
              </a:defRPr>
            </a:lvl8pPr>
            <a:lvl9pPr marL="3886200" indent="-228600" eaLnBrk="0" fontAlgn="base" latinLnBrk="1" hangingPunct="0">
              <a:spcBef>
                <a:spcPct val="0"/>
              </a:spcBef>
              <a:spcAft>
                <a:spcPct val="0"/>
              </a:spcAft>
              <a:defRPr>
                <a:solidFill>
                  <a:schemeClr val="tx1"/>
                </a:solidFill>
                <a:latin typeface="Arial" pitchFamily="34" charset="0"/>
                <a:ea typeface="나눔고딕"/>
                <a:cs typeface="나눔고딕"/>
              </a:defRPr>
            </a:lvl9pPr>
          </a:lstStyle>
          <a:p>
            <a:pPr algn="ctr" eaLnBrk="1" hangingPunct="1"/>
            <a:r>
              <a:rPr lang="zh-CN" altLang="en-US" sz="1400" dirty="0">
                <a:solidFill>
                  <a:srgbClr val="C00000"/>
                </a:solidFill>
                <a:ea typeface="宋体" pitchFamily="2" charset="-122"/>
              </a:rPr>
              <a:t>更高的医疗质量</a:t>
            </a:r>
          </a:p>
        </p:txBody>
      </p:sp>
      <p:sp>
        <p:nvSpPr>
          <p:cNvPr id="37" name="TextBox 25"/>
          <p:cNvSpPr txBox="1">
            <a:spLocks noChangeArrowheads="1"/>
          </p:cNvSpPr>
          <p:nvPr/>
        </p:nvSpPr>
        <p:spPr bwMode="auto">
          <a:xfrm>
            <a:off x="7506684" y="5160302"/>
            <a:ext cx="1441516" cy="307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나눔고딕"/>
                <a:cs typeface="나눔고딕"/>
              </a:defRPr>
            </a:lvl1pPr>
            <a:lvl2pPr marL="742950" indent="-285750" eaLnBrk="0" hangingPunct="0">
              <a:defRPr>
                <a:solidFill>
                  <a:schemeClr val="tx1"/>
                </a:solidFill>
                <a:latin typeface="Arial" pitchFamily="34" charset="0"/>
                <a:ea typeface="나눔고딕"/>
                <a:cs typeface="나눔고딕"/>
              </a:defRPr>
            </a:lvl2pPr>
            <a:lvl3pPr marL="1143000" indent="-228600" eaLnBrk="0" hangingPunct="0">
              <a:defRPr>
                <a:solidFill>
                  <a:schemeClr val="tx1"/>
                </a:solidFill>
                <a:latin typeface="Arial" pitchFamily="34" charset="0"/>
                <a:ea typeface="나눔고딕"/>
                <a:cs typeface="나눔고딕"/>
              </a:defRPr>
            </a:lvl3pPr>
            <a:lvl4pPr marL="1600200" indent="-228600" eaLnBrk="0" hangingPunct="0">
              <a:defRPr>
                <a:solidFill>
                  <a:schemeClr val="tx1"/>
                </a:solidFill>
                <a:latin typeface="Arial" pitchFamily="34" charset="0"/>
                <a:ea typeface="나눔고딕"/>
                <a:cs typeface="나눔고딕"/>
              </a:defRPr>
            </a:lvl4pPr>
            <a:lvl5pPr marL="2057400" indent="-228600" eaLnBrk="0" hangingPunct="0">
              <a:defRPr>
                <a:solidFill>
                  <a:schemeClr val="tx1"/>
                </a:solidFill>
                <a:latin typeface="Arial" pitchFamily="34" charset="0"/>
                <a:ea typeface="나눔고딕"/>
                <a:cs typeface="나눔고딕"/>
              </a:defRPr>
            </a:lvl5pPr>
            <a:lvl6pPr marL="2514600" indent="-228600" eaLnBrk="0" fontAlgn="base" latinLnBrk="1" hangingPunct="0">
              <a:spcBef>
                <a:spcPct val="0"/>
              </a:spcBef>
              <a:spcAft>
                <a:spcPct val="0"/>
              </a:spcAft>
              <a:defRPr>
                <a:solidFill>
                  <a:schemeClr val="tx1"/>
                </a:solidFill>
                <a:latin typeface="Arial" pitchFamily="34" charset="0"/>
                <a:ea typeface="나눔고딕"/>
                <a:cs typeface="나눔고딕"/>
              </a:defRPr>
            </a:lvl6pPr>
            <a:lvl7pPr marL="2971800" indent="-228600" eaLnBrk="0" fontAlgn="base" latinLnBrk="1" hangingPunct="0">
              <a:spcBef>
                <a:spcPct val="0"/>
              </a:spcBef>
              <a:spcAft>
                <a:spcPct val="0"/>
              </a:spcAft>
              <a:defRPr>
                <a:solidFill>
                  <a:schemeClr val="tx1"/>
                </a:solidFill>
                <a:latin typeface="Arial" pitchFamily="34" charset="0"/>
                <a:ea typeface="나눔고딕"/>
                <a:cs typeface="나눔고딕"/>
              </a:defRPr>
            </a:lvl7pPr>
            <a:lvl8pPr marL="3429000" indent="-228600" eaLnBrk="0" fontAlgn="base" latinLnBrk="1" hangingPunct="0">
              <a:spcBef>
                <a:spcPct val="0"/>
              </a:spcBef>
              <a:spcAft>
                <a:spcPct val="0"/>
              </a:spcAft>
              <a:defRPr>
                <a:solidFill>
                  <a:schemeClr val="tx1"/>
                </a:solidFill>
                <a:latin typeface="Arial" pitchFamily="34" charset="0"/>
                <a:ea typeface="나눔고딕"/>
                <a:cs typeface="나눔고딕"/>
              </a:defRPr>
            </a:lvl8pPr>
            <a:lvl9pPr marL="3886200" indent="-228600" eaLnBrk="0" fontAlgn="base" latinLnBrk="1" hangingPunct="0">
              <a:spcBef>
                <a:spcPct val="0"/>
              </a:spcBef>
              <a:spcAft>
                <a:spcPct val="0"/>
              </a:spcAft>
              <a:defRPr>
                <a:solidFill>
                  <a:schemeClr val="tx1"/>
                </a:solidFill>
                <a:latin typeface="Arial" pitchFamily="34" charset="0"/>
                <a:ea typeface="나눔고딕"/>
                <a:cs typeface="나눔고딕"/>
              </a:defRPr>
            </a:lvl9pPr>
          </a:lstStyle>
          <a:p>
            <a:pPr algn="ctr" eaLnBrk="1" hangingPunct="1"/>
            <a:r>
              <a:rPr lang="zh-CN" altLang="en-US" sz="1400" dirty="0">
                <a:solidFill>
                  <a:srgbClr val="C00000"/>
                </a:solidFill>
                <a:ea typeface="宋体" pitchFamily="2" charset="-122"/>
              </a:rPr>
              <a:t>更低的医疗费用</a:t>
            </a:r>
          </a:p>
        </p:txBody>
      </p:sp>
      <p:sp>
        <p:nvSpPr>
          <p:cNvPr id="3" name="矩形 2"/>
          <p:cNvSpPr/>
          <p:nvPr/>
        </p:nvSpPr>
        <p:spPr>
          <a:xfrm>
            <a:off x="352513" y="3173586"/>
            <a:ext cx="7685813" cy="923330"/>
          </a:xfrm>
          <a:prstGeom prst="rect">
            <a:avLst/>
          </a:prstGeom>
        </p:spPr>
        <p:txBody>
          <a:bodyPr wrap="square">
            <a:spAutoFit/>
          </a:bodyPr>
          <a:lstStyle/>
          <a:p>
            <a:r>
              <a:rPr lang="zh-CN" altLang="en-US" dirty="0" smtClean="0"/>
              <a:t>充分</a:t>
            </a:r>
            <a:r>
              <a:rPr lang="zh-CN" altLang="en-US" dirty="0"/>
              <a:t>利用各地的医疗专家的</a:t>
            </a:r>
            <a:r>
              <a:rPr lang="zh-CN" altLang="en-US" dirty="0" smtClean="0"/>
              <a:t>知识</a:t>
            </a:r>
            <a:r>
              <a:rPr lang="zh-CN" altLang="en-US" dirty="0"/>
              <a:t>和诊疗经验，在先进技术手段的支持下帮助并提高城乡</a:t>
            </a:r>
            <a:r>
              <a:rPr lang="zh-CN" altLang="en-US" dirty="0" smtClean="0"/>
              <a:t>基层医护</a:t>
            </a:r>
            <a:r>
              <a:rPr lang="zh-CN" altLang="en-US" dirty="0"/>
              <a:t>人员的诊疗水平，做到“知识与技术下基层</a:t>
            </a:r>
            <a:r>
              <a:rPr lang="zh-CN" altLang="en-US" dirty="0" smtClean="0"/>
              <a:t>”，</a:t>
            </a:r>
            <a:r>
              <a:rPr lang="zh-CN" altLang="en-US" dirty="0"/>
              <a:t>使一些常见病、</a:t>
            </a:r>
            <a:r>
              <a:rPr lang="zh-CN" altLang="en-US" dirty="0" smtClean="0"/>
              <a:t>多发病</a:t>
            </a:r>
            <a:r>
              <a:rPr lang="zh-CN" altLang="en-US" dirty="0"/>
              <a:t>在城乡社区医院做到规范化诊疗</a:t>
            </a:r>
          </a:p>
        </p:txBody>
      </p:sp>
      <p:sp>
        <p:nvSpPr>
          <p:cNvPr id="11" name="TextBox 10"/>
          <p:cNvSpPr txBox="1"/>
          <p:nvPr/>
        </p:nvSpPr>
        <p:spPr>
          <a:xfrm>
            <a:off x="330809" y="5685944"/>
            <a:ext cx="7488832" cy="369332"/>
          </a:xfrm>
          <a:prstGeom prst="rect">
            <a:avLst/>
          </a:prstGeom>
          <a:noFill/>
        </p:spPr>
        <p:txBody>
          <a:bodyPr wrap="square" rtlCol="0">
            <a:spAutoFit/>
          </a:bodyPr>
          <a:lstStyle/>
          <a:p>
            <a:r>
              <a:rPr lang="zh-CN" altLang="en-US" dirty="0" smtClean="0"/>
              <a:t>社区医疗迫切需要建立针对多种常见疾病的诊断决策支持系统</a:t>
            </a:r>
            <a:endParaRPr lang="zh-CN" altLang="en-US" dirty="0"/>
          </a:p>
        </p:txBody>
      </p:sp>
    </p:spTree>
    <p:extLst>
      <p:ext uri="{BB962C8B-B14F-4D97-AF65-F5344CB8AC3E}">
        <p14:creationId xmlns:p14="http://schemas.microsoft.com/office/powerpoint/2010/main" val="40641677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6</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课题背景</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TextBox 1"/>
          <p:cNvSpPr txBox="1"/>
          <p:nvPr/>
        </p:nvSpPr>
        <p:spPr>
          <a:xfrm>
            <a:off x="457200" y="1481634"/>
            <a:ext cx="4512775"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smtClean="0"/>
              <a:t>社区医疗决策支持服务需求</a:t>
            </a:r>
            <a:endParaRPr lang="zh-CN" altLang="en-US" dirty="0"/>
          </a:p>
        </p:txBody>
      </p:sp>
      <p:sp>
        <p:nvSpPr>
          <p:cNvPr id="6" name="TextBox 5"/>
          <p:cNvSpPr txBox="1"/>
          <p:nvPr/>
        </p:nvSpPr>
        <p:spPr>
          <a:xfrm>
            <a:off x="925029" y="2204864"/>
            <a:ext cx="3782351" cy="1477328"/>
          </a:xfrm>
          <a:prstGeom prst="rect">
            <a:avLst/>
          </a:prstGeom>
          <a:noFill/>
        </p:spPr>
        <p:txBody>
          <a:bodyPr wrap="square" rtlCol="0">
            <a:spAutoFit/>
          </a:bodyPr>
          <a:lstStyle/>
          <a:p>
            <a:r>
              <a:rPr lang="en-US" altLang="zh-CN" dirty="0" smtClean="0"/>
              <a:t>1.</a:t>
            </a:r>
            <a:r>
              <a:rPr lang="zh-CN" altLang="en-US" dirty="0" smtClean="0"/>
              <a:t>社区的广域</a:t>
            </a:r>
            <a:r>
              <a:rPr lang="zh-CN" altLang="en-US" dirty="0" smtClean="0"/>
              <a:t>分易用性门槛低</a:t>
            </a:r>
            <a:endParaRPr lang="en-US" altLang="zh-CN" dirty="0" smtClean="0"/>
          </a:p>
          <a:p>
            <a:r>
              <a:rPr lang="en-US" altLang="zh-CN" dirty="0" smtClean="0"/>
              <a:t>2</a:t>
            </a:r>
            <a:r>
              <a:rPr lang="en-US" altLang="zh-CN" dirty="0" smtClean="0"/>
              <a:t>.</a:t>
            </a:r>
            <a:r>
              <a:rPr lang="zh-CN" altLang="en-US" dirty="0" smtClean="0"/>
              <a:t>由于知识的更新，系统迅速更新可用</a:t>
            </a:r>
            <a:endParaRPr lang="en-US" altLang="zh-CN" dirty="0" smtClean="0"/>
          </a:p>
          <a:p>
            <a:r>
              <a:rPr lang="en-US" altLang="zh-CN" dirty="0" smtClean="0"/>
              <a:t>3.</a:t>
            </a:r>
            <a:r>
              <a:rPr lang="zh-CN" altLang="en-US" dirty="0" smtClean="0"/>
              <a:t>屏蔽</a:t>
            </a:r>
            <a:r>
              <a:rPr lang="en-US" altLang="zh-CN" dirty="0" smtClean="0"/>
              <a:t>IT</a:t>
            </a:r>
            <a:r>
              <a:rPr lang="zh-CN" altLang="en-US" dirty="0" smtClean="0"/>
              <a:t>部署维护的细节，专注本身业务</a:t>
            </a:r>
            <a:endParaRPr lang="zh-CN" altLang="en-US" dirty="0"/>
          </a:p>
        </p:txBody>
      </p:sp>
      <p:pic>
        <p:nvPicPr>
          <p:cNvPr id="13" name="Picture 2" descr="D:\毕设\pictrute\imagesCAN24YM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677" y="4128353"/>
            <a:ext cx="1491034" cy="149103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D:\毕设\pictrute\imagesCAHMW3LF.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4348" y="4455675"/>
            <a:ext cx="1163712" cy="1163712"/>
          </a:xfrm>
          <a:prstGeom prst="rect">
            <a:avLst/>
          </a:prstGeom>
          <a:noFill/>
          <a:extLst>
            <a:ext uri="{909E8E84-426E-40DD-AFC4-6F175D3DCCD1}">
              <a14:hiddenFill xmlns:a14="http://schemas.microsoft.com/office/drawing/2010/main">
                <a:solidFill>
                  <a:srgbClr val="FFFFFF"/>
                </a:solidFill>
              </a14:hiddenFill>
            </a:ext>
          </a:extLst>
        </p:spPr>
      </p:pic>
      <p:sp>
        <p:nvSpPr>
          <p:cNvPr id="3" name="云形 2"/>
          <p:cNvSpPr/>
          <p:nvPr/>
        </p:nvSpPr>
        <p:spPr bwMode="auto">
          <a:xfrm>
            <a:off x="5143250" y="3706668"/>
            <a:ext cx="576064" cy="2520280"/>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pic>
        <p:nvPicPr>
          <p:cNvPr id="2051" name="Picture 3" descr="D:\毕设\pictrute\imagesCAONE16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9590" y="3788005"/>
            <a:ext cx="1528714" cy="1146592"/>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D:\毕设\pictrute\1d.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91881" y="4174274"/>
            <a:ext cx="437365" cy="43736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毕设\pictrute\Google_Chrome_icon_(201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52230" y="4752673"/>
            <a:ext cx="427160" cy="427160"/>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D:\毕设\pictrute\3d.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24414" y="5312692"/>
            <a:ext cx="573088" cy="492572"/>
          </a:xfrm>
          <a:prstGeom prst="rect">
            <a:avLst/>
          </a:prstGeom>
          <a:noFill/>
          <a:extLst>
            <a:ext uri="{909E8E84-426E-40DD-AFC4-6F175D3DCCD1}">
              <a14:hiddenFill xmlns:a14="http://schemas.microsoft.com/office/drawing/2010/main">
                <a:solidFill>
                  <a:srgbClr val="FFFFFF"/>
                </a:solidFill>
              </a14:hiddenFill>
            </a:ext>
          </a:extLst>
        </p:spPr>
      </p:pic>
      <p:sp>
        <p:nvSpPr>
          <p:cNvPr id="4" name="圆角矩形 3"/>
          <p:cNvSpPr/>
          <p:nvPr/>
        </p:nvSpPr>
        <p:spPr bwMode="auto">
          <a:xfrm>
            <a:off x="3491880" y="4128353"/>
            <a:ext cx="605621" cy="1676911"/>
          </a:xfrm>
          <a:prstGeom prst="roundRect">
            <a:avLst/>
          </a:prstGeom>
          <a:noFill/>
          <a:ln w="19050" cap="flat" cmpd="sng" algn="ctr">
            <a:solidFill>
              <a:schemeClr val="accent1">
                <a:lumMod val="75000"/>
              </a:schemeClr>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pic>
        <p:nvPicPr>
          <p:cNvPr id="2056" name="Picture 8" descr="D:\毕设\pictrute\45.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318550" y="4194845"/>
            <a:ext cx="651425" cy="521659"/>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D:\毕设\pictrute\imagesCA32DGTW.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406247" y="5143358"/>
            <a:ext cx="476029" cy="476029"/>
          </a:xfrm>
          <a:prstGeom prst="rect">
            <a:avLst/>
          </a:prstGeom>
          <a:noFill/>
          <a:extLst>
            <a:ext uri="{909E8E84-426E-40DD-AFC4-6F175D3DCCD1}">
              <a14:hiddenFill xmlns:a14="http://schemas.microsoft.com/office/drawing/2010/main">
                <a:solidFill>
                  <a:srgbClr val="FFFFFF"/>
                </a:solidFill>
              </a14:hiddenFill>
            </a:ext>
          </a:extLst>
        </p:spPr>
      </p:pic>
      <p:sp>
        <p:nvSpPr>
          <p:cNvPr id="18" name="圆角矩形 17"/>
          <p:cNvSpPr/>
          <p:nvPr/>
        </p:nvSpPr>
        <p:spPr bwMode="auto">
          <a:xfrm>
            <a:off x="4341450" y="4128353"/>
            <a:ext cx="605621" cy="1676911"/>
          </a:xfrm>
          <a:prstGeom prst="roundRect">
            <a:avLst/>
          </a:prstGeom>
          <a:noFill/>
          <a:ln w="19050" cap="flat" cmpd="sng" algn="ctr">
            <a:solidFill>
              <a:schemeClr val="accent1">
                <a:lumMod val="75000"/>
              </a:schemeClr>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 name="左大括号 4"/>
          <p:cNvSpPr/>
          <p:nvPr/>
        </p:nvSpPr>
        <p:spPr bwMode="auto">
          <a:xfrm>
            <a:off x="7308304" y="3551178"/>
            <a:ext cx="432048" cy="1628655"/>
          </a:xfrm>
          <a:prstGeom prst="leftBrace">
            <a:avLst>
              <a:gd name="adj1" fmla="val 11860"/>
              <a:gd name="adj2" fmla="val 50000"/>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7" name="TextBox 6"/>
          <p:cNvSpPr txBox="1"/>
          <p:nvPr/>
        </p:nvSpPr>
        <p:spPr>
          <a:xfrm>
            <a:off x="7884368" y="3651048"/>
            <a:ext cx="648072" cy="1477328"/>
          </a:xfrm>
          <a:prstGeom prst="rect">
            <a:avLst/>
          </a:prstGeom>
          <a:noFill/>
        </p:spPr>
        <p:txBody>
          <a:bodyPr wrap="square" rtlCol="0">
            <a:spAutoFit/>
          </a:bodyPr>
          <a:lstStyle/>
          <a:p>
            <a:r>
              <a:rPr lang="zh-CN" altLang="en-US" dirty="0" smtClean="0"/>
              <a:t>环境</a:t>
            </a:r>
            <a:endParaRPr lang="en-US" altLang="zh-CN" dirty="0" smtClean="0"/>
          </a:p>
          <a:p>
            <a:r>
              <a:rPr lang="zh-CN" altLang="en-US" dirty="0" smtClean="0"/>
              <a:t>配电</a:t>
            </a:r>
            <a:endParaRPr lang="en-US" altLang="zh-CN" dirty="0" smtClean="0"/>
          </a:p>
          <a:p>
            <a:r>
              <a:rPr lang="zh-CN" altLang="en-US" dirty="0"/>
              <a:t>安</a:t>
            </a:r>
            <a:r>
              <a:rPr lang="zh-CN" altLang="en-US" dirty="0" smtClean="0"/>
              <a:t>防</a:t>
            </a:r>
            <a:endParaRPr lang="en-US" altLang="zh-CN" dirty="0" smtClean="0"/>
          </a:p>
          <a:p>
            <a:r>
              <a:rPr lang="zh-CN" altLang="en-US" dirty="0" smtClean="0"/>
              <a:t>消防</a:t>
            </a:r>
            <a:endParaRPr lang="en-US" altLang="zh-CN" dirty="0" smtClean="0"/>
          </a:p>
          <a:p>
            <a:r>
              <a:rPr lang="zh-CN" altLang="en-US" dirty="0"/>
              <a:t>网络</a:t>
            </a:r>
          </a:p>
        </p:txBody>
      </p:sp>
    </p:spTree>
    <p:extLst>
      <p:ext uri="{BB962C8B-B14F-4D97-AF65-F5344CB8AC3E}">
        <p14:creationId xmlns:p14="http://schemas.microsoft.com/office/powerpoint/2010/main" val="8605220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2A91896-4F5D-4807-B8D8-2588A25F2E34}" type="slidenum">
              <a:rPr lang="en-US" altLang="zh-CN" smtClean="0"/>
              <a:pPr>
                <a:defRPr/>
              </a:pPr>
              <a:t>7</a:t>
            </a:fld>
            <a:endParaRPr lang="en-US" altLang="zh-CN" dirty="0"/>
          </a:p>
        </p:txBody>
      </p:sp>
      <p:sp>
        <p:nvSpPr>
          <p:cNvPr id="3" name="TextBox 2"/>
          <p:cNvSpPr txBox="1"/>
          <p:nvPr/>
        </p:nvSpPr>
        <p:spPr>
          <a:xfrm>
            <a:off x="237932" y="1399600"/>
            <a:ext cx="3791423"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smtClean="0"/>
              <a:t>决策支持软件服务</a:t>
            </a:r>
            <a:r>
              <a:rPr lang="zh-CN" altLang="en-US" dirty="0"/>
              <a:t>流程</a:t>
            </a:r>
            <a:endParaRPr lang="zh-CN" altLang="en-US" dirty="0"/>
          </a:p>
        </p:txBody>
      </p:sp>
      <p:sp>
        <p:nvSpPr>
          <p:cNvPr id="4" name="TextBox 3"/>
          <p:cNvSpPr txBox="1"/>
          <p:nvPr/>
        </p:nvSpPr>
        <p:spPr>
          <a:xfrm>
            <a:off x="496576" y="3300738"/>
            <a:ext cx="1607368" cy="369332"/>
          </a:xfrm>
          <a:prstGeom prst="rect">
            <a:avLst/>
          </a:prstGeom>
          <a:noFill/>
        </p:spPr>
        <p:txBody>
          <a:bodyPr wrap="square" rtlCol="0">
            <a:spAutoFit/>
          </a:bodyPr>
          <a:lstStyle/>
          <a:p>
            <a:r>
              <a:rPr lang="zh-CN" altLang="en-US" dirty="0" smtClean="0"/>
              <a:t>疾病需求分析</a:t>
            </a:r>
            <a:endParaRPr lang="zh-CN" altLang="en-US" dirty="0"/>
          </a:p>
        </p:txBody>
      </p:sp>
      <p:sp>
        <p:nvSpPr>
          <p:cNvPr id="5" name="TextBox 4"/>
          <p:cNvSpPr txBox="1"/>
          <p:nvPr/>
        </p:nvSpPr>
        <p:spPr>
          <a:xfrm>
            <a:off x="2771800" y="3120649"/>
            <a:ext cx="2016224" cy="646331"/>
          </a:xfrm>
          <a:prstGeom prst="rect">
            <a:avLst/>
          </a:prstGeom>
          <a:noFill/>
        </p:spPr>
        <p:txBody>
          <a:bodyPr wrap="square" rtlCol="0">
            <a:spAutoFit/>
          </a:bodyPr>
          <a:lstStyle/>
          <a:p>
            <a:r>
              <a:rPr lang="zh-CN" altLang="en-US" dirty="0" smtClean="0"/>
              <a:t>利用已有的框架和组件构建系统</a:t>
            </a:r>
            <a:endParaRPr lang="zh-CN" altLang="en-US" dirty="0"/>
          </a:p>
        </p:txBody>
      </p:sp>
      <p:sp>
        <p:nvSpPr>
          <p:cNvPr id="6" name="TextBox 5"/>
          <p:cNvSpPr txBox="1"/>
          <p:nvPr/>
        </p:nvSpPr>
        <p:spPr>
          <a:xfrm>
            <a:off x="5292080" y="3245728"/>
            <a:ext cx="1368152" cy="369332"/>
          </a:xfrm>
          <a:prstGeom prst="rect">
            <a:avLst/>
          </a:prstGeom>
          <a:noFill/>
        </p:spPr>
        <p:txBody>
          <a:bodyPr wrap="square" rtlCol="0">
            <a:spAutoFit/>
          </a:bodyPr>
          <a:lstStyle/>
          <a:p>
            <a:r>
              <a:rPr lang="zh-CN" altLang="en-US" dirty="0" smtClean="0"/>
              <a:t>服务发布</a:t>
            </a:r>
            <a:endParaRPr lang="zh-CN" altLang="en-US" dirty="0"/>
          </a:p>
        </p:txBody>
      </p:sp>
      <p:sp>
        <p:nvSpPr>
          <p:cNvPr id="7" name="TextBox 6"/>
          <p:cNvSpPr txBox="1"/>
          <p:nvPr/>
        </p:nvSpPr>
        <p:spPr>
          <a:xfrm>
            <a:off x="7046440" y="3205718"/>
            <a:ext cx="1584176" cy="369332"/>
          </a:xfrm>
          <a:prstGeom prst="rect">
            <a:avLst/>
          </a:prstGeom>
          <a:noFill/>
        </p:spPr>
        <p:txBody>
          <a:bodyPr wrap="square" rtlCol="0">
            <a:spAutoFit/>
          </a:bodyPr>
          <a:lstStyle/>
          <a:p>
            <a:r>
              <a:rPr lang="zh-CN" altLang="en-US" dirty="0" smtClean="0"/>
              <a:t>临床使用评估</a:t>
            </a:r>
            <a:endParaRPr lang="zh-CN" altLang="en-US" dirty="0"/>
          </a:p>
        </p:txBody>
      </p:sp>
      <p:sp>
        <p:nvSpPr>
          <p:cNvPr id="8" name="TextBox 7"/>
          <p:cNvSpPr txBox="1"/>
          <p:nvPr/>
        </p:nvSpPr>
        <p:spPr>
          <a:xfrm>
            <a:off x="5166290" y="4971281"/>
            <a:ext cx="1957496" cy="369332"/>
          </a:xfrm>
          <a:prstGeom prst="rect">
            <a:avLst/>
          </a:prstGeom>
          <a:noFill/>
        </p:spPr>
        <p:txBody>
          <a:bodyPr wrap="square" rtlCol="0">
            <a:spAutoFit/>
          </a:bodyPr>
          <a:lstStyle/>
          <a:p>
            <a:r>
              <a:rPr lang="zh-CN" altLang="en-US" dirty="0" smtClean="0"/>
              <a:t>系统更新升级</a:t>
            </a:r>
            <a:endParaRPr lang="zh-CN" altLang="en-US" dirty="0"/>
          </a:p>
        </p:txBody>
      </p:sp>
      <p:sp>
        <p:nvSpPr>
          <p:cNvPr id="9" name="右箭头 8"/>
          <p:cNvSpPr/>
          <p:nvPr/>
        </p:nvSpPr>
        <p:spPr>
          <a:xfrm>
            <a:off x="2103944" y="3337788"/>
            <a:ext cx="432048" cy="360040"/>
          </a:xfrm>
          <a:prstGeom prst="rightArrow">
            <a:avLst/>
          </a:prstGeom>
          <a:solidFill>
            <a:srgbClr val="8064A2"/>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 lastClr="FFFFFF"/>
              </a:solidFill>
              <a:effectLst/>
              <a:uLnTx/>
              <a:uFillTx/>
              <a:latin typeface="Calibri"/>
              <a:ea typeface="宋体"/>
              <a:cs typeface="+mn-cs"/>
            </a:endParaRPr>
          </a:p>
        </p:txBody>
      </p:sp>
      <p:sp>
        <p:nvSpPr>
          <p:cNvPr id="10" name="右箭头 9"/>
          <p:cNvSpPr/>
          <p:nvPr/>
        </p:nvSpPr>
        <p:spPr>
          <a:xfrm>
            <a:off x="4860032" y="3263794"/>
            <a:ext cx="432048" cy="360040"/>
          </a:xfrm>
          <a:prstGeom prst="rightArrow">
            <a:avLst/>
          </a:prstGeom>
          <a:solidFill>
            <a:srgbClr val="8064A2"/>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 lastClr="FFFFFF"/>
              </a:solidFill>
              <a:effectLst/>
              <a:uLnTx/>
              <a:uFillTx/>
              <a:latin typeface="Calibri"/>
              <a:ea typeface="宋体"/>
              <a:cs typeface="+mn-cs"/>
            </a:endParaRPr>
          </a:p>
        </p:txBody>
      </p:sp>
      <p:sp>
        <p:nvSpPr>
          <p:cNvPr id="11" name="右箭头 10"/>
          <p:cNvSpPr/>
          <p:nvPr/>
        </p:nvSpPr>
        <p:spPr>
          <a:xfrm>
            <a:off x="6446812" y="3230970"/>
            <a:ext cx="432048" cy="360040"/>
          </a:xfrm>
          <a:prstGeom prst="rightArrow">
            <a:avLst/>
          </a:prstGeom>
          <a:solidFill>
            <a:srgbClr val="8064A2"/>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 lastClr="FFFFFF"/>
              </a:solidFill>
              <a:effectLst/>
              <a:uLnTx/>
              <a:uFillTx/>
              <a:latin typeface="Calibri"/>
              <a:ea typeface="宋体"/>
              <a:cs typeface="+mn-cs"/>
            </a:endParaRPr>
          </a:p>
        </p:txBody>
      </p:sp>
      <p:sp>
        <p:nvSpPr>
          <p:cNvPr id="12" name="右箭头 11"/>
          <p:cNvSpPr/>
          <p:nvPr/>
        </p:nvSpPr>
        <p:spPr>
          <a:xfrm rot="13240903">
            <a:off x="4253096" y="4191848"/>
            <a:ext cx="432048" cy="360040"/>
          </a:xfrm>
          <a:prstGeom prst="rightArrow">
            <a:avLst/>
          </a:prstGeom>
          <a:solidFill>
            <a:srgbClr val="8064A2"/>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 lastClr="FFFFFF"/>
              </a:solidFill>
              <a:effectLst/>
              <a:uLnTx/>
              <a:uFillTx/>
              <a:latin typeface="Calibri"/>
              <a:ea typeface="宋体"/>
              <a:cs typeface="+mn-cs"/>
            </a:endParaRPr>
          </a:p>
        </p:txBody>
      </p:sp>
      <p:sp>
        <p:nvSpPr>
          <p:cNvPr id="13" name="右箭头 12"/>
          <p:cNvSpPr/>
          <p:nvPr/>
        </p:nvSpPr>
        <p:spPr>
          <a:xfrm rot="8596738">
            <a:off x="6984847" y="4195718"/>
            <a:ext cx="432048" cy="360040"/>
          </a:xfrm>
          <a:prstGeom prst="rightArrow">
            <a:avLst/>
          </a:prstGeom>
          <a:solidFill>
            <a:srgbClr val="8064A2"/>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 lastClr="FFFFFF"/>
              </a:solidFill>
              <a:effectLst/>
              <a:uLnTx/>
              <a:uFillTx/>
              <a:latin typeface="Calibri"/>
              <a:ea typeface="宋体"/>
              <a:cs typeface="+mn-cs"/>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43636" y="3653363"/>
            <a:ext cx="1802804" cy="1139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42085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8</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关键问题</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57353" name="TextBox 57352"/>
          <p:cNvSpPr txBox="1"/>
          <p:nvPr/>
        </p:nvSpPr>
        <p:spPr>
          <a:xfrm>
            <a:off x="731208" y="1700808"/>
            <a:ext cx="6433236" cy="1754326"/>
          </a:xfrm>
          <a:prstGeom prst="rect">
            <a:avLst/>
          </a:prstGeom>
          <a:noFill/>
        </p:spPr>
        <p:txBody>
          <a:bodyPr wrap="square" rtlCol="0">
            <a:spAutoFit/>
          </a:bodyPr>
          <a:lstStyle/>
          <a:p>
            <a:r>
              <a:rPr lang="en-US" altLang="zh-CN" dirty="0" smtClean="0"/>
              <a:t>1.</a:t>
            </a:r>
            <a:r>
              <a:rPr lang="zh-CN" altLang="en-US" dirty="0" smtClean="0"/>
              <a:t>各社区按需使用</a:t>
            </a:r>
            <a:r>
              <a:rPr lang="zh-CN" altLang="en-US" dirty="0" smtClean="0"/>
              <a:t>，集中</a:t>
            </a:r>
            <a:r>
              <a:rPr lang="en-US" altLang="zh-CN" dirty="0" smtClean="0"/>
              <a:t>IT</a:t>
            </a:r>
            <a:r>
              <a:rPr lang="zh-CN" altLang="en-US" dirty="0" smtClean="0"/>
              <a:t>系统</a:t>
            </a:r>
            <a:r>
              <a:rPr lang="en-US" altLang="zh-CN" dirty="0" smtClean="0"/>
              <a:t>---- </a:t>
            </a:r>
            <a:r>
              <a:rPr lang="zh-CN" altLang="en-US" dirty="0" smtClean="0"/>
              <a:t>可伸缩存储和计算资源  </a:t>
            </a:r>
            <a:endParaRPr lang="en-US" altLang="zh-CN" dirty="0" smtClean="0"/>
          </a:p>
          <a:p>
            <a:r>
              <a:rPr lang="en-US" altLang="zh-CN" dirty="0" smtClean="0"/>
              <a:t>2.</a:t>
            </a:r>
            <a:r>
              <a:rPr lang="zh-CN" altLang="en-US" dirty="0" smtClean="0"/>
              <a:t>数据集中管理、海量、特异   </a:t>
            </a:r>
            <a:r>
              <a:rPr lang="en-US" altLang="zh-CN" dirty="0" smtClean="0"/>
              <a:t>-----</a:t>
            </a:r>
            <a:r>
              <a:rPr lang="zh-CN" altLang="en-US" dirty="0" smtClean="0"/>
              <a:t>模式自由、水平扩展扩展性好的存储</a:t>
            </a:r>
            <a:endParaRPr lang="en-US" altLang="zh-CN" dirty="0" smtClean="0"/>
          </a:p>
          <a:p>
            <a:r>
              <a:rPr lang="en-US" altLang="zh-CN" dirty="0" smtClean="0"/>
              <a:t>3.</a:t>
            </a:r>
            <a:r>
              <a:rPr lang="zh-CN" altLang="en-US" dirty="0" smtClean="0"/>
              <a:t>现有的系统多为单机版或</a:t>
            </a:r>
            <a:r>
              <a:rPr lang="en-US" altLang="zh-CN" dirty="0" smtClean="0"/>
              <a:t>C\S</a:t>
            </a:r>
            <a:r>
              <a:rPr lang="zh-CN" altLang="en-US" dirty="0" smtClean="0"/>
              <a:t>架构，不符合服务模式的要求，而且疾病种类繁杂，开发工作量大</a:t>
            </a:r>
            <a:r>
              <a:rPr lang="en-US" altLang="zh-CN" dirty="0" smtClean="0"/>
              <a:t>—</a:t>
            </a:r>
            <a:r>
              <a:rPr lang="zh-CN" altLang="en-US" dirty="0" smtClean="0"/>
              <a:t>设计适合软件即服务模式的疾病诊断系统快速开发框架  </a:t>
            </a:r>
            <a:endParaRPr lang="zh-CN" altLang="en-US" dirty="0"/>
          </a:p>
        </p:txBody>
      </p:sp>
    </p:spTree>
    <p:extLst>
      <p:ext uri="{BB962C8B-B14F-4D97-AF65-F5344CB8AC3E}">
        <p14:creationId xmlns:p14="http://schemas.microsoft.com/office/powerpoint/2010/main" val="25782956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9</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研究目标和内容</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616144" y="1832764"/>
            <a:ext cx="7632848" cy="2169825"/>
          </a:xfrm>
          <a:prstGeom prst="rect">
            <a:avLst/>
          </a:prstGeom>
        </p:spPr>
        <p:txBody>
          <a:bodyPr wrap="square">
            <a:spAutoFit/>
          </a:bodyPr>
          <a:lstStyle/>
          <a:p>
            <a:pPr marL="285750" lvl="0" indent="-285750" algn="just">
              <a:lnSpc>
                <a:spcPct val="150000"/>
              </a:lnSpc>
              <a:spcAft>
                <a:spcPts val="0"/>
              </a:spcAft>
              <a:buFont typeface="Wingdings" pitchFamily="2" charset="2"/>
              <a:buChar char="Ø"/>
            </a:pPr>
            <a:r>
              <a:rPr lang="zh-CN" altLang="zh-CN" kern="100" dirty="0">
                <a:latin typeface="Calibri"/>
                <a:cs typeface="Times New Roman"/>
              </a:rPr>
              <a:t>调研社区医疗的现况，分析临床决策支持系统在社区环境直接应用存在的</a:t>
            </a:r>
            <a:r>
              <a:rPr lang="zh-CN" altLang="zh-CN" kern="100" dirty="0" smtClean="0">
                <a:latin typeface="Calibri"/>
                <a:cs typeface="Times New Roman"/>
              </a:rPr>
              <a:t>问题</a:t>
            </a:r>
            <a:r>
              <a:rPr lang="zh-CN" altLang="en-US" kern="100" dirty="0" smtClean="0">
                <a:latin typeface="Calibri"/>
                <a:cs typeface="Times New Roman"/>
              </a:rPr>
              <a:t>，针对关键技术进行研究</a:t>
            </a:r>
            <a:endParaRPr lang="en-US" altLang="zh-CN" kern="100" dirty="0" smtClean="0">
              <a:latin typeface="Calibri"/>
              <a:cs typeface="Times New Roman"/>
            </a:endParaRPr>
          </a:p>
          <a:p>
            <a:pPr marL="285750" lvl="0" indent="-285750" algn="just">
              <a:lnSpc>
                <a:spcPct val="150000"/>
              </a:lnSpc>
              <a:spcAft>
                <a:spcPts val="0"/>
              </a:spcAft>
              <a:buFont typeface="Wingdings" pitchFamily="2" charset="2"/>
              <a:buChar char="Ø"/>
            </a:pPr>
            <a:r>
              <a:rPr lang="zh-CN" altLang="en-US" kern="100" dirty="0" smtClean="0">
                <a:latin typeface="Calibri"/>
                <a:cs typeface="Times New Roman"/>
              </a:rPr>
              <a:t>基于</a:t>
            </a:r>
            <a:r>
              <a:rPr lang="zh-CN" altLang="en-US" kern="100" dirty="0">
                <a:latin typeface="Calibri"/>
                <a:cs typeface="Times New Roman"/>
              </a:rPr>
              <a:t>以上关键</a:t>
            </a:r>
            <a:r>
              <a:rPr lang="zh-CN" altLang="en-US" kern="100" dirty="0" smtClean="0">
                <a:latin typeface="Calibri"/>
                <a:cs typeface="Times New Roman"/>
              </a:rPr>
              <a:t>技术，设计</a:t>
            </a:r>
            <a:r>
              <a:rPr lang="zh-CN" altLang="en-US" kern="100" dirty="0">
                <a:latin typeface="Calibri"/>
                <a:cs typeface="Times New Roman"/>
              </a:rPr>
              <a:t>面向社区的临床决策系统的</a:t>
            </a:r>
            <a:r>
              <a:rPr lang="zh-CN" altLang="en-US" kern="100" dirty="0" smtClean="0">
                <a:latin typeface="Calibri"/>
                <a:cs typeface="Times New Roman"/>
              </a:rPr>
              <a:t>总体架构</a:t>
            </a:r>
            <a:endParaRPr lang="en-US" altLang="zh-CN" kern="100" dirty="0" smtClean="0">
              <a:latin typeface="Calibri"/>
              <a:cs typeface="Times New Roman"/>
            </a:endParaRPr>
          </a:p>
          <a:p>
            <a:pPr marL="285750" lvl="0" indent="-285750" algn="just">
              <a:lnSpc>
                <a:spcPct val="150000"/>
              </a:lnSpc>
              <a:spcAft>
                <a:spcPts val="0"/>
              </a:spcAft>
              <a:buFont typeface="Wingdings" pitchFamily="2" charset="2"/>
              <a:buChar char="Ø"/>
            </a:pPr>
            <a:r>
              <a:rPr lang="zh-CN" altLang="en-US" kern="100" dirty="0" smtClean="0">
                <a:latin typeface="Calibri"/>
                <a:cs typeface="Times New Roman"/>
              </a:rPr>
              <a:t>针对头痛，设计并实现原发性头痛的临床诊断决策支持系统</a:t>
            </a:r>
            <a:endParaRPr lang="en-US" altLang="zh-CN" kern="100" dirty="0" smtClean="0">
              <a:latin typeface="Calibri"/>
              <a:cs typeface="Times New Roman"/>
            </a:endParaRPr>
          </a:p>
          <a:p>
            <a:pPr marL="285750" lvl="0" indent="-285750" algn="just">
              <a:lnSpc>
                <a:spcPct val="150000"/>
              </a:lnSpc>
              <a:spcAft>
                <a:spcPts val="0"/>
              </a:spcAft>
              <a:buFont typeface="Wingdings" pitchFamily="2" charset="2"/>
              <a:buChar char="Ø"/>
            </a:pPr>
            <a:r>
              <a:rPr lang="zh-CN" altLang="zh-CN" dirty="0" smtClean="0">
                <a:latin typeface="Calibri"/>
                <a:cs typeface="Times New Roman"/>
              </a:rPr>
              <a:t>老年痴呆</a:t>
            </a:r>
            <a:r>
              <a:rPr lang="zh-CN" altLang="zh-CN" dirty="0">
                <a:latin typeface="Calibri"/>
                <a:cs typeface="Times New Roman"/>
              </a:rPr>
              <a:t>症疾病，设计并实现面向</a:t>
            </a:r>
            <a:r>
              <a:rPr lang="zh-CN" altLang="zh-CN" dirty="0" smtClean="0">
                <a:latin typeface="Calibri"/>
                <a:cs typeface="Times New Roman"/>
              </a:rPr>
              <a:t>社区</a:t>
            </a:r>
            <a:r>
              <a:rPr lang="zh-CN" altLang="en-US" dirty="0" smtClean="0">
                <a:latin typeface="Calibri"/>
                <a:cs typeface="Times New Roman"/>
              </a:rPr>
              <a:t>疾病诊断</a:t>
            </a:r>
            <a:r>
              <a:rPr lang="zh-CN" altLang="zh-CN" dirty="0" smtClean="0">
                <a:latin typeface="Calibri"/>
                <a:cs typeface="Times New Roman"/>
              </a:rPr>
              <a:t>决策支持系统</a:t>
            </a:r>
            <a:endParaRPr lang="en-US" altLang="zh-CN" dirty="0" smtClean="0">
              <a:latin typeface="Calibri"/>
              <a:cs typeface="Times New Roman"/>
            </a:endParaRPr>
          </a:p>
        </p:txBody>
      </p:sp>
      <p:sp>
        <p:nvSpPr>
          <p:cNvPr id="3" name="TextBox 2"/>
          <p:cNvSpPr txBox="1"/>
          <p:nvPr/>
        </p:nvSpPr>
        <p:spPr>
          <a:xfrm>
            <a:off x="464488" y="1268760"/>
            <a:ext cx="1627369"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a:t>研究内容</a:t>
            </a:r>
          </a:p>
        </p:txBody>
      </p:sp>
    </p:spTree>
    <p:extLst>
      <p:ext uri="{BB962C8B-B14F-4D97-AF65-F5344CB8AC3E}">
        <p14:creationId xmlns:p14="http://schemas.microsoft.com/office/powerpoint/2010/main" val="1716623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8520</TotalTime>
  <Words>2335</Words>
  <Application>Microsoft Office PowerPoint</Application>
  <PresentationFormat>全屏显示(4:3)</PresentationFormat>
  <Paragraphs>455</Paragraphs>
  <Slides>45</Slides>
  <Notes>15</Notes>
  <HiddenSlides>0</HiddenSlides>
  <MMClips>0</MMClips>
  <ScaleCrop>false</ScaleCrop>
  <HeadingPairs>
    <vt:vector size="4" baseType="variant">
      <vt:variant>
        <vt:lpstr>主题</vt:lpstr>
      </vt:variant>
      <vt:variant>
        <vt:i4>2</vt:i4>
      </vt:variant>
      <vt:variant>
        <vt:lpstr>幻灯片标题</vt:lpstr>
      </vt:variant>
      <vt:variant>
        <vt:i4>45</vt:i4>
      </vt:variant>
    </vt:vector>
  </HeadingPairs>
  <TitlesOfParts>
    <vt:vector size="47" baseType="lpstr">
      <vt:lpstr>Office 主题​​</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FGJ</dc:creator>
  <cp:lastModifiedBy>FGJ</cp:lastModifiedBy>
  <cp:revision>226</cp:revision>
  <dcterms:created xsi:type="dcterms:W3CDTF">2013-12-18T05:22:15Z</dcterms:created>
  <dcterms:modified xsi:type="dcterms:W3CDTF">2013-12-25T08:44:07Z</dcterms:modified>
</cp:coreProperties>
</file>