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258" r:id="rId4"/>
    <p:sldId id="257" r:id="rId5"/>
    <p:sldId id="261" r:id="rId6"/>
    <p:sldId id="260" r:id="rId7"/>
    <p:sldId id="263" r:id="rId8"/>
    <p:sldId id="291" r:id="rId9"/>
    <p:sldId id="315" r:id="rId10"/>
    <p:sldId id="265" r:id="rId11"/>
    <p:sldId id="274" r:id="rId12"/>
    <p:sldId id="289" r:id="rId13"/>
    <p:sldId id="262" r:id="rId14"/>
    <p:sldId id="312" r:id="rId15"/>
    <p:sldId id="316" r:id="rId16"/>
    <p:sldId id="301" r:id="rId17"/>
    <p:sldId id="279" r:id="rId18"/>
    <p:sldId id="296" r:id="rId19"/>
    <p:sldId id="308" r:id="rId20"/>
    <p:sldId id="310" r:id="rId21"/>
    <p:sldId id="275" r:id="rId22"/>
    <p:sldId id="314" r:id="rId23"/>
    <p:sldId id="264" r:id="rId24"/>
    <p:sldId id="311" r:id="rId25"/>
    <p:sldId id="298" r:id="rId26"/>
    <p:sldId id="313" r:id="rId27"/>
    <p:sldId id="317" r:id="rId28"/>
    <p:sldId id="318" r:id="rId29"/>
    <p:sldId id="307" r:id="rId30"/>
    <p:sldId id="276" r:id="rId31"/>
    <p:sldId id="271" r:id="rId32"/>
    <p:sldId id="286" r:id="rId33"/>
    <p:sldId id="293" r:id="rId34"/>
    <p:sldId id="281" r:id="rId35"/>
    <p:sldId id="284" r:id="rId36"/>
    <p:sldId id="320" r:id="rId37"/>
    <p:sldId id="321" r:id="rId38"/>
    <p:sldId id="277" r:id="rId39"/>
    <p:sldId id="282" r:id="rId40"/>
    <p:sldId id="294" r:id="rId41"/>
    <p:sldId id="285" r:id="rId42"/>
    <p:sldId id="283" r:id="rId43"/>
    <p:sldId id="297" r:id="rId44"/>
    <p:sldId id="319" r:id="rId45"/>
    <p:sldId id="259"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0F4"/>
    <a:srgbClr val="3399FF"/>
    <a:srgbClr val="C2E6B8"/>
    <a:srgbClr val="D9E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91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诊断率</a:t>
            </a:r>
            <a:endParaRPr lang="zh-CN" altLang="en-US" dirty="0"/>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4"/>
                <c:pt idx="0">
                  <c:v>第一季度</c:v>
                </c:pt>
                <c:pt idx="1">
                  <c:v>第二季度</c:v>
                </c:pt>
                <c:pt idx="2">
                  <c:v>第三季度</c:v>
                </c:pt>
                <c:pt idx="3">
                  <c:v>第四季度</c:v>
                </c:pt>
              </c:strCache>
            </c:strRef>
          </c:cat>
          <c:val>
            <c:numRef>
              <c:f>Sheet1!$B$2:$B$5</c:f>
              <c:numCache>
                <c:formatCode>G/通用格式</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708E7-68CC-4F97-875A-F224EAC92E07}" type="doc">
      <dgm:prSet loTypeId="urn:microsoft.com/office/officeart/2005/8/layout/hProcess9" loCatId="process" qsTypeId="urn:microsoft.com/office/officeart/2005/8/quickstyle/simple1" qsCatId="simple" csTypeId="urn:microsoft.com/office/officeart/2005/8/colors/colorful4" csCatId="colorful" phldr="1"/>
      <dgm:spPr/>
    </dgm:pt>
    <dgm:pt modelId="{7AE7198D-12D3-4686-8D8C-5F829E0DBC24}">
      <dgm:prSet phldrT="[文本]"/>
      <dgm:spPr>
        <a:xfrm>
          <a:off x="0" y="1219199"/>
          <a:ext cx="1828800" cy="1625600"/>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EB87C391-3D6C-4EB6-823E-E11A0E4E6C49}" type="parTrans" cxnId="{903319D1-5C69-4E3F-97BB-BAB54D53C27C}">
      <dgm:prSet/>
      <dgm:spPr/>
      <dgm:t>
        <a:bodyPr/>
        <a:lstStyle/>
        <a:p>
          <a:endParaRPr lang="zh-CN" altLang="en-US"/>
        </a:p>
      </dgm:t>
    </dgm:pt>
    <dgm:pt modelId="{D63A11FF-378E-4BF8-902F-31EF5C80620D}" type="sibTrans" cxnId="{903319D1-5C69-4E3F-97BB-BAB54D53C27C}">
      <dgm:prSet/>
      <dgm:spPr/>
      <dgm:t>
        <a:bodyPr/>
        <a:lstStyle/>
        <a:p>
          <a:endParaRPr lang="zh-CN" altLang="en-US"/>
        </a:p>
      </dgm:t>
    </dgm:pt>
    <dgm:pt modelId="{D6F38E54-F037-4342-B030-4E05020B5F1F}">
      <dgm:prSet phldrT="[文本]"/>
      <dgm:spPr>
        <a:xfrm>
          <a:off x="2133599" y="1219199"/>
          <a:ext cx="1828800" cy="1625600"/>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B6B9F223-64A4-4608-9B6F-E83346EA11C8}" type="parTrans" cxnId="{8B30D3DE-10ED-40B7-B6AC-44E4415CD43E}">
      <dgm:prSet/>
      <dgm:spPr/>
      <dgm:t>
        <a:bodyPr/>
        <a:lstStyle/>
        <a:p>
          <a:endParaRPr lang="zh-CN" altLang="en-US"/>
        </a:p>
      </dgm:t>
    </dgm:pt>
    <dgm:pt modelId="{2EE56E42-C02E-4A2D-A9AA-CD4364B968EC}" type="sibTrans" cxnId="{8B30D3DE-10ED-40B7-B6AC-44E4415CD43E}">
      <dgm:prSet/>
      <dgm:spPr/>
      <dgm:t>
        <a:bodyPr/>
        <a:lstStyle/>
        <a:p>
          <a:endParaRPr lang="zh-CN" altLang="en-US"/>
        </a:p>
      </dgm:t>
    </dgm:pt>
    <dgm:pt modelId="{0EDB0841-5364-4A01-86B0-08F2164032B6}">
      <dgm:prSet phldrT="[文本]"/>
      <dgm:spPr>
        <a:xfrm>
          <a:off x="4267200" y="1219199"/>
          <a:ext cx="1828800" cy="1625600"/>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endParaRPr lang="zh-CN" altLang="en-US">
            <a:solidFill>
              <a:sysClr val="window" lastClr="FFFFFF"/>
            </a:solidFill>
            <a:latin typeface="Calibri"/>
            <a:ea typeface="宋体"/>
            <a:cs typeface="+mn-cs"/>
          </a:endParaRPr>
        </a:p>
      </dgm:t>
    </dgm:pt>
    <dgm:pt modelId="{45DFDD56-6483-4FBF-AEF8-5DAA84A17F67}" type="parTrans" cxnId="{A83C9B65-F5DD-454C-A40B-5B9A9B406F84}">
      <dgm:prSet/>
      <dgm:spPr/>
      <dgm:t>
        <a:bodyPr/>
        <a:lstStyle/>
        <a:p>
          <a:endParaRPr lang="zh-CN" altLang="en-US"/>
        </a:p>
      </dgm:t>
    </dgm:pt>
    <dgm:pt modelId="{28E088BD-7A2B-4617-B45F-176893D07596}" type="sibTrans" cxnId="{A83C9B65-F5DD-454C-A40B-5B9A9B406F84}">
      <dgm:prSet/>
      <dgm:spPr/>
      <dgm:t>
        <a:bodyPr/>
        <a:lstStyle/>
        <a:p>
          <a:endParaRPr lang="zh-CN" altLang="en-US"/>
        </a:p>
      </dgm:t>
    </dgm:pt>
    <dgm:pt modelId="{A7A3E541-EC89-4C19-986F-380989F95AAD}" type="pres">
      <dgm:prSet presAssocID="{4A2708E7-68CC-4F97-875A-F224EAC92E07}" presName="CompostProcess" presStyleCnt="0">
        <dgm:presLayoutVars>
          <dgm:dir/>
          <dgm:resizeHandles val="exact"/>
        </dgm:presLayoutVars>
      </dgm:prSet>
      <dgm:spPr/>
    </dgm:pt>
    <dgm:pt modelId="{9FF1B752-78E5-4353-B550-04E276A60E8C}" type="pres">
      <dgm:prSet presAssocID="{4A2708E7-68CC-4F97-875A-F224EAC92E07}" presName="arrow" presStyleLbl="bgShp" presStyleIdx="0" presStyleCnt="1" custLinFactNeighborX="5476" custLinFactNeighborY="-24806"/>
      <dgm:spPr>
        <a:xfrm>
          <a:off x="457199" y="0"/>
          <a:ext cx="5181600" cy="4063999"/>
        </a:xfrm>
        <a:prstGeom prst="rightArrow">
          <a:avLst/>
        </a:prstGeom>
        <a:solidFill>
          <a:srgbClr val="8064A2">
            <a:tint val="40000"/>
            <a:hueOff val="0"/>
            <a:satOff val="0"/>
            <a:lumOff val="0"/>
            <a:alphaOff val="0"/>
          </a:srgbClr>
        </a:solidFill>
        <a:ln>
          <a:noFill/>
        </a:ln>
        <a:effectLst/>
      </dgm:spPr>
      <dgm:t>
        <a:bodyPr/>
        <a:lstStyle/>
        <a:p>
          <a:endParaRPr lang="zh-CN" altLang="en-US"/>
        </a:p>
      </dgm:t>
    </dgm:pt>
    <dgm:pt modelId="{A6C4B2DD-251F-416A-9126-C35CF776C2E4}" type="pres">
      <dgm:prSet presAssocID="{4A2708E7-68CC-4F97-875A-F224EAC92E07}" presName="linearProcess" presStyleCnt="0"/>
      <dgm:spPr/>
    </dgm:pt>
    <dgm:pt modelId="{207D15A2-AF95-44EF-AA73-8DFD3E93D4D0}" type="pres">
      <dgm:prSet presAssocID="{7AE7198D-12D3-4686-8D8C-5F829E0DBC24}" presName="textNode" presStyleLbl="node1" presStyleIdx="0" presStyleCnt="3">
        <dgm:presLayoutVars>
          <dgm:bulletEnabled val="1"/>
        </dgm:presLayoutVars>
      </dgm:prSet>
      <dgm:spPr/>
      <dgm:t>
        <a:bodyPr/>
        <a:lstStyle/>
        <a:p>
          <a:endParaRPr lang="zh-CN" altLang="en-US"/>
        </a:p>
      </dgm:t>
    </dgm:pt>
    <dgm:pt modelId="{75087EF4-5FAD-4A8F-8181-677D4A44AEB4}" type="pres">
      <dgm:prSet presAssocID="{D63A11FF-378E-4BF8-902F-31EF5C80620D}" presName="sibTrans" presStyleCnt="0"/>
      <dgm:spPr/>
    </dgm:pt>
    <dgm:pt modelId="{E3249015-0E52-4E9C-97E2-C31755DA7C84}" type="pres">
      <dgm:prSet presAssocID="{D6F38E54-F037-4342-B030-4E05020B5F1F}" presName="textNode" presStyleLbl="node1" presStyleIdx="1" presStyleCnt="3">
        <dgm:presLayoutVars>
          <dgm:bulletEnabled val="1"/>
        </dgm:presLayoutVars>
      </dgm:prSet>
      <dgm:spPr/>
      <dgm:t>
        <a:bodyPr/>
        <a:lstStyle/>
        <a:p>
          <a:endParaRPr lang="zh-CN" altLang="en-US"/>
        </a:p>
      </dgm:t>
    </dgm:pt>
    <dgm:pt modelId="{98426B35-6CEC-4DAC-9C23-367E3FDF4445}" type="pres">
      <dgm:prSet presAssocID="{2EE56E42-C02E-4A2D-A9AA-CD4364B968EC}" presName="sibTrans" presStyleCnt="0"/>
      <dgm:spPr/>
    </dgm:pt>
    <dgm:pt modelId="{B96F21A7-FF77-4091-8524-2D0FE362DC7E}" type="pres">
      <dgm:prSet presAssocID="{0EDB0841-5364-4A01-86B0-08F2164032B6}" presName="textNode" presStyleLbl="node1" presStyleIdx="2" presStyleCnt="3">
        <dgm:presLayoutVars>
          <dgm:bulletEnabled val="1"/>
        </dgm:presLayoutVars>
      </dgm:prSet>
      <dgm:spPr/>
      <dgm:t>
        <a:bodyPr/>
        <a:lstStyle/>
        <a:p>
          <a:endParaRPr lang="zh-CN" altLang="en-US"/>
        </a:p>
      </dgm:t>
    </dgm:pt>
  </dgm:ptLst>
  <dgm:cxnLst>
    <dgm:cxn modelId="{7690A9C1-69FC-482F-8D37-214105099769}" type="presOf" srcId="{7AE7198D-12D3-4686-8D8C-5F829E0DBC24}" destId="{207D15A2-AF95-44EF-AA73-8DFD3E93D4D0}" srcOrd="0" destOrd="0" presId="urn:microsoft.com/office/officeart/2005/8/layout/hProcess9"/>
    <dgm:cxn modelId="{903319D1-5C69-4E3F-97BB-BAB54D53C27C}" srcId="{4A2708E7-68CC-4F97-875A-F224EAC92E07}" destId="{7AE7198D-12D3-4686-8D8C-5F829E0DBC24}" srcOrd="0" destOrd="0" parTransId="{EB87C391-3D6C-4EB6-823E-E11A0E4E6C49}" sibTransId="{D63A11FF-378E-4BF8-902F-31EF5C80620D}"/>
    <dgm:cxn modelId="{A83C9B65-F5DD-454C-A40B-5B9A9B406F84}" srcId="{4A2708E7-68CC-4F97-875A-F224EAC92E07}" destId="{0EDB0841-5364-4A01-86B0-08F2164032B6}" srcOrd="2" destOrd="0" parTransId="{45DFDD56-6483-4FBF-AEF8-5DAA84A17F67}" sibTransId="{28E088BD-7A2B-4617-B45F-176893D07596}"/>
    <dgm:cxn modelId="{FB7046AC-F53B-42FD-8E27-164FD3921C2C}" type="presOf" srcId="{4A2708E7-68CC-4F97-875A-F224EAC92E07}" destId="{A7A3E541-EC89-4C19-986F-380989F95AAD}" srcOrd="0" destOrd="0" presId="urn:microsoft.com/office/officeart/2005/8/layout/hProcess9"/>
    <dgm:cxn modelId="{8B30D3DE-10ED-40B7-B6AC-44E4415CD43E}" srcId="{4A2708E7-68CC-4F97-875A-F224EAC92E07}" destId="{D6F38E54-F037-4342-B030-4E05020B5F1F}" srcOrd="1" destOrd="0" parTransId="{B6B9F223-64A4-4608-9B6F-E83346EA11C8}" sibTransId="{2EE56E42-C02E-4A2D-A9AA-CD4364B968EC}"/>
    <dgm:cxn modelId="{B338AB25-77D4-4E4B-98F6-CEE0C4115002}" type="presOf" srcId="{D6F38E54-F037-4342-B030-4E05020B5F1F}" destId="{E3249015-0E52-4E9C-97E2-C31755DA7C84}" srcOrd="0" destOrd="0" presId="urn:microsoft.com/office/officeart/2005/8/layout/hProcess9"/>
    <dgm:cxn modelId="{FC861D07-4B1F-45DC-A779-6E1CA70DFD30}" type="presOf" srcId="{0EDB0841-5364-4A01-86B0-08F2164032B6}" destId="{B96F21A7-FF77-4091-8524-2D0FE362DC7E}" srcOrd="0" destOrd="0" presId="urn:microsoft.com/office/officeart/2005/8/layout/hProcess9"/>
    <dgm:cxn modelId="{14E1733C-C80A-457F-8FDE-9089AC00B9B9}" type="presParOf" srcId="{A7A3E541-EC89-4C19-986F-380989F95AAD}" destId="{9FF1B752-78E5-4353-B550-04E276A60E8C}" srcOrd="0" destOrd="0" presId="urn:microsoft.com/office/officeart/2005/8/layout/hProcess9"/>
    <dgm:cxn modelId="{CC48E7A5-5892-4198-AD71-5132BCC4046C}" type="presParOf" srcId="{A7A3E541-EC89-4C19-986F-380989F95AAD}" destId="{A6C4B2DD-251F-416A-9126-C35CF776C2E4}" srcOrd="1" destOrd="0" presId="urn:microsoft.com/office/officeart/2005/8/layout/hProcess9"/>
    <dgm:cxn modelId="{297A2A2F-49DA-4416-9E07-AF131E3DB5E4}" type="presParOf" srcId="{A6C4B2DD-251F-416A-9126-C35CF776C2E4}" destId="{207D15A2-AF95-44EF-AA73-8DFD3E93D4D0}" srcOrd="0" destOrd="0" presId="urn:microsoft.com/office/officeart/2005/8/layout/hProcess9"/>
    <dgm:cxn modelId="{A25E2B22-D583-45F1-AAF0-40AFF6A78D32}" type="presParOf" srcId="{A6C4B2DD-251F-416A-9126-C35CF776C2E4}" destId="{75087EF4-5FAD-4A8F-8181-677D4A44AEB4}" srcOrd="1" destOrd="0" presId="urn:microsoft.com/office/officeart/2005/8/layout/hProcess9"/>
    <dgm:cxn modelId="{8C86ABE5-32BB-4FF5-93E7-2FFAC4D7CF85}" type="presParOf" srcId="{A6C4B2DD-251F-416A-9126-C35CF776C2E4}" destId="{E3249015-0E52-4E9C-97E2-C31755DA7C84}" srcOrd="2" destOrd="0" presId="urn:microsoft.com/office/officeart/2005/8/layout/hProcess9"/>
    <dgm:cxn modelId="{BC897DBD-6822-4C20-B534-1408A3AC59F6}" type="presParOf" srcId="{A6C4B2DD-251F-416A-9126-C35CF776C2E4}" destId="{98426B35-6CEC-4DAC-9C23-367E3FDF4445}" srcOrd="3" destOrd="0" presId="urn:microsoft.com/office/officeart/2005/8/layout/hProcess9"/>
    <dgm:cxn modelId="{99FBAF1F-6815-4C7C-ADCC-96D8135D4700}" type="presParOf" srcId="{A6C4B2DD-251F-416A-9126-C35CF776C2E4}" destId="{B96F21A7-FF77-4091-8524-2D0FE362DC7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1B752-78E5-4353-B550-04E276A60E8C}">
      <dsp:nvSpPr>
        <dsp:cNvPr id="0" name=""/>
        <dsp:cNvSpPr/>
      </dsp:nvSpPr>
      <dsp:spPr>
        <a:xfrm>
          <a:off x="603907" y="0"/>
          <a:ext cx="4223269" cy="3496646"/>
        </a:xfrm>
        <a:prstGeom prst="rightArrow">
          <a:avLst/>
        </a:prstGeom>
        <a:solidFill>
          <a:srgbClr val="8064A2">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207D15A2-AF95-44EF-AA73-8DFD3E93D4D0}">
      <dsp:nvSpPr>
        <dsp:cNvPr id="0" name=""/>
        <dsp:cNvSpPr/>
      </dsp:nvSpPr>
      <dsp:spPr>
        <a:xfrm>
          <a:off x="0" y="1048993"/>
          <a:ext cx="1490565" cy="1398658"/>
        </a:xfrm>
        <a:prstGeom prst="roundRect">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68277" y="1117270"/>
        <a:ext cx="1354011" cy="1262104"/>
      </dsp:txXfrm>
    </dsp:sp>
    <dsp:sp modelId="{E3249015-0E52-4E9C-97E2-C31755DA7C84}">
      <dsp:nvSpPr>
        <dsp:cNvPr id="0" name=""/>
        <dsp:cNvSpPr/>
      </dsp:nvSpPr>
      <dsp:spPr>
        <a:xfrm>
          <a:off x="1738993" y="1048993"/>
          <a:ext cx="1490565" cy="1398658"/>
        </a:xfrm>
        <a:prstGeom prst="roundRect">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1807270" y="1117270"/>
        <a:ext cx="1354011" cy="1262104"/>
      </dsp:txXfrm>
    </dsp:sp>
    <dsp:sp modelId="{B96F21A7-FF77-4091-8524-2D0FE362DC7E}">
      <dsp:nvSpPr>
        <dsp:cNvPr id="0" name=""/>
        <dsp:cNvSpPr/>
      </dsp:nvSpPr>
      <dsp:spPr>
        <a:xfrm>
          <a:off x="3477986" y="1048993"/>
          <a:ext cx="1490565" cy="1398658"/>
        </a:xfrm>
        <a:prstGeom prst="roundRect">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endParaRPr lang="zh-CN" altLang="en-US" sz="5800" kern="1200">
            <a:solidFill>
              <a:sysClr val="window" lastClr="FFFFFF"/>
            </a:solidFill>
            <a:latin typeface="Calibri"/>
            <a:ea typeface="宋体"/>
            <a:cs typeface="+mn-cs"/>
          </a:endParaRPr>
        </a:p>
      </dsp:txBody>
      <dsp:txXfrm>
        <a:off x="3546263" y="1117270"/>
        <a:ext cx="1354011" cy="12621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EB92AA-D379-4FD2-B2BE-0106447557CB}" type="datetimeFigureOut">
              <a:rPr lang="zh-CN" altLang="en-US" smtClean="0"/>
              <a:t>2013/12/25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9F8AD-38F6-4812-8E25-58A478D004CF}" type="slidenum">
              <a:rPr lang="zh-CN" altLang="en-US" smtClean="0"/>
              <a:t>‹#›</a:t>
            </a:fld>
            <a:endParaRPr lang="zh-CN" altLang="en-US"/>
          </a:p>
        </p:txBody>
      </p:sp>
    </p:spTree>
    <p:extLst>
      <p:ext uri="{BB962C8B-B14F-4D97-AF65-F5344CB8AC3E}">
        <p14:creationId xmlns:p14="http://schemas.microsoft.com/office/powerpoint/2010/main" val="1257730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a:t>
            </a:fld>
            <a:endParaRPr lang="en-US" altLang="zh-CN" smtClean="0">
              <a:solidFill>
                <a:srgbClr val="000000"/>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20</a:t>
            </a:fld>
            <a:endParaRPr lang="en-US" altLang="zh-CN" smtClean="0">
              <a:solidFill>
                <a:srgbClr val="000000"/>
              </a:solidFill>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26</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29</a:t>
            </a:fld>
            <a:endParaRPr lang="en-US" altLang="zh-CN" smtClean="0">
              <a:solidFill>
                <a:srgbClr val="000000"/>
              </a:solidFill>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37</a:t>
            </a:fld>
            <a:endParaRPr lang="en-US" altLang="zh-CN" smtClean="0">
              <a:solidFill>
                <a:srgbClr val="000000"/>
              </a:solidFill>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43</a:t>
            </a:fld>
            <a:endParaRPr lang="en-US" altLang="zh-CN"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社区医疗服务为居民提供基本的医疗服务，是我国医疗体制改革和社区建设的重要组成部分。它是以人的保健为中心、家庭为单位、社区为范围导向，以妇女儿童、老年人、慢性病、残疾人和脆弱人群为重点，以解决社区主要问题、满足社区基本卫生需求为目的，融预防、医疗、保健、健康教育为一体的，有效、经济、综合、连续的基层医疗服</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3</a:t>
            </a:fld>
            <a:endParaRPr lang="zh-CN" altLang="en-US"/>
          </a:p>
        </p:txBody>
      </p:sp>
    </p:spTree>
    <p:extLst>
      <p:ext uri="{BB962C8B-B14F-4D97-AF65-F5344CB8AC3E}">
        <p14:creationId xmlns:p14="http://schemas.microsoft.com/office/powerpoint/2010/main" val="3012511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临床专业技能指医生应用临床技能和经验迅速判断病人健康状况和建立诊断的能力以及判断病人对干预措施可能获得的效益和风险比的能</a:t>
            </a:r>
          </a:p>
          <a:p>
            <a:r>
              <a:rPr lang="zh-CN" altLang="en-US" dirty="0" smtClean="0"/>
              <a:t>力</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4</a:t>
            </a:fld>
            <a:endParaRPr lang="zh-CN" altLang="en-US"/>
          </a:p>
        </p:txBody>
      </p:sp>
    </p:spTree>
    <p:extLst>
      <p:ext uri="{BB962C8B-B14F-4D97-AF65-F5344CB8AC3E}">
        <p14:creationId xmlns:p14="http://schemas.microsoft.com/office/powerpoint/2010/main" val="5875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医生给病人看病的这一自然过程可以用人工智能的设计原理和方法来模拟。</a:t>
            </a:r>
          </a:p>
          <a:p>
            <a:r>
              <a:rPr lang="zh-CN" altLang="en-US" dirty="0" smtClean="0"/>
              <a:t>这就是临床决策支持系统。临床决策支持系统对医生看病的观察、诊断和治疗</a:t>
            </a:r>
            <a:r>
              <a:rPr lang="zh-CN" altLang="en-US" dirty="0" smtClean="0"/>
              <a:t>模</a:t>
            </a:r>
            <a:endParaRPr lang="en-US" altLang="zh-CN" dirty="0" smtClean="0"/>
          </a:p>
          <a:p>
            <a:r>
              <a:rPr lang="zh-CN" altLang="en-US" dirty="0" smtClean="0"/>
              <a:t>充分利用各地的医疗专家的知识和诊疗经验，在先进技术手段的支持下帮助并提高城乡基层医护人员的诊疗水平，做到“知识与技术下基层”，使一些常见病、多发病在城乡社区医院做到规范化诊疗</a:t>
            </a:r>
          </a:p>
          <a:p>
            <a:endParaRPr lang="en-US" altLang="zh-CN" dirty="0" smtClean="0"/>
          </a:p>
          <a:p>
            <a:endParaRPr lang="zh-CN" altLang="en-US" dirty="0" smtClean="0"/>
          </a:p>
          <a:p>
            <a:r>
              <a:rPr lang="zh-CN" altLang="en-US" dirty="0" smtClean="0"/>
              <a:t>拟过程包括病人数据收集、医生医学知识和经验收集、病人情况和医学规则匹配、</a:t>
            </a:r>
          </a:p>
          <a:p>
            <a:r>
              <a:rPr lang="zh-CN" altLang="en-US" dirty="0" smtClean="0"/>
              <a:t>解释匹配结果以及给出建议等过程</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5</a:t>
            </a:fld>
            <a:endParaRPr lang="zh-CN" altLang="en-US"/>
          </a:p>
        </p:txBody>
      </p:sp>
    </p:spTree>
    <p:extLst>
      <p:ext uri="{BB962C8B-B14F-4D97-AF65-F5344CB8AC3E}">
        <p14:creationId xmlns:p14="http://schemas.microsoft.com/office/powerpoint/2010/main" val="176094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设备部署 服务模式 使用方式 升级更新 </a:t>
            </a:r>
          </a:p>
          <a:p>
            <a:r>
              <a:rPr lang="en-US" altLang="zh-CN" dirty="0" err="1" smtClean="0"/>
              <a:t>SaaS</a:t>
            </a:r>
            <a:r>
              <a:rPr lang="en-US" altLang="zh-CN" dirty="0" smtClean="0"/>
              <a:t> </a:t>
            </a:r>
            <a:r>
              <a:rPr lang="zh-CN" altLang="en-US" dirty="0" smtClean="0"/>
              <a:t>模式 定期为定购的服务支付费用 只需要使用最简单的 </a:t>
            </a:r>
            <a:r>
              <a:rPr lang="en-US" altLang="zh-CN" dirty="0" smtClean="0"/>
              <a:t>PC </a:t>
            </a:r>
            <a:r>
              <a:rPr lang="zh-CN" altLang="en-US" dirty="0" smtClean="0"/>
              <a:t>设备 由厂商提供专业维护和服务 任何可接入 </a:t>
            </a:r>
            <a:r>
              <a:rPr lang="en-US" altLang="zh-CN" dirty="0" smtClean="0"/>
              <a:t>Internet </a:t>
            </a:r>
            <a:r>
              <a:rPr lang="zh-CN" altLang="en-US" dirty="0" smtClean="0"/>
              <a:t>的地方与时间使用 通过互联网随时更新软件使用的版本针对社区疾病的临床决策支持系统</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6</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各社区按需使用，集中</a:t>
            </a:r>
            <a:r>
              <a:rPr lang="en-US" altLang="zh-CN" dirty="0" smtClean="0"/>
              <a:t>IT</a:t>
            </a:r>
            <a:r>
              <a:rPr lang="zh-CN" altLang="en-US" dirty="0" smtClean="0"/>
              <a:t>系统</a:t>
            </a:r>
            <a:r>
              <a:rPr lang="en-US" altLang="zh-CN" dirty="0" smtClean="0"/>
              <a:t>---- </a:t>
            </a:r>
            <a:r>
              <a:rPr lang="zh-CN" altLang="en-US" dirty="0" smtClean="0"/>
              <a:t>可伸缩存储和计算资源  </a:t>
            </a:r>
          </a:p>
          <a:p>
            <a:r>
              <a:rPr lang="en-US" altLang="zh-CN" dirty="0" smtClean="0"/>
              <a:t>2.</a:t>
            </a:r>
            <a:r>
              <a:rPr lang="zh-CN" altLang="en-US" dirty="0" smtClean="0"/>
              <a:t>数据集中管理、海量、特异   </a:t>
            </a:r>
            <a:r>
              <a:rPr lang="en-US" altLang="zh-CN" dirty="0" smtClean="0"/>
              <a:t>-----</a:t>
            </a:r>
            <a:r>
              <a:rPr lang="zh-CN" altLang="en-US" dirty="0" smtClean="0"/>
              <a:t>模式自由、水平扩展扩展性好的存储</a:t>
            </a:r>
          </a:p>
          <a:p>
            <a:r>
              <a:rPr lang="en-US" altLang="zh-CN" dirty="0" smtClean="0"/>
              <a:t>3.</a:t>
            </a:r>
            <a:r>
              <a:rPr lang="zh-CN" altLang="en-US" dirty="0" smtClean="0"/>
              <a:t>现有的系统多为单机版或</a:t>
            </a:r>
            <a:r>
              <a:rPr lang="en-US" altLang="zh-CN" dirty="0" smtClean="0"/>
              <a:t>C\S</a:t>
            </a:r>
            <a:r>
              <a:rPr lang="zh-CN" altLang="en-US" dirty="0" smtClean="0"/>
              <a:t>架构，不符合服务模式的要求，而且疾病种类繁杂，开发工作量大</a:t>
            </a:r>
            <a:r>
              <a:rPr lang="en-US" altLang="zh-CN" dirty="0" smtClean="0"/>
              <a:t>—</a:t>
            </a:r>
            <a:r>
              <a:rPr lang="zh-CN" altLang="en-US" dirty="0" smtClean="0"/>
              <a:t>设计适合软件即服务模式的疾病诊断系统快速开发框架 </a:t>
            </a:r>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7</a:t>
            </a:fld>
            <a:endParaRPr lang="zh-CN" altLang="en-US"/>
          </a:p>
        </p:txBody>
      </p:sp>
    </p:spTree>
    <p:extLst>
      <p:ext uri="{BB962C8B-B14F-4D97-AF65-F5344CB8AC3E}">
        <p14:creationId xmlns:p14="http://schemas.microsoft.com/office/powerpoint/2010/main" val="52862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fld id="{F2CB80B6-B549-44AB-BC02-9E2D8841C6C3}" type="slidenum">
              <a:rPr lang="zh-CN" altLang="en-US" smtClean="0">
                <a:solidFill>
                  <a:srgbClr val="000000"/>
                </a:solidFill>
                <a:latin typeface="Arial" charset="0"/>
              </a:rPr>
              <a:pPr eaLnBrk="1" hangingPunct="1"/>
              <a:t>10</a:t>
            </a:fld>
            <a:endParaRPr lang="en-US" altLang="zh-CN" smtClean="0">
              <a:solidFill>
                <a:srgbClr val="000000"/>
              </a:solidFill>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12</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目前大多数传统决策支持系统往往应用在医院内的局域网，因而采用</a:t>
            </a:r>
            <a:r>
              <a:rPr lang="en-US" altLang="zh-CN" dirty="0" smtClean="0"/>
              <a:t>C\S</a:t>
            </a:r>
            <a:r>
              <a:rPr lang="zh-CN" altLang="en-US" dirty="0" smtClean="0"/>
              <a:t>架构 ，对于分散在广域网上的社区医院，一方面网络存在传输速率低、传播延迟大的问题，另一方面系统的升级维护工作量较大</a:t>
            </a:r>
          </a:p>
          <a:p>
            <a:r>
              <a:rPr lang="zh-CN" altLang="en-US" dirty="0" smtClean="0"/>
              <a:t>采用</a:t>
            </a:r>
            <a:r>
              <a:rPr lang="en-US" altLang="zh-CN" dirty="0" smtClean="0"/>
              <a:t>B/S</a:t>
            </a:r>
            <a:r>
              <a:rPr lang="zh-CN" altLang="en-US" dirty="0" smtClean="0"/>
              <a:t>架构，通过浏览器提供服务，简化了使用的过程</a:t>
            </a:r>
          </a:p>
          <a:p>
            <a:endParaRPr lang="zh-CN" altLang="en-US" dirty="0"/>
          </a:p>
        </p:txBody>
      </p:sp>
      <p:sp>
        <p:nvSpPr>
          <p:cNvPr id="4" name="灯片编号占位符 3"/>
          <p:cNvSpPr>
            <a:spLocks noGrp="1"/>
          </p:cNvSpPr>
          <p:nvPr>
            <p:ph type="sldNum" sz="quarter" idx="10"/>
          </p:nvPr>
        </p:nvSpPr>
        <p:spPr/>
        <p:txBody>
          <a:bodyPr/>
          <a:lstStyle/>
          <a:p>
            <a:fld id="{F9C9F8AD-38F6-4812-8E25-58A478D004CF}" type="slidenum">
              <a:rPr lang="zh-CN" altLang="en-US" smtClean="0"/>
              <a:t>15</a:t>
            </a:fld>
            <a:endParaRPr lang="zh-CN" altLang="en-US"/>
          </a:p>
        </p:txBody>
      </p:sp>
    </p:spTree>
    <p:extLst>
      <p:ext uri="{BB962C8B-B14F-4D97-AF65-F5344CB8AC3E}">
        <p14:creationId xmlns:p14="http://schemas.microsoft.com/office/powerpoint/2010/main" val="251003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55023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46581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33363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32FB4426-5738-4515-A79A-7AFEF728041A}" type="slidenum">
              <a:rPr lang="en-US" altLang="zh-CN"/>
              <a:pPr>
                <a:defRPr/>
              </a:pPr>
              <a:t>‹#›</a:t>
            </a:fld>
            <a:endParaRPr lang="en-US" altLang="zh-CN"/>
          </a:p>
        </p:txBody>
      </p:sp>
    </p:spTree>
    <p:extLst>
      <p:ext uri="{BB962C8B-B14F-4D97-AF65-F5344CB8AC3E}">
        <p14:creationId xmlns:p14="http://schemas.microsoft.com/office/powerpoint/2010/main" val="302182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F81533B-888C-4A32-B1D3-39D778DA3F0A}" type="slidenum">
              <a:rPr lang="en-US" altLang="zh-CN"/>
              <a:pPr>
                <a:defRPr/>
              </a:pPr>
              <a:t>‹#›</a:t>
            </a:fld>
            <a:endParaRPr lang="en-US" altLang="zh-CN"/>
          </a:p>
        </p:txBody>
      </p:sp>
    </p:spTree>
    <p:extLst>
      <p:ext uri="{BB962C8B-B14F-4D97-AF65-F5344CB8AC3E}">
        <p14:creationId xmlns:p14="http://schemas.microsoft.com/office/powerpoint/2010/main" val="19047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A8FFCAC-800E-4FC6-923C-7475918DC2D1}" type="slidenum">
              <a:rPr lang="en-US" altLang="zh-CN"/>
              <a:pPr>
                <a:defRPr/>
              </a:pPr>
              <a:t>‹#›</a:t>
            </a:fld>
            <a:endParaRPr lang="en-US" altLang="zh-CN"/>
          </a:p>
        </p:txBody>
      </p:sp>
    </p:spTree>
    <p:extLst>
      <p:ext uri="{BB962C8B-B14F-4D97-AF65-F5344CB8AC3E}">
        <p14:creationId xmlns:p14="http://schemas.microsoft.com/office/powerpoint/2010/main" val="1433606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6"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D89F224-AFF1-4D47-940B-D850241BD4D6}" type="slidenum">
              <a:rPr lang="en-US" altLang="zh-CN"/>
              <a:pPr>
                <a:defRPr/>
              </a:pPr>
              <a:t>‹#›</a:t>
            </a:fld>
            <a:endParaRPr lang="en-US" altLang="zh-CN"/>
          </a:p>
        </p:txBody>
      </p:sp>
    </p:spTree>
    <p:extLst>
      <p:ext uri="{BB962C8B-B14F-4D97-AF65-F5344CB8AC3E}">
        <p14:creationId xmlns:p14="http://schemas.microsoft.com/office/powerpoint/2010/main" val="683388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8"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12BECFE9-0E7B-4F03-B555-78B9B661D307}" type="slidenum">
              <a:rPr lang="en-US" altLang="zh-CN"/>
              <a:pPr>
                <a:defRPr/>
              </a:pPr>
              <a:t>‹#›</a:t>
            </a:fld>
            <a:endParaRPr lang="en-US" altLang="zh-CN"/>
          </a:p>
        </p:txBody>
      </p:sp>
    </p:spTree>
    <p:extLst>
      <p:ext uri="{BB962C8B-B14F-4D97-AF65-F5344CB8AC3E}">
        <p14:creationId xmlns:p14="http://schemas.microsoft.com/office/powerpoint/2010/main" val="3352766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47687745-32C5-46B2-B2C7-FFC9046A7558}" type="slidenum">
              <a:rPr lang="en-US" altLang="zh-CN"/>
              <a:pPr>
                <a:defRPr/>
              </a:pPr>
              <a:t>‹#›</a:t>
            </a:fld>
            <a:endParaRPr lang="en-US" altLang="zh-CN"/>
          </a:p>
        </p:txBody>
      </p:sp>
    </p:spTree>
    <p:extLst>
      <p:ext uri="{BB962C8B-B14F-4D97-AF65-F5344CB8AC3E}">
        <p14:creationId xmlns:p14="http://schemas.microsoft.com/office/powerpoint/2010/main" val="2836183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6"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D2A91896-4F5D-4807-B8D8-2588A25F2E34}" type="slidenum">
              <a:rPr lang="en-US" altLang="zh-CN"/>
              <a:pPr>
                <a:defRPr/>
              </a:pPr>
              <a:t>‹#›</a:t>
            </a:fld>
            <a:endParaRPr lang="en-US" altLang="zh-CN" dirty="0"/>
          </a:p>
        </p:txBody>
      </p:sp>
    </p:spTree>
    <p:extLst>
      <p:ext uri="{BB962C8B-B14F-4D97-AF65-F5344CB8AC3E}">
        <p14:creationId xmlns:p14="http://schemas.microsoft.com/office/powerpoint/2010/main" val="2680506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A490D66C-8351-4BCF-923D-AF0F43F01F05}" type="slidenum">
              <a:rPr lang="en-US" altLang="zh-CN"/>
              <a:pPr>
                <a:defRPr/>
              </a:pPr>
              <a:t>‹#›</a:t>
            </a:fld>
            <a:endParaRPr lang="en-US" altLang="zh-CN"/>
          </a:p>
        </p:txBody>
      </p:sp>
    </p:spTree>
    <p:extLst>
      <p:ext uri="{BB962C8B-B14F-4D97-AF65-F5344CB8AC3E}">
        <p14:creationId xmlns:p14="http://schemas.microsoft.com/office/powerpoint/2010/main" val="420128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234399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1" descr="D:\My Documents\数字化医疗工程技术开发\PPT准备\课题五\背景.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5"/>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7" name="Rectangle 6"/>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fontAlgn="auto">
              <a:spcBef>
                <a:spcPts val="0"/>
              </a:spcBef>
              <a:spcAft>
                <a:spcPts val="0"/>
              </a:spcAft>
              <a:defRPr/>
            </a:lvl1pPr>
          </a:lstStyle>
          <a:p>
            <a:pPr>
              <a:defRPr/>
            </a:pPr>
            <a:fld id="{6A0B98E0-37D5-4E26-A07C-C930531193E7}" type="slidenum">
              <a:rPr lang="en-US" altLang="zh-CN"/>
              <a:pPr>
                <a:defRPr/>
              </a:pPr>
              <a:t>‹#›</a:t>
            </a:fld>
            <a:endParaRPr lang="en-US" altLang="zh-CN"/>
          </a:p>
        </p:txBody>
      </p:sp>
    </p:spTree>
    <p:extLst>
      <p:ext uri="{BB962C8B-B14F-4D97-AF65-F5344CB8AC3E}">
        <p14:creationId xmlns:p14="http://schemas.microsoft.com/office/powerpoint/2010/main" val="363945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88328D6D-200D-4FB9-A4D7-2D339A530A12}" type="slidenum">
              <a:rPr lang="en-US" altLang="zh-CN"/>
              <a:pPr>
                <a:defRPr/>
              </a:pPr>
              <a:t>‹#›</a:t>
            </a:fld>
            <a:endParaRPr lang="en-US" altLang="zh-CN"/>
          </a:p>
        </p:txBody>
      </p:sp>
    </p:spTree>
    <p:extLst>
      <p:ext uri="{BB962C8B-B14F-4D97-AF65-F5344CB8AC3E}">
        <p14:creationId xmlns:p14="http://schemas.microsoft.com/office/powerpoint/2010/main" val="3687060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CB6C57CD-F18A-4AC2-8057-6FFF343A0A19}" type="slidenum">
              <a:rPr lang="en-US" altLang="zh-CN"/>
              <a:pPr>
                <a:defRPr/>
              </a:pPr>
              <a:t>‹#›</a:t>
            </a:fld>
            <a:endParaRPr lang="en-US" altLang="zh-CN"/>
          </a:p>
        </p:txBody>
      </p:sp>
    </p:spTree>
    <p:extLst>
      <p:ext uri="{BB962C8B-B14F-4D97-AF65-F5344CB8AC3E}">
        <p14:creationId xmlns:p14="http://schemas.microsoft.com/office/powerpoint/2010/main" val="1812561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5"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54A111D5-406D-48FC-A661-70174EFC167C}" type="slidenum">
              <a:rPr lang="en-US" altLang="zh-CN"/>
              <a:pPr>
                <a:defRPr/>
              </a:pPr>
              <a:t>‹#›</a:t>
            </a:fld>
            <a:endParaRPr lang="en-US" altLang="zh-CN"/>
          </a:p>
        </p:txBody>
      </p:sp>
    </p:spTree>
    <p:extLst>
      <p:ext uri="{BB962C8B-B14F-4D97-AF65-F5344CB8AC3E}">
        <p14:creationId xmlns:p14="http://schemas.microsoft.com/office/powerpoint/2010/main" val="4155430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ltLang="zh-CN"/>
          </a:p>
        </p:txBody>
      </p:sp>
      <p:sp>
        <p:nvSpPr>
          <p:cNvPr id="4" name="Rectangle 5"/>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fontAlgn="auto">
              <a:spcBef>
                <a:spcPts val="0"/>
              </a:spcBef>
              <a:spcAft>
                <a:spcPts val="0"/>
              </a:spcAft>
              <a:defRPr/>
            </a:lvl1pPr>
          </a:lstStyle>
          <a:p>
            <a:pPr>
              <a:defRPr/>
            </a:pPr>
            <a:fld id="{6837C295-7D68-4988-90C3-9DF21B518A27}" type="slidenum">
              <a:rPr lang="en-US" altLang="zh-CN"/>
              <a:pPr>
                <a:defRPr/>
              </a:pPr>
              <a:t>‹#›</a:t>
            </a:fld>
            <a:endParaRPr lang="en-US" altLang="zh-CN"/>
          </a:p>
        </p:txBody>
      </p:sp>
    </p:spTree>
    <p:extLst>
      <p:ext uri="{BB962C8B-B14F-4D97-AF65-F5344CB8AC3E}">
        <p14:creationId xmlns:p14="http://schemas.microsoft.com/office/powerpoint/2010/main" val="1230036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82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99146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85894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1464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365718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250188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A9FB0C-B183-40D2-95EB-93C86A997F4D}" type="datetimeFigureOut">
              <a:rPr lang="zh-CN" altLang="en-US" smtClean="0"/>
              <a:t>2013/12/25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111327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9FB0C-B183-40D2-95EB-93C86A997F4D}" type="datetimeFigureOut">
              <a:rPr lang="zh-CN" altLang="en-US" smtClean="0"/>
              <a:t>2013/12/25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23FB0-A3A7-419C-8618-CBA9B425EC5F}" type="slidenum">
              <a:rPr lang="zh-CN" altLang="en-US" smtClean="0"/>
              <a:t>‹#›</a:t>
            </a:fld>
            <a:endParaRPr lang="zh-CN" altLang="en-US"/>
          </a:p>
        </p:txBody>
      </p:sp>
    </p:spTree>
    <p:extLst>
      <p:ext uri="{BB962C8B-B14F-4D97-AF65-F5344CB8AC3E}">
        <p14:creationId xmlns:p14="http://schemas.microsoft.com/office/powerpoint/2010/main" val="4019743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charset="0"/>
                <a:ea typeface="宋体" charset="-122"/>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charset="0"/>
                <a:ea typeface="宋体" charset="-122"/>
              </a:defRPr>
            </a:lvl1pPr>
          </a:lstStyle>
          <a:p>
            <a:pPr fontAlgn="base">
              <a:spcBef>
                <a:spcPct val="0"/>
              </a:spcBef>
              <a:spcAft>
                <a:spcPct val="0"/>
              </a:spcAft>
              <a:defRPr/>
            </a:pPr>
            <a:fld id="{EA7B43F8-B507-4BDB-BB7A-FB50974C1F7E}"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48180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2.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7.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jpeg"/><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矩形 3"/>
          <p:cNvSpPr/>
          <p:nvPr/>
        </p:nvSpPr>
        <p:spPr>
          <a:xfrm>
            <a:off x="0" y="1903961"/>
            <a:ext cx="9144000" cy="1656001"/>
          </a:xfrm>
          <a:prstGeom prst="rect">
            <a:avLst/>
          </a:prstGeom>
          <a:solidFill>
            <a:srgbClr val="014C8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Franklin Gothic Medium"/>
              <a:ea typeface="微软雅黑"/>
              <a:cs typeface="+mn-cs"/>
            </a:endParaRPr>
          </a:p>
        </p:txBody>
      </p:sp>
      <p:sp>
        <p:nvSpPr>
          <p:cNvPr id="5" name="矩形 4"/>
          <p:cNvSpPr/>
          <p:nvPr/>
        </p:nvSpPr>
        <p:spPr>
          <a:xfrm>
            <a:off x="755576" y="1903961"/>
            <a:ext cx="3528392" cy="1656000"/>
          </a:xfrm>
          <a:prstGeom prst="rect">
            <a:avLst/>
          </a:prstGeom>
          <a:gradFill flip="none" rotWithShape="1">
            <a:gsLst>
              <a:gs pos="36000">
                <a:srgbClr val="026DCE"/>
              </a:gs>
              <a:gs pos="95000">
                <a:srgbClr val="014C83"/>
              </a:gs>
            </a:gsLst>
            <a:path path="circl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6" name="矩形 5"/>
          <p:cNvSpPr/>
          <p:nvPr/>
        </p:nvSpPr>
        <p:spPr>
          <a:xfrm>
            <a:off x="0" y="3496231"/>
            <a:ext cx="9144000" cy="222024"/>
          </a:xfrm>
          <a:prstGeom prst="rect">
            <a:avLst/>
          </a:prstGeom>
          <a:solidFill>
            <a:srgbClr val="012E57">
              <a:lumMod val="25000"/>
              <a:lumOff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Franklin Gothic Medium"/>
              <a:ea typeface="微软雅黑"/>
              <a:cs typeface="+mn-cs"/>
            </a:endParaRPr>
          </a:p>
        </p:txBody>
      </p:sp>
      <p:sp>
        <p:nvSpPr>
          <p:cNvPr id="7" name="TextBox 6"/>
          <p:cNvSpPr txBox="1"/>
          <p:nvPr/>
        </p:nvSpPr>
        <p:spPr>
          <a:xfrm>
            <a:off x="467544" y="2430413"/>
            <a:ext cx="8540725" cy="584775"/>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rPr>
              <a:t>面向社区的疾病诊断决策支持系统设计与开发</a:t>
            </a:r>
            <a:endParaRPr kumimoji="0" lang="zh-CN" altLang="en-US" sz="3200" b="1"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8" name="TextBox 7"/>
          <p:cNvSpPr txBox="1"/>
          <p:nvPr/>
        </p:nvSpPr>
        <p:spPr>
          <a:xfrm>
            <a:off x="3358809" y="3718255"/>
            <a:ext cx="2758194" cy="646331"/>
          </a:xfrm>
          <a:prstGeom prst="rect">
            <a:avLst/>
          </a:prstGeom>
          <a:noFill/>
        </p:spPr>
        <p:txBody>
          <a:bodyPr wrap="square" rtlCol="0">
            <a:spAutoFit/>
          </a:bodyPr>
          <a:lstStyle/>
          <a:p>
            <a:r>
              <a:rPr lang="zh-CN" altLang="en-US" dirty="0" smtClean="0"/>
              <a:t>汇报人</a:t>
            </a:r>
            <a:r>
              <a:rPr lang="en-US" altLang="zh-CN" dirty="0" smtClean="0"/>
              <a:t>: </a:t>
            </a:r>
            <a:r>
              <a:rPr lang="zh-CN" altLang="en-US" dirty="0" smtClean="0"/>
              <a:t>冯冠军</a:t>
            </a:r>
            <a:endParaRPr lang="en-US" altLang="zh-CN" dirty="0" smtClean="0"/>
          </a:p>
          <a:p>
            <a:r>
              <a:rPr lang="zh-CN" altLang="en-US" dirty="0" smtClean="0"/>
              <a:t>导    师</a:t>
            </a:r>
            <a:r>
              <a:rPr lang="en-US" altLang="zh-CN" dirty="0" smtClean="0"/>
              <a:t>:  </a:t>
            </a:r>
            <a:r>
              <a:rPr lang="zh-CN" altLang="en-US" dirty="0" smtClean="0"/>
              <a:t>吕旭东 教授</a:t>
            </a:r>
            <a:endParaRPr lang="en-US" altLang="zh-CN" dirty="0" smtClean="0"/>
          </a:p>
        </p:txBody>
      </p:sp>
    </p:spTree>
    <p:extLst>
      <p:ext uri="{BB962C8B-B14F-4D97-AF65-F5344CB8AC3E}">
        <p14:creationId xmlns:p14="http://schemas.microsoft.com/office/powerpoint/2010/main" val="583242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头痛决策支持系统设计与开发</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a:solidFill>
            <a:schemeClr val="accent1">
              <a:lumMod val="90000"/>
            </a:schemeClr>
          </a:solidFill>
        </p:grpSpPr>
        <p:sp>
          <p:nvSpPr>
            <p:cNvPr id="20" name="矩形 19"/>
            <p:cNvSpPr/>
            <p:nvPr/>
          </p:nvSpPr>
          <p:spPr bwMode="auto">
            <a:xfrm>
              <a:off x="3498822" y="245745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8"/>
              <a:ext cx="4366590" cy="3693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5"/>
            <a:ext cx="5213404" cy="571500"/>
            <a:chOff x="3176558" y="3171836"/>
            <a:chExt cx="5213434"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665592"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10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老年痴呆症决策支持系统设计与开发</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990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系统相关技术调研</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560197" y="1352332"/>
            <a:ext cx="2348720"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系统关键技术</a:t>
            </a:r>
          </a:p>
        </p:txBody>
      </p:sp>
      <p:sp>
        <p:nvSpPr>
          <p:cNvPr id="4" name="TextBox 3"/>
          <p:cNvSpPr txBox="1"/>
          <p:nvPr/>
        </p:nvSpPr>
        <p:spPr>
          <a:xfrm>
            <a:off x="755576" y="2267744"/>
            <a:ext cx="2664296" cy="369332"/>
          </a:xfrm>
          <a:prstGeom prst="rect">
            <a:avLst/>
          </a:prstGeom>
          <a:noFill/>
        </p:spPr>
        <p:txBody>
          <a:bodyPr wrap="square" rtlCol="0">
            <a:spAutoFit/>
          </a:bodyPr>
          <a:lstStyle/>
          <a:p>
            <a:endParaRPr lang="zh-CN" altLang="en-US" dirty="0"/>
          </a:p>
        </p:txBody>
      </p:sp>
      <p:sp>
        <p:nvSpPr>
          <p:cNvPr id="5" name="TextBox 4"/>
          <p:cNvSpPr txBox="1"/>
          <p:nvPr/>
        </p:nvSpPr>
        <p:spPr>
          <a:xfrm>
            <a:off x="780028" y="2268776"/>
            <a:ext cx="4320480" cy="369332"/>
          </a:xfrm>
          <a:prstGeom prst="rect">
            <a:avLst/>
          </a:prstGeom>
          <a:noFill/>
        </p:spPr>
        <p:txBody>
          <a:bodyPr wrap="square" rtlCol="0">
            <a:spAutoFit/>
          </a:bodyPr>
          <a:lstStyle/>
          <a:p>
            <a:r>
              <a:rPr lang="zh-CN" altLang="en-US" dirty="0" smtClean="0"/>
              <a:t>可伸缩性、按需使用的计算和存储资源</a:t>
            </a:r>
            <a:endParaRPr lang="zh-CN" altLang="en-US" dirty="0"/>
          </a:p>
        </p:txBody>
      </p:sp>
      <p:sp>
        <p:nvSpPr>
          <p:cNvPr id="6" name="TextBox 5"/>
          <p:cNvSpPr txBox="1"/>
          <p:nvPr/>
        </p:nvSpPr>
        <p:spPr>
          <a:xfrm>
            <a:off x="1360788" y="2931431"/>
            <a:ext cx="2880320" cy="369332"/>
          </a:xfrm>
          <a:prstGeom prst="rect">
            <a:avLst/>
          </a:prstGeom>
          <a:noFill/>
        </p:spPr>
        <p:txBody>
          <a:bodyPr wrap="square" rtlCol="0">
            <a:spAutoFit/>
          </a:bodyPr>
          <a:lstStyle/>
          <a:p>
            <a:r>
              <a:rPr lang="zh-CN" altLang="en-US" dirty="0" smtClean="0"/>
              <a:t>云</a:t>
            </a:r>
            <a:r>
              <a:rPr lang="zh-CN" altLang="en-US" dirty="0" smtClean="0"/>
              <a:t>计算</a:t>
            </a:r>
            <a:endParaRPr lang="zh-CN" altLang="en-US" dirty="0"/>
          </a:p>
        </p:txBody>
      </p:sp>
      <p:sp>
        <p:nvSpPr>
          <p:cNvPr id="7" name="TextBox 6"/>
          <p:cNvSpPr txBox="1"/>
          <p:nvPr/>
        </p:nvSpPr>
        <p:spPr>
          <a:xfrm>
            <a:off x="806379" y="3649010"/>
            <a:ext cx="4752528" cy="369332"/>
          </a:xfrm>
          <a:prstGeom prst="rect">
            <a:avLst/>
          </a:prstGeom>
          <a:noFill/>
        </p:spPr>
        <p:txBody>
          <a:bodyPr wrap="square" rtlCol="0">
            <a:spAutoFit/>
          </a:bodyPr>
          <a:lstStyle/>
          <a:p>
            <a:r>
              <a:rPr lang="zh-CN" altLang="en-US" dirty="0"/>
              <a:t>海量、</a:t>
            </a:r>
            <a:r>
              <a:rPr lang="zh-CN" altLang="en-US" dirty="0" smtClean="0"/>
              <a:t>异构性医疗</a:t>
            </a:r>
            <a:r>
              <a:rPr lang="zh-CN" altLang="en-US" dirty="0" smtClean="0"/>
              <a:t>数据</a:t>
            </a:r>
            <a:r>
              <a:rPr lang="zh-CN" altLang="en-US" dirty="0" smtClean="0"/>
              <a:t>的统一存储</a:t>
            </a:r>
            <a:endParaRPr lang="zh-CN" altLang="en-US" dirty="0"/>
          </a:p>
        </p:txBody>
      </p:sp>
      <p:sp>
        <p:nvSpPr>
          <p:cNvPr id="8" name="TextBox 7"/>
          <p:cNvSpPr txBox="1"/>
          <p:nvPr/>
        </p:nvSpPr>
        <p:spPr>
          <a:xfrm>
            <a:off x="1352493" y="4509120"/>
            <a:ext cx="2716128" cy="369332"/>
          </a:xfrm>
          <a:prstGeom prst="rect">
            <a:avLst/>
          </a:prstGeom>
          <a:noFill/>
        </p:spPr>
        <p:txBody>
          <a:bodyPr wrap="square" rtlCol="0">
            <a:spAutoFit/>
          </a:bodyPr>
          <a:lstStyle/>
          <a:p>
            <a:r>
              <a:rPr lang="en-US" altLang="zh-CN" dirty="0" smtClean="0"/>
              <a:t>NoSQL--</a:t>
            </a:r>
            <a:r>
              <a:rPr lang="en-US" altLang="zh-CN" dirty="0" err="1" smtClean="0"/>
              <a:t>mongoDB</a:t>
            </a:r>
            <a:endParaRPr lang="zh-CN" altLang="en-US" dirty="0"/>
          </a:p>
        </p:txBody>
      </p:sp>
    </p:spTree>
    <p:extLst>
      <p:ext uri="{BB962C8B-B14F-4D97-AF65-F5344CB8AC3E}">
        <p14:creationId xmlns:p14="http://schemas.microsoft.com/office/powerpoint/2010/main" val="29880082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394082" y="1392992"/>
            <a:ext cx="3430747"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软件系统的发展趋势</a:t>
            </a:r>
            <a:endParaRPr lang="zh-CN" altLang="en-US" dirty="0"/>
          </a:p>
        </p:txBody>
      </p:sp>
      <p:sp>
        <p:nvSpPr>
          <p:cNvPr id="4" name="圆角矩形 3"/>
          <p:cNvSpPr/>
          <p:nvPr/>
        </p:nvSpPr>
        <p:spPr bwMode="auto">
          <a:xfrm>
            <a:off x="611560" y="2041753"/>
            <a:ext cx="2458616"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4" name="圆角矩形 23"/>
          <p:cNvSpPr/>
          <p:nvPr/>
        </p:nvSpPr>
        <p:spPr bwMode="auto">
          <a:xfrm>
            <a:off x="3397002"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pic>
        <p:nvPicPr>
          <p:cNvPr id="3074" name="Picture 2" descr="D:\毕设\pictrute\imagesCAWCHZW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648" y="2201333"/>
            <a:ext cx="2115324" cy="165216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2" y="2241706"/>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圆角矩形 24"/>
          <p:cNvSpPr/>
          <p:nvPr/>
        </p:nvSpPr>
        <p:spPr bwMode="auto">
          <a:xfrm>
            <a:off x="6180519" y="2063937"/>
            <a:ext cx="2458616" cy="240250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右箭头 4"/>
          <p:cNvSpPr/>
          <p:nvPr/>
        </p:nvSpPr>
        <p:spPr bwMode="auto">
          <a:xfrm>
            <a:off x="3072885"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右箭头 33"/>
          <p:cNvSpPr/>
          <p:nvPr/>
        </p:nvSpPr>
        <p:spPr bwMode="auto">
          <a:xfrm>
            <a:off x="5837684" y="2807015"/>
            <a:ext cx="326826" cy="360510"/>
          </a:xfrm>
          <a:prstGeom prst="right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3075" name="Picture 3" descr="D:\毕设\pictrute\200510112161692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9647" y="2300946"/>
            <a:ext cx="2040359" cy="17331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82542" y="3705594"/>
            <a:ext cx="1045468" cy="369332"/>
          </a:xfrm>
          <a:prstGeom prst="rect">
            <a:avLst/>
          </a:prstGeom>
          <a:noFill/>
        </p:spPr>
        <p:txBody>
          <a:bodyPr wrap="square" rtlCol="0">
            <a:spAutoFit/>
          </a:bodyPr>
          <a:lstStyle/>
          <a:p>
            <a:r>
              <a:rPr lang="zh-CN" altLang="en-US" dirty="0" smtClean="0"/>
              <a:t>单机版</a:t>
            </a:r>
            <a:endParaRPr lang="zh-CN" altLang="en-US" dirty="0"/>
          </a:p>
        </p:txBody>
      </p:sp>
      <p:sp>
        <p:nvSpPr>
          <p:cNvPr id="7" name="TextBox 6"/>
          <p:cNvSpPr txBox="1"/>
          <p:nvPr/>
        </p:nvSpPr>
        <p:spPr>
          <a:xfrm>
            <a:off x="4067944" y="4097110"/>
            <a:ext cx="1296144" cy="369332"/>
          </a:xfrm>
          <a:prstGeom prst="rect">
            <a:avLst/>
          </a:prstGeom>
          <a:noFill/>
        </p:spPr>
        <p:txBody>
          <a:bodyPr wrap="square" rtlCol="0">
            <a:spAutoFit/>
          </a:bodyPr>
          <a:lstStyle/>
          <a:p>
            <a:r>
              <a:rPr lang="en-US" altLang="zh-CN" dirty="0" smtClean="0"/>
              <a:t>C\S</a:t>
            </a:r>
            <a:r>
              <a:rPr lang="zh-CN" altLang="en-US" dirty="0" smtClean="0"/>
              <a:t>架构</a:t>
            </a:r>
            <a:endParaRPr lang="zh-CN" altLang="en-US" dirty="0"/>
          </a:p>
        </p:txBody>
      </p:sp>
      <p:sp>
        <p:nvSpPr>
          <p:cNvPr id="8" name="TextBox 7"/>
          <p:cNvSpPr txBox="1"/>
          <p:nvPr/>
        </p:nvSpPr>
        <p:spPr>
          <a:xfrm>
            <a:off x="6876256" y="4097110"/>
            <a:ext cx="1296144" cy="369332"/>
          </a:xfrm>
          <a:prstGeom prst="rect">
            <a:avLst/>
          </a:prstGeom>
          <a:noFill/>
        </p:spPr>
        <p:txBody>
          <a:bodyPr wrap="square" rtlCol="0">
            <a:spAutoFit/>
          </a:bodyPr>
          <a:lstStyle/>
          <a:p>
            <a:r>
              <a:rPr lang="en-US" altLang="zh-CN" dirty="0" smtClean="0"/>
              <a:t>B\S</a:t>
            </a:r>
            <a:r>
              <a:rPr lang="zh-CN" altLang="en-US" dirty="0" smtClean="0"/>
              <a:t>架构</a:t>
            </a:r>
            <a:endParaRPr lang="zh-CN" altLang="en-US" dirty="0"/>
          </a:p>
        </p:txBody>
      </p:sp>
      <p:sp>
        <p:nvSpPr>
          <p:cNvPr id="2" name="下箭头 1"/>
          <p:cNvSpPr/>
          <p:nvPr/>
        </p:nvSpPr>
        <p:spPr bwMode="auto">
          <a:xfrm>
            <a:off x="7236296" y="4466442"/>
            <a:ext cx="504056" cy="330710"/>
          </a:xfrm>
          <a:prstGeom prst="downArrow">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云形 8"/>
          <p:cNvSpPr/>
          <p:nvPr/>
        </p:nvSpPr>
        <p:spPr bwMode="auto">
          <a:xfrm>
            <a:off x="6635798" y="4797152"/>
            <a:ext cx="1810544" cy="1008112"/>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0" name="TextBox 9"/>
          <p:cNvSpPr txBox="1"/>
          <p:nvPr/>
        </p:nvSpPr>
        <p:spPr>
          <a:xfrm>
            <a:off x="7019012" y="5116542"/>
            <a:ext cx="1044116" cy="369332"/>
          </a:xfrm>
          <a:prstGeom prst="rect">
            <a:avLst/>
          </a:prstGeom>
          <a:noFill/>
        </p:spPr>
        <p:txBody>
          <a:bodyPr wrap="square" rtlCol="0">
            <a:spAutoFit/>
          </a:bodyPr>
          <a:lstStyle/>
          <a:p>
            <a:r>
              <a:rPr lang="zh-CN" altLang="en-US" dirty="0" smtClean="0"/>
              <a:t>云计算</a:t>
            </a:r>
            <a:endParaRPr lang="zh-CN" altLang="en-US" dirty="0"/>
          </a:p>
        </p:txBody>
      </p:sp>
      <p:sp>
        <p:nvSpPr>
          <p:cNvPr id="11" name="TextBox 10"/>
          <p:cNvSpPr txBox="1"/>
          <p:nvPr/>
        </p:nvSpPr>
        <p:spPr>
          <a:xfrm>
            <a:off x="2461310" y="4892758"/>
            <a:ext cx="3222662" cy="369332"/>
          </a:xfrm>
          <a:prstGeom prst="rect">
            <a:avLst/>
          </a:prstGeom>
          <a:noFill/>
        </p:spPr>
        <p:txBody>
          <a:bodyPr wrap="square" rtlCol="0">
            <a:spAutoFit/>
          </a:bodyPr>
          <a:lstStyle/>
          <a:p>
            <a:r>
              <a:rPr lang="zh-CN" altLang="en-US" dirty="0" smtClean="0"/>
              <a:t>云计算的优点</a:t>
            </a:r>
            <a:endParaRPr lang="zh-CN" altLang="en-US" dirty="0"/>
          </a:p>
        </p:txBody>
      </p:sp>
    </p:spTree>
    <p:extLst>
      <p:ext uri="{BB962C8B-B14F-4D97-AF65-F5344CB8AC3E}">
        <p14:creationId xmlns:p14="http://schemas.microsoft.com/office/powerpoint/2010/main" val="1952779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13</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547664" y="2420888"/>
            <a:ext cx="3240360" cy="923330"/>
          </a:xfrm>
          <a:prstGeom prst="rect">
            <a:avLst/>
          </a:prstGeom>
          <a:noFill/>
        </p:spPr>
        <p:txBody>
          <a:bodyPr wrap="square" rtlCol="0">
            <a:spAutoFit/>
          </a:bodyPr>
          <a:lstStyle/>
          <a:p>
            <a:r>
              <a:rPr lang="en-US" altLang="zh-CN" dirty="0" err="1" smtClean="0"/>
              <a:t>SaaS</a:t>
            </a:r>
            <a:endParaRPr lang="en-US" altLang="zh-CN" dirty="0" smtClean="0"/>
          </a:p>
          <a:p>
            <a:r>
              <a:rPr lang="en-US" altLang="zh-CN" dirty="0" err="1" smtClean="0"/>
              <a:t>PaaS</a:t>
            </a:r>
            <a:endParaRPr lang="en-US" altLang="zh-CN" dirty="0"/>
          </a:p>
          <a:p>
            <a:r>
              <a:rPr lang="en-US" altLang="zh-CN" dirty="0" err="1" smtClean="0"/>
              <a:t>IaaS</a:t>
            </a:r>
            <a:endParaRPr lang="zh-CN" altLang="en-US" dirty="0"/>
          </a:p>
        </p:txBody>
      </p:sp>
      <p:sp>
        <p:nvSpPr>
          <p:cNvPr id="5" name="TextBox 4"/>
          <p:cNvSpPr txBox="1"/>
          <p:nvPr/>
        </p:nvSpPr>
        <p:spPr>
          <a:xfrm>
            <a:off x="1331640" y="3717032"/>
            <a:ext cx="4104456" cy="646331"/>
          </a:xfrm>
          <a:prstGeom prst="rect">
            <a:avLst/>
          </a:prstGeom>
          <a:noFill/>
        </p:spPr>
        <p:txBody>
          <a:bodyPr wrap="square" rtlCol="0">
            <a:spAutoFit/>
          </a:bodyPr>
          <a:lstStyle/>
          <a:p>
            <a:r>
              <a:rPr lang="zh-CN" altLang="en-US" dirty="0" smtClean="0"/>
              <a:t>通过虚拟化</a:t>
            </a:r>
            <a:r>
              <a:rPr lang="en-US" altLang="zh-CN" dirty="0" smtClean="0"/>
              <a:t>XXX</a:t>
            </a:r>
            <a:r>
              <a:rPr lang="zh-CN" altLang="en-US" dirty="0" smtClean="0"/>
              <a:t>技术实现新的软件服务模式</a:t>
            </a:r>
            <a:endParaRPr lang="zh-CN" altLang="en-US" dirty="0"/>
          </a:p>
        </p:txBody>
      </p:sp>
      <p:sp>
        <p:nvSpPr>
          <p:cNvPr id="6" name="TextBox 5"/>
          <p:cNvSpPr txBox="1"/>
          <p:nvPr/>
        </p:nvSpPr>
        <p:spPr>
          <a:xfrm>
            <a:off x="791655" y="1500691"/>
            <a:ext cx="3024336" cy="369332"/>
          </a:xfrm>
          <a:prstGeom prst="rect">
            <a:avLst/>
          </a:prstGeom>
          <a:noFill/>
        </p:spPr>
        <p:txBody>
          <a:bodyPr wrap="square" rtlCol="0">
            <a:spAutoFit/>
          </a:bodyPr>
          <a:lstStyle/>
          <a:p>
            <a:r>
              <a:rPr lang="zh-CN" altLang="en-US" dirty="0" smtClean="0"/>
              <a:t>云计算服务模式分析</a:t>
            </a:r>
            <a:endParaRPr lang="zh-CN" altLang="en-US" dirty="0"/>
          </a:p>
        </p:txBody>
      </p:sp>
    </p:spTree>
    <p:extLst>
      <p:ext uri="{BB962C8B-B14F-4D97-AF65-F5344CB8AC3E}">
        <p14:creationId xmlns:p14="http://schemas.microsoft.com/office/powerpoint/2010/main" val="1149662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14</a:t>
            </a:fld>
            <a:endParaRPr lang="en-US" altLang="zh-CN" dirty="0"/>
          </a:p>
        </p:txBody>
      </p:sp>
      <p:sp>
        <p:nvSpPr>
          <p:cNvPr id="4" name="标题 1"/>
          <p:cNvSpPr txBox="1">
            <a:spLocks/>
          </p:cNvSpPr>
          <p:nvPr/>
        </p:nvSpPr>
        <p:spPr bwMode="auto">
          <a:xfrm>
            <a:off x="457200" y="333374"/>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1.</a:t>
            </a:r>
            <a:r>
              <a:rPr lang="zh-CN" altLang="en-US" sz="2800" b="1" dirty="0" smtClean="0">
                <a:solidFill>
                  <a:srgbClr val="FFFFFF"/>
                </a:solidFill>
                <a:latin typeface="Times New Roman" pitchFamily="18" charset="0"/>
                <a:ea typeface="黑体" pitchFamily="49" charset="-122"/>
                <a:cs typeface="Times New Roman" pitchFamily="18" charset="0"/>
              </a:rPr>
              <a:t>云计算技术应用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979712" y="1887215"/>
            <a:ext cx="3240360" cy="923330"/>
          </a:xfrm>
          <a:prstGeom prst="rect">
            <a:avLst/>
          </a:prstGeom>
          <a:noFill/>
        </p:spPr>
        <p:txBody>
          <a:bodyPr wrap="square" rtlCol="0">
            <a:spAutoFit/>
          </a:bodyPr>
          <a:lstStyle/>
          <a:p>
            <a:r>
              <a:rPr lang="zh-CN" altLang="en-US" dirty="0" smtClean="0"/>
              <a:t>利用</a:t>
            </a:r>
            <a:r>
              <a:rPr lang="en-US" altLang="zh-CN" dirty="0" err="1" smtClean="0"/>
              <a:t>PaaS</a:t>
            </a:r>
            <a:r>
              <a:rPr lang="zh-CN" altLang="en-US" dirty="0" smtClean="0"/>
              <a:t>平台 构建</a:t>
            </a:r>
            <a:r>
              <a:rPr lang="en-US" altLang="zh-CN" dirty="0" smtClean="0"/>
              <a:t>B\S</a:t>
            </a:r>
            <a:r>
              <a:rPr lang="zh-CN" altLang="en-US" dirty="0" smtClean="0"/>
              <a:t>架构的系统，统一管理数据存储和计算资源，建立</a:t>
            </a:r>
            <a:r>
              <a:rPr lang="en-US" altLang="zh-CN" dirty="0" err="1" smtClean="0"/>
              <a:t>SaaS</a:t>
            </a:r>
            <a:r>
              <a:rPr lang="en-US" altLang="zh-CN" dirty="0" smtClean="0"/>
              <a:t> </a:t>
            </a:r>
            <a:endParaRPr lang="zh-CN" altLang="en-US" dirty="0"/>
          </a:p>
        </p:txBody>
      </p:sp>
    </p:spTree>
    <p:extLst>
      <p:ext uri="{BB962C8B-B14F-4D97-AF65-F5344CB8AC3E}">
        <p14:creationId xmlns:p14="http://schemas.microsoft.com/office/powerpoint/2010/main" val="884680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2.</a:t>
            </a:r>
            <a:r>
              <a:rPr lang="zh-CN" altLang="en-US" sz="2800" b="1" dirty="0" smtClean="0">
                <a:solidFill>
                  <a:srgbClr val="FFFFFF"/>
                </a:solidFill>
                <a:latin typeface="Times New Roman" pitchFamily="18" charset="0"/>
                <a:ea typeface="黑体" pitchFamily="49" charset="-122"/>
                <a:cs typeface="Times New Roman" pitchFamily="18" charset="0"/>
              </a:rPr>
              <a:t>数据存储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457200" y="1238748"/>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疾病数据</a:t>
            </a:r>
            <a:endParaRPr lang="zh-CN" altLang="en-US" dirty="0"/>
          </a:p>
        </p:txBody>
      </p:sp>
      <p:sp>
        <p:nvSpPr>
          <p:cNvPr id="23" name="TextBox 22"/>
          <p:cNvSpPr txBox="1"/>
          <p:nvPr/>
        </p:nvSpPr>
        <p:spPr>
          <a:xfrm>
            <a:off x="625805" y="2068232"/>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R="0" lvl="0" indent="0" eaLnBrk="0" fontAlgn="auto" hangingPunct="0">
              <a:lnSpc>
                <a:spcPct val="100000"/>
              </a:lnSpc>
              <a:spcBef>
                <a:spcPts val="0"/>
              </a:spcBef>
              <a:spcAft>
                <a:spcPts val="0"/>
              </a:spcAft>
              <a:buClrTx/>
              <a:buSzTx/>
              <a:buFontTx/>
              <a:buNone/>
              <a:tabLst/>
              <a:defRPr sz="2800" b="0" kern="0">
                <a:solidFill>
                  <a:srgbClr val="FFFFFF"/>
                </a:solidFill>
                <a:effectLst>
                  <a:outerShdw blurRad="38100" dist="38100" dir="2700000" algn="tl">
                    <a:srgbClr val="000000"/>
                  </a:outerShdw>
                </a:effectLst>
                <a:latin typeface="Arial" pitchFamily="34" charset="0"/>
                <a:ea typeface="宋体" pitchFamily="2" charset="-122"/>
              </a:defRPr>
            </a:lvl1pPr>
          </a:lstStyle>
          <a:p>
            <a:r>
              <a:rPr lang="zh-CN" altLang="en-US" dirty="0"/>
              <a:t>数据存储量大</a:t>
            </a:r>
          </a:p>
        </p:txBody>
      </p:sp>
      <p:sp>
        <p:nvSpPr>
          <p:cNvPr id="25" name="Text Box 17"/>
          <p:cNvSpPr txBox="1">
            <a:spLocks noChangeArrowheads="1"/>
          </p:cNvSpPr>
          <p:nvPr/>
        </p:nvSpPr>
        <p:spPr bwMode="gray">
          <a:xfrm>
            <a:off x="3275856" y="199601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a:t>
            </a:r>
            <a:r>
              <a:rPr lang="zh-CN" altLang="en-US" sz="2800" kern="0" dirty="0" smtClean="0">
                <a:solidFill>
                  <a:srgbClr val="FFFFFF"/>
                </a:solidFill>
                <a:effectLst>
                  <a:outerShdw blurRad="38100" dist="38100" dir="2700000" algn="tl">
                    <a:srgbClr val="000000"/>
                  </a:outerShdw>
                </a:effectLst>
                <a:latin typeface="Arial" pitchFamily="34" charset="0"/>
                <a:ea typeface="宋体" pitchFamily="2" charset="-122"/>
              </a:rPr>
              <a:t>形式多样</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4" name="Text Box 8"/>
          <p:cNvSpPr txBox="1">
            <a:spLocks noChangeArrowheads="1"/>
          </p:cNvSpPr>
          <p:nvPr/>
        </p:nvSpPr>
        <p:spPr bwMode="gray">
          <a:xfrm>
            <a:off x="5292080" y="1744850"/>
            <a:ext cx="27438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zh-CN" altLang="en-US" sz="2800" b="0" kern="0" dirty="0" smtClean="0">
                <a:solidFill>
                  <a:srgbClr val="FFFFFF"/>
                </a:solidFill>
                <a:effectLst>
                  <a:outerShdw blurRad="38100" dist="38100" dir="2700000" algn="tl">
                    <a:srgbClr val="000000"/>
                  </a:outerShdw>
                </a:effectLst>
                <a:latin typeface="Arial" pitchFamily="34" charset="0"/>
                <a:ea typeface="宋体" pitchFamily="2" charset="-122"/>
              </a:rPr>
              <a:t>数据增长速度快</a:t>
            </a:r>
            <a:endParaRPr lang="zh-CN" altLang="en-US" sz="2800" b="0" kern="0" dirty="0">
              <a:solidFill>
                <a:srgbClr val="FFFFFF"/>
              </a:solidFill>
              <a:effectLst>
                <a:outerShdw blurRad="38100" dist="38100" dir="2700000" algn="tl">
                  <a:srgbClr val="000000"/>
                </a:outerShdw>
              </a:effectLst>
              <a:latin typeface="Arial" pitchFamily="34" charset="0"/>
              <a:ea typeface="宋体" pitchFamily="2" charset="-122"/>
            </a:endParaRPr>
          </a:p>
        </p:txBody>
      </p:sp>
      <p:sp>
        <p:nvSpPr>
          <p:cNvPr id="36" name="TextBox 35"/>
          <p:cNvSpPr txBox="1"/>
          <p:nvPr/>
        </p:nvSpPr>
        <p:spPr>
          <a:xfrm>
            <a:off x="805825" y="2713054"/>
            <a:ext cx="1979062" cy="923330"/>
          </a:xfrm>
          <a:prstGeom prst="rect">
            <a:avLst/>
          </a:prstGeom>
          <a:noFill/>
        </p:spPr>
        <p:txBody>
          <a:bodyPr wrap="square" rtlCol="0">
            <a:spAutoFit/>
          </a:bodyPr>
          <a:lstStyle/>
          <a:p>
            <a:r>
              <a:rPr lang="zh-CN" altLang="en-US" dirty="0" smtClean="0"/>
              <a:t>系统覆盖社区范围广、疾病种类多样</a:t>
            </a:r>
            <a:endParaRPr lang="zh-CN" altLang="en-US" dirty="0"/>
          </a:p>
        </p:txBody>
      </p:sp>
      <p:sp>
        <p:nvSpPr>
          <p:cNvPr id="38" name="TextBox 37"/>
          <p:cNvSpPr txBox="1"/>
          <p:nvPr/>
        </p:nvSpPr>
        <p:spPr>
          <a:xfrm>
            <a:off x="3536774" y="2719877"/>
            <a:ext cx="1817265" cy="923330"/>
          </a:xfrm>
          <a:prstGeom prst="rect">
            <a:avLst/>
          </a:prstGeom>
          <a:noFill/>
        </p:spPr>
        <p:txBody>
          <a:bodyPr wrap="square" rtlCol="0">
            <a:spAutoFit/>
          </a:bodyPr>
          <a:lstStyle/>
          <a:p>
            <a:r>
              <a:rPr lang="zh-CN" altLang="en-US" dirty="0" smtClean="0"/>
              <a:t>不同疾病所需的数据在类型和结构上有很大差异</a:t>
            </a:r>
            <a:endParaRPr lang="zh-CN" altLang="en-US" dirty="0"/>
          </a:p>
        </p:txBody>
      </p:sp>
      <p:sp>
        <p:nvSpPr>
          <p:cNvPr id="39" name="TextBox 38"/>
          <p:cNvSpPr txBox="1"/>
          <p:nvPr/>
        </p:nvSpPr>
        <p:spPr>
          <a:xfrm>
            <a:off x="5910016" y="2436055"/>
            <a:ext cx="2160240" cy="1477328"/>
          </a:xfrm>
          <a:prstGeom prst="rect">
            <a:avLst/>
          </a:prstGeom>
          <a:noFill/>
        </p:spPr>
        <p:txBody>
          <a:bodyPr wrap="square" rtlCol="0">
            <a:spAutoFit/>
          </a:bodyPr>
          <a:lstStyle/>
          <a:p>
            <a:r>
              <a:rPr lang="zh-CN" altLang="en-US" dirty="0" smtClean="0"/>
              <a:t>社区医疗的人口基数大，医疗数据来源多样（问诊记录、检查报告、头痛日志）</a:t>
            </a:r>
            <a:endParaRPr lang="zh-CN" altLang="en-US" dirty="0"/>
          </a:p>
        </p:txBody>
      </p:sp>
      <p:sp>
        <p:nvSpPr>
          <p:cNvPr id="13" name="TextBox 12"/>
          <p:cNvSpPr txBox="1"/>
          <p:nvPr/>
        </p:nvSpPr>
        <p:spPr>
          <a:xfrm>
            <a:off x="845079" y="4149080"/>
            <a:ext cx="4239656" cy="1477328"/>
          </a:xfrm>
          <a:prstGeom prst="rect">
            <a:avLst/>
          </a:prstGeom>
          <a:noFill/>
        </p:spPr>
        <p:txBody>
          <a:bodyPr wrap="square" rtlCol="0">
            <a:spAutoFit/>
          </a:bodyPr>
          <a:lstStyle/>
          <a:p>
            <a:r>
              <a:rPr lang="zh-CN" altLang="en-US" dirty="0" smtClean="0"/>
              <a:t>关系数据库的劣势</a:t>
            </a:r>
            <a:endParaRPr lang="en-US" altLang="zh-CN" dirty="0" smtClean="0"/>
          </a:p>
          <a:p>
            <a:endParaRPr lang="en-US" altLang="zh-CN" dirty="0"/>
          </a:p>
          <a:p>
            <a:r>
              <a:rPr lang="zh-CN" altLang="en-US" dirty="0" smtClean="0"/>
              <a:t>数据模式固定</a:t>
            </a:r>
            <a:r>
              <a:rPr lang="en-US" altLang="zh-CN" dirty="0" smtClean="0"/>
              <a:t>-----</a:t>
            </a:r>
            <a:r>
              <a:rPr lang="zh-CN" altLang="en-US" dirty="0" smtClean="0"/>
              <a:t>字段空缺，空间浪费</a:t>
            </a:r>
            <a:endParaRPr lang="en-US" altLang="zh-CN" dirty="0" smtClean="0"/>
          </a:p>
          <a:p>
            <a:r>
              <a:rPr lang="zh-CN" altLang="en-US" dirty="0" smtClean="0"/>
              <a:t>扩展性差</a:t>
            </a:r>
            <a:r>
              <a:rPr lang="en-US" altLang="zh-CN" dirty="0" smtClean="0"/>
              <a:t>----</a:t>
            </a:r>
            <a:r>
              <a:rPr lang="zh-CN" altLang="en-US" dirty="0" smtClean="0"/>
              <a:t>存储量</a:t>
            </a:r>
            <a:endParaRPr lang="en-US" altLang="zh-CN" dirty="0" smtClean="0"/>
          </a:p>
          <a:p>
            <a:r>
              <a:rPr lang="zh-CN" altLang="en-US" dirty="0" smtClean="0"/>
              <a:t>访问大量数据性能差</a:t>
            </a:r>
            <a:r>
              <a:rPr lang="en-US" altLang="zh-CN" dirty="0" smtClean="0"/>
              <a:t>---</a:t>
            </a:r>
            <a:r>
              <a:rPr lang="zh-CN" altLang="en-US" dirty="0" smtClean="0"/>
              <a:t>高速访问</a:t>
            </a:r>
            <a:endParaRPr lang="zh-CN" altLang="en-US" dirty="0"/>
          </a:p>
        </p:txBody>
      </p:sp>
      <p:sp>
        <p:nvSpPr>
          <p:cNvPr id="2" name="矩形 1"/>
          <p:cNvSpPr/>
          <p:nvPr/>
        </p:nvSpPr>
        <p:spPr>
          <a:xfrm>
            <a:off x="4860032" y="4426079"/>
            <a:ext cx="4572000" cy="923330"/>
          </a:xfrm>
          <a:prstGeom prst="rect">
            <a:avLst/>
          </a:prstGeom>
        </p:spPr>
        <p:txBody>
          <a:bodyPr>
            <a:spAutoFit/>
          </a:bodyPr>
          <a:lstStyle/>
          <a:p>
            <a:r>
              <a:rPr lang="en-US" altLang="zh-CN" dirty="0"/>
              <a:t>.</a:t>
            </a:r>
            <a:r>
              <a:rPr lang="zh-CN" altLang="en-US" dirty="0"/>
              <a:t>良好的水平扩展能力</a:t>
            </a:r>
          </a:p>
          <a:p>
            <a:r>
              <a:rPr lang="en-US" altLang="zh-CN" dirty="0"/>
              <a:t>2.</a:t>
            </a:r>
            <a:r>
              <a:rPr lang="zh-CN" altLang="en-US" dirty="0"/>
              <a:t>模式自由</a:t>
            </a:r>
          </a:p>
          <a:p>
            <a:r>
              <a:rPr lang="en-US" altLang="zh-CN" dirty="0"/>
              <a:t>3.</a:t>
            </a:r>
            <a:r>
              <a:rPr lang="zh-CN" altLang="en-US" dirty="0"/>
              <a:t>高可用性</a:t>
            </a:r>
          </a:p>
        </p:txBody>
      </p:sp>
    </p:spTree>
    <p:extLst>
      <p:ext uri="{BB962C8B-B14F-4D97-AF65-F5344CB8AC3E}">
        <p14:creationId xmlns:p14="http://schemas.microsoft.com/office/powerpoint/2010/main" val="100733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16</a:t>
            </a:fld>
            <a:endParaRPr lang="en-US" altLang="zh-CN" smtClean="0">
              <a:solidFill>
                <a:srgbClr val="000000"/>
              </a:solidFill>
              <a:latin typeface="Arial" charset="0"/>
            </a:endParaRPr>
          </a:p>
        </p:txBody>
      </p:sp>
      <p:sp>
        <p:nvSpPr>
          <p:cNvPr id="57348" name="标题 1"/>
          <p:cNvSpPr txBox="1">
            <a:spLocks/>
          </p:cNvSpPr>
          <p:nvPr/>
        </p:nvSpPr>
        <p:spPr bwMode="auto">
          <a:xfrm>
            <a:off x="435407"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NoSQL</a:t>
            </a:r>
            <a:r>
              <a:rPr lang="zh-CN" altLang="en-US" sz="2800" b="1" dirty="0" smtClean="0">
                <a:solidFill>
                  <a:srgbClr val="FFFFFF"/>
                </a:solidFill>
                <a:latin typeface="Times New Roman" pitchFamily="18" charset="0"/>
                <a:ea typeface="黑体" pitchFamily="49" charset="-122"/>
                <a:cs typeface="Times New Roman" pitchFamily="18" charset="0"/>
              </a:rPr>
              <a:t>与关系型数据库比较分析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592186043"/>
              </p:ext>
            </p:extLst>
          </p:nvPr>
        </p:nvGraphicFramePr>
        <p:xfrm>
          <a:off x="474574" y="1412776"/>
          <a:ext cx="8229600" cy="4240594"/>
        </p:xfrm>
        <a:graphic>
          <a:graphicData uri="http://schemas.openxmlformats.org/drawingml/2006/table">
            <a:tbl>
              <a:tblPr firstRow="1" bandRow="1">
                <a:tableStyleId>{5C22544A-7EE6-4342-B048-85BDC9FD1C3A}</a:tableStyleId>
              </a:tblPr>
              <a:tblGrid>
                <a:gridCol w="2057400"/>
                <a:gridCol w="2057400"/>
                <a:gridCol w="2057400"/>
                <a:gridCol w="2057400"/>
              </a:tblGrid>
              <a:tr h="380653">
                <a:tc>
                  <a:txBody>
                    <a:bodyPr/>
                    <a:lstStyle/>
                    <a:p>
                      <a:endParaRPr lang="zh-CN" altLang="en-US" dirty="0"/>
                    </a:p>
                  </a:txBody>
                  <a:tcPr/>
                </a:tc>
                <a:tc>
                  <a:txBody>
                    <a:bodyPr/>
                    <a:lstStyle/>
                    <a:p>
                      <a:r>
                        <a:rPr lang="en-US" altLang="zh-CN" dirty="0" smtClean="0"/>
                        <a:t>HBase</a:t>
                      </a:r>
                      <a:endParaRPr lang="zh-CN" altLang="en-US" dirty="0"/>
                    </a:p>
                  </a:txBody>
                  <a:tcPr/>
                </a:tc>
                <a:tc>
                  <a:txBody>
                    <a:bodyPr/>
                    <a:lstStyle/>
                    <a:p>
                      <a:r>
                        <a:rPr lang="en-US" altLang="zh-CN" dirty="0" smtClean="0"/>
                        <a:t>Dynamo</a:t>
                      </a:r>
                      <a:endParaRPr lang="zh-CN" altLang="en-US" dirty="0"/>
                    </a:p>
                  </a:txBody>
                  <a:tcPr/>
                </a:tc>
                <a:tc>
                  <a:txBody>
                    <a:bodyPr/>
                    <a:lstStyle/>
                    <a:p>
                      <a:r>
                        <a:rPr lang="en-US" altLang="zh-CN" dirty="0" smtClean="0"/>
                        <a:t>MongoDB</a:t>
                      </a:r>
                      <a:endParaRPr lang="zh-CN" altLang="en-US" dirty="0"/>
                    </a:p>
                  </a:txBody>
                  <a:tcPr/>
                </a:tc>
              </a:tr>
              <a:tr h="386645">
                <a:tc>
                  <a:txBody>
                    <a:bodyPr/>
                    <a:lstStyle/>
                    <a:p>
                      <a:r>
                        <a:rPr lang="zh-CN" altLang="en-US" dirty="0" smtClean="0"/>
                        <a:t>数据模型</a:t>
                      </a:r>
                      <a:endParaRPr lang="zh-CN" altLang="en-US" dirty="0"/>
                    </a:p>
                  </a:txBody>
                  <a:tcPr/>
                </a:tc>
                <a:tc>
                  <a:txBody>
                    <a:bodyPr/>
                    <a:lstStyle/>
                    <a:p>
                      <a:pPr algn="ctr"/>
                      <a:r>
                        <a:rPr lang="en-US" altLang="zh-CN" dirty="0" smtClean="0"/>
                        <a:t> </a:t>
                      </a:r>
                      <a:r>
                        <a:rPr lang="zh-CN" altLang="en-US" dirty="0" smtClean="0"/>
                        <a:t>列存储</a:t>
                      </a:r>
                      <a:endParaRPr lang="zh-CN" altLang="en-US" dirty="0"/>
                    </a:p>
                  </a:txBody>
                  <a:tcPr/>
                </a:tc>
                <a:tc>
                  <a:txBody>
                    <a:bodyPr/>
                    <a:lstStyle/>
                    <a:p>
                      <a:pPr algn="ctr"/>
                      <a:r>
                        <a:rPr lang="zh-CN" altLang="en-US" dirty="0" smtClean="0"/>
                        <a:t>键值存储</a:t>
                      </a:r>
                      <a:endParaRPr lang="zh-CN" altLang="en-US" dirty="0"/>
                    </a:p>
                  </a:txBody>
                  <a:tcPr/>
                </a:tc>
                <a:tc>
                  <a:txBody>
                    <a:bodyPr/>
                    <a:lstStyle/>
                    <a:p>
                      <a:pPr algn="ctr"/>
                      <a:r>
                        <a:rPr lang="en-US" altLang="zh-CN" dirty="0" smtClean="0"/>
                        <a:t>MongoDB</a:t>
                      </a:r>
                      <a:endParaRPr lang="zh-CN" altLang="en-US" dirty="0"/>
                    </a:p>
                  </a:txBody>
                  <a:tcPr/>
                </a:tc>
              </a:tr>
              <a:tr h="767299">
                <a:tc>
                  <a:txBody>
                    <a:bodyPr/>
                    <a:lstStyle/>
                    <a:p>
                      <a:r>
                        <a:rPr lang="zh-CN" altLang="en-US" dirty="0" smtClean="0"/>
                        <a:t>架构</a:t>
                      </a:r>
                      <a:endParaRPr lang="zh-CN" altLang="en-US" dirty="0"/>
                    </a:p>
                  </a:txBody>
                  <a:tcPr/>
                </a:tc>
                <a:tc>
                  <a:txBody>
                    <a:bodyPr/>
                    <a:lstStyle/>
                    <a:p>
                      <a:pPr algn="ctr"/>
                      <a:r>
                        <a:rPr lang="en-US" altLang="zh-CN" dirty="0" smtClean="0"/>
                        <a:t>Master+</a:t>
                      </a:r>
                    </a:p>
                    <a:p>
                      <a:pPr algn="ctr"/>
                      <a:r>
                        <a:rPr lang="en-US" altLang="zh-CN" dirty="0" smtClean="0"/>
                        <a:t>Tablet Server</a:t>
                      </a:r>
                      <a:endParaRPr lang="zh-CN" altLang="en-US" dirty="0"/>
                    </a:p>
                  </a:txBody>
                  <a:tcPr/>
                </a:tc>
                <a:tc>
                  <a:txBody>
                    <a:bodyPr/>
                    <a:lstStyle/>
                    <a:p>
                      <a:r>
                        <a:rPr lang="zh-CN" altLang="en-US" dirty="0" smtClean="0"/>
                        <a:t>去中心化的分布式数据库</a:t>
                      </a:r>
                      <a:endParaRPr lang="zh-CN" altLang="en-US" dirty="0"/>
                    </a:p>
                  </a:txBody>
                  <a:tcPr/>
                </a:tc>
                <a:tc>
                  <a:txBody>
                    <a:bodyPr/>
                    <a:lstStyle/>
                    <a:p>
                      <a:r>
                        <a:rPr lang="zh-CN" altLang="en-US" dirty="0" smtClean="0"/>
                        <a:t>自动分片与副本集</a:t>
                      </a:r>
                      <a:endParaRPr lang="zh-CN" altLang="en-US" dirty="0"/>
                    </a:p>
                  </a:txBody>
                  <a:tcPr/>
                </a:tc>
              </a:tr>
              <a:tr h="1151517">
                <a:tc>
                  <a:txBody>
                    <a:bodyPr/>
                    <a:lstStyle/>
                    <a:p>
                      <a:r>
                        <a:rPr lang="zh-CN" altLang="en-US" dirty="0" smtClean="0"/>
                        <a:t>查询功能</a:t>
                      </a:r>
                      <a:endParaRPr lang="zh-CN" altLang="en-US" dirty="0"/>
                    </a:p>
                  </a:txBody>
                  <a:tcPr/>
                </a:tc>
                <a:tc>
                  <a:txBody>
                    <a:bodyPr/>
                    <a:lstStyle/>
                    <a:p>
                      <a:r>
                        <a:rPr lang="zh-CN" altLang="en-US" dirty="0" smtClean="0"/>
                        <a:t>只能进行单个列的查询、不能进行复合条件查询</a:t>
                      </a:r>
                      <a:endParaRPr lang="zh-CN" altLang="en-US" dirty="0"/>
                    </a:p>
                  </a:txBody>
                  <a:tcPr/>
                </a:tc>
                <a:tc>
                  <a:txBody>
                    <a:bodyPr/>
                    <a:lstStyle/>
                    <a:p>
                      <a:r>
                        <a:rPr lang="zh-CN" altLang="en-US" dirty="0" smtClean="0"/>
                        <a:t>只支持主键查询</a:t>
                      </a:r>
                      <a:endParaRPr lang="zh-CN" altLang="en-US" dirty="0"/>
                    </a:p>
                  </a:txBody>
                  <a:tcPr/>
                </a:tc>
                <a:tc>
                  <a:txBody>
                    <a:bodyPr/>
                    <a:lstStyle/>
                    <a:p>
                      <a:r>
                        <a:rPr lang="zh-CN" altLang="en-US" dirty="0" smtClean="0"/>
                        <a:t>除连接查询外，支持丰富的查询功能</a:t>
                      </a:r>
                      <a:endParaRPr lang="zh-CN" altLang="en-US" dirty="0"/>
                    </a:p>
                  </a:txBody>
                  <a:tcPr/>
                </a:tc>
              </a:tr>
              <a:tr h="620048">
                <a:tc>
                  <a:txBody>
                    <a:bodyPr/>
                    <a:lstStyle/>
                    <a:p>
                      <a:r>
                        <a:rPr lang="zh-CN" altLang="en-US" dirty="0" smtClean="0"/>
                        <a:t>扩展性</a:t>
                      </a:r>
                      <a:endParaRPr lang="zh-CN" altLang="en-US" dirty="0"/>
                    </a:p>
                  </a:txBody>
                  <a:tcPr/>
                </a:tc>
                <a:tc>
                  <a:txBody>
                    <a:bodyPr/>
                    <a:lstStyle/>
                    <a:p>
                      <a:r>
                        <a:rPr lang="zh-CN" altLang="en-US" dirty="0" smtClean="0"/>
                        <a:t>添加</a:t>
                      </a:r>
                      <a:r>
                        <a:rPr lang="en-US" altLang="zh-CN" dirty="0" smtClean="0"/>
                        <a:t>Tablet</a:t>
                      </a:r>
                      <a:r>
                        <a:rPr lang="zh-CN" altLang="en-US" dirty="0" smtClean="0"/>
                        <a:t>服务</a:t>
                      </a:r>
                      <a:endParaRPr lang="zh-CN" altLang="en-US" dirty="0"/>
                    </a:p>
                  </a:txBody>
                  <a:tcPr/>
                </a:tc>
                <a:tc>
                  <a:txBody>
                    <a:bodyPr/>
                    <a:lstStyle/>
                    <a:p>
                      <a:r>
                        <a:rPr lang="zh-CN" altLang="en-US" dirty="0" smtClean="0"/>
                        <a:t>添加节点，表迁移</a:t>
                      </a:r>
                      <a:endParaRPr lang="zh-CN" altLang="en-US" dirty="0"/>
                    </a:p>
                  </a:txBody>
                  <a:tcPr/>
                </a:tc>
                <a:tc>
                  <a:txBody>
                    <a:bodyPr/>
                    <a:lstStyle/>
                    <a:p>
                      <a:r>
                        <a:rPr lang="zh-CN" altLang="en-US" dirty="0" smtClean="0"/>
                        <a:t>添加分片，</a:t>
                      </a:r>
                      <a:r>
                        <a:rPr lang="en-US" altLang="zh-CN" dirty="0" smtClean="0"/>
                        <a:t>chunk</a:t>
                      </a:r>
                      <a:r>
                        <a:rPr lang="zh-CN" altLang="en-US" dirty="0" smtClean="0"/>
                        <a:t>迁移</a:t>
                      </a:r>
                      <a:endParaRPr lang="zh-CN" altLang="en-US" dirty="0"/>
                    </a:p>
                  </a:txBody>
                  <a:tcPr/>
                </a:tc>
              </a:tr>
              <a:tr h="150221">
                <a:tc>
                  <a:txBody>
                    <a:bodyPr/>
                    <a:lstStyle/>
                    <a:p>
                      <a:r>
                        <a:rPr lang="zh-CN" altLang="en-US" dirty="0" smtClean="0"/>
                        <a:t>接口可用性</a:t>
                      </a:r>
                      <a:endParaRPr lang="zh-CN" altLang="en-US" dirty="0"/>
                    </a:p>
                  </a:txBody>
                  <a:tcPr/>
                </a:tc>
                <a:tc>
                  <a:txBody>
                    <a:bodyPr/>
                    <a:lstStyle/>
                    <a:p>
                      <a:r>
                        <a:rPr lang="zh-CN" altLang="en-US" dirty="0" smtClean="0"/>
                        <a:t>提供</a:t>
                      </a:r>
                      <a:r>
                        <a:rPr lang="en-US" altLang="zh-CN" dirty="0" smtClean="0"/>
                        <a:t>thrift Gateway</a:t>
                      </a:r>
                      <a:r>
                        <a:rPr lang="zh-CN" altLang="en-US" dirty="0" smtClean="0"/>
                        <a:t>，支持</a:t>
                      </a:r>
                      <a:r>
                        <a:rPr lang="en-US" altLang="zh-CN" dirty="0" smtClean="0"/>
                        <a:t>C++</a:t>
                      </a:r>
                      <a:r>
                        <a:rPr lang="zh-CN" altLang="en-US" dirty="0" smtClean="0"/>
                        <a:t>、</a:t>
                      </a:r>
                      <a:r>
                        <a:rPr lang="en-US" altLang="zh-CN" dirty="0" smtClean="0"/>
                        <a:t>PHP</a:t>
                      </a:r>
                      <a:r>
                        <a:rPr lang="zh-CN" altLang="en-US" dirty="0" smtClean="0"/>
                        <a:t>等多种语言</a:t>
                      </a:r>
                      <a:endParaRPr lang="zh-CN" altLang="en-US" dirty="0"/>
                    </a:p>
                  </a:txBody>
                  <a:tcPr/>
                </a:tc>
                <a:tc>
                  <a:txBody>
                    <a:bodyPr/>
                    <a:lstStyle/>
                    <a:p>
                      <a:r>
                        <a:rPr lang="zh-CN" altLang="en-US" dirty="0" smtClean="0"/>
                        <a:t>支持简单的类似</a:t>
                      </a:r>
                      <a:r>
                        <a:rPr lang="en-US" altLang="zh-CN" dirty="0" smtClean="0"/>
                        <a:t>restful</a:t>
                      </a:r>
                      <a:r>
                        <a:rPr lang="zh-CN" altLang="en-US" dirty="0" smtClean="0"/>
                        <a:t>接口</a:t>
                      </a:r>
                      <a:endParaRPr lang="zh-CN" altLang="en-US" dirty="0"/>
                    </a:p>
                  </a:txBody>
                  <a:tcPr/>
                </a:tc>
                <a:tc>
                  <a:txBody>
                    <a:bodyPr/>
                    <a:lstStyle/>
                    <a:p>
                      <a:r>
                        <a:rPr lang="zh-CN" altLang="en-US" dirty="0" smtClean="0"/>
                        <a:t>主流编程语言的驱动程序（</a:t>
                      </a:r>
                      <a:r>
                        <a:rPr lang="en-US" altLang="zh-CN" dirty="0" smtClean="0"/>
                        <a:t>Java</a:t>
                      </a:r>
                      <a:r>
                        <a:rPr lang="zh-CN" altLang="en-US" dirty="0" smtClean="0"/>
                        <a:t>、</a:t>
                      </a:r>
                      <a:r>
                        <a:rPr lang="en-US" altLang="zh-CN" dirty="0" smtClean="0"/>
                        <a:t>C#</a:t>
                      </a:r>
                      <a:r>
                        <a:rPr lang="zh-CN" altLang="en-US" dirty="0" smtClean="0"/>
                        <a:t>、</a:t>
                      </a:r>
                      <a:r>
                        <a:rPr lang="en-US" altLang="zh-CN" dirty="0" smtClean="0"/>
                        <a:t>ruby</a:t>
                      </a:r>
                      <a:r>
                        <a:rPr lang="zh-CN" altLang="en-US" dirty="0" smtClean="0"/>
                        <a:t>等）</a:t>
                      </a:r>
                      <a:endParaRPr lang="zh-CN" altLang="en-US" dirty="0"/>
                    </a:p>
                  </a:txBody>
                  <a:tcPr/>
                </a:tc>
              </a:tr>
            </a:tbl>
          </a:graphicData>
        </a:graphic>
      </p:graphicFrame>
      <p:sp>
        <p:nvSpPr>
          <p:cNvPr id="4" name="TextBox 3"/>
          <p:cNvSpPr txBox="1"/>
          <p:nvPr/>
        </p:nvSpPr>
        <p:spPr>
          <a:xfrm>
            <a:off x="1041750" y="6004222"/>
            <a:ext cx="7016913" cy="369332"/>
          </a:xfrm>
          <a:prstGeom prst="rect">
            <a:avLst/>
          </a:prstGeom>
          <a:noFill/>
        </p:spPr>
        <p:txBody>
          <a:bodyPr wrap="square" rtlCol="0">
            <a:spAutoFit/>
          </a:bodyPr>
          <a:lstStyle/>
          <a:p>
            <a:r>
              <a:rPr lang="en-US" altLang="zh-CN" dirty="0" smtClean="0"/>
              <a:t>MongoDB</a:t>
            </a:r>
            <a:r>
              <a:rPr lang="zh-CN" altLang="en-US" dirty="0" smtClean="0"/>
              <a:t>数据接口支持性好、查询功能丰富</a:t>
            </a:r>
            <a:endParaRPr lang="zh-CN" altLang="en-US" dirty="0"/>
          </a:p>
        </p:txBody>
      </p:sp>
    </p:spTree>
    <p:extLst>
      <p:ext uri="{BB962C8B-B14F-4D97-AF65-F5344CB8AC3E}">
        <p14:creationId xmlns:p14="http://schemas.microsoft.com/office/powerpoint/2010/main" val="39954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462960" y="3458113"/>
            <a:ext cx="8429520" cy="25399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17</a:t>
            </a:fld>
            <a:endParaRPr lang="en-US" altLang="zh-CN" smtClean="0">
              <a:solidFill>
                <a:srgbClr val="000000"/>
              </a:solidFill>
              <a:latin typeface="Arial" charset="0"/>
            </a:endParaRPr>
          </a:p>
        </p:txBody>
      </p:sp>
      <p:sp>
        <p:nvSpPr>
          <p:cNvPr id="57348"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098" name="Picture 2" descr="D:\毕设\pictrute\data-model-denormaliz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563" y="3548844"/>
            <a:ext cx="3529531" cy="216024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D:\毕设\pictrute\data-model-normaliz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497" y="3398503"/>
            <a:ext cx="3848650" cy="2341703"/>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bwMode="auto">
          <a:xfrm>
            <a:off x="2563651" y="1196752"/>
            <a:ext cx="4176464" cy="2088232"/>
          </a:xfrm>
          <a:prstGeom prst="ellipse">
            <a:avLst/>
          </a:prstGeom>
          <a:solidFill>
            <a:schemeClr val="accent3">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 name="椭圆 2"/>
          <p:cNvSpPr/>
          <p:nvPr/>
        </p:nvSpPr>
        <p:spPr bwMode="auto">
          <a:xfrm>
            <a:off x="2843809" y="1710100"/>
            <a:ext cx="1872208" cy="139925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椭圆 8"/>
          <p:cNvSpPr/>
          <p:nvPr/>
        </p:nvSpPr>
        <p:spPr bwMode="auto">
          <a:xfrm>
            <a:off x="4738944" y="1710100"/>
            <a:ext cx="1849280" cy="138174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 name="椭圆 4"/>
          <p:cNvSpPr/>
          <p:nvPr/>
        </p:nvSpPr>
        <p:spPr bwMode="auto">
          <a:xfrm>
            <a:off x="2843809" y="214839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椭圆 10"/>
          <p:cNvSpPr/>
          <p:nvPr/>
        </p:nvSpPr>
        <p:spPr bwMode="auto">
          <a:xfrm>
            <a:off x="3812486" y="2185338"/>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2" name="椭圆 11"/>
          <p:cNvSpPr/>
          <p:nvPr/>
        </p:nvSpPr>
        <p:spPr bwMode="auto">
          <a:xfrm>
            <a:off x="4730884" y="2228880"/>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13" name="椭圆 12"/>
          <p:cNvSpPr/>
          <p:nvPr/>
        </p:nvSpPr>
        <p:spPr bwMode="auto">
          <a:xfrm>
            <a:off x="5594980" y="2264884"/>
            <a:ext cx="864096" cy="608816"/>
          </a:xfrm>
          <a:prstGeom prst="ellipse">
            <a:avLst/>
          </a:prstGeom>
          <a:solidFill>
            <a:srgbClr val="C2E6B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TextBox 5"/>
          <p:cNvSpPr txBox="1"/>
          <p:nvPr/>
        </p:nvSpPr>
        <p:spPr>
          <a:xfrm>
            <a:off x="3563888" y="1340768"/>
            <a:ext cx="2160240" cy="369332"/>
          </a:xfrm>
          <a:prstGeom prst="rect">
            <a:avLst/>
          </a:prstGeom>
          <a:noFill/>
        </p:spPr>
        <p:txBody>
          <a:bodyPr wrap="square" rtlCol="0">
            <a:spAutoFit/>
          </a:bodyPr>
          <a:lstStyle/>
          <a:p>
            <a:r>
              <a:rPr lang="zh-CN" altLang="en-US" dirty="0" smtClean="0"/>
              <a:t>数据库 </a:t>
            </a:r>
            <a:r>
              <a:rPr lang="en-US" altLang="zh-CN" dirty="0" smtClean="0"/>
              <a:t>Database</a:t>
            </a:r>
            <a:endParaRPr lang="zh-CN" altLang="en-US" dirty="0"/>
          </a:p>
        </p:txBody>
      </p:sp>
      <p:sp>
        <p:nvSpPr>
          <p:cNvPr id="7" name="TextBox 6"/>
          <p:cNvSpPr txBox="1"/>
          <p:nvPr/>
        </p:nvSpPr>
        <p:spPr>
          <a:xfrm>
            <a:off x="2915816" y="2305080"/>
            <a:ext cx="648072" cy="369332"/>
          </a:xfrm>
          <a:prstGeom prst="rect">
            <a:avLst/>
          </a:prstGeom>
          <a:noFill/>
        </p:spPr>
        <p:txBody>
          <a:bodyPr wrap="square" rtlCol="0">
            <a:spAutoFit/>
          </a:bodyPr>
          <a:lstStyle/>
          <a:p>
            <a:r>
              <a:rPr lang="zh-CN" altLang="en-US" dirty="0"/>
              <a:t>文档</a:t>
            </a:r>
          </a:p>
        </p:txBody>
      </p:sp>
      <p:sp>
        <p:nvSpPr>
          <p:cNvPr id="8" name="TextBox 7"/>
          <p:cNvSpPr txBox="1"/>
          <p:nvPr/>
        </p:nvSpPr>
        <p:spPr>
          <a:xfrm>
            <a:off x="2939282" y="188052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7" name="TextBox 16"/>
          <p:cNvSpPr txBox="1"/>
          <p:nvPr/>
        </p:nvSpPr>
        <p:spPr>
          <a:xfrm>
            <a:off x="3911390" y="2352266"/>
            <a:ext cx="648072" cy="369332"/>
          </a:xfrm>
          <a:prstGeom prst="rect">
            <a:avLst/>
          </a:prstGeom>
          <a:noFill/>
        </p:spPr>
        <p:txBody>
          <a:bodyPr wrap="square" rtlCol="0">
            <a:spAutoFit/>
          </a:bodyPr>
          <a:lstStyle/>
          <a:p>
            <a:r>
              <a:rPr lang="zh-CN" altLang="en-US" dirty="0"/>
              <a:t>文档</a:t>
            </a:r>
          </a:p>
        </p:txBody>
      </p:sp>
      <p:sp>
        <p:nvSpPr>
          <p:cNvPr id="18" name="TextBox 17"/>
          <p:cNvSpPr txBox="1"/>
          <p:nvPr/>
        </p:nvSpPr>
        <p:spPr>
          <a:xfrm>
            <a:off x="4838896" y="2384626"/>
            <a:ext cx="648072" cy="369332"/>
          </a:xfrm>
          <a:prstGeom prst="rect">
            <a:avLst/>
          </a:prstGeom>
          <a:noFill/>
        </p:spPr>
        <p:txBody>
          <a:bodyPr wrap="square" rtlCol="0">
            <a:spAutoFit/>
          </a:bodyPr>
          <a:lstStyle/>
          <a:p>
            <a:r>
              <a:rPr lang="zh-CN" altLang="en-US" dirty="0"/>
              <a:t>文档</a:t>
            </a:r>
          </a:p>
        </p:txBody>
      </p:sp>
      <p:sp>
        <p:nvSpPr>
          <p:cNvPr id="19" name="TextBox 18"/>
          <p:cNvSpPr txBox="1"/>
          <p:nvPr/>
        </p:nvSpPr>
        <p:spPr>
          <a:xfrm>
            <a:off x="5702992" y="2384626"/>
            <a:ext cx="648072" cy="369332"/>
          </a:xfrm>
          <a:prstGeom prst="rect">
            <a:avLst/>
          </a:prstGeom>
          <a:noFill/>
        </p:spPr>
        <p:txBody>
          <a:bodyPr wrap="square" rtlCol="0">
            <a:spAutoFit/>
          </a:bodyPr>
          <a:lstStyle/>
          <a:p>
            <a:r>
              <a:rPr lang="zh-CN" altLang="en-US" dirty="0"/>
              <a:t>文档</a:t>
            </a:r>
          </a:p>
        </p:txBody>
      </p:sp>
      <p:sp>
        <p:nvSpPr>
          <p:cNvPr id="20" name="TextBox 19"/>
          <p:cNvSpPr txBox="1"/>
          <p:nvPr/>
        </p:nvSpPr>
        <p:spPr>
          <a:xfrm>
            <a:off x="4824020" y="1846238"/>
            <a:ext cx="1944215" cy="369332"/>
          </a:xfrm>
          <a:prstGeom prst="rect">
            <a:avLst/>
          </a:prstGeom>
          <a:noFill/>
        </p:spPr>
        <p:txBody>
          <a:bodyPr wrap="square" rtlCol="0">
            <a:spAutoFit/>
          </a:bodyPr>
          <a:lstStyle/>
          <a:p>
            <a:r>
              <a:rPr lang="zh-CN" altLang="en-US" dirty="0" smtClean="0"/>
              <a:t>集合 </a:t>
            </a:r>
            <a:r>
              <a:rPr lang="en-US" altLang="zh-CN" dirty="0" smtClean="0"/>
              <a:t>Collection</a:t>
            </a:r>
            <a:endParaRPr lang="zh-CN" altLang="en-US" dirty="0"/>
          </a:p>
        </p:txBody>
      </p:sp>
      <p:sp>
        <p:nvSpPr>
          <p:cNvPr id="10" name="TextBox 9"/>
          <p:cNvSpPr txBox="1"/>
          <p:nvPr/>
        </p:nvSpPr>
        <p:spPr>
          <a:xfrm>
            <a:off x="1535222" y="5670540"/>
            <a:ext cx="1908212" cy="369332"/>
          </a:xfrm>
          <a:prstGeom prst="rect">
            <a:avLst/>
          </a:prstGeom>
          <a:noFill/>
        </p:spPr>
        <p:txBody>
          <a:bodyPr wrap="square" rtlCol="0">
            <a:spAutoFit/>
          </a:bodyPr>
          <a:lstStyle/>
          <a:p>
            <a:r>
              <a:rPr lang="zh-CN" altLang="en-US" dirty="0" smtClean="0"/>
              <a:t>嵌入</a:t>
            </a:r>
            <a:endParaRPr lang="zh-CN" altLang="en-US" dirty="0"/>
          </a:p>
        </p:txBody>
      </p:sp>
      <p:sp>
        <p:nvSpPr>
          <p:cNvPr id="14" name="TextBox 13"/>
          <p:cNvSpPr txBox="1"/>
          <p:nvPr/>
        </p:nvSpPr>
        <p:spPr>
          <a:xfrm>
            <a:off x="6433140" y="5628688"/>
            <a:ext cx="1461296" cy="369332"/>
          </a:xfrm>
          <a:prstGeom prst="rect">
            <a:avLst/>
          </a:prstGeom>
          <a:noFill/>
        </p:spPr>
        <p:txBody>
          <a:bodyPr wrap="square" rtlCol="0">
            <a:spAutoFit/>
          </a:bodyPr>
          <a:lstStyle/>
          <a:p>
            <a:r>
              <a:rPr lang="zh-CN" altLang="en-US" dirty="0" smtClean="0"/>
              <a:t>引用</a:t>
            </a:r>
            <a:endParaRPr lang="zh-CN" altLang="en-US" dirty="0"/>
          </a:p>
        </p:txBody>
      </p:sp>
      <p:sp>
        <p:nvSpPr>
          <p:cNvPr id="24" name="Freeform 5"/>
          <p:cNvSpPr>
            <a:spLocks/>
          </p:cNvSpPr>
          <p:nvPr/>
        </p:nvSpPr>
        <p:spPr bwMode="gray">
          <a:xfrm rot="14944577">
            <a:off x="6409393" y="2425593"/>
            <a:ext cx="1368441" cy="1139536"/>
          </a:xfrm>
          <a:custGeom>
            <a:avLst/>
            <a:gdLst>
              <a:gd name="T0" fmla="*/ 0 w 952"/>
              <a:gd name="T1" fmla="*/ 526266145 h 947"/>
              <a:gd name="T2" fmla="*/ 345884087 w 952"/>
              <a:gd name="T3" fmla="*/ 411407017 h 947"/>
              <a:gd name="T4" fmla="*/ 344072774 w 952"/>
              <a:gd name="T5" fmla="*/ 467792407 h 947"/>
              <a:gd name="T6" fmla="*/ 351316681 w 952"/>
              <a:gd name="T7" fmla="*/ 467792407 h 947"/>
              <a:gd name="T8" fmla="*/ 371237087 w 952"/>
              <a:gd name="T9" fmla="*/ 467792407 h 947"/>
              <a:gd name="T10" fmla="*/ 407455274 w 952"/>
              <a:gd name="T11" fmla="*/ 467096569 h 947"/>
              <a:gd name="T12" fmla="*/ 452727335 w 952"/>
              <a:gd name="T13" fmla="*/ 464311549 h 947"/>
              <a:gd name="T14" fmla="*/ 508865928 w 952"/>
              <a:gd name="T15" fmla="*/ 460831526 h 947"/>
              <a:gd name="T16" fmla="*/ 572247082 w 952"/>
              <a:gd name="T17" fmla="*/ 454566483 h 947"/>
              <a:gd name="T18" fmla="*/ 644683455 w 952"/>
              <a:gd name="T19" fmla="*/ 446213092 h 947"/>
              <a:gd name="T20" fmla="*/ 722553768 w 952"/>
              <a:gd name="T21" fmla="*/ 435771353 h 947"/>
              <a:gd name="T22" fmla="*/ 804044015 w 952"/>
              <a:gd name="T23" fmla="*/ 421152084 h 947"/>
              <a:gd name="T24" fmla="*/ 890968202 w 952"/>
              <a:gd name="T25" fmla="*/ 402356954 h 947"/>
              <a:gd name="T26" fmla="*/ 977891043 w 952"/>
              <a:gd name="T27" fmla="*/ 380777638 h 947"/>
              <a:gd name="T28" fmla="*/ 1063003916 w 952"/>
              <a:gd name="T29" fmla="*/ 353629117 h 947"/>
              <a:gd name="T30" fmla="*/ 1149928103 w 952"/>
              <a:gd name="T31" fmla="*/ 322303066 h 947"/>
              <a:gd name="T32" fmla="*/ 1247717476 w 952"/>
              <a:gd name="T33" fmla="*/ 281928620 h 947"/>
              <a:gd name="T34" fmla="*/ 1334640317 w 952"/>
              <a:gd name="T35" fmla="*/ 243641688 h 947"/>
              <a:gd name="T36" fmla="*/ 1412509284 w 952"/>
              <a:gd name="T37" fmla="*/ 207443937 h 947"/>
              <a:gd name="T38" fmla="*/ 1477703096 w 952"/>
              <a:gd name="T39" fmla="*/ 173333701 h 947"/>
              <a:gd name="T40" fmla="*/ 1533840344 w 952"/>
              <a:gd name="T41" fmla="*/ 142008484 h 947"/>
              <a:gd name="T42" fmla="*/ 1580925063 w 952"/>
              <a:gd name="T43" fmla="*/ 114163290 h 947"/>
              <a:gd name="T44" fmla="*/ 1620764530 w 952"/>
              <a:gd name="T45" fmla="*/ 87711441 h 947"/>
              <a:gd name="T46" fmla="*/ 1653361437 w 952"/>
              <a:gd name="T47" fmla="*/ 65435454 h 947"/>
              <a:gd name="T48" fmla="*/ 1676903124 w 952"/>
              <a:gd name="T49" fmla="*/ 45943651 h 947"/>
              <a:gd name="T50" fmla="*/ 1695012217 w 952"/>
              <a:gd name="T51" fmla="*/ 29236869 h 947"/>
              <a:gd name="T52" fmla="*/ 1709498684 w 952"/>
              <a:gd name="T53" fmla="*/ 16706782 h 947"/>
              <a:gd name="T54" fmla="*/ 1718553904 w 952"/>
              <a:gd name="T55" fmla="*/ 8353391 h 947"/>
              <a:gd name="T56" fmla="*/ 1723986497 w 952"/>
              <a:gd name="T57" fmla="*/ 1392510 h 947"/>
              <a:gd name="T58" fmla="*/ 1723986497 w 952"/>
              <a:gd name="T59" fmla="*/ 0 h 947"/>
              <a:gd name="T60" fmla="*/ 1723986497 w 952"/>
              <a:gd name="T61" fmla="*/ 2784186 h 947"/>
              <a:gd name="T62" fmla="*/ 1720365217 w 952"/>
              <a:gd name="T63" fmla="*/ 11834249 h 947"/>
              <a:gd name="T64" fmla="*/ 1716742591 w 952"/>
              <a:gd name="T65" fmla="*/ 25060173 h 947"/>
              <a:gd name="T66" fmla="*/ 1705877404 w 952"/>
              <a:gd name="T67" fmla="*/ 43159466 h 947"/>
              <a:gd name="T68" fmla="*/ 1695012217 w 952"/>
              <a:gd name="T69" fmla="*/ 64738781 h 947"/>
              <a:gd name="T70" fmla="*/ 1678713091 w 952"/>
              <a:gd name="T71" fmla="*/ 90495627 h 947"/>
              <a:gd name="T72" fmla="*/ 1655171404 w 952"/>
              <a:gd name="T73" fmla="*/ 119732496 h 947"/>
              <a:gd name="T74" fmla="*/ 1628008437 w 952"/>
              <a:gd name="T75" fmla="*/ 151057713 h 947"/>
              <a:gd name="T76" fmla="*/ 1595411531 w 952"/>
              <a:gd name="T77" fmla="*/ 183775440 h 947"/>
              <a:gd name="T78" fmla="*/ 1551949437 w 952"/>
              <a:gd name="T79" fmla="*/ 219277352 h 947"/>
              <a:gd name="T80" fmla="*/ 1503056096 w 952"/>
              <a:gd name="T81" fmla="*/ 256171774 h 947"/>
              <a:gd name="T82" fmla="*/ 1445106190 w 952"/>
              <a:gd name="T83" fmla="*/ 293066197 h 947"/>
              <a:gd name="T84" fmla="*/ 1379913723 w 952"/>
              <a:gd name="T85" fmla="*/ 330657291 h 947"/>
              <a:gd name="T86" fmla="*/ 1302044756 w 952"/>
              <a:gd name="T87" fmla="*/ 368247551 h 947"/>
              <a:gd name="T88" fmla="*/ 1215120570 w 952"/>
              <a:gd name="T89" fmla="*/ 405141974 h 947"/>
              <a:gd name="T90" fmla="*/ 1110087290 w 952"/>
              <a:gd name="T91" fmla="*/ 443428072 h 947"/>
              <a:gd name="T92" fmla="*/ 1005055356 w 952"/>
              <a:gd name="T93" fmla="*/ 476841636 h 947"/>
              <a:gd name="T94" fmla="*/ 905454669 w 952"/>
              <a:gd name="T95" fmla="*/ 505382667 h 947"/>
              <a:gd name="T96" fmla="*/ 809476609 w 952"/>
              <a:gd name="T97" fmla="*/ 529747003 h 947"/>
              <a:gd name="T98" fmla="*/ 717119829 w 952"/>
              <a:gd name="T99" fmla="*/ 549934643 h 947"/>
              <a:gd name="T100" fmla="*/ 633818268 w 952"/>
              <a:gd name="T101" fmla="*/ 565945588 h 947"/>
              <a:gd name="T102" fmla="*/ 555949301 w 952"/>
              <a:gd name="T103" fmla="*/ 578475674 h 947"/>
              <a:gd name="T104" fmla="*/ 488945521 w 952"/>
              <a:gd name="T105" fmla="*/ 588221575 h 947"/>
              <a:gd name="T106" fmla="*/ 430996961 w 952"/>
              <a:gd name="T107" fmla="*/ 595182457 h 947"/>
              <a:gd name="T108" fmla="*/ 383913587 w 952"/>
              <a:gd name="T109" fmla="*/ 600054990 h 947"/>
              <a:gd name="T110" fmla="*/ 347695400 w 952"/>
              <a:gd name="T111" fmla="*/ 602840010 h 947"/>
              <a:gd name="T112" fmla="*/ 327774994 w 952"/>
              <a:gd name="T113" fmla="*/ 604231686 h 947"/>
              <a:gd name="T114" fmla="*/ 318719774 w 952"/>
              <a:gd name="T115" fmla="*/ 604231686 h 947"/>
              <a:gd name="T116" fmla="*/ 302421994 w 952"/>
              <a:gd name="T117" fmla="*/ 659225400 h 947"/>
              <a:gd name="T118" fmla="*/ 0 w 952"/>
              <a:gd name="T119" fmla="*/ 526266145 h 94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gradFill rotWithShape="1">
            <a:gsLst>
              <a:gs pos="0">
                <a:srgbClr val="66CCFF">
                  <a:alpha val="70000"/>
                </a:srgbClr>
              </a:gs>
              <a:gs pos="100000">
                <a:srgbClr val="3366FF"/>
              </a:gs>
            </a:gsLst>
            <a:lin ang="0" scaled="1"/>
          </a:gradFill>
          <a:ln>
            <a:noFill/>
          </a:ln>
          <a:effectLst>
            <a:outerShdw dist="107763" dir="2700000"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Freeform 4"/>
          <p:cNvSpPr>
            <a:spLocks/>
          </p:cNvSpPr>
          <p:nvPr/>
        </p:nvSpPr>
        <p:spPr bwMode="gray">
          <a:xfrm rot="20457325" flipH="1">
            <a:off x="1682625" y="2659643"/>
            <a:ext cx="1613405" cy="693882"/>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gradFill>
            <a:gsLst>
              <a:gs pos="100000">
                <a:srgbClr val="FF99CC">
                  <a:alpha val="70000"/>
                </a:srgbClr>
              </a:gs>
              <a:gs pos="100000">
                <a:srgbClr val="CCCC00"/>
              </a:gs>
            </a:gsLst>
            <a:lin ang="0" scaled="1"/>
          </a:gradFill>
          <a:ln w="0">
            <a:noFill/>
            <a:prstDash val="solid"/>
            <a:round/>
            <a:headEnd/>
            <a:tailEnd/>
          </a:ln>
          <a:effectLst>
            <a:outerShdw dist="107763" dir="2700000" algn="ctr" rotWithShape="0">
              <a:srgbClr val="000000">
                <a:alpha val="50000"/>
              </a:srgbClr>
            </a:outerShdw>
          </a:effectLst>
        </p:spPr>
        <p:txBody>
          <a:bodyPr/>
          <a:ls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394972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18</a:t>
            </a:fld>
            <a:endParaRPr lang="en-US" altLang="zh-CN" dirty="0"/>
          </a:p>
        </p:txBody>
      </p:sp>
      <p:sp>
        <p:nvSpPr>
          <p:cNvPr id="3" name="标题 1"/>
          <p:cNvSpPr txBox="1">
            <a:spLocks/>
          </p:cNvSpPr>
          <p:nvPr/>
        </p:nvSpPr>
        <p:spPr bwMode="auto">
          <a:xfrm>
            <a:off x="462960" y="271938"/>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应用</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圆角矩形 4"/>
          <p:cNvSpPr/>
          <p:nvPr/>
        </p:nvSpPr>
        <p:spPr bwMode="auto">
          <a:xfrm>
            <a:off x="616184" y="2274606"/>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TextBox 7"/>
          <p:cNvSpPr txBox="1"/>
          <p:nvPr/>
        </p:nvSpPr>
        <p:spPr>
          <a:xfrm>
            <a:off x="834872" y="2392164"/>
            <a:ext cx="648072" cy="646331"/>
          </a:xfrm>
          <a:prstGeom prst="rect">
            <a:avLst/>
          </a:prstGeom>
          <a:noFill/>
        </p:spPr>
        <p:txBody>
          <a:bodyPr wrap="square" rtlCol="0">
            <a:spAutoFit/>
          </a:bodyPr>
          <a:lstStyle/>
          <a:p>
            <a:r>
              <a:rPr lang="zh-CN" altLang="en-US" dirty="0" smtClean="0"/>
              <a:t>医生账号</a:t>
            </a:r>
            <a:endParaRPr lang="zh-CN" altLang="en-US" dirty="0"/>
          </a:p>
        </p:txBody>
      </p:sp>
      <p:pic>
        <p:nvPicPr>
          <p:cNvPr id="3074" name="Picture 2" descr="D:\毕设\pictrute\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40" y="3429000"/>
            <a:ext cx="5107944" cy="28363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箭头连接符 11"/>
          <p:cNvCxnSpPr/>
          <p:nvPr/>
        </p:nvCxnSpPr>
        <p:spPr bwMode="auto">
          <a:xfrm flipH="1">
            <a:off x="4019420" y="2673632"/>
            <a:ext cx="571284"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flipH="1">
            <a:off x="1939065" y="2692680"/>
            <a:ext cx="78883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左大括号 15"/>
          <p:cNvSpPr/>
          <p:nvPr/>
        </p:nvSpPr>
        <p:spPr bwMode="auto">
          <a:xfrm>
            <a:off x="6053569" y="1361823"/>
            <a:ext cx="864410" cy="2736304"/>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圆角矩形 17"/>
          <p:cNvSpPr/>
          <p:nvPr/>
        </p:nvSpPr>
        <p:spPr bwMode="auto">
          <a:xfrm>
            <a:off x="2727900" y="2274606"/>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TextBox 18"/>
          <p:cNvSpPr txBox="1"/>
          <p:nvPr/>
        </p:nvSpPr>
        <p:spPr>
          <a:xfrm>
            <a:off x="3078952" y="2369514"/>
            <a:ext cx="648072" cy="646331"/>
          </a:xfrm>
          <a:prstGeom prst="rect">
            <a:avLst/>
          </a:prstGeom>
          <a:noFill/>
        </p:spPr>
        <p:txBody>
          <a:bodyPr wrap="square" rtlCol="0">
            <a:spAutoFit/>
          </a:bodyPr>
          <a:lstStyle/>
          <a:p>
            <a:r>
              <a:rPr lang="zh-CN" altLang="en-US" dirty="0" smtClean="0"/>
              <a:t>个人档案 </a:t>
            </a:r>
            <a:endParaRPr lang="zh-CN" altLang="en-US" dirty="0"/>
          </a:p>
        </p:txBody>
      </p:sp>
      <p:sp>
        <p:nvSpPr>
          <p:cNvPr id="20" name="圆角矩形 19"/>
          <p:cNvSpPr/>
          <p:nvPr/>
        </p:nvSpPr>
        <p:spPr bwMode="auto">
          <a:xfrm>
            <a:off x="4560968" y="2259959"/>
            <a:ext cx="1291520" cy="9107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4882535" y="2406809"/>
            <a:ext cx="648386" cy="646331"/>
          </a:xfrm>
          <a:prstGeom prst="rect">
            <a:avLst/>
          </a:prstGeom>
          <a:noFill/>
        </p:spPr>
        <p:txBody>
          <a:bodyPr wrap="square" rtlCol="0">
            <a:spAutoFit/>
          </a:bodyPr>
          <a:lstStyle/>
          <a:p>
            <a:r>
              <a:rPr lang="zh-CN" altLang="en-US" dirty="0" smtClean="0"/>
              <a:t>问诊</a:t>
            </a:r>
            <a:endParaRPr lang="en-US" altLang="zh-CN" dirty="0" smtClean="0"/>
          </a:p>
          <a:p>
            <a:r>
              <a:rPr lang="zh-CN" altLang="en-US" dirty="0" smtClean="0"/>
              <a:t>记录</a:t>
            </a:r>
            <a:endParaRPr lang="zh-CN" altLang="en-US" dirty="0"/>
          </a:p>
        </p:txBody>
      </p:sp>
    </p:spTree>
    <p:extLst>
      <p:ext uri="{BB962C8B-B14F-4D97-AF65-F5344CB8AC3E}">
        <p14:creationId xmlns:p14="http://schemas.microsoft.com/office/powerpoint/2010/main" val="135340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GJ\AppData\Roaming\Tencent\Users\794460205\QQ\WinTemp\RichOle\KSTG5DFY07%ZB13BCRRK`7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17" y="2060848"/>
            <a:ext cx="5834243"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圆角矩形标注 2"/>
          <p:cNvSpPr/>
          <p:nvPr/>
        </p:nvSpPr>
        <p:spPr bwMode="auto">
          <a:xfrm>
            <a:off x="6012160" y="2492896"/>
            <a:ext cx="2808312" cy="2952328"/>
          </a:xfrm>
          <a:prstGeom prst="wedgeRoundRectCallout">
            <a:avLst>
              <a:gd name="adj1" fmla="val -57694"/>
              <a:gd name="adj2" fmla="val -12389"/>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19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基于</a:t>
            </a:r>
            <a:r>
              <a:rPr lang="en-US" altLang="zh-CN" sz="2800" b="1" dirty="0" smtClean="0">
                <a:solidFill>
                  <a:srgbClr val="FFFFFF"/>
                </a:solidFill>
                <a:latin typeface="Times New Roman" pitchFamily="18" charset="0"/>
                <a:ea typeface="黑体" pitchFamily="49" charset="-122"/>
                <a:cs typeface="Times New Roman" pitchFamily="18" charset="0"/>
              </a:rPr>
              <a:t>MongoDB</a:t>
            </a:r>
            <a:r>
              <a:rPr lang="zh-CN" altLang="en-US" sz="2800" b="1" dirty="0" smtClean="0">
                <a:solidFill>
                  <a:srgbClr val="FFFFFF"/>
                </a:solidFill>
                <a:latin typeface="Times New Roman" pitchFamily="18" charset="0"/>
                <a:ea typeface="黑体" pitchFamily="49" charset="-122"/>
                <a:cs typeface="Times New Roman" pitchFamily="18" charset="0"/>
              </a:rPr>
              <a:t>的数据存储设计方案</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1025" name="Picture 1" descr="C:\Users\FGJ\AppData\Roaming\Tencent\Users\794460205\QQ\WinTemp\RichOle\SM35C3N6H{D0ZY@PF1ZFL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576" y="2978699"/>
            <a:ext cx="2564160" cy="2124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268760"/>
            <a:ext cx="2520280" cy="369332"/>
          </a:xfrm>
          <a:prstGeom prst="rect">
            <a:avLst/>
          </a:prstGeom>
          <a:noFill/>
        </p:spPr>
        <p:txBody>
          <a:bodyPr wrap="square" rtlCol="0">
            <a:spAutoFit/>
          </a:bodyPr>
          <a:lstStyle/>
          <a:p>
            <a:r>
              <a:rPr lang="en-US" altLang="zh-CN" dirty="0" smtClean="0"/>
              <a:t>MongoDB</a:t>
            </a:r>
            <a:r>
              <a:rPr lang="zh-CN" altLang="en-US" dirty="0" smtClean="0"/>
              <a:t>集群结构</a:t>
            </a:r>
            <a:endParaRPr lang="zh-CN" altLang="en-US" dirty="0"/>
          </a:p>
        </p:txBody>
      </p:sp>
      <p:sp>
        <p:nvSpPr>
          <p:cNvPr id="2" name="TextBox 1"/>
          <p:cNvSpPr txBox="1"/>
          <p:nvPr/>
        </p:nvSpPr>
        <p:spPr>
          <a:xfrm>
            <a:off x="1043608" y="6021286"/>
            <a:ext cx="3402378" cy="646331"/>
          </a:xfrm>
          <a:prstGeom prst="rect">
            <a:avLst/>
          </a:prstGeom>
          <a:noFill/>
        </p:spPr>
        <p:txBody>
          <a:bodyPr wrap="square" rtlCol="0">
            <a:spAutoFit/>
          </a:bodyPr>
          <a:lstStyle/>
          <a:p>
            <a:r>
              <a:rPr lang="zh-CN" altLang="en-US" dirty="0" smtClean="0"/>
              <a:t>集群自动分片</a:t>
            </a:r>
            <a:r>
              <a:rPr lang="en-US" altLang="zh-CN" dirty="0" smtClean="0"/>
              <a:t>---</a:t>
            </a:r>
            <a:r>
              <a:rPr lang="zh-CN" altLang="en-US" dirty="0" smtClean="0"/>
              <a:t>负载均衡</a:t>
            </a:r>
            <a:r>
              <a:rPr lang="en-US" altLang="zh-CN" dirty="0" smtClean="0"/>
              <a:t>—</a:t>
            </a:r>
            <a:r>
              <a:rPr lang="zh-CN" altLang="en-US" dirty="0" smtClean="0"/>
              <a:t>性能</a:t>
            </a:r>
            <a:endParaRPr lang="en-US" altLang="zh-CN" dirty="0" smtClean="0"/>
          </a:p>
          <a:p>
            <a:endParaRPr lang="zh-CN" altLang="en-US" dirty="0"/>
          </a:p>
        </p:txBody>
      </p:sp>
      <p:sp>
        <p:nvSpPr>
          <p:cNvPr id="5" name="TextBox 4"/>
          <p:cNvSpPr txBox="1"/>
          <p:nvPr/>
        </p:nvSpPr>
        <p:spPr>
          <a:xfrm>
            <a:off x="6707440" y="5559621"/>
            <a:ext cx="1728192" cy="923330"/>
          </a:xfrm>
          <a:prstGeom prst="rect">
            <a:avLst/>
          </a:prstGeom>
          <a:noFill/>
        </p:spPr>
        <p:txBody>
          <a:bodyPr wrap="square" rtlCol="0">
            <a:spAutoFit/>
          </a:bodyPr>
          <a:lstStyle/>
          <a:p>
            <a:r>
              <a:rPr lang="zh-CN" altLang="en-US" dirty="0" smtClean="0"/>
              <a:t>复制集</a:t>
            </a:r>
            <a:r>
              <a:rPr lang="en-US" altLang="zh-CN" dirty="0" smtClean="0"/>
              <a:t>-</a:t>
            </a:r>
            <a:r>
              <a:rPr lang="zh-CN" altLang="en-US" dirty="0" smtClean="0"/>
              <a:t>应对硬件故障，不当机</a:t>
            </a:r>
            <a:r>
              <a:rPr lang="en-US" altLang="zh-CN" dirty="0" smtClean="0"/>
              <a:t>-</a:t>
            </a:r>
            <a:r>
              <a:rPr lang="zh-CN" altLang="en-US" dirty="0" smtClean="0"/>
              <a:t>高可用性</a:t>
            </a:r>
            <a:endParaRPr lang="zh-CN" altLang="en-US" dirty="0"/>
          </a:p>
        </p:txBody>
      </p:sp>
    </p:spTree>
    <p:extLst>
      <p:ext uri="{BB962C8B-B14F-4D97-AF65-F5344CB8AC3E}">
        <p14:creationId xmlns:p14="http://schemas.microsoft.com/office/powerpoint/2010/main" val="2349541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accent1">
              <a:lumMod val="9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7" name="Group 2"/>
          <p:cNvGrpSpPr>
            <a:grpSpLocks/>
          </p:cNvGrpSpPr>
          <p:nvPr/>
        </p:nvGrpSpPr>
        <p:grpSpPr bwMode="auto">
          <a:xfrm>
            <a:off x="3176588" y="2141538"/>
            <a:ext cx="5205412" cy="571500"/>
            <a:chOff x="3176558" y="2386018"/>
            <a:chExt cx="5205442" cy="571504"/>
          </a:xfrm>
        </p:grpSpPr>
        <p:sp>
          <p:nvSpPr>
            <p:cNvPr id="20" name="矩形 19"/>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21" name="菱形 2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18468" name="TextBox 36"/>
            <p:cNvSpPr txBox="1">
              <a:spLocks noChangeArrowheads="1"/>
            </p:cNvSpPr>
            <p:nvPr/>
          </p:nvSpPr>
          <p:spPr bwMode="auto">
            <a:xfrm>
              <a:off x="3733800" y="2487657"/>
              <a:ext cx="4366590"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系统关键技术研究</a:t>
              </a:r>
              <a:endParaRPr kumimoji="1" lang="en-US" altLang="zh-CN" b="1" dirty="0">
                <a:solidFill>
                  <a:srgbClr val="000000"/>
                </a:solidFill>
                <a:latin typeface="黑体" pitchFamily="49" charset="-122"/>
                <a:ea typeface="黑体" pitchFamily="49" charset="-122"/>
              </a:endParaRPr>
            </a:p>
          </p:txBody>
        </p:sp>
      </p:grpSp>
      <p:grpSp>
        <p:nvGrpSpPr>
          <p:cNvPr id="18438" name="Group 3"/>
          <p:cNvGrpSpPr>
            <a:grpSpLocks/>
          </p:cNvGrpSpPr>
          <p:nvPr/>
        </p:nvGrpSpPr>
        <p:grpSpPr bwMode="auto">
          <a:xfrm>
            <a:off x="3176588" y="2911474"/>
            <a:ext cx="5281612" cy="571500"/>
            <a:chOff x="3176558" y="3171836"/>
            <a:chExt cx="5281642" cy="571504"/>
          </a:xfrm>
        </p:grpSpPr>
        <p:sp>
          <p:nvSpPr>
            <p:cNvPr id="30" name="矩形 29"/>
            <p:cNvSpPr/>
            <p:nvPr/>
          </p:nvSpPr>
          <p:spPr bwMode="auto">
            <a:xfrm>
              <a:off x="3498822" y="3243276"/>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2669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面向社区的疾病诊断决策支持系统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05412" cy="571500"/>
            <a:chOff x="3176558" y="3171836"/>
            <a:chExt cx="5205442" cy="571504"/>
          </a:xfrm>
          <a:solidFill>
            <a:schemeClr val="accent5">
              <a:lumMod val="90000"/>
            </a:schemeClr>
          </a:solidFill>
        </p:grpSpPr>
        <p:sp>
          <p:nvSpPr>
            <p:cNvPr id="30" name="矩形 29"/>
            <p:cNvSpPr/>
            <p:nvPr/>
          </p:nvSpPr>
          <p:spPr bwMode="auto">
            <a:xfrm>
              <a:off x="3498822" y="3243275"/>
              <a:ext cx="4883178"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622799"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系统框架设计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20</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关键技术研究</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2645848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21</a:t>
            </a:fld>
            <a:endParaRPr lang="en-US" altLang="zh-CN" dirty="0"/>
          </a:p>
        </p:txBody>
      </p:sp>
      <p:sp>
        <p:nvSpPr>
          <p:cNvPr id="3" name="圆角矩形 2"/>
          <p:cNvSpPr/>
          <p:nvPr/>
        </p:nvSpPr>
        <p:spPr bwMode="auto">
          <a:xfrm>
            <a:off x="1763689" y="2132856"/>
            <a:ext cx="5184576" cy="3456384"/>
          </a:xfrm>
          <a:prstGeom prst="roundRect">
            <a:avLst/>
          </a:prstGeom>
          <a:noFill/>
          <a:ln w="28575" cap="flat" cmpd="sng" algn="ctr">
            <a:solidFill>
              <a:schemeClr val="tx1">
                <a:lumMod val="65000"/>
                <a:lumOff val="3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4" name="椭圆 3"/>
          <p:cNvSpPr/>
          <p:nvPr/>
        </p:nvSpPr>
        <p:spPr bwMode="auto">
          <a:xfrm>
            <a:off x="457200" y="3430834"/>
            <a:ext cx="1050129" cy="674994"/>
          </a:xfrm>
          <a:prstGeom prst="ellipse">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矩形 4"/>
          <p:cNvSpPr/>
          <p:nvPr/>
        </p:nvSpPr>
        <p:spPr bwMode="auto">
          <a:xfrm>
            <a:off x="2132896" y="2476694"/>
            <a:ext cx="643488" cy="2714156"/>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6" name="矩形 5"/>
          <p:cNvSpPr/>
          <p:nvPr/>
        </p:nvSpPr>
        <p:spPr bwMode="auto">
          <a:xfrm>
            <a:off x="3203849" y="2503107"/>
            <a:ext cx="1728982"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7" name="矩形 6"/>
          <p:cNvSpPr/>
          <p:nvPr/>
        </p:nvSpPr>
        <p:spPr bwMode="auto">
          <a:xfrm>
            <a:off x="3203848" y="4260712"/>
            <a:ext cx="1728983" cy="954140"/>
          </a:xfrm>
          <a:prstGeom prst="rect">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8" name="流程图: 磁盘 7"/>
          <p:cNvSpPr/>
          <p:nvPr/>
        </p:nvSpPr>
        <p:spPr bwMode="auto">
          <a:xfrm>
            <a:off x="5522378" y="4310763"/>
            <a:ext cx="1117649" cy="904089"/>
          </a:xfrm>
          <a:prstGeom prst="flowChartMagneticDisk">
            <a:avLst/>
          </a:prstGeom>
          <a:solidFill>
            <a:schemeClr val="accent3">
              <a:lumMod val="95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9" name="左右箭头 8"/>
          <p:cNvSpPr/>
          <p:nvPr/>
        </p:nvSpPr>
        <p:spPr bwMode="auto">
          <a:xfrm>
            <a:off x="1473597" y="3647096"/>
            <a:ext cx="659300" cy="316568"/>
          </a:xfrm>
          <a:prstGeom prst="leftRightArrow">
            <a:avLst/>
          </a:prstGeom>
          <a:solidFill>
            <a:schemeClr val="accent1"/>
          </a:solidFill>
          <a:ln w="9525" cap="flat" cmpd="sng" algn="ctr">
            <a:solidFill>
              <a:schemeClr val="bg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10" name="直接箭头连接符 9"/>
          <p:cNvCxnSpPr>
            <a:stCxn id="6" idx="1"/>
            <a:endCxn id="5" idx="3"/>
          </p:cNvCxnSpPr>
          <p:nvPr/>
        </p:nvCxnSpPr>
        <p:spPr bwMode="auto">
          <a:xfrm flipH="1">
            <a:off x="2776384" y="2980177"/>
            <a:ext cx="427465" cy="85359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1" name="直接箭头连接符 10"/>
          <p:cNvCxnSpPr>
            <a:stCxn id="5" idx="3"/>
            <a:endCxn id="7" idx="1"/>
          </p:cNvCxnSpPr>
          <p:nvPr/>
        </p:nvCxnSpPr>
        <p:spPr bwMode="auto">
          <a:xfrm>
            <a:off x="2776384" y="3833772"/>
            <a:ext cx="427464" cy="90401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2" name="直接箭头连接符 11"/>
          <p:cNvCxnSpPr/>
          <p:nvPr/>
        </p:nvCxnSpPr>
        <p:spPr bwMode="auto">
          <a:xfrm flipV="1">
            <a:off x="4932831" y="3514671"/>
            <a:ext cx="690422" cy="841270"/>
          </a:xfrm>
          <a:prstGeom prst="straightConnector1">
            <a:avLst/>
          </a:prstGeom>
          <a:solidFill>
            <a:schemeClr val="accent1"/>
          </a:solidFill>
          <a:ln w="9525" cap="flat" cmpd="sng" algn="ctr">
            <a:solidFill>
              <a:schemeClr val="tx1"/>
            </a:solidFill>
            <a:prstDash val="lgDash"/>
            <a:round/>
            <a:headEnd type="arrow"/>
            <a:tailEnd type="arrow"/>
          </a:ln>
          <a:effectLst/>
        </p:spPr>
      </p:cxnSp>
      <p:cxnSp>
        <p:nvCxnSpPr>
          <p:cNvPr id="13" name="直接箭头连接符 12"/>
          <p:cNvCxnSpPr>
            <a:stCxn id="6" idx="2"/>
            <a:endCxn id="7" idx="0"/>
          </p:cNvCxnSpPr>
          <p:nvPr/>
        </p:nvCxnSpPr>
        <p:spPr bwMode="auto">
          <a:xfrm>
            <a:off x="4068340" y="3457247"/>
            <a:ext cx="0" cy="803465"/>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 name="直接箭头连接符 13"/>
          <p:cNvCxnSpPr>
            <a:stCxn id="8" idx="2"/>
            <a:endCxn id="7" idx="3"/>
          </p:cNvCxnSpPr>
          <p:nvPr/>
        </p:nvCxnSpPr>
        <p:spPr bwMode="auto">
          <a:xfrm flipH="1" flipV="1">
            <a:off x="4932831" y="4737782"/>
            <a:ext cx="589547" cy="250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622224" y="3589149"/>
            <a:ext cx="720080" cy="369332"/>
          </a:xfrm>
          <a:prstGeom prst="rect">
            <a:avLst/>
          </a:prstGeom>
          <a:noFill/>
        </p:spPr>
        <p:txBody>
          <a:bodyPr wrap="square" rtlCol="0">
            <a:spAutoFit/>
          </a:bodyPr>
          <a:lstStyle/>
          <a:p>
            <a:r>
              <a:rPr lang="zh-CN" altLang="en-US" dirty="0" smtClean="0"/>
              <a:t>用户</a:t>
            </a:r>
            <a:endParaRPr lang="zh-CN" altLang="en-US" dirty="0"/>
          </a:p>
        </p:txBody>
      </p:sp>
      <p:sp>
        <p:nvSpPr>
          <p:cNvPr id="16" name="TextBox 15"/>
          <p:cNvSpPr txBox="1"/>
          <p:nvPr/>
        </p:nvSpPr>
        <p:spPr>
          <a:xfrm>
            <a:off x="2272328" y="2845385"/>
            <a:ext cx="504056" cy="2031325"/>
          </a:xfrm>
          <a:prstGeom prst="rect">
            <a:avLst/>
          </a:prstGeom>
          <a:noFill/>
        </p:spPr>
        <p:txBody>
          <a:bodyPr wrap="square" rtlCol="0">
            <a:spAutoFit/>
          </a:bodyPr>
          <a:lstStyle/>
          <a:p>
            <a:r>
              <a:rPr lang="zh-CN" altLang="en-US" dirty="0" smtClean="0"/>
              <a:t>人</a:t>
            </a:r>
            <a:endParaRPr lang="en-US" altLang="zh-CN" dirty="0" smtClean="0"/>
          </a:p>
          <a:p>
            <a:endParaRPr lang="en-US" altLang="zh-CN" dirty="0"/>
          </a:p>
          <a:p>
            <a:r>
              <a:rPr lang="zh-CN" altLang="en-US" dirty="0" smtClean="0"/>
              <a:t>机</a:t>
            </a:r>
            <a:endParaRPr lang="en-US" altLang="zh-CN" dirty="0" smtClean="0"/>
          </a:p>
          <a:p>
            <a:endParaRPr lang="en-US" altLang="zh-CN" dirty="0"/>
          </a:p>
          <a:p>
            <a:r>
              <a:rPr lang="zh-CN" altLang="en-US" dirty="0" smtClean="0"/>
              <a:t>交</a:t>
            </a:r>
            <a:endParaRPr lang="en-US" altLang="zh-CN" dirty="0" smtClean="0"/>
          </a:p>
          <a:p>
            <a:endParaRPr lang="en-US" altLang="zh-CN" dirty="0"/>
          </a:p>
          <a:p>
            <a:r>
              <a:rPr lang="zh-CN" altLang="en-US" dirty="0" smtClean="0"/>
              <a:t>互</a:t>
            </a:r>
            <a:endParaRPr lang="zh-CN" altLang="en-US" dirty="0"/>
          </a:p>
        </p:txBody>
      </p:sp>
      <p:sp>
        <p:nvSpPr>
          <p:cNvPr id="17" name="TextBox 16"/>
          <p:cNvSpPr txBox="1"/>
          <p:nvPr/>
        </p:nvSpPr>
        <p:spPr>
          <a:xfrm>
            <a:off x="3491880" y="2845385"/>
            <a:ext cx="1080120" cy="369332"/>
          </a:xfrm>
          <a:prstGeom prst="rect">
            <a:avLst/>
          </a:prstGeom>
          <a:noFill/>
        </p:spPr>
        <p:txBody>
          <a:bodyPr wrap="square" rtlCol="0">
            <a:spAutoFit/>
          </a:bodyPr>
          <a:lstStyle/>
          <a:p>
            <a:pPr algn="ctr"/>
            <a:r>
              <a:rPr lang="zh-CN" altLang="en-US" dirty="0" smtClean="0"/>
              <a:t>解 释 器</a:t>
            </a:r>
            <a:endParaRPr lang="zh-CN" altLang="en-US" dirty="0"/>
          </a:p>
        </p:txBody>
      </p:sp>
      <p:sp>
        <p:nvSpPr>
          <p:cNvPr id="18" name="TextBox 17"/>
          <p:cNvSpPr txBox="1"/>
          <p:nvPr/>
        </p:nvSpPr>
        <p:spPr>
          <a:xfrm>
            <a:off x="3347864" y="4553116"/>
            <a:ext cx="1440951" cy="369332"/>
          </a:xfrm>
          <a:prstGeom prst="rect">
            <a:avLst/>
          </a:prstGeom>
          <a:noFill/>
        </p:spPr>
        <p:txBody>
          <a:bodyPr wrap="square" rtlCol="0">
            <a:spAutoFit/>
          </a:bodyPr>
          <a:lstStyle/>
          <a:p>
            <a:pPr algn="ctr"/>
            <a:r>
              <a:rPr lang="zh-CN" altLang="en-US" dirty="0" smtClean="0"/>
              <a:t>推 理 引 擎</a:t>
            </a:r>
            <a:endParaRPr lang="zh-CN" altLang="en-US" dirty="0"/>
          </a:p>
        </p:txBody>
      </p:sp>
      <p:sp>
        <p:nvSpPr>
          <p:cNvPr id="19" name="TextBox 18"/>
          <p:cNvSpPr txBox="1"/>
          <p:nvPr/>
        </p:nvSpPr>
        <p:spPr>
          <a:xfrm>
            <a:off x="5623253" y="4737782"/>
            <a:ext cx="1016774" cy="369332"/>
          </a:xfrm>
          <a:prstGeom prst="rect">
            <a:avLst/>
          </a:prstGeom>
          <a:noFill/>
        </p:spPr>
        <p:txBody>
          <a:bodyPr wrap="square" rtlCol="0">
            <a:spAutoFit/>
          </a:bodyPr>
          <a:lstStyle/>
          <a:p>
            <a:r>
              <a:rPr lang="zh-CN" altLang="en-US" dirty="0" smtClean="0"/>
              <a:t>知识库</a:t>
            </a:r>
            <a:endParaRPr lang="zh-CN" altLang="en-US" dirty="0"/>
          </a:p>
        </p:txBody>
      </p:sp>
      <p:sp>
        <p:nvSpPr>
          <p:cNvPr id="20" name="流程图: 磁盘 19"/>
          <p:cNvSpPr/>
          <p:nvPr/>
        </p:nvSpPr>
        <p:spPr bwMode="auto">
          <a:xfrm>
            <a:off x="5474905" y="2610582"/>
            <a:ext cx="1117649" cy="904089"/>
          </a:xfrm>
          <a:prstGeom prst="flowChartMagneticDisk">
            <a:avLst/>
          </a:prstGeom>
          <a:solidFill>
            <a:schemeClr val="accent3">
              <a:lumMod val="95000"/>
            </a:schemeClr>
          </a:solidFill>
          <a:ln w="9525" cap="flat" cmpd="sng" algn="ctr">
            <a:solidFill>
              <a:schemeClr val="bg2"/>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21" name="TextBox 20"/>
          <p:cNvSpPr txBox="1"/>
          <p:nvPr/>
        </p:nvSpPr>
        <p:spPr>
          <a:xfrm>
            <a:off x="5490704" y="3025334"/>
            <a:ext cx="1180995" cy="369332"/>
          </a:xfrm>
          <a:prstGeom prst="rect">
            <a:avLst/>
          </a:prstGeom>
          <a:noFill/>
        </p:spPr>
        <p:txBody>
          <a:bodyPr wrap="square" rtlCol="0">
            <a:spAutoFit/>
          </a:bodyPr>
          <a:lstStyle/>
          <a:p>
            <a:r>
              <a:rPr lang="zh-CN" altLang="en-US" dirty="0" smtClean="0"/>
              <a:t>工作存储</a:t>
            </a:r>
            <a:endParaRPr lang="zh-CN" altLang="en-US" dirty="0"/>
          </a:p>
        </p:txBody>
      </p:sp>
      <p:sp>
        <p:nvSpPr>
          <p:cNvPr id="22" name="TextBox 21"/>
          <p:cNvSpPr txBox="1"/>
          <p:nvPr/>
        </p:nvSpPr>
        <p:spPr>
          <a:xfrm>
            <a:off x="457200" y="1340768"/>
            <a:ext cx="3754760" cy="369332"/>
          </a:xfrm>
          <a:prstGeom prst="rect">
            <a:avLst/>
          </a:prstGeom>
          <a:noFill/>
        </p:spPr>
        <p:txBody>
          <a:bodyPr wrap="square" rtlCol="0">
            <a:spAutoFit/>
          </a:bodyPr>
          <a:lstStyle/>
          <a:p>
            <a:r>
              <a:rPr lang="zh-CN" altLang="en-US" dirty="0" smtClean="0"/>
              <a:t>已有的系统框架</a:t>
            </a:r>
            <a:endParaRPr lang="zh-CN" altLang="en-US" dirty="0"/>
          </a:p>
        </p:txBody>
      </p:sp>
    </p:spTree>
    <p:extLst>
      <p:ext uri="{BB962C8B-B14F-4D97-AF65-F5344CB8AC3E}">
        <p14:creationId xmlns:p14="http://schemas.microsoft.com/office/powerpoint/2010/main" val="2235604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面向社区疾病诊断决策支持系统设计</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圆角矩形 3"/>
          <p:cNvSpPr/>
          <p:nvPr/>
        </p:nvSpPr>
        <p:spPr bwMode="auto">
          <a:xfrm>
            <a:off x="1139436" y="1916832"/>
            <a:ext cx="5832648" cy="85916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5" name="圆角矩形 4"/>
          <p:cNvSpPr/>
          <p:nvPr/>
        </p:nvSpPr>
        <p:spPr bwMode="auto">
          <a:xfrm>
            <a:off x="1139436" y="3138304"/>
            <a:ext cx="5832648" cy="9361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1115616" y="4437112"/>
            <a:ext cx="5832648" cy="9001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cxnSp>
        <p:nvCxnSpPr>
          <p:cNvPr id="7" name="直接箭头连接符 6"/>
          <p:cNvCxnSpPr/>
          <p:nvPr/>
        </p:nvCxnSpPr>
        <p:spPr bwMode="auto">
          <a:xfrm>
            <a:off x="2627784" y="2775992"/>
            <a:ext cx="0" cy="362312"/>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1" name="直接箭头连接符 10"/>
          <p:cNvCxnSpPr/>
          <p:nvPr/>
        </p:nvCxnSpPr>
        <p:spPr bwMode="auto">
          <a:xfrm>
            <a:off x="3275856" y="4074408"/>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4" name="直接箭头连接符 13"/>
          <p:cNvCxnSpPr/>
          <p:nvPr/>
        </p:nvCxnSpPr>
        <p:spPr bwMode="auto">
          <a:xfrm flipV="1">
            <a:off x="4572000" y="4074408"/>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cxnSp>
        <p:nvCxnSpPr>
          <p:cNvPr id="16" name="直接箭头连接符 15"/>
          <p:cNvCxnSpPr/>
          <p:nvPr/>
        </p:nvCxnSpPr>
        <p:spPr bwMode="auto">
          <a:xfrm flipV="1">
            <a:off x="5220072" y="2775992"/>
            <a:ext cx="0" cy="360040"/>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13" name="流程图: 磁盘 12"/>
          <p:cNvSpPr/>
          <p:nvPr/>
        </p:nvSpPr>
        <p:spPr bwMode="auto">
          <a:xfrm>
            <a:off x="1823296" y="56576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流程图: 磁盘 17"/>
          <p:cNvSpPr/>
          <p:nvPr/>
        </p:nvSpPr>
        <p:spPr bwMode="auto">
          <a:xfrm>
            <a:off x="4686496" y="5724400"/>
            <a:ext cx="1368152" cy="684076"/>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圆角矩形 14"/>
          <p:cNvSpPr/>
          <p:nvPr/>
        </p:nvSpPr>
        <p:spPr bwMode="auto">
          <a:xfrm>
            <a:off x="1738888" y="461037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圆角矩形 20"/>
          <p:cNvSpPr/>
          <p:nvPr/>
        </p:nvSpPr>
        <p:spPr bwMode="auto">
          <a:xfrm>
            <a:off x="4602088" y="4637464"/>
            <a:ext cx="1536968" cy="55357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1943708" y="4702496"/>
            <a:ext cx="1368152" cy="369332"/>
          </a:xfrm>
          <a:prstGeom prst="rect">
            <a:avLst/>
          </a:prstGeom>
          <a:noFill/>
        </p:spPr>
        <p:txBody>
          <a:bodyPr wrap="square" rtlCol="0">
            <a:spAutoFit/>
          </a:bodyPr>
          <a:lstStyle/>
          <a:p>
            <a:r>
              <a:rPr lang="zh-CN" altLang="en-US" dirty="0" smtClean="0"/>
              <a:t>推理引擎</a:t>
            </a:r>
            <a:endParaRPr lang="zh-CN" altLang="en-US" dirty="0"/>
          </a:p>
        </p:txBody>
      </p:sp>
      <p:sp>
        <p:nvSpPr>
          <p:cNvPr id="19" name="TextBox 18"/>
          <p:cNvSpPr txBox="1"/>
          <p:nvPr/>
        </p:nvSpPr>
        <p:spPr>
          <a:xfrm>
            <a:off x="4734390" y="4729586"/>
            <a:ext cx="1272364" cy="369332"/>
          </a:xfrm>
          <a:prstGeom prst="rect">
            <a:avLst/>
          </a:prstGeom>
          <a:noFill/>
        </p:spPr>
        <p:txBody>
          <a:bodyPr wrap="square" rtlCol="0">
            <a:spAutoFit/>
          </a:bodyPr>
          <a:lstStyle/>
          <a:p>
            <a:r>
              <a:rPr lang="zh-CN" altLang="en-US" dirty="0" smtClean="0"/>
              <a:t>数据接口</a:t>
            </a:r>
            <a:endParaRPr lang="zh-CN" altLang="en-US" dirty="0"/>
          </a:p>
        </p:txBody>
      </p:sp>
      <p:sp>
        <p:nvSpPr>
          <p:cNvPr id="20" name="TextBox 19"/>
          <p:cNvSpPr txBox="1"/>
          <p:nvPr/>
        </p:nvSpPr>
        <p:spPr>
          <a:xfrm>
            <a:off x="2081524" y="5881772"/>
            <a:ext cx="1092520" cy="369332"/>
          </a:xfrm>
          <a:prstGeom prst="rect">
            <a:avLst/>
          </a:prstGeom>
          <a:noFill/>
        </p:spPr>
        <p:txBody>
          <a:bodyPr wrap="square" rtlCol="0">
            <a:spAutoFit/>
          </a:bodyPr>
          <a:lstStyle/>
          <a:p>
            <a:r>
              <a:rPr lang="zh-CN" altLang="en-US" dirty="0" smtClean="0"/>
              <a:t>知识库</a:t>
            </a:r>
            <a:endParaRPr lang="zh-CN" altLang="en-US" dirty="0"/>
          </a:p>
        </p:txBody>
      </p:sp>
      <p:cxnSp>
        <p:nvCxnSpPr>
          <p:cNvPr id="25" name="直接箭头连接符 24"/>
          <p:cNvCxnSpPr/>
          <p:nvPr/>
        </p:nvCxnSpPr>
        <p:spPr bwMode="auto">
          <a:xfrm>
            <a:off x="2507372" y="5361696"/>
            <a:ext cx="0" cy="362704"/>
          </a:xfrm>
          <a:prstGeom prst="straightConnector1">
            <a:avLst/>
          </a:prstGeom>
          <a:solidFill>
            <a:schemeClr val="accent1"/>
          </a:solidFill>
          <a:ln w="28575" cap="flat" cmpd="sng" algn="ctr">
            <a:solidFill>
              <a:schemeClr val="tx1">
                <a:lumMod val="65000"/>
                <a:lumOff val="35000"/>
              </a:schemeClr>
            </a:solidFill>
            <a:prstDash val="solid"/>
            <a:round/>
            <a:headEnd type="none" w="med" len="med"/>
            <a:tailEnd type="arrow"/>
          </a:ln>
          <a:effectLst/>
        </p:spPr>
      </p:cxnSp>
      <p:sp>
        <p:nvSpPr>
          <p:cNvPr id="22" name="TextBox 21"/>
          <p:cNvSpPr txBox="1"/>
          <p:nvPr/>
        </p:nvSpPr>
        <p:spPr>
          <a:xfrm>
            <a:off x="4869219" y="6039144"/>
            <a:ext cx="1002706" cy="369332"/>
          </a:xfrm>
          <a:prstGeom prst="rect">
            <a:avLst/>
          </a:prstGeom>
          <a:noFill/>
        </p:spPr>
        <p:txBody>
          <a:bodyPr wrap="square" rtlCol="0">
            <a:spAutoFit/>
          </a:bodyPr>
          <a:lstStyle/>
          <a:p>
            <a:r>
              <a:rPr lang="zh-CN" altLang="en-US" dirty="0" smtClean="0"/>
              <a:t>数据库</a:t>
            </a:r>
            <a:endParaRPr lang="zh-CN" altLang="en-US" dirty="0"/>
          </a:p>
        </p:txBody>
      </p:sp>
      <p:cxnSp>
        <p:nvCxnSpPr>
          <p:cNvPr id="24" name="直接箭头连接符 23"/>
          <p:cNvCxnSpPr>
            <a:endCxn id="18" idx="1"/>
          </p:cNvCxnSpPr>
          <p:nvPr/>
        </p:nvCxnSpPr>
        <p:spPr bwMode="auto">
          <a:xfrm>
            <a:off x="5370572" y="5337212"/>
            <a:ext cx="0" cy="387188"/>
          </a:xfrm>
          <a:prstGeom prst="straightConnector1">
            <a:avLst/>
          </a:prstGeom>
          <a:solidFill>
            <a:schemeClr val="accent1"/>
          </a:solidFill>
          <a:ln w="19050" cap="flat" cmpd="sng" algn="ctr">
            <a:solidFill>
              <a:schemeClr val="tx1"/>
            </a:solidFill>
            <a:prstDash val="solid"/>
            <a:round/>
            <a:headEnd type="arrow"/>
            <a:tailEnd type="arrow"/>
          </a:ln>
          <a:effectLst/>
        </p:spPr>
      </p:cxnSp>
      <p:sp>
        <p:nvSpPr>
          <p:cNvPr id="26" name="圆角矩形 25"/>
          <p:cNvSpPr/>
          <p:nvPr/>
        </p:nvSpPr>
        <p:spPr bwMode="auto">
          <a:xfrm>
            <a:off x="1475656"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0" name="圆角矩形 29"/>
          <p:cNvSpPr/>
          <p:nvPr/>
        </p:nvSpPr>
        <p:spPr bwMode="auto">
          <a:xfrm>
            <a:off x="3246424" y="3318324"/>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圆角矩形 30"/>
          <p:cNvSpPr/>
          <p:nvPr/>
        </p:nvSpPr>
        <p:spPr bwMode="auto">
          <a:xfrm>
            <a:off x="5012040" y="3352738"/>
            <a:ext cx="1452560" cy="57606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2027940" y="2062566"/>
            <a:ext cx="1452560" cy="64141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3" name="圆角矩形 32"/>
          <p:cNvSpPr/>
          <p:nvPr/>
        </p:nvSpPr>
        <p:spPr bwMode="auto">
          <a:xfrm>
            <a:off x="4493792" y="2062566"/>
            <a:ext cx="1452560" cy="62484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7" name="TextBox 26"/>
          <p:cNvSpPr txBox="1"/>
          <p:nvPr/>
        </p:nvSpPr>
        <p:spPr>
          <a:xfrm>
            <a:off x="1586469" y="3421690"/>
            <a:ext cx="1230934" cy="369332"/>
          </a:xfrm>
          <a:prstGeom prst="rect">
            <a:avLst/>
          </a:prstGeom>
          <a:noFill/>
        </p:spPr>
        <p:txBody>
          <a:bodyPr wrap="square" rtlCol="0">
            <a:spAutoFit/>
          </a:bodyPr>
          <a:lstStyle/>
          <a:p>
            <a:r>
              <a:rPr lang="zh-CN" altLang="en-US" dirty="0" smtClean="0"/>
              <a:t>信息录入</a:t>
            </a:r>
            <a:endParaRPr lang="zh-CN" altLang="en-US" dirty="0"/>
          </a:p>
        </p:txBody>
      </p:sp>
      <p:sp>
        <p:nvSpPr>
          <p:cNvPr id="28" name="TextBox 27"/>
          <p:cNvSpPr txBox="1"/>
          <p:nvPr/>
        </p:nvSpPr>
        <p:spPr>
          <a:xfrm>
            <a:off x="3347120" y="3421690"/>
            <a:ext cx="1121588" cy="369332"/>
          </a:xfrm>
          <a:prstGeom prst="rect">
            <a:avLst/>
          </a:prstGeom>
          <a:noFill/>
        </p:spPr>
        <p:txBody>
          <a:bodyPr wrap="square" rtlCol="0">
            <a:spAutoFit/>
          </a:bodyPr>
          <a:lstStyle/>
          <a:p>
            <a:r>
              <a:rPr lang="zh-CN" altLang="en-US" dirty="0" smtClean="0"/>
              <a:t>辅助诊断</a:t>
            </a:r>
            <a:endParaRPr lang="zh-CN" altLang="en-US" dirty="0"/>
          </a:p>
        </p:txBody>
      </p:sp>
      <p:sp>
        <p:nvSpPr>
          <p:cNvPr id="29" name="TextBox 28"/>
          <p:cNvSpPr txBox="1"/>
          <p:nvPr/>
        </p:nvSpPr>
        <p:spPr>
          <a:xfrm>
            <a:off x="5096320" y="3456104"/>
            <a:ext cx="1236536" cy="369332"/>
          </a:xfrm>
          <a:prstGeom prst="rect">
            <a:avLst/>
          </a:prstGeom>
          <a:noFill/>
        </p:spPr>
        <p:txBody>
          <a:bodyPr wrap="square" rtlCol="0">
            <a:spAutoFit/>
          </a:bodyPr>
          <a:lstStyle/>
          <a:p>
            <a:r>
              <a:rPr lang="zh-CN" altLang="en-US" dirty="0" smtClean="0"/>
              <a:t>信息查询</a:t>
            </a:r>
            <a:endParaRPr lang="zh-CN" altLang="en-US" dirty="0"/>
          </a:p>
        </p:txBody>
      </p:sp>
      <p:sp>
        <p:nvSpPr>
          <p:cNvPr id="57344" name="TextBox 57343"/>
          <p:cNvSpPr txBox="1"/>
          <p:nvPr/>
        </p:nvSpPr>
        <p:spPr>
          <a:xfrm>
            <a:off x="2268166" y="2062567"/>
            <a:ext cx="972108" cy="646331"/>
          </a:xfrm>
          <a:prstGeom prst="rect">
            <a:avLst/>
          </a:prstGeom>
          <a:noFill/>
        </p:spPr>
        <p:txBody>
          <a:bodyPr wrap="square" rtlCol="0">
            <a:spAutoFit/>
          </a:bodyPr>
          <a:lstStyle/>
          <a:p>
            <a:r>
              <a:rPr lang="zh-CN" altLang="en-US" dirty="0" smtClean="0"/>
              <a:t>数据录入组件</a:t>
            </a:r>
            <a:endParaRPr lang="zh-CN" altLang="en-US" dirty="0"/>
          </a:p>
        </p:txBody>
      </p:sp>
      <p:sp>
        <p:nvSpPr>
          <p:cNvPr id="57345" name="TextBox 57344"/>
          <p:cNvSpPr txBox="1"/>
          <p:nvPr/>
        </p:nvSpPr>
        <p:spPr>
          <a:xfrm>
            <a:off x="4729973" y="2051823"/>
            <a:ext cx="980198" cy="646331"/>
          </a:xfrm>
          <a:prstGeom prst="rect">
            <a:avLst/>
          </a:prstGeom>
          <a:noFill/>
        </p:spPr>
        <p:txBody>
          <a:bodyPr wrap="square" rtlCol="0">
            <a:spAutoFit/>
          </a:bodyPr>
          <a:lstStyle/>
          <a:p>
            <a:r>
              <a:rPr lang="zh-CN" altLang="en-US" dirty="0" smtClean="0"/>
              <a:t>数据展示组件</a:t>
            </a:r>
            <a:endParaRPr lang="zh-CN" altLang="en-US" dirty="0"/>
          </a:p>
        </p:txBody>
      </p:sp>
      <p:sp>
        <p:nvSpPr>
          <p:cNvPr id="57347" name="TextBox 57346"/>
          <p:cNvSpPr txBox="1"/>
          <p:nvPr/>
        </p:nvSpPr>
        <p:spPr>
          <a:xfrm>
            <a:off x="7452320" y="2201066"/>
            <a:ext cx="1152128" cy="369332"/>
          </a:xfrm>
          <a:prstGeom prst="rect">
            <a:avLst/>
          </a:prstGeom>
          <a:noFill/>
        </p:spPr>
        <p:txBody>
          <a:bodyPr wrap="square" rtlCol="0">
            <a:spAutoFit/>
          </a:bodyPr>
          <a:lstStyle/>
          <a:p>
            <a:r>
              <a:rPr lang="zh-CN" altLang="en-US" dirty="0" smtClean="0"/>
              <a:t>视图层</a:t>
            </a:r>
            <a:endParaRPr lang="zh-CN" altLang="en-US" dirty="0"/>
          </a:p>
        </p:txBody>
      </p:sp>
      <p:sp>
        <p:nvSpPr>
          <p:cNvPr id="57349" name="TextBox 57348"/>
          <p:cNvSpPr txBox="1"/>
          <p:nvPr/>
        </p:nvSpPr>
        <p:spPr>
          <a:xfrm>
            <a:off x="7534944" y="3456104"/>
            <a:ext cx="1357536" cy="369332"/>
          </a:xfrm>
          <a:prstGeom prst="rect">
            <a:avLst/>
          </a:prstGeom>
          <a:noFill/>
        </p:spPr>
        <p:txBody>
          <a:bodyPr wrap="square" rtlCol="0">
            <a:spAutoFit/>
          </a:bodyPr>
          <a:lstStyle/>
          <a:p>
            <a:r>
              <a:rPr lang="zh-CN" altLang="en-US" dirty="0" smtClean="0"/>
              <a:t>控制层</a:t>
            </a:r>
            <a:endParaRPr lang="zh-CN" altLang="en-US" dirty="0"/>
          </a:p>
        </p:txBody>
      </p:sp>
      <p:sp>
        <p:nvSpPr>
          <p:cNvPr id="57350" name="TextBox 57349"/>
          <p:cNvSpPr txBox="1"/>
          <p:nvPr/>
        </p:nvSpPr>
        <p:spPr>
          <a:xfrm>
            <a:off x="7555160" y="4660598"/>
            <a:ext cx="946448" cy="369332"/>
          </a:xfrm>
          <a:prstGeom prst="rect">
            <a:avLst/>
          </a:prstGeom>
          <a:noFill/>
        </p:spPr>
        <p:txBody>
          <a:bodyPr wrap="square" rtlCol="0">
            <a:spAutoFit/>
          </a:bodyPr>
          <a:lstStyle/>
          <a:p>
            <a:r>
              <a:rPr lang="zh-CN" altLang="en-US" dirty="0" smtClean="0"/>
              <a:t>模型层</a:t>
            </a:r>
            <a:endParaRPr lang="zh-CN" altLang="en-US" dirty="0"/>
          </a:p>
        </p:txBody>
      </p:sp>
      <p:sp>
        <p:nvSpPr>
          <p:cNvPr id="2" name="TextBox 1"/>
          <p:cNvSpPr txBox="1"/>
          <p:nvPr/>
        </p:nvSpPr>
        <p:spPr>
          <a:xfrm>
            <a:off x="457200" y="1268760"/>
            <a:ext cx="2360203" cy="369332"/>
          </a:xfrm>
          <a:prstGeom prst="rect">
            <a:avLst/>
          </a:prstGeom>
          <a:noFill/>
        </p:spPr>
        <p:txBody>
          <a:bodyPr wrap="square" rtlCol="0">
            <a:spAutoFit/>
          </a:bodyPr>
          <a:lstStyle/>
          <a:p>
            <a:r>
              <a:rPr lang="zh-CN" altLang="en-US" dirty="0" smtClean="0"/>
              <a:t>系统总体架构</a:t>
            </a:r>
            <a:endParaRPr lang="zh-CN" altLang="en-US" dirty="0"/>
          </a:p>
        </p:txBody>
      </p:sp>
    </p:spTree>
    <p:extLst>
      <p:ext uri="{BB962C8B-B14F-4D97-AF65-F5344CB8AC3E}">
        <p14:creationId xmlns:p14="http://schemas.microsoft.com/office/powerpoint/2010/main" val="2924053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23</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a:t>
            </a:r>
            <a:r>
              <a:rPr lang="zh-CN" altLang="en-US" sz="2800" b="1" dirty="0" smtClean="0">
                <a:solidFill>
                  <a:srgbClr val="FFFFFF"/>
                </a:solidFill>
                <a:latin typeface="Times New Roman" pitchFamily="18" charset="0"/>
                <a:ea typeface="黑体" pitchFamily="49" charset="-122"/>
                <a:cs typeface="Times New Roman" pitchFamily="18" charset="0"/>
              </a:rPr>
              <a:t>框架模式概述</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8193" name="Picture 1" descr="C:\Users\FGJ\AppData\Roaming\Tencent\Users\794460205\QQ\WinTemp\RichOle\LP5YU5X`UA7XA29KW_LSE6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808" y="4509948"/>
            <a:ext cx="6311280" cy="1445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FGJ\AppData\Roaming\Tencent\Users\794460205\QQ\WinTemp\RichOle\6425}87I255S2WN`VGS7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224" y="2404340"/>
            <a:ext cx="6678552" cy="11548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58584" y="2404340"/>
            <a:ext cx="1584176" cy="369332"/>
          </a:xfrm>
          <a:prstGeom prst="rect">
            <a:avLst/>
          </a:prstGeom>
          <a:noFill/>
        </p:spPr>
        <p:txBody>
          <a:bodyPr wrap="square" rtlCol="0">
            <a:spAutoFit/>
          </a:bodyPr>
          <a:lstStyle/>
          <a:p>
            <a:r>
              <a:rPr lang="en-US" altLang="zh-CN" dirty="0" smtClean="0"/>
              <a:t>Three- tier</a:t>
            </a:r>
            <a:endParaRPr lang="zh-CN" altLang="en-US" dirty="0"/>
          </a:p>
        </p:txBody>
      </p:sp>
      <p:sp>
        <p:nvSpPr>
          <p:cNvPr id="7" name="TextBox 6"/>
          <p:cNvSpPr txBox="1"/>
          <p:nvPr/>
        </p:nvSpPr>
        <p:spPr>
          <a:xfrm>
            <a:off x="735400" y="4934106"/>
            <a:ext cx="1368152" cy="369332"/>
          </a:xfrm>
          <a:prstGeom prst="rect">
            <a:avLst/>
          </a:prstGeom>
          <a:noFill/>
        </p:spPr>
        <p:txBody>
          <a:bodyPr wrap="square" rtlCol="0">
            <a:spAutoFit/>
          </a:bodyPr>
          <a:lstStyle/>
          <a:p>
            <a:r>
              <a:rPr lang="en-US" altLang="zh-CN" dirty="0" smtClean="0"/>
              <a:t>MVC </a:t>
            </a:r>
            <a:endParaRPr lang="zh-CN" altLang="en-US" dirty="0"/>
          </a:p>
        </p:txBody>
      </p:sp>
      <p:sp>
        <p:nvSpPr>
          <p:cNvPr id="15" name="圆角矩形 14"/>
          <p:cNvSpPr/>
          <p:nvPr/>
        </p:nvSpPr>
        <p:spPr bwMode="auto">
          <a:xfrm>
            <a:off x="685112" y="2282069"/>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647564" y="4582786"/>
            <a:ext cx="7236804" cy="129932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1" name="TextBox 10"/>
          <p:cNvSpPr txBox="1"/>
          <p:nvPr/>
        </p:nvSpPr>
        <p:spPr>
          <a:xfrm>
            <a:off x="251520" y="1340768"/>
            <a:ext cx="5269392"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en-US" altLang="zh-CN" dirty="0" err="1"/>
              <a:t>.Net</a:t>
            </a:r>
            <a:r>
              <a:rPr lang="en-US" altLang="zh-CN" dirty="0"/>
              <a:t> </a:t>
            </a:r>
            <a:r>
              <a:rPr lang="zh-CN" altLang="en-US" dirty="0"/>
              <a:t>平台下的</a:t>
            </a:r>
            <a:r>
              <a:rPr lang="en-US" altLang="zh-CN" dirty="0"/>
              <a:t>web</a:t>
            </a:r>
            <a:r>
              <a:rPr lang="zh-CN" altLang="en-US" dirty="0"/>
              <a:t>开发</a:t>
            </a:r>
            <a:r>
              <a:rPr lang="zh-CN" altLang="en-US" dirty="0" smtClean="0"/>
              <a:t>框架比较</a:t>
            </a:r>
            <a:endParaRPr lang="zh-CN" altLang="en-US" dirty="0"/>
          </a:p>
        </p:txBody>
      </p:sp>
      <p:sp>
        <p:nvSpPr>
          <p:cNvPr id="12" name="TextBox 11"/>
          <p:cNvSpPr txBox="1"/>
          <p:nvPr/>
        </p:nvSpPr>
        <p:spPr>
          <a:xfrm>
            <a:off x="3059832" y="3717032"/>
            <a:ext cx="2160240" cy="369332"/>
          </a:xfrm>
          <a:prstGeom prst="rect">
            <a:avLst/>
          </a:prstGeom>
          <a:noFill/>
        </p:spPr>
        <p:txBody>
          <a:bodyPr wrap="square" rtlCol="0">
            <a:spAutoFit/>
          </a:bodyPr>
          <a:lstStyle/>
          <a:p>
            <a:r>
              <a:rPr lang="en-US" altLang="zh-CN" dirty="0" smtClean="0"/>
              <a:t>Web Form</a:t>
            </a:r>
            <a:r>
              <a:rPr lang="en-US" altLang="zh-CN" dirty="0"/>
              <a:t>s</a:t>
            </a:r>
            <a:endParaRPr lang="zh-CN" altLang="en-US" dirty="0"/>
          </a:p>
        </p:txBody>
      </p:sp>
      <p:sp>
        <p:nvSpPr>
          <p:cNvPr id="13" name="TextBox 12"/>
          <p:cNvSpPr txBox="1"/>
          <p:nvPr/>
        </p:nvSpPr>
        <p:spPr>
          <a:xfrm>
            <a:off x="3059832" y="6093296"/>
            <a:ext cx="1728192" cy="369332"/>
          </a:xfrm>
          <a:prstGeom prst="rect">
            <a:avLst/>
          </a:prstGeom>
          <a:noFill/>
        </p:spPr>
        <p:txBody>
          <a:bodyPr wrap="square" rtlCol="0">
            <a:spAutoFit/>
          </a:bodyPr>
          <a:lstStyle/>
          <a:p>
            <a:r>
              <a:rPr lang="en-US" altLang="zh-CN" dirty="0" smtClean="0"/>
              <a:t>ASP.net  MVC</a:t>
            </a:r>
            <a:endParaRPr lang="zh-CN" altLang="en-US" dirty="0"/>
          </a:p>
        </p:txBody>
      </p:sp>
    </p:spTree>
    <p:extLst>
      <p:ext uri="{BB962C8B-B14F-4D97-AF65-F5344CB8AC3E}">
        <p14:creationId xmlns:p14="http://schemas.microsoft.com/office/powerpoint/2010/main" val="168810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系统架构</a:t>
            </a:r>
            <a:r>
              <a:rPr lang="en-US" altLang="zh-CN" sz="2800" b="1" dirty="0" smtClean="0">
                <a:solidFill>
                  <a:srgbClr val="FFFFFF"/>
                </a:solidFill>
                <a:latin typeface="Times New Roman" pitchFamily="18" charset="0"/>
                <a:ea typeface="黑体" pitchFamily="49" charset="-122"/>
                <a:cs typeface="Times New Roman" pitchFamily="18" charset="0"/>
              </a:rPr>
              <a:t>---</a:t>
            </a:r>
            <a:r>
              <a:rPr lang="zh-CN" altLang="en-US" sz="2800" b="1" dirty="0" smtClean="0">
                <a:solidFill>
                  <a:srgbClr val="FFFFFF"/>
                </a:solidFill>
                <a:latin typeface="Times New Roman" pitchFamily="18" charset="0"/>
                <a:ea typeface="黑体" pitchFamily="49" charset="-122"/>
                <a:cs typeface="Times New Roman" pitchFamily="18" charset="0"/>
              </a:rPr>
              <a:t>医疗数据录入展示组件</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8604" y="2002462"/>
            <a:ext cx="2011758" cy="135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6525" y="1340768"/>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数据录入展示组件</a:t>
            </a:r>
            <a:endParaRPr lang="zh-CN" altLang="en-US" dirty="0"/>
          </a:p>
        </p:txBody>
      </p:sp>
      <p:sp>
        <p:nvSpPr>
          <p:cNvPr id="4" name="TextBox 3"/>
          <p:cNvSpPr txBox="1"/>
          <p:nvPr/>
        </p:nvSpPr>
        <p:spPr>
          <a:xfrm>
            <a:off x="701216" y="3375210"/>
            <a:ext cx="1872208" cy="369332"/>
          </a:xfrm>
          <a:prstGeom prst="rect">
            <a:avLst/>
          </a:prstGeom>
          <a:noFill/>
        </p:spPr>
        <p:txBody>
          <a:bodyPr wrap="square" rtlCol="0">
            <a:spAutoFit/>
          </a:bodyPr>
          <a:lstStyle/>
          <a:p>
            <a:r>
              <a:rPr lang="zh-CN" altLang="en-US" dirty="0" smtClean="0"/>
              <a:t>整理数据需求</a:t>
            </a:r>
            <a:endParaRPr lang="zh-CN" alt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72" y="2169545"/>
            <a:ext cx="1329224" cy="101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10044" y="3354860"/>
            <a:ext cx="2043515" cy="646331"/>
          </a:xfrm>
          <a:prstGeom prst="rect">
            <a:avLst/>
          </a:prstGeom>
          <a:noFill/>
        </p:spPr>
        <p:txBody>
          <a:bodyPr wrap="square" rtlCol="0">
            <a:spAutoFit/>
          </a:bodyPr>
          <a:lstStyle/>
          <a:p>
            <a:r>
              <a:rPr lang="zh-CN" altLang="en-US" dirty="0" smtClean="0"/>
              <a:t>使用设计工具生存成界面模板文件</a:t>
            </a:r>
            <a:endParaRPr lang="zh-CN" altLang="en-US" dirty="0"/>
          </a:p>
        </p:txBody>
      </p:sp>
      <p:sp>
        <p:nvSpPr>
          <p:cNvPr id="6" name="TextBox 5"/>
          <p:cNvSpPr txBox="1"/>
          <p:nvPr/>
        </p:nvSpPr>
        <p:spPr>
          <a:xfrm>
            <a:off x="6672741" y="3401677"/>
            <a:ext cx="1656184" cy="646331"/>
          </a:xfrm>
          <a:prstGeom prst="rect">
            <a:avLst/>
          </a:prstGeom>
          <a:noFill/>
        </p:spPr>
        <p:txBody>
          <a:bodyPr wrap="square" rtlCol="0">
            <a:spAutoFit/>
          </a:bodyPr>
          <a:lstStyle/>
          <a:p>
            <a:r>
              <a:rPr lang="zh-CN" altLang="en-US" dirty="0" smtClean="0"/>
              <a:t>系统前端打开文件展示界面</a:t>
            </a:r>
            <a:endParaRPr lang="zh-CN" altLang="en-US" dirty="0"/>
          </a:p>
        </p:txBody>
      </p:sp>
      <p:pic>
        <p:nvPicPr>
          <p:cNvPr id="7172" name="Picture 4" descr="D:\basic tool\QQ\文档\794460205\Image\XFA]N@570W_3WUP2V{1(YJ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57189"/>
            <a:ext cx="1812249" cy="1444136"/>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bwMode="auto">
          <a:xfrm>
            <a:off x="2155196" y="2420888"/>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a:off x="5508104" y="2487764"/>
            <a:ext cx="832628" cy="504056"/>
          </a:xfrm>
          <a:prstGeom prst="rightArrow">
            <a:avLst/>
          </a:prstGeom>
          <a:solidFill>
            <a:schemeClr val="accent1"/>
          </a:soli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2" name="圆角矩形 11"/>
          <p:cNvSpPr/>
          <p:nvPr/>
        </p:nvSpPr>
        <p:spPr bwMode="auto">
          <a:xfrm>
            <a:off x="3258144" y="4446160"/>
            <a:ext cx="973657"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圆角矩形 15"/>
          <p:cNvSpPr/>
          <p:nvPr/>
        </p:nvSpPr>
        <p:spPr bwMode="auto">
          <a:xfrm>
            <a:off x="5096750" y="4413604"/>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右箭头 16"/>
          <p:cNvSpPr/>
          <p:nvPr/>
        </p:nvSpPr>
        <p:spPr bwMode="auto">
          <a:xfrm>
            <a:off x="2369300" y="4742489"/>
            <a:ext cx="829304"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右箭头 21"/>
          <p:cNvSpPr/>
          <p:nvPr/>
        </p:nvSpPr>
        <p:spPr bwMode="auto">
          <a:xfrm rot="10800000">
            <a:off x="4322530" y="5374859"/>
            <a:ext cx="711256" cy="36004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715" y="4743618"/>
            <a:ext cx="776884"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圆角矩形 23"/>
          <p:cNvSpPr/>
          <p:nvPr/>
        </p:nvSpPr>
        <p:spPr bwMode="auto">
          <a:xfrm>
            <a:off x="7012261" y="4390609"/>
            <a:ext cx="1152128" cy="165618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4805" y="4774702"/>
            <a:ext cx="75587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529655" y="4895535"/>
            <a:ext cx="581308" cy="646331"/>
          </a:xfrm>
          <a:prstGeom prst="rect">
            <a:avLst/>
          </a:prstGeom>
          <a:noFill/>
        </p:spPr>
        <p:txBody>
          <a:bodyPr wrap="square" rtlCol="0">
            <a:spAutoFit/>
          </a:bodyPr>
          <a:lstStyle/>
          <a:p>
            <a:r>
              <a:rPr lang="zh-CN" altLang="en-US" dirty="0" smtClean="0"/>
              <a:t>组件</a:t>
            </a:r>
            <a:endParaRPr lang="zh-CN" altLang="en-US" dirty="0"/>
          </a:p>
        </p:txBody>
      </p:sp>
      <p:sp>
        <p:nvSpPr>
          <p:cNvPr id="19" name="TextBox 18"/>
          <p:cNvSpPr txBox="1"/>
          <p:nvPr/>
        </p:nvSpPr>
        <p:spPr>
          <a:xfrm>
            <a:off x="5446752" y="4868726"/>
            <a:ext cx="560330" cy="646331"/>
          </a:xfrm>
          <a:prstGeom prst="rect">
            <a:avLst/>
          </a:prstGeom>
          <a:noFill/>
        </p:spPr>
        <p:txBody>
          <a:bodyPr wrap="square" rtlCol="0">
            <a:spAutoFit/>
          </a:bodyPr>
          <a:lstStyle/>
          <a:p>
            <a:r>
              <a:rPr lang="zh-CN" altLang="en-US" dirty="0" smtClean="0"/>
              <a:t>视图</a:t>
            </a:r>
            <a:endParaRPr lang="zh-CN" altLang="en-US" dirty="0"/>
          </a:p>
        </p:txBody>
      </p:sp>
      <p:sp>
        <p:nvSpPr>
          <p:cNvPr id="20" name="TextBox 19"/>
          <p:cNvSpPr txBox="1"/>
          <p:nvPr/>
        </p:nvSpPr>
        <p:spPr>
          <a:xfrm>
            <a:off x="7372301" y="4780031"/>
            <a:ext cx="432048" cy="923330"/>
          </a:xfrm>
          <a:prstGeom prst="rect">
            <a:avLst/>
          </a:prstGeom>
          <a:noFill/>
        </p:spPr>
        <p:txBody>
          <a:bodyPr wrap="square" rtlCol="0">
            <a:spAutoFit/>
          </a:bodyPr>
          <a:lstStyle/>
          <a:p>
            <a:r>
              <a:rPr lang="zh-CN" altLang="en-US" dirty="0" smtClean="0"/>
              <a:t>服务端</a:t>
            </a:r>
            <a:endParaRPr lang="zh-CN" altLang="en-US" dirty="0"/>
          </a:p>
        </p:txBody>
      </p:sp>
      <p:sp>
        <p:nvSpPr>
          <p:cNvPr id="29" name="右箭头 28"/>
          <p:cNvSpPr/>
          <p:nvPr/>
        </p:nvSpPr>
        <p:spPr bwMode="auto">
          <a:xfrm rot="10800000">
            <a:off x="6277599" y="5374860"/>
            <a:ext cx="734662" cy="33242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TextBox 20"/>
          <p:cNvSpPr txBox="1"/>
          <p:nvPr/>
        </p:nvSpPr>
        <p:spPr>
          <a:xfrm>
            <a:off x="1490584" y="4651129"/>
            <a:ext cx="664612" cy="646331"/>
          </a:xfrm>
          <a:prstGeom prst="rect">
            <a:avLst/>
          </a:prstGeom>
          <a:noFill/>
        </p:spPr>
        <p:txBody>
          <a:bodyPr wrap="square" rtlCol="0">
            <a:spAutoFit/>
          </a:bodyPr>
          <a:lstStyle/>
          <a:p>
            <a:r>
              <a:rPr lang="zh-CN" altLang="en-US" dirty="0" smtClean="0"/>
              <a:t>输入数据</a:t>
            </a:r>
            <a:endParaRPr lang="zh-CN" altLang="en-US" dirty="0"/>
          </a:p>
        </p:txBody>
      </p:sp>
    </p:spTree>
    <p:extLst>
      <p:ext uri="{BB962C8B-B14F-4D97-AF65-F5344CB8AC3E}">
        <p14:creationId xmlns:p14="http://schemas.microsoft.com/office/powerpoint/2010/main" val="1182648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14"/>
          <p:cNvSpPr>
            <a:spLocks noChangeArrowheads="1"/>
          </p:cNvSpPr>
          <p:nvPr/>
        </p:nvSpPr>
        <p:spPr bwMode="gray">
          <a:xfrm rot="5400000">
            <a:off x="1060388" y="2549305"/>
            <a:ext cx="2082036" cy="2890079"/>
          </a:xfrm>
          <a:prstGeom prst="upArrow">
            <a:avLst>
              <a:gd name="adj1" fmla="val 63898"/>
              <a:gd name="adj2" fmla="val 85770"/>
            </a:avLst>
          </a:prstGeom>
          <a:gradFill rotWithShape="1">
            <a:gsLst>
              <a:gs pos="0">
                <a:srgbClr val="6FC5E3"/>
              </a:gs>
              <a:gs pos="100000">
                <a:srgbClr val="0033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FFFFFF"/>
              </a:solidFill>
              <a:effectLst/>
              <a:uLnTx/>
              <a:uFillTx/>
              <a:latin typeface="Arial" pitchFamily="34" charset="0"/>
            </a:endParaRPr>
          </a:p>
        </p:txBody>
      </p:sp>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25</a:t>
            </a:fld>
            <a:endParaRPr lang="en-US" altLang="zh-CN" dirty="0"/>
          </a:p>
        </p:txBody>
      </p:sp>
      <p:sp>
        <p:nvSpPr>
          <p:cNvPr id="3"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技术分析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4" name="TextBox 3"/>
          <p:cNvSpPr txBox="1"/>
          <p:nvPr/>
        </p:nvSpPr>
        <p:spPr>
          <a:xfrm>
            <a:off x="397456" y="1081714"/>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数据交换格式分析</a:t>
            </a:r>
            <a:endParaRPr lang="zh-CN" altLang="en-US" dirty="0"/>
          </a:p>
        </p:txBody>
      </p:sp>
      <p:sp>
        <p:nvSpPr>
          <p:cNvPr id="6" name="TextBox 5"/>
          <p:cNvSpPr txBox="1"/>
          <p:nvPr/>
        </p:nvSpPr>
        <p:spPr>
          <a:xfrm>
            <a:off x="683568" y="3255680"/>
            <a:ext cx="1954030" cy="1477328"/>
          </a:xfrm>
          <a:prstGeom prst="rect">
            <a:avLst/>
          </a:prstGeom>
          <a:noFill/>
        </p:spPr>
        <p:txBody>
          <a:bodyPr wrap="square" rtlCol="0">
            <a:spAutoFit/>
          </a:bodyPr>
          <a:lstStyle/>
          <a:p>
            <a:r>
              <a:rPr lang="zh-CN" altLang="en-US" dirty="0" smtClean="0"/>
              <a:t>直接传递对象或</a:t>
            </a:r>
            <a:r>
              <a:rPr lang="en-US" altLang="zh-CN" dirty="0" smtClean="0"/>
              <a:t>HTML</a:t>
            </a:r>
            <a:r>
              <a:rPr lang="zh-CN" altLang="en-US" dirty="0" smtClean="0"/>
              <a:t>，缺乏灵活性，耦合性高，需要通用的数据交换格式</a:t>
            </a:r>
            <a:endParaRPr lang="zh-CN" altLang="en-US" dirty="0"/>
          </a:p>
        </p:txBody>
      </p:sp>
      <p:sp>
        <p:nvSpPr>
          <p:cNvPr id="8" name="TextBox 7"/>
          <p:cNvSpPr txBox="1"/>
          <p:nvPr/>
        </p:nvSpPr>
        <p:spPr>
          <a:xfrm>
            <a:off x="5579603" y="1866544"/>
            <a:ext cx="2880829" cy="369332"/>
          </a:xfrm>
          <a:prstGeom prst="rect">
            <a:avLst/>
          </a:prstGeom>
          <a:noFill/>
        </p:spPr>
        <p:txBody>
          <a:bodyPr wrap="square" rtlCol="0">
            <a:spAutoFit/>
          </a:bodyPr>
          <a:lstStyle/>
          <a:p>
            <a:pPr marL="285750" indent="-285750">
              <a:buFont typeface="Wingdings" pitchFamily="2" charset="2"/>
              <a:buChar char="Ø"/>
            </a:pPr>
            <a:r>
              <a:rPr lang="en-US" altLang="zh-CN" dirty="0" smtClean="0"/>
              <a:t>XML</a:t>
            </a:r>
            <a:endParaRPr lang="zh-CN" altLang="en-US" dirty="0"/>
          </a:p>
        </p:txBody>
      </p:sp>
      <p:grpSp>
        <p:nvGrpSpPr>
          <p:cNvPr id="9" name="组合 8"/>
          <p:cNvGrpSpPr/>
          <p:nvPr/>
        </p:nvGrpSpPr>
        <p:grpSpPr>
          <a:xfrm>
            <a:off x="3339445" y="1692534"/>
            <a:ext cx="4930899" cy="1994841"/>
            <a:chOff x="899592" y="1772816"/>
            <a:chExt cx="6991350" cy="1994841"/>
          </a:xfrm>
          <a:effectLst/>
        </p:grpSpPr>
        <p:sp>
          <p:nvSpPr>
            <p:cNvPr id="10" name="Freeform 4"/>
            <p:cNvSpPr>
              <a:spLocks/>
            </p:cNvSpPr>
            <p:nvPr/>
          </p:nvSpPr>
          <p:spPr bwMode="gray">
            <a:xfrm>
              <a:off x="899592" y="2777657"/>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1" name="Freeform 5"/>
            <p:cNvSpPr>
              <a:spLocks/>
            </p:cNvSpPr>
            <p:nvPr/>
          </p:nvSpPr>
          <p:spPr bwMode="gray">
            <a:xfrm rot="10800000">
              <a:off x="5966892" y="1772816"/>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66CC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2" name="Rectangle 6"/>
            <p:cNvSpPr>
              <a:spLocks noChangeArrowheads="1"/>
            </p:cNvSpPr>
            <p:nvPr/>
          </p:nvSpPr>
          <p:spPr bwMode="gray">
            <a:xfrm>
              <a:off x="1078980" y="1944089"/>
              <a:ext cx="6629400" cy="1624881"/>
            </a:xfrm>
            <a:prstGeom prst="rect">
              <a:avLst/>
            </a:prstGeom>
            <a:solidFill>
              <a:srgbClr val="006699"/>
            </a:solidFill>
            <a:ln w="9525">
              <a:noFill/>
              <a:miter lim="800000"/>
              <a:headEnd/>
              <a:tailEnd/>
            </a:ln>
            <a:effectLst/>
          </p:spPr>
          <p:txBody>
            <a:bodyPr anchor="ctr"/>
            <a:lstStyle/>
            <a:p>
              <a:pPr algn="ctr">
                <a:lnSpc>
                  <a:spcPts val="2800"/>
                </a:lnSpc>
              </a:pPr>
              <a:r>
                <a:rPr lang="en-US" altLang="zh-CN" sz="2400" dirty="0">
                  <a:solidFill>
                    <a:srgbClr val="FFFFCC"/>
                  </a:solidFill>
                  <a:ea typeface="宋体" pitchFamily="2" charset="-122"/>
                </a:rPr>
                <a:t>XML</a:t>
              </a:r>
              <a:endParaRPr lang="en-US" altLang="zh-CN" sz="2400" dirty="0" smtClean="0">
                <a:solidFill>
                  <a:srgbClr val="FFFFCC"/>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通用性：格式统一，符合标准</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文件庞大、格式复杂、传输占带宽</a:t>
              </a:r>
              <a:endParaRPr lang="en-US" altLang="zh-CN" dirty="0" smtClean="0">
                <a:solidFill>
                  <a:srgbClr val="FFFFFF"/>
                </a:solidFill>
                <a:ea typeface="宋体" pitchFamily="2" charset="-122"/>
              </a:endParaRPr>
            </a:p>
            <a:p>
              <a:pPr marL="285750" indent="-285750">
                <a:lnSpc>
                  <a:spcPts val="2800"/>
                </a:lnSpc>
                <a:buFont typeface="Wingdings" pitchFamily="2" charset="2"/>
                <a:buChar char="Ø"/>
              </a:pPr>
              <a:r>
                <a:rPr lang="zh-CN" altLang="en-US" dirty="0" smtClean="0">
                  <a:solidFill>
                    <a:srgbClr val="FFFFFF"/>
                  </a:solidFill>
                  <a:ea typeface="宋体" pitchFamily="2" charset="-122"/>
                </a:rPr>
                <a:t>解析过程复杂</a:t>
              </a:r>
              <a:endParaRPr lang="en-US" altLang="zh-CN" dirty="0">
                <a:solidFill>
                  <a:srgbClr val="FFFFFF"/>
                </a:solidFill>
                <a:ea typeface="宋体" pitchFamily="2" charset="-122"/>
              </a:endParaRPr>
            </a:p>
          </p:txBody>
        </p:sp>
      </p:grpSp>
      <p:grpSp>
        <p:nvGrpSpPr>
          <p:cNvPr id="13" name="组合 12"/>
          <p:cNvGrpSpPr/>
          <p:nvPr/>
        </p:nvGrpSpPr>
        <p:grpSpPr>
          <a:xfrm>
            <a:off x="3303508" y="3925223"/>
            <a:ext cx="5067299" cy="1996041"/>
            <a:chOff x="918642" y="3953239"/>
            <a:chExt cx="6991350" cy="1996041"/>
          </a:xfrm>
          <a:effectLst/>
        </p:grpSpPr>
        <p:sp>
          <p:nvSpPr>
            <p:cNvPr id="14" name="Freeform 7"/>
            <p:cNvSpPr>
              <a:spLocks/>
            </p:cNvSpPr>
            <p:nvPr/>
          </p:nvSpPr>
          <p:spPr bwMode="gray">
            <a:xfrm>
              <a:off x="918642" y="4959280"/>
              <a:ext cx="201930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5" name="Freeform 8"/>
            <p:cNvSpPr>
              <a:spLocks/>
            </p:cNvSpPr>
            <p:nvPr/>
          </p:nvSpPr>
          <p:spPr bwMode="gray">
            <a:xfrm rot="10800000">
              <a:off x="5985942" y="3953239"/>
              <a:ext cx="1924050" cy="990000"/>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rgbClr val="DFE29A"/>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lgn="ctr">
                <a:lnSpc>
                  <a:spcPts val="2800"/>
                </a:lnSpc>
              </a:pPr>
              <a:endParaRPr lang="zh-CN" altLang="en-US"/>
            </a:p>
          </p:txBody>
        </p:sp>
        <p:sp>
          <p:nvSpPr>
            <p:cNvPr id="16" name="Rectangle 9"/>
            <p:cNvSpPr>
              <a:spLocks noChangeArrowheads="1"/>
            </p:cNvSpPr>
            <p:nvPr/>
          </p:nvSpPr>
          <p:spPr bwMode="gray">
            <a:xfrm>
              <a:off x="1141984" y="4130799"/>
              <a:ext cx="6629399" cy="1624881"/>
            </a:xfrm>
            <a:prstGeom prst="rect">
              <a:avLst/>
            </a:prstGeom>
            <a:solidFill>
              <a:srgbClr val="009999"/>
            </a:solidFill>
            <a:ln w="9525">
              <a:noFill/>
              <a:miter lim="800000"/>
              <a:headEnd/>
              <a:tailEnd/>
            </a:ln>
            <a:effectLst/>
          </p:spPr>
          <p:txBody>
            <a:bodyPr anchor="ctr"/>
            <a:lstStyle/>
            <a:p>
              <a:pPr algn="ctr" eaLnBrk="0" hangingPunct="0">
                <a:lnSpc>
                  <a:spcPts val="2800"/>
                </a:lnSpc>
              </a:pPr>
              <a:r>
                <a:rPr lang="en-US" altLang="zh-CN" sz="2400" dirty="0" smtClean="0">
                  <a:solidFill>
                    <a:srgbClr val="FFFFCC"/>
                  </a:solidFill>
                  <a:ea typeface="宋体" pitchFamily="2" charset="-122"/>
                </a:rPr>
                <a:t>Json</a:t>
              </a: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数据格式简单，易于读写</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文件格式经过压缩，占用带宽小</a:t>
              </a:r>
              <a:endParaRPr lang="en-US" altLang="zh-CN" dirty="0" smtClean="0">
                <a:solidFill>
                  <a:srgbClr val="FFFFFF"/>
                </a:solidFill>
                <a:ea typeface="宋体" pitchFamily="2" charset="-122"/>
              </a:endParaRPr>
            </a:p>
            <a:p>
              <a:pPr marL="285750" indent="-285750" eaLnBrk="0" hangingPunct="0">
                <a:lnSpc>
                  <a:spcPts val="2800"/>
                </a:lnSpc>
                <a:buFont typeface="Wingdings" pitchFamily="2" charset="2"/>
                <a:buChar char="Ø"/>
              </a:pPr>
              <a:r>
                <a:rPr lang="zh-CN" altLang="en-US" dirty="0" smtClean="0">
                  <a:solidFill>
                    <a:srgbClr val="FFFFFF"/>
                  </a:solidFill>
                  <a:ea typeface="宋体" pitchFamily="2" charset="-122"/>
                </a:rPr>
                <a:t>易于解析</a:t>
              </a:r>
              <a:endParaRPr lang="en-US" altLang="zh-CN" dirty="0">
                <a:solidFill>
                  <a:srgbClr val="FFFFFF"/>
                </a:solidFill>
                <a:ea typeface="宋体" pitchFamily="2" charset="-122"/>
              </a:endParaRPr>
            </a:p>
          </p:txBody>
        </p:sp>
      </p:grpSp>
    </p:spTree>
    <p:extLst>
      <p:ext uri="{BB962C8B-B14F-4D97-AF65-F5344CB8AC3E}">
        <p14:creationId xmlns:p14="http://schemas.microsoft.com/office/powerpoint/2010/main" val="3159350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问题分析</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613605" y="5397395"/>
            <a:ext cx="126669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异构性</a:t>
            </a:r>
          </a:p>
        </p:txBody>
      </p:sp>
      <p:pic>
        <p:nvPicPr>
          <p:cNvPr id="4" name="Picture 2" descr="D:\毕设\pictrute\p25-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9731" y="3684948"/>
            <a:ext cx="2200598" cy="235749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D:\basic tool\QQ\文档\794460205\Image\V80W4FCWR67A159ZC6(M_[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1274" y="1993565"/>
            <a:ext cx="1177809"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D:\basic tool\QQ\文档\794460205\Image\]EYY03$7)IUL2_$DXFKX)Q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1219" y="2103102"/>
            <a:ext cx="980906" cy="376238"/>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209" y="2696491"/>
            <a:ext cx="19145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86602" y="4679027"/>
            <a:ext cx="1654617" cy="369332"/>
          </a:xfrm>
          <a:prstGeom prst="rect">
            <a:avLst/>
          </a:prstGeom>
          <a:noFill/>
        </p:spPr>
        <p:txBody>
          <a:bodyPr wrap="square" rtlCol="0">
            <a:spAutoFit/>
          </a:bodyPr>
          <a:lstStyle/>
          <a:p>
            <a:r>
              <a:rPr lang="zh-CN" altLang="en-US" dirty="0" smtClean="0"/>
              <a:t>疾病种类多样</a:t>
            </a:r>
            <a:endParaRPr lang="zh-CN" altLang="en-US" dirty="0"/>
          </a:p>
        </p:txBody>
      </p:sp>
      <p:sp>
        <p:nvSpPr>
          <p:cNvPr id="8" name="TextBox 7"/>
          <p:cNvSpPr txBox="1"/>
          <p:nvPr/>
        </p:nvSpPr>
        <p:spPr>
          <a:xfrm>
            <a:off x="4763256" y="6237312"/>
            <a:ext cx="1590174" cy="369332"/>
          </a:xfrm>
          <a:prstGeom prst="rect">
            <a:avLst/>
          </a:prstGeom>
          <a:noFill/>
        </p:spPr>
        <p:txBody>
          <a:bodyPr wrap="square" rtlCol="0">
            <a:spAutoFit/>
          </a:bodyPr>
          <a:lstStyle/>
          <a:p>
            <a:r>
              <a:rPr lang="zh-CN" altLang="en-US" dirty="0" smtClean="0"/>
              <a:t>推理方法多种</a:t>
            </a:r>
            <a:endParaRPr lang="zh-CN" altLang="en-US" dirty="0"/>
          </a:p>
        </p:txBody>
      </p:sp>
      <p:sp>
        <p:nvSpPr>
          <p:cNvPr id="10" name="TextBox 9"/>
          <p:cNvSpPr txBox="1"/>
          <p:nvPr/>
        </p:nvSpPr>
        <p:spPr>
          <a:xfrm>
            <a:off x="6353430" y="3315616"/>
            <a:ext cx="1735063" cy="369332"/>
          </a:xfrm>
          <a:prstGeom prst="rect">
            <a:avLst/>
          </a:prstGeom>
          <a:noFill/>
        </p:spPr>
        <p:txBody>
          <a:bodyPr wrap="square" rtlCol="0">
            <a:spAutoFit/>
          </a:bodyPr>
          <a:lstStyle/>
          <a:p>
            <a:r>
              <a:rPr lang="zh-CN" altLang="en-US" dirty="0" smtClean="0"/>
              <a:t>语言平台各异</a:t>
            </a:r>
            <a:endParaRPr lang="zh-CN" altLang="en-US" dirty="0"/>
          </a:p>
        </p:txBody>
      </p:sp>
    </p:spTree>
    <p:extLst>
      <p:ext uri="{BB962C8B-B14F-4D97-AF65-F5344CB8AC3E}">
        <p14:creationId xmlns:p14="http://schemas.microsoft.com/office/powerpoint/2010/main" val="3094100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en-US" altLang="zh-CN" sz="2800" b="1" dirty="0" smtClean="0">
                <a:solidFill>
                  <a:srgbClr val="FFFFFF"/>
                </a:solidFill>
                <a:latin typeface="Times New Roman" pitchFamily="18" charset="0"/>
                <a:ea typeface="黑体" pitchFamily="49" charset="-122"/>
                <a:cs typeface="Times New Roman" pitchFamily="18" charset="0"/>
              </a:rPr>
              <a:t>WebService</a:t>
            </a:r>
            <a:r>
              <a:rPr lang="zh-CN" altLang="en-US" sz="2800" b="1" dirty="0" smtClean="0">
                <a:solidFill>
                  <a:srgbClr val="FFFFFF"/>
                </a:solidFill>
                <a:latin typeface="Times New Roman" pitchFamily="18" charset="0"/>
                <a:ea typeface="黑体" pitchFamily="49" charset="-122"/>
                <a:cs typeface="Times New Roman" pitchFamily="18" charset="0"/>
              </a:rPr>
              <a:t>技术简介</a:t>
            </a:r>
            <a:endParaRPr lang="zh-CN" altLang="en-US" sz="2800" b="1" dirty="0">
              <a:solidFill>
                <a:srgbClr val="FFFFFF"/>
              </a:solidFill>
              <a:latin typeface="Times New Roman" pitchFamily="18" charset="0"/>
              <a:ea typeface="黑体" pitchFamily="49" charset="-122"/>
              <a:cs typeface="Times New Roman" pitchFamily="18" charset="0"/>
            </a:endParaRPr>
          </a:p>
        </p:txBody>
      </p:sp>
      <p:pic>
        <p:nvPicPr>
          <p:cNvPr id="4" name="Picture 1" descr="C:\Users\FGJ\AppData\Roaming\Tencent\Users\794460205\QQ\WinTemp\RichOle\V$5}{0S`L0N10G@_L{4KCH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68760"/>
            <a:ext cx="3042005" cy="224145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114800" y="1866845"/>
            <a:ext cx="4572000" cy="1477328"/>
          </a:xfrm>
          <a:prstGeom prst="rect">
            <a:avLst/>
          </a:prstGeom>
        </p:spPr>
        <p:txBody>
          <a:bodyPr>
            <a:spAutoFit/>
          </a:bodyPr>
          <a:lstStyle/>
          <a:p>
            <a:r>
              <a:rPr lang="en-US" altLang="zh-CN" dirty="0" smtClean="0"/>
              <a:t>WebService</a:t>
            </a:r>
            <a:r>
              <a:rPr lang="zh-CN" altLang="en-US" dirty="0"/>
              <a:t>是一个</a:t>
            </a:r>
            <a:r>
              <a:rPr lang="en-US" altLang="zh-CN" dirty="0"/>
              <a:t>SOA</a:t>
            </a:r>
            <a:r>
              <a:rPr lang="zh-CN" altLang="en-US" dirty="0"/>
              <a:t>（面向服务的编程）的架构，它是不依赖于语言，不依赖于平台，可以实现不同的语言间的相互调用，通过</a:t>
            </a:r>
            <a:r>
              <a:rPr lang="en-US" altLang="zh-CN" dirty="0"/>
              <a:t>Internet</a:t>
            </a:r>
            <a:r>
              <a:rPr lang="zh-CN" altLang="en-US" dirty="0"/>
              <a:t>进行基于</a:t>
            </a:r>
            <a:r>
              <a:rPr lang="en-US" altLang="zh-CN" dirty="0"/>
              <a:t>Http</a:t>
            </a:r>
            <a:r>
              <a:rPr lang="zh-CN" altLang="en-US" dirty="0"/>
              <a:t>协议的网络应用间的交互</a:t>
            </a:r>
          </a:p>
        </p:txBody>
      </p:sp>
      <p:pic>
        <p:nvPicPr>
          <p:cNvPr id="7170" name="Picture 2" descr="D:\毕设\pictrute\QQ截图201312231929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34" y="3362429"/>
            <a:ext cx="554355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27584" y="4653136"/>
            <a:ext cx="2160240" cy="646331"/>
          </a:xfrm>
          <a:prstGeom prst="rect">
            <a:avLst/>
          </a:prstGeom>
          <a:noFill/>
        </p:spPr>
        <p:txBody>
          <a:bodyPr wrap="square" rtlCol="0">
            <a:spAutoFit/>
          </a:bodyPr>
          <a:lstStyle/>
          <a:p>
            <a:r>
              <a:rPr lang="en-US" altLang="zh-CN" dirty="0" smtClean="0"/>
              <a:t>WebService </a:t>
            </a:r>
          </a:p>
          <a:p>
            <a:r>
              <a:rPr lang="zh-CN" altLang="en-US" dirty="0" smtClean="0"/>
              <a:t>通讯过程</a:t>
            </a:r>
            <a:endParaRPr lang="zh-CN" altLang="en-US" dirty="0"/>
          </a:p>
        </p:txBody>
      </p:sp>
    </p:spTree>
    <p:extLst>
      <p:ext uri="{BB962C8B-B14F-4D97-AF65-F5344CB8AC3E}">
        <p14:creationId xmlns:p14="http://schemas.microsoft.com/office/powerpoint/2010/main" val="19919045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553200" y="635542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28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小结</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72480" y="1479590"/>
            <a:ext cx="3091408" cy="369332"/>
          </a:xfrm>
          <a:prstGeom prst="rect">
            <a:avLst/>
          </a:prstGeom>
          <a:noFill/>
        </p:spPr>
        <p:txBody>
          <a:bodyPr wrap="square" rtlCol="0">
            <a:spAutoFit/>
          </a:bodyPr>
          <a:lstStyle/>
          <a:p>
            <a:r>
              <a:rPr lang="zh-CN" altLang="en-US" dirty="0" smtClean="0"/>
              <a:t>决策支持服务构建方案设计</a:t>
            </a:r>
            <a:endParaRPr lang="zh-CN" altLang="en-US" dirty="0"/>
          </a:p>
        </p:txBody>
      </p:sp>
      <p:sp>
        <p:nvSpPr>
          <p:cNvPr id="3" name="TextBox 2"/>
          <p:cNvSpPr txBox="1"/>
          <p:nvPr/>
        </p:nvSpPr>
        <p:spPr>
          <a:xfrm>
            <a:off x="618848" y="2619558"/>
            <a:ext cx="1800200"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4" name="TextBox 3"/>
          <p:cNvSpPr txBox="1"/>
          <p:nvPr/>
        </p:nvSpPr>
        <p:spPr>
          <a:xfrm>
            <a:off x="5112060" y="2616528"/>
            <a:ext cx="1440160" cy="369332"/>
          </a:xfrm>
          <a:prstGeom prst="rect">
            <a:avLst/>
          </a:prstGeom>
          <a:noFill/>
        </p:spPr>
        <p:txBody>
          <a:bodyPr wrap="square" rtlCol="0">
            <a:spAutoFit/>
          </a:bodyPr>
          <a:lstStyle/>
          <a:p>
            <a:r>
              <a:rPr lang="zh-CN" altLang="en-US" dirty="0" smtClean="0"/>
              <a:t>系统实现</a:t>
            </a:r>
            <a:endParaRPr lang="zh-CN" altLang="en-US" dirty="0"/>
          </a:p>
        </p:txBody>
      </p:sp>
      <p:sp>
        <p:nvSpPr>
          <p:cNvPr id="5" name="TextBox 4"/>
          <p:cNvSpPr txBox="1"/>
          <p:nvPr/>
        </p:nvSpPr>
        <p:spPr>
          <a:xfrm>
            <a:off x="7380312" y="2619231"/>
            <a:ext cx="1512168" cy="369332"/>
          </a:xfrm>
          <a:prstGeom prst="rect">
            <a:avLst/>
          </a:prstGeom>
          <a:noFill/>
        </p:spPr>
        <p:txBody>
          <a:bodyPr wrap="square" rtlCol="0">
            <a:spAutoFit/>
          </a:bodyPr>
          <a:lstStyle/>
          <a:p>
            <a:r>
              <a:rPr lang="zh-CN" altLang="en-US" dirty="0" smtClean="0"/>
              <a:t>系统应用</a:t>
            </a:r>
            <a:endParaRPr lang="zh-CN" altLang="en-US" dirty="0"/>
          </a:p>
        </p:txBody>
      </p:sp>
      <p:sp>
        <p:nvSpPr>
          <p:cNvPr id="8" name="TextBox 7"/>
          <p:cNvSpPr txBox="1"/>
          <p:nvPr/>
        </p:nvSpPr>
        <p:spPr>
          <a:xfrm>
            <a:off x="727016" y="3089700"/>
            <a:ext cx="1440160" cy="369332"/>
          </a:xfrm>
          <a:prstGeom prst="rect">
            <a:avLst/>
          </a:prstGeom>
          <a:noFill/>
        </p:spPr>
        <p:txBody>
          <a:bodyPr wrap="square" rtlCol="0">
            <a:spAutoFit/>
          </a:bodyPr>
          <a:lstStyle/>
          <a:p>
            <a:r>
              <a:rPr lang="en-US" altLang="zh-CN" dirty="0" smtClean="0"/>
              <a:t>1.</a:t>
            </a:r>
            <a:r>
              <a:rPr lang="zh-CN" altLang="en-US" dirty="0" smtClean="0"/>
              <a:t>选取病种</a:t>
            </a:r>
            <a:endParaRPr lang="zh-CN" altLang="en-US" dirty="0"/>
          </a:p>
        </p:txBody>
      </p:sp>
      <p:sp>
        <p:nvSpPr>
          <p:cNvPr id="10" name="TextBox 9"/>
          <p:cNvSpPr txBox="1"/>
          <p:nvPr/>
        </p:nvSpPr>
        <p:spPr>
          <a:xfrm>
            <a:off x="695440" y="3553598"/>
            <a:ext cx="1705312" cy="923330"/>
          </a:xfrm>
          <a:prstGeom prst="rect">
            <a:avLst/>
          </a:prstGeom>
          <a:noFill/>
        </p:spPr>
        <p:txBody>
          <a:bodyPr wrap="square" rtlCol="0">
            <a:spAutoFit/>
          </a:bodyPr>
          <a:lstStyle/>
          <a:p>
            <a:r>
              <a:rPr lang="en-US" altLang="zh-CN" dirty="0" smtClean="0"/>
              <a:t>2.</a:t>
            </a:r>
            <a:r>
              <a:rPr lang="zh-CN" altLang="en-US" dirty="0" smtClean="0"/>
              <a:t>针对疾病诊断数据需求进行建模</a:t>
            </a:r>
            <a:endParaRPr lang="zh-CN" altLang="en-US" dirty="0"/>
          </a:p>
        </p:txBody>
      </p:sp>
      <p:sp>
        <p:nvSpPr>
          <p:cNvPr id="11" name="TextBox 10"/>
          <p:cNvSpPr txBox="1"/>
          <p:nvPr/>
        </p:nvSpPr>
        <p:spPr>
          <a:xfrm>
            <a:off x="5004048" y="3101715"/>
            <a:ext cx="1548172" cy="1477328"/>
          </a:xfrm>
          <a:prstGeom prst="rect">
            <a:avLst/>
          </a:prstGeom>
          <a:noFill/>
        </p:spPr>
        <p:txBody>
          <a:bodyPr wrap="square" rtlCol="0">
            <a:spAutoFit/>
          </a:bodyPr>
          <a:lstStyle/>
          <a:p>
            <a:r>
              <a:rPr lang="en-US" altLang="zh-CN" dirty="0" smtClean="0"/>
              <a:t>1.</a:t>
            </a:r>
            <a:r>
              <a:rPr lang="zh-CN" altLang="en-US" dirty="0" smtClean="0"/>
              <a:t>根据数据模型完成数据转换模块</a:t>
            </a:r>
            <a:endParaRPr lang="en-US" altLang="zh-CN" dirty="0" smtClean="0"/>
          </a:p>
          <a:p>
            <a:r>
              <a:rPr lang="en-US" altLang="zh-CN" dirty="0" smtClean="0"/>
              <a:t>1.</a:t>
            </a:r>
            <a:r>
              <a:rPr lang="zh-CN" altLang="en-US" dirty="0" smtClean="0"/>
              <a:t>完成数据存储模块</a:t>
            </a:r>
            <a:endParaRPr lang="en-US" altLang="zh-CN" dirty="0" smtClean="0"/>
          </a:p>
        </p:txBody>
      </p:sp>
      <p:sp>
        <p:nvSpPr>
          <p:cNvPr id="12" name="TextBox 11"/>
          <p:cNvSpPr txBox="1"/>
          <p:nvPr/>
        </p:nvSpPr>
        <p:spPr>
          <a:xfrm>
            <a:off x="7325271" y="3055100"/>
            <a:ext cx="1442369" cy="1477328"/>
          </a:xfrm>
          <a:prstGeom prst="rect">
            <a:avLst/>
          </a:prstGeom>
          <a:noFill/>
        </p:spPr>
        <p:txBody>
          <a:bodyPr wrap="square" rtlCol="0">
            <a:spAutoFit/>
          </a:bodyPr>
          <a:lstStyle/>
          <a:p>
            <a:r>
              <a:rPr lang="en-US" altLang="zh-CN" dirty="0" smtClean="0"/>
              <a:t>1.</a:t>
            </a:r>
            <a:r>
              <a:rPr lang="zh-CN" altLang="en-US" dirty="0" smtClean="0"/>
              <a:t>开启虚拟服务器，部署系统</a:t>
            </a:r>
            <a:endParaRPr lang="en-US" altLang="zh-CN" dirty="0" smtClean="0"/>
          </a:p>
          <a:p>
            <a:r>
              <a:rPr lang="en-US" altLang="zh-CN" dirty="0" smtClean="0"/>
              <a:t>2.</a:t>
            </a:r>
            <a:r>
              <a:rPr lang="zh-CN" altLang="en-US" dirty="0" smtClean="0"/>
              <a:t>临床评估验证</a:t>
            </a:r>
            <a:endParaRPr lang="zh-CN" altLang="en-US" dirty="0"/>
          </a:p>
        </p:txBody>
      </p:sp>
      <p:sp>
        <p:nvSpPr>
          <p:cNvPr id="13" name="TextBox 12"/>
          <p:cNvSpPr txBox="1"/>
          <p:nvPr/>
        </p:nvSpPr>
        <p:spPr>
          <a:xfrm>
            <a:off x="2879812" y="2634410"/>
            <a:ext cx="1368152" cy="369332"/>
          </a:xfrm>
          <a:prstGeom prst="rect">
            <a:avLst/>
          </a:prstGeom>
          <a:noFill/>
        </p:spPr>
        <p:txBody>
          <a:bodyPr wrap="square" rtlCol="0">
            <a:spAutoFit/>
          </a:bodyPr>
          <a:lstStyle/>
          <a:p>
            <a:r>
              <a:rPr lang="zh-CN" altLang="en-US" dirty="0" smtClean="0"/>
              <a:t>推理构建</a:t>
            </a:r>
            <a:endParaRPr lang="zh-CN" altLang="en-US" dirty="0"/>
          </a:p>
        </p:txBody>
      </p:sp>
      <p:sp>
        <p:nvSpPr>
          <p:cNvPr id="14" name="TextBox 13"/>
          <p:cNvSpPr txBox="1"/>
          <p:nvPr/>
        </p:nvSpPr>
        <p:spPr>
          <a:xfrm>
            <a:off x="2642944" y="3290500"/>
            <a:ext cx="1605020" cy="1200329"/>
          </a:xfrm>
          <a:prstGeom prst="rect">
            <a:avLst/>
          </a:prstGeom>
          <a:noFill/>
        </p:spPr>
        <p:txBody>
          <a:bodyPr wrap="square" rtlCol="0">
            <a:spAutoFit/>
          </a:bodyPr>
          <a:lstStyle/>
          <a:p>
            <a:r>
              <a:rPr lang="en-US" altLang="zh-CN" dirty="0" smtClean="0"/>
              <a:t>1.</a:t>
            </a:r>
            <a:r>
              <a:rPr lang="zh-CN" altLang="en-US" dirty="0" smtClean="0"/>
              <a:t>推理方法选择</a:t>
            </a:r>
            <a:endParaRPr lang="en-US" altLang="zh-CN" dirty="0" smtClean="0"/>
          </a:p>
          <a:p>
            <a:r>
              <a:rPr lang="en-US" altLang="zh-CN" dirty="0" smtClean="0"/>
              <a:t>2.</a:t>
            </a:r>
            <a:r>
              <a:rPr lang="zh-CN" altLang="en-US" dirty="0" smtClean="0"/>
              <a:t>知识库构建</a:t>
            </a:r>
            <a:endParaRPr lang="en-US" altLang="zh-CN" dirty="0" smtClean="0"/>
          </a:p>
          <a:p>
            <a:endParaRPr lang="zh-CN" altLang="en-US" dirty="0"/>
          </a:p>
        </p:txBody>
      </p:sp>
      <p:sp>
        <p:nvSpPr>
          <p:cNvPr id="15" name="燕尾形 14"/>
          <p:cNvSpPr/>
          <p:nvPr/>
        </p:nvSpPr>
        <p:spPr bwMode="auto">
          <a:xfrm>
            <a:off x="2239028"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8" name="燕尾形 17"/>
          <p:cNvSpPr/>
          <p:nvPr/>
        </p:nvSpPr>
        <p:spPr bwMode="auto">
          <a:xfrm>
            <a:off x="2385886" y="262154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9" name="燕尾形 18"/>
          <p:cNvSpPr/>
          <p:nvPr/>
        </p:nvSpPr>
        <p:spPr bwMode="auto">
          <a:xfrm>
            <a:off x="4335132"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0" name="燕尾形 19"/>
          <p:cNvSpPr/>
          <p:nvPr/>
        </p:nvSpPr>
        <p:spPr bwMode="auto">
          <a:xfrm>
            <a:off x="4481990"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1" name="燕尾形 20"/>
          <p:cNvSpPr/>
          <p:nvPr/>
        </p:nvSpPr>
        <p:spPr bwMode="auto">
          <a:xfrm>
            <a:off x="6621386"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燕尾形 21"/>
          <p:cNvSpPr/>
          <p:nvPr/>
        </p:nvSpPr>
        <p:spPr bwMode="auto">
          <a:xfrm>
            <a:off x="6768244" y="263718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6" name="TextBox 15"/>
          <p:cNvSpPr txBox="1"/>
          <p:nvPr/>
        </p:nvSpPr>
        <p:spPr>
          <a:xfrm>
            <a:off x="5326274" y="5616376"/>
            <a:ext cx="1509326" cy="923330"/>
          </a:xfrm>
          <a:prstGeom prst="rect">
            <a:avLst/>
          </a:prstGeom>
          <a:noFill/>
        </p:spPr>
        <p:txBody>
          <a:bodyPr wrap="square" rtlCol="0">
            <a:spAutoFit/>
          </a:bodyPr>
          <a:lstStyle/>
          <a:p>
            <a:r>
              <a:rPr lang="zh-CN" altLang="en-US" dirty="0" smtClean="0"/>
              <a:t>知识库更新</a:t>
            </a:r>
            <a:endParaRPr lang="en-US" altLang="zh-CN" dirty="0" smtClean="0"/>
          </a:p>
          <a:p>
            <a:r>
              <a:rPr lang="zh-CN" altLang="en-US" dirty="0" smtClean="0"/>
              <a:t>推理方法改进</a:t>
            </a:r>
            <a:endParaRPr lang="zh-CN" altLang="en-US" dirty="0"/>
          </a:p>
        </p:txBody>
      </p:sp>
      <p:sp>
        <p:nvSpPr>
          <p:cNvPr id="27" name="燕尾形 26"/>
          <p:cNvSpPr/>
          <p:nvPr/>
        </p:nvSpPr>
        <p:spPr bwMode="auto">
          <a:xfrm rot="9600000">
            <a:off x="7006928" y="4841217"/>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8" name="燕尾形 27"/>
          <p:cNvSpPr/>
          <p:nvPr/>
        </p:nvSpPr>
        <p:spPr bwMode="auto">
          <a:xfrm rot="9600000">
            <a:off x="7149762" y="4787966"/>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TextBox 22"/>
          <p:cNvSpPr txBox="1"/>
          <p:nvPr/>
        </p:nvSpPr>
        <p:spPr>
          <a:xfrm>
            <a:off x="5362248" y="5228788"/>
            <a:ext cx="1439158" cy="369332"/>
          </a:xfrm>
          <a:prstGeom prst="rect">
            <a:avLst/>
          </a:prstGeom>
          <a:noFill/>
        </p:spPr>
        <p:txBody>
          <a:bodyPr wrap="square" rtlCol="0">
            <a:spAutoFit/>
          </a:bodyPr>
          <a:lstStyle/>
          <a:p>
            <a:r>
              <a:rPr lang="zh-CN" altLang="en-US" dirty="0" smtClean="0"/>
              <a:t>系统更新</a:t>
            </a:r>
            <a:endParaRPr lang="zh-CN" altLang="en-US" dirty="0"/>
          </a:p>
        </p:txBody>
      </p:sp>
      <p:sp>
        <p:nvSpPr>
          <p:cNvPr id="30" name="燕尾形 29"/>
          <p:cNvSpPr>
            <a:spLocks/>
          </p:cNvSpPr>
          <p:nvPr/>
        </p:nvSpPr>
        <p:spPr bwMode="auto">
          <a:xfrm rot="13140000">
            <a:off x="4523521" y="4898952"/>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1" name="燕尾形 30"/>
          <p:cNvSpPr>
            <a:spLocks/>
          </p:cNvSpPr>
          <p:nvPr/>
        </p:nvSpPr>
        <p:spPr bwMode="auto">
          <a:xfrm rot="13140000">
            <a:off x="4624660" y="4987559"/>
            <a:ext cx="180020" cy="367878"/>
          </a:xfrm>
          <a:prstGeom prst="chevr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2" name="圆角矩形 31"/>
          <p:cNvSpPr/>
          <p:nvPr/>
        </p:nvSpPr>
        <p:spPr bwMode="auto">
          <a:xfrm>
            <a:off x="618848" y="2326906"/>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4" name="圆角矩形 33"/>
          <p:cNvSpPr/>
          <p:nvPr/>
        </p:nvSpPr>
        <p:spPr bwMode="auto">
          <a:xfrm>
            <a:off x="2672252"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5" name="圆角矩形 34"/>
          <p:cNvSpPr/>
          <p:nvPr/>
        </p:nvSpPr>
        <p:spPr bwMode="auto">
          <a:xfrm>
            <a:off x="490037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6" name="圆角矩形 35"/>
          <p:cNvSpPr/>
          <p:nvPr/>
        </p:nvSpPr>
        <p:spPr bwMode="auto">
          <a:xfrm>
            <a:off x="7111088" y="2339020"/>
            <a:ext cx="1575712" cy="2240023"/>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37" name="圆角矩形 36"/>
          <p:cNvSpPr/>
          <p:nvPr/>
        </p:nvSpPr>
        <p:spPr bwMode="auto">
          <a:xfrm>
            <a:off x="5186028" y="4971905"/>
            <a:ext cx="1575712" cy="1697455"/>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283963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a:solidFill>
            <a:schemeClr val="accent5">
              <a:lumMod val="90000"/>
            </a:schemeClr>
          </a:solidFill>
        </p:grpSpPr>
        <p:sp>
          <p:nvSpPr>
            <p:cNvPr id="33" name="矩形 32"/>
            <p:cNvSpPr/>
            <p:nvPr/>
          </p:nvSpPr>
          <p:spPr bwMode="auto">
            <a:xfrm>
              <a:off x="3475010" y="4029093"/>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29</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p:grpSpPr>
        <p:sp>
          <p:nvSpPr>
            <p:cNvPr id="22" name="矩形 32"/>
            <p:cNvSpPr/>
            <p:nvPr/>
          </p:nvSpPr>
          <p:spPr bwMode="auto">
            <a:xfrm>
              <a:off x="3475010" y="4795837"/>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系统相关技术调研</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81100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489131" y="1196752"/>
            <a:ext cx="1627369"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社区医疗</a:t>
            </a:r>
            <a:endParaRPr lang="zh-CN" altLang="en-US" sz="2800" b="1" dirty="0">
              <a:ln w="1905"/>
              <a:solidFill>
                <a:srgbClr val="0070C0"/>
              </a:solidFill>
              <a:effectLst>
                <a:innerShdw blurRad="69850" dist="43180" dir="5400000">
                  <a:srgbClr val="000000">
                    <a:alpha val="65000"/>
                  </a:srgbClr>
                </a:innerShdw>
              </a:effectLst>
            </a:endParaRPr>
          </a:p>
        </p:txBody>
      </p:sp>
      <p:sp>
        <p:nvSpPr>
          <p:cNvPr id="4" name="TextBox 3"/>
          <p:cNvSpPr txBox="1"/>
          <p:nvPr/>
        </p:nvSpPr>
        <p:spPr>
          <a:xfrm>
            <a:off x="961172" y="2204864"/>
            <a:ext cx="6851187" cy="646331"/>
          </a:xfrm>
          <a:prstGeom prst="rect">
            <a:avLst/>
          </a:prstGeom>
          <a:noFill/>
        </p:spPr>
        <p:txBody>
          <a:bodyPr wrap="square" rtlCol="0">
            <a:spAutoFit/>
          </a:bodyPr>
          <a:lstStyle/>
          <a:p>
            <a:r>
              <a:rPr lang="zh-CN" altLang="en-US" dirty="0" smtClean="0"/>
              <a:t>重点人群： 妇女儿童、老年人、残疾人和脆弱人群</a:t>
            </a:r>
            <a:endParaRPr lang="en-US" altLang="zh-CN" dirty="0" smtClean="0"/>
          </a:p>
          <a:p>
            <a:r>
              <a:rPr lang="zh-CN" altLang="en-US" dirty="0" smtClean="0"/>
              <a:t>功能：预防、医疗、保健、健康教育、康复</a:t>
            </a:r>
            <a:endParaRPr lang="zh-CN" altLang="en-US" dirty="0"/>
          </a:p>
        </p:txBody>
      </p:sp>
      <p:sp>
        <p:nvSpPr>
          <p:cNvPr id="5" name="TextBox 4"/>
          <p:cNvSpPr txBox="1"/>
          <p:nvPr/>
        </p:nvSpPr>
        <p:spPr>
          <a:xfrm>
            <a:off x="994278" y="2851195"/>
            <a:ext cx="4680520" cy="646331"/>
          </a:xfrm>
          <a:prstGeom prst="rect">
            <a:avLst/>
          </a:prstGeom>
          <a:noFill/>
        </p:spPr>
        <p:txBody>
          <a:bodyPr wrap="square" rtlCol="0">
            <a:spAutoFit/>
          </a:bodyPr>
          <a:lstStyle/>
          <a:p>
            <a:r>
              <a:rPr lang="zh-CN" altLang="en-US" dirty="0" smtClean="0"/>
              <a:t>目的：</a:t>
            </a:r>
            <a:endParaRPr lang="en-US" altLang="zh-CN" dirty="0" smtClean="0"/>
          </a:p>
          <a:p>
            <a:r>
              <a:rPr lang="zh-CN" altLang="en-US" dirty="0" smtClean="0"/>
              <a:t>解决社区主要问题、满足社区基本卫生需求</a:t>
            </a:r>
            <a:endParaRPr lang="zh-CN" altLang="en-US" dirty="0"/>
          </a:p>
        </p:txBody>
      </p:sp>
      <p:sp>
        <p:nvSpPr>
          <p:cNvPr id="6" name="TextBox 5"/>
          <p:cNvSpPr txBox="1"/>
          <p:nvPr/>
        </p:nvSpPr>
        <p:spPr>
          <a:xfrm>
            <a:off x="1187624" y="4524061"/>
            <a:ext cx="2628292" cy="369332"/>
          </a:xfrm>
          <a:prstGeom prst="rect">
            <a:avLst/>
          </a:prstGeom>
          <a:noFill/>
        </p:spPr>
        <p:txBody>
          <a:bodyPr wrap="square" rtlCol="0">
            <a:spAutoFit/>
          </a:bodyPr>
          <a:lstStyle/>
          <a:p>
            <a:r>
              <a:rPr lang="zh-CN" altLang="en-US" dirty="0" smtClean="0"/>
              <a:t>国家对社区医疗的投入</a:t>
            </a:r>
            <a:endParaRPr lang="zh-CN" altLang="en-US" dirty="0"/>
          </a:p>
        </p:txBody>
      </p:sp>
      <p:pic>
        <p:nvPicPr>
          <p:cNvPr id="10" name="Picture 5" descr="C:\Users\FGJ\AppData\Roaming\SogouExplorer\Download\line_cha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909724"/>
            <a:ext cx="864096" cy="11559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58741" y="5013176"/>
            <a:ext cx="2304256" cy="646331"/>
          </a:xfrm>
          <a:prstGeom prst="rect">
            <a:avLst/>
          </a:prstGeom>
          <a:noFill/>
        </p:spPr>
        <p:txBody>
          <a:bodyPr wrap="square" rtlCol="0">
            <a:spAutoFit/>
          </a:bodyPr>
          <a:lstStyle/>
          <a:p>
            <a:r>
              <a:rPr lang="zh-CN" altLang="en-US" dirty="0" smtClean="0"/>
              <a:t>最终目标：覆盖全国的基础医疗服务</a:t>
            </a:r>
            <a:endParaRPr lang="zh-CN" altLang="en-US" dirty="0"/>
          </a:p>
        </p:txBody>
      </p:sp>
    </p:spTree>
    <p:extLst>
      <p:ext uri="{BB962C8B-B14F-4D97-AF65-F5344CB8AC3E}">
        <p14:creationId xmlns:p14="http://schemas.microsoft.com/office/powerpoint/2010/main" val="297430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横卷形 7"/>
          <p:cNvSpPr/>
          <p:nvPr/>
        </p:nvSpPr>
        <p:spPr>
          <a:xfrm>
            <a:off x="1979712" y="1912371"/>
            <a:ext cx="6840761" cy="1655762"/>
          </a:xfrm>
          <a:prstGeom prst="horizontalScroll">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317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微软雅黑"/>
              <a:cs typeface="+mn-cs"/>
            </a:endParaRPr>
          </a:p>
        </p:txBody>
      </p:sp>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7" descr="C:\Users\FGJ\Pictures\imagesCAUI51Q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260895"/>
            <a:ext cx="89402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2339753" y="2140088"/>
            <a:ext cx="64807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ea typeface="微软雅黑" pitchFamily="34" charset="-122"/>
              </a:rPr>
              <a:t>WHO</a:t>
            </a:r>
            <a:r>
              <a:rPr lang="zh-CN" altLang="en-US" dirty="0" smtClean="0">
                <a:ea typeface="微软雅黑" pitchFamily="34" charset="-122"/>
              </a:rPr>
              <a:t>报告</a:t>
            </a:r>
            <a:r>
              <a:rPr lang="zh-CN" altLang="en-US" dirty="0">
                <a:ea typeface="微软雅黑" pitchFamily="34" charset="-122"/>
              </a:rPr>
              <a:t>称，全球约有</a:t>
            </a:r>
            <a:r>
              <a:rPr lang="en-US" altLang="zh-CN" dirty="0">
                <a:ea typeface="微软雅黑" pitchFamily="34" charset="-122"/>
              </a:rPr>
              <a:t>10%</a:t>
            </a:r>
            <a:r>
              <a:rPr lang="zh-CN" altLang="en-US" dirty="0">
                <a:ea typeface="微软雅黑" pitchFamily="34" charset="-122"/>
              </a:rPr>
              <a:t>的成年人患有偏头痛，</a:t>
            </a:r>
            <a:r>
              <a:rPr lang="en-US" altLang="zh-CN" dirty="0">
                <a:ea typeface="微软雅黑" pitchFamily="34" charset="-122"/>
              </a:rPr>
              <a:t>1.7%~4%</a:t>
            </a:r>
            <a:r>
              <a:rPr lang="zh-CN" altLang="en-US" dirty="0">
                <a:ea typeface="微软雅黑" pitchFamily="34" charset="-122"/>
              </a:rPr>
              <a:t>的成年人每月至少有</a:t>
            </a:r>
            <a:r>
              <a:rPr lang="en-US" altLang="zh-CN" dirty="0">
                <a:ea typeface="微软雅黑" pitchFamily="34" charset="-122"/>
              </a:rPr>
              <a:t>15</a:t>
            </a:r>
            <a:r>
              <a:rPr lang="zh-CN" altLang="en-US" dirty="0">
                <a:ea typeface="微软雅黑" pitchFamily="34" charset="-122"/>
              </a:rPr>
              <a:t>天发生头痛。然而，在偏头痛和紧张型头痛患者中，仅有</a:t>
            </a:r>
            <a:r>
              <a:rPr lang="en-US" altLang="zh-CN" dirty="0">
                <a:ea typeface="微软雅黑" pitchFamily="34" charset="-122"/>
              </a:rPr>
              <a:t>40%</a:t>
            </a:r>
            <a:r>
              <a:rPr lang="zh-CN" altLang="en-US" dirty="0">
                <a:ea typeface="微软雅黑" pitchFamily="34" charset="-122"/>
              </a:rPr>
              <a:t>获得了专业诊断，而在药物过量所致头痛患者中，这一比例更是低至</a:t>
            </a:r>
            <a:r>
              <a:rPr lang="en-US" altLang="zh-CN" dirty="0">
                <a:ea typeface="微软雅黑" pitchFamily="34" charset="-122"/>
              </a:rPr>
              <a:t>10%</a:t>
            </a:r>
          </a:p>
        </p:txBody>
      </p:sp>
      <p:sp>
        <p:nvSpPr>
          <p:cNvPr id="3" name="TextBox 2"/>
          <p:cNvSpPr txBox="1"/>
          <p:nvPr/>
        </p:nvSpPr>
        <p:spPr>
          <a:xfrm>
            <a:off x="1333282" y="4108430"/>
            <a:ext cx="2880320" cy="369332"/>
          </a:xfrm>
          <a:prstGeom prst="rect">
            <a:avLst/>
          </a:prstGeom>
          <a:noFill/>
        </p:spPr>
        <p:txBody>
          <a:bodyPr wrap="square" rtlCol="0">
            <a:spAutoFit/>
          </a:bodyPr>
          <a:lstStyle/>
          <a:p>
            <a:endParaRPr lang="zh-CN" altLang="en-US" dirty="0"/>
          </a:p>
        </p:txBody>
      </p:sp>
      <p:sp>
        <p:nvSpPr>
          <p:cNvPr id="10" name="TextBox 9"/>
          <p:cNvSpPr txBox="1"/>
          <p:nvPr/>
        </p:nvSpPr>
        <p:spPr>
          <a:xfrm>
            <a:off x="860802" y="3644968"/>
            <a:ext cx="6705600" cy="1323439"/>
          </a:xfrm>
          <a:prstGeom prst="rect">
            <a:avLst/>
          </a:prstGeom>
          <a:noFill/>
        </p:spPr>
        <p:txBody>
          <a:bodyPr>
            <a:spAutoFit/>
          </a:bodyPr>
          <a:lstStyle/>
          <a:p>
            <a:pPr marL="285750" marR="0" lvl="0" indent="-285750" defTabSz="914400" eaLnBrk="1" fontAlgn="auto" latinLnBrk="0" hangingPunct="1">
              <a:lnSpc>
                <a:spcPct val="100000"/>
              </a:lnSpc>
              <a:spcBef>
                <a:spcPts val="0"/>
              </a:spcBef>
              <a:spcAft>
                <a:spcPts val="0"/>
              </a:spcAft>
              <a:buClrTx/>
              <a:buSzTx/>
              <a:buFont typeface="Wingdings" pitchFamily="2" charset="2"/>
              <a:buChar char="Ø"/>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 </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原发性</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头痛：无明确病因的头痛，包括偏头痛</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、紧张</a:t>
            </a: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型头痛、丛集性头痛等</a:t>
            </a:r>
            <a:endParaRPr kumimoji="0" lang="en-US" altLang="zh-CN"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rPr>
              <a:t>继发性头痛种类繁多，主要根据其病因</a:t>
            </a:r>
            <a:r>
              <a:rPr kumimoji="0" lang="zh-CN" altLang="en-US" sz="2000" b="0" i="0" u="none" strike="noStrike" kern="0" cap="none" spc="0" normalizeH="0" baseline="0" noProof="0" dirty="0" smtClean="0">
                <a:ln>
                  <a:noFill/>
                </a:ln>
                <a:solidFill>
                  <a:sysClr val="windowText" lastClr="000000"/>
                </a:solidFill>
                <a:effectLst/>
                <a:uLnTx/>
                <a:uFillTx/>
                <a:latin typeface="华文细黑" pitchFamily="2" charset="-122"/>
                <a:ea typeface="华文细黑" pitchFamily="2" charset="-122"/>
              </a:rPr>
              <a:t>分类</a:t>
            </a:r>
            <a:endParaRPr kumimoji="0" lang="zh-CN" altLang="en-US" sz="2000" b="0" i="0" u="none" strike="noStrike" kern="0" cap="none" spc="0" normalizeH="0" baseline="0" noProof="0" dirty="0">
              <a:ln>
                <a:noFill/>
              </a:ln>
              <a:solidFill>
                <a:sysClr val="windowText" lastClr="000000"/>
              </a:solidFill>
              <a:effectLst/>
              <a:uLnTx/>
              <a:uFillTx/>
              <a:latin typeface="华文细黑" pitchFamily="2" charset="-122"/>
              <a:ea typeface="华文细黑" pitchFamily="2" charset="-122"/>
            </a:endParaRPr>
          </a:p>
        </p:txBody>
      </p:sp>
      <p:graphicFrame>
        <p:nvGraphicFramePr>
          <p:cNvPr id="4" name="图表 3"/>
          <p:cNvGraphicFramePr/>
          <p:nvPr>
            <p:extLst>
              <p:ext uri="{D42A27DB-BD31-4B8C-83A1-F6EECF244321}">
                <p14:modId xmlns:p14="http://schemas.microsoft.com/office/powerpoint/2010/main" val="51011758"/>
              </p:ext>
            </p:extLst>
          </p:nvPr>
        </p:nvGraphicFramePr>
        <p:xfrm>
          <a:off x="4311586" y="4963431"/>
          <a:ext cx="3223592" cy="16768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016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0445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69348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4176464"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系统推理部分构建</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pSp>
        <p:nvGrpSpPr>
          <p:cNvPr id="5" name="组合 27"/>
          <p:cNvGrpSpPr>
            <a:grpSpLocks/>
          </p:cNvGrpSpPr>
          <p:nvPr/>
        </p:nvGrpSpPr>
        <p:grpSpPr bwMode="auto">
          <a:xfrm>
            <a:off x="822178" y="2484099"/>
            <a:ext cx="2063750" cy="1566862"/>
            <a:chOff x="564182" y="3484982"/>
            <a:chExt cx="3693614" cy="2392290"/>
          </a:xfrm>
        </p:grpSpPr>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182" y="3484982"/>
              <a:ext cx="3124840" cy="18232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18" y="3861048"/>
              <a:ext cx="2736304" cy="18968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7" y="4310088"/>
              <a:ext cx="2854149" cy="15671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904" y="2758280"/>
            <a:ext cx="22002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流程图: 磁盘 10"/>
          <p:cNvSpPr/>
          <p:nvPr/>
        </p:nvSpPr>
        <p:spPr bwMode="auto">
          <a:xfrm>
            <a:off x="6948264" y="3004897"/>
            <a:ext cx="1136650" cy="1000125"/>
          </a:xfrm>
          <a:prstGeom prst="flowChartMagneticDisk">
            <a:avLst/>
          </a:prstGeom>
          <a:solidFill>
            <a:srgbClr val="4F81BD"/>
          </a:solidFill>
          <a:ln w="25400" cap="flat" cmpd="sng" algn="ctr">
            <a:solidFill>
              <a:srgbClr val="4F81BD">
                <a:shade val="50000"/>
              </a:srgbClr>
            </a:solidFill>
            <a:prstDash val="solid"/>
          </a:ln>
          <a:effectLst/>
        </p:spPr>
        <p:txBody>
          <a:bodyPr anchor="ctr"/>
          <a:lstStyle>
            <a:defPPr>
              <a:defRPr lang="en-US"/>
            </a:defPPr>
            <a:lvl1pPr algn="ctr" rtl="0" fontAlgn="base">
              <a:spcBef>
                <a:spcPct val="0"/>
              </a:spcBef>
              <a:spcAft>
                <a:spcPct val="0"/>
              </a:spcAft>
              <a:defRPr sz="2400" kern="1200">
                <a:solidFill>
                  <a:schemeClr val="lt1"/>
                </a:solidFill>
                <a:latin typeface="+mn-lt"/>
                <a:ea typeface="+mn-ea"/>
                <a:cs typeface="+mn-cs"/>
              </a:defRPr>
            </a:lvl1pPr>
            <a:lvl2pPr marL="457200" algn="ctr" rtl="0" fontAlgn="base">
              <a:spcBef>
                <a:spcPct val="0"/>
              </a:spcBef>
              <a:spcAft>
                <a:spcPct val="0"/>
              </a:spcAft>
              <a:defRPr sz="2400" kern="1200">
                <a:solidFill>
                  <a:schemeClr val="lt1"/>
                </a:solidFill>
                <a:latin typeface="+mn-lt"/>
                <a:ea typeface="+mn-ea"/>
                <a:cs typeface="+mn-cs"/>
              </a:defRPr>
            </a:lvl2pPr>
            <a:lvl3pPr marL="914400" algn="ctr" rtl="0" fontAlgn="base">
              <a:spcBef>
                <a:spcPct val="0"/>
              </a:spcBef>
              <a:spcAft>
                <a:spcPct val="0"/>
              </a:spcAft>
              <a:defRPr sz="2400" kern="1200">
                <a:solidFill>
                  <a:schemeClr val="lt1"/>
                </a:solidFill>
                <a:latin typeface="+mn-lt"/>
                <a:ea typeface="+mn-ea"/>
                <a:cs typeface="+mn-cs"/>
              </a:defRPr>
            </a:lvl3pPr>
            <a:lvl4pPr marL="1371600" algn="ctr" rtl="0" fontAlgn="base">
              <a:spcBef>
                <a:spcPct val="0"/>
              </a:spcBef>
              <a:spcAft>
                <a:spcPct val="0"/>
              </a:spcAft>
              <a:defRPr sz="2400" kern="1200">
                <a:solidFill>
                  <a:schemeClr val="lt1"/>
                </a:solidFill>
                <a:latin typeface="+mn-lt"/>
                <a:ea typeface="+mn-ea"/>
                <a:cs typeface="+mn-cs"/>
              </a:defRPr>
            </a:lvl4pPr>
            <a:lvl5pPr marL="1828800" algn="ctr"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ea typeface="宋体"/>
                <a:cs typeface="+mn-cs"/>
              </a:rPr>
              <a:t>知识库</a:t>
            </a:r>
          </a:p>
        </p:txBody>
      </p:sp>
    </p:spTree>
    <p:extLst>
      <p:ext uri="{BB962C8B-B14F-4D97-AF65-F5344CB8AC3E}">
        <p14:creationId xmlns:p14="http://schemas.microsoft.com/office/powerpoint/2010/main" val="360049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42"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33</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2013HeadacheCDSS\picture\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1204" y="2315347"/>
            <a:ext cx="2529615" cy="18514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2013HeadacheCDSS\pictur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315348"/>
            <a:ext cx="2592288" cy="1812761"/>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D:\2013HeadacheCDSS\pictur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7339" y="2315348"/>
            <a:ext cx="2809321"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07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3830085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35</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系统更新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11" name="图示 10"/>
          <p:cNvGraphicFramePr/>
          <p:nvPr>
            <p:extLst>
              <p:ext uri="{D42A27DB-BD31-4B8C-83A1-F6EECF244321}">
                <p14:modId xmlns:p14="http://schemas.microsoft.com/office/powerpoint/2010/main" val="3952007565"/>
              </p:ext>
            </p:extLst>
          </p:nvPr>
        </p:nvGraphicFramePr>
        <p:xfrm>
          <a:off x="457200" y="2219866"/>
          <a:ext cx="4968552" cy="3496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79728" y="3493946"/>
            <a:ext cx="1440160" cy="1200329"/>
          </a:xfrm>
          <a:prstGeom prst="rect">
            <a:avLst/>
          </a:prstGeom>
          <a:noFill/>
        </p:spPr>
        <p:txBody>
          <a:bodyPr wrap="square" rtlCol="0">
            <a:spAutoFit/>
          </a:bodyPr>
          <a:lstStyle/>
          <a:p>
            <a:r>
              <a:rPr lang="zh-CN" altLang="en-US" b="1" dirty="0" smtClean="0"/>
              <a:t>知识库更新</a:t>
            </a:r>
            <a:endParaRPr lang="en-US" altLang="zh-CN" b="1" dirty="0" smtClean="0"/>
          </a:p>
          <a:p>
            <a:r>
              <a:rPr lang="zh-CN" altLang="en-US" dirty="0" smtClean="0"/>
              <a:t>增加病种的诊断知识</a:t>
            </a:r>
            <a:endParaRPr lang="en-US" altLang="zh-CN" dirty="0" smtClean="0"/>
          </a:p>
          <a:p>
            <a:endParaRPr lang="zh-CN" altLang="en-US" dirty="0"/>
          </a:p>
        </p:txBody>
      </p:sp>
      <p:sp>
        <p:nvSpPr>
          <p:cNvPr id="8" name="TextBox 7"/>
          <p:cNvSpPr txBox="1"/>
          <p:nvPr/>
        </p:nvSpPr>
        <p:spPr>
          <a:xfrm>
            <a:off x="2123728" y="3506523"/>
            <a:ext cx="1584176" cy="923330"/>
          </a:xfrm>
          <a:prstGeom prst="rect">
            <a:avLst/>
          </a:prstGeom>
          <a:noFill/>
        </p:spPr>
        <p:txBody>
          <a:bodyPr wrap="square" rtlCol="0">
            <a:spAutoFit/>
          </a:bodyPr>
          <a:lstStyle/>
          <a:p>
            <a:r>
              <a:rPr lang="zh-CN" altLang="en-US" b="1" dirty="0" smtClean="0"/>
              <a:t>数据录入展示</a:t>
            </a:r>
            <a:endParaRPr lang="en-US" altLang="zh-CN" b="1" dirty="0" smtClean="0"/>
          </a:p>
          <a:p>
            <a:r>
              <a:rPr lang="zh-CN" altLang="en-US" dirty="0" smtClean="0"/>
              <a:t>更新界面组件的模板文件</a:t>
            </a:r>
            <a:endParaRPr lang="zh-CN" altLang="en-US" dirty="0"/>
          </a:p>
        </p:txBody>
      </p:sp>
      <p:sp>
        <p:nvSpPr>
          <p:cNvPr id="12" name="TextBox 11"/>
          <p:cNvSpPr txBox="1"/>
          <p:nvPr/>
        </p:nvSpPr>
        <p:spPr>
          <a:xfrm>
            <a:off x="4067944" y="3480029"/>
            <a:ext cx="1114792" cy="923330"/>
          </a:xfrm>
          <a:prstGeom prst="rect">
            <a:avLst/>
          </a:prstGeom>
          <a:noFill/>
        </p:spPr>
        <p:txBody>
          <a:bodyPr wrap="square" rtlCol="0">
            <a:spAutoFit/>
          </a:bodyPr>
          <a:lstStyle/>
          <a:p>
            <a:r>
              <a:rPr lang="zh-CN" altLang="en-US" b="1" dirty="0" smtClean="0"/>
              <a:t>系统后台</a:t>
            </a:r>
            <a:r>
              <a:rPr lang="zh-CN" altLang="en-US" dirty="0" smtClean="0"/>
              <a:t>数据转换模块实现</a:t>
            </a:r>
            <a:endParaRPr lang="zh-CN" altLang="en-US" dirty="0"/>
          </a:p>
        </p:txBody>
      </p:sp>
      <p:pic>
        <p:nvPicPr>
          <p:cNvPr id="15" name="Picture 2" descr="D:\2013HeadacheCDSS\picture\5.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0152" y="2842820"/>
            <a:ext cx="2529615" cy="185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551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2105160699"/>
              </p:ext>
            </p:extLst>
          </p:nvPr>
        </p:nvGraphicFramePr>
        <p:xfrm>
          <a:off x="457200" y="2060848"/>
          <a:ext cx="3408870" cy="3587488"/>
        </p:xfrm>
        <a:graphic>
          <a:graphicData uri="http://schemas.openxmlformats.org/drawingml/2006/table">
            <a:tbl>
              <a:tblPr firstRow="1" bandRow="1">
                <a:tableStyleId>{5C22544A-7EE6-4342-B048-85BDC9FD1C3A}</a:tableStyleId>
              </a:tblPr>
              <a:tblGrid>
                <a:gridCol w="2716442"/>
                <a:gridCol w="692428"/>
              </a:tblGrid>
              <a:tr h="191833">
                <a:tc>
                  <a:txBody>
                    <a:bodyPr/>
                    <a:lstStyle/>
                    <a:p>
                      <a:pPr algn="ctr" hangingPunct="0">
                        <a:spcAft>
                          <a:spcPts val="0"/>
                        </a:spcAft>
                      </a:pPr>
                      <a:r>
                        <a:rPr lang="en-GB" sz="1400" b="1" kern="100" dirty="0">
                          <a:solidFill>
                            <a:schemeClr val="tx1"/>
                          </a:solidFill>
                          <a:latin typeface="Times New Roman"/>
                          <a:ea typeface="宋体"/>
                          <a:cs typeface="Times New Roman"/>
                        </a:rPr>
                        <a:t>Headache types</a:t>
                      </a:r>
                      <a:endParaRPr lang="zh-CN" sz="1400" b="1" kern="100" dirty="0">
                        <a:solidFill>
                          <a:schemeClr val="tx1"/>
                        </a:solidFill>
                        <a:latin typeface="Times New Roman"/>
                        <a:ea typeface="宋体"/>
                        <a:cs typeface="Times New Roman"/>
                      </a:endParaRPr>
                    </a:p>
                  </a:txBody>
                  <a:tcPr marL="68580" marR="68580" marT="0" marB="0"/>
                </a:tc>
                <a:tc>
                  <a:txBody>
                    <a:bodyPr/>
                    <a:lstStyle/>
                    <a:p>
                      <a:pPr algn="ctr" hangingPunct="0">
                        <a:spcAft>
                          <a:spcPts val="0"/>
                        </a:spcAft>
                      </a:pPr>
                      <a:r>
                        <a:rPr lang="en-GB" sz="1400" b="1" kern="100" dirty="0">
                          <a:solidFill>
                            <a:schemeClr val="tx1"/>
                          </a:solidFill>
                          <a:latin typeface="Times New Roman"/>
                          <a:ea typeface="宋体"/>
                          <a:cs typeface="Times New Roman"/>
                        </a:rPr>
                        <a:t>Result</a:t>
                      </a:r>
                      <a:endParaRPr lang="zh-CN" sz="1400" b="1" kern="100" dirty="0">
                        <a:solidFill>
                          <a:schemeClr val="tx1"/>
                        </a:solidFill>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Migraine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144/153</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without aura (MO)</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105/111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Migraine with aura (MA)</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10/10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migraine (CM)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11/12</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migraine (PM)</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18/20</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89/100</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Infrequent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6/8</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Frequent episodic tension-type headache</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53/59</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Chronic tension-type headache (CTTH)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24/27</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Probable tension-type headache (PTTH)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6/6</a:t>
                      </a:r>
                      <a:endParaRPr lang="zh-CN" sz="1000" b="1" kern="100">
                        <a:latin typeface="Times New Roman"/>
                        <a:ea typeface="宋体"/>
                        <a:cs typeface="Times New Roman"/>
                      </a:endParaRPr>
                    </a:p>
                  </a:txBody>
                  <a:tcPr marL="68580" marR="68580" marT="0" marB="0"/>
                </a:tc>
              </a:tr>
              <a:tr h="240985">
                <a:tc>
                  <a:txBody>
                    <a:bodyPr/>
                    <a:lstStyle/>
                    <a:p>
                      <a:pPr hangingPunct="0">
                        <a:spcBef>
                          <a:spcPts val="300"/>
                        </a:spcBef>
                        <a:spcAft>
                          <a:spcPts val="300"/>
                        </a:spcAft>
                      </a:pPr>
                      <a:r>
                        <a:rPr lang="en-US" sz="1000" b="1" kern="100" dirty="0">
                          <a:latin typeface="Times New Roman"/>
                          <a:ea typeface="宋体"/>
                          <a:cs typeface="Times New Roman"/>
                        </a:rPr>
                        <a:t>Cluster headache and other trigeminal autonomic </a:t>
                      </a:r>
                      <a:r>
                        <a:rPr lang="en-US" sz="1000" b="1" kern="100" dirty="0" err="1">
                          <a:latin typeface="Times New Roman"/>
                          <a:ea typeface="宋体"/>
                          <a:cs typeface="Times New Roman"/>
                        </a:rPr>
                        <a:t>Cephalalgias</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10/11</a:t>
                      </a:r>
                      <a:endParaRPr lang="zh-CN" sz="1000" b="1" kern="100" dirty="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Cluster headache (CH)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8/9</a:t>
                      </a:r>
                      <a:endParaRPr lang="zh-CN" sz="1000" b="1" kern="100" dirty="0">
                        <a:latin typeface="Times New Roman"/>
                        <a:ea typeface="宋体"/>
                        <a:cs typeface="Times New Roman"/>
                      </a:endParaRPr>
                    </a:p>
                  </a:txBody>
                  <a:tcPr marL="68580" marR="68580" marT="0" marB="0"/>
                </a:tc>
              </a:tr>
              <a:tr h="191833">
                <a:tc>
                  <a:txBody>
                    <a:bodyPr/>
                    <a:lstStyle/>
                    <a:p>
                      <a:pPr marL="0" indent="190500" algn="l" defTabSz="914400" rtl="0" eaLnBrk="1" latinLnBrk="0" hangingPunct="0">
                        <a:spcBef>
                          <a:spcPts val="300"/>
                        </a:spcBef>
                        <a:spcAft>
                          <a:spcPts val="300"/>
                        </a:spcAft>
                      </a:pPr>
                      <a:r>
                        <a:rPr lang="en-US" sz="1000" b="1" kern="100" dirty="0">
                          <a:solidFill>
                            <a:schemeClr val="dk1"/>
                          </a:solidFill>
                          <a:latin typeface="Times New Roman"/>
                          <a:ea typeface="宋体"/>
                          <a:cs typeface="Times New Roman"/>
                        </a:rPr>
                        <a:t>SUNCT</a:t>
                      </a:r>
                      <a:endParaRPr lang="zh-CN" sz="1000" b="1" kern="100" dirty="0">
                        <a:solidFill>
                          <a:schemeClr val="dk1"/>
                        </a:solidFill>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2/2</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a:latin typeface="Times New Roman"/>
                          <a:ea typeface="宋体"/>
                          <a:cs typeface="Times New Roman"/>
                        </a:rPr>
                        <a:t>Other primary headache</a:t>
                      </a:r>
                      <a:endParaRPr lang="zh-CN" sz="1000" b="1" kern="10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indent="190500" hangingPunct="0">
                        <a:spcBef>
                          <a:spcPts val="300"/>
                        </a:spcBef>
                        <a:spcAft>
                          <a:spcPts val="300"/>
                        </a:spcAft>
                      </a:pPr>
                      <a:r>
                        <a:rPr lang="en-US" sz="1000" b="1" kern="100" dirty="0">
                          <a:latin typeface="Times New Roman"/>
                          <a:ea typeface="宋体"/>
                          <a:cs typeface="Times New Roman"/>
                        </a:rPr>
                        <a:t>New daily-persistent headache (NDPH)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1/1</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Medication overuse headache (MOH)</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a:latin typeface="Times New Roman"/>
                          <a:ea typeface="宋体"/>
                          <a:cs typeface="Times New Roman"/>
                        </a:rPr>
                        <a:t>17/17</a:t>
                      </a:r>
                      <a:endParaRPr lang="zh-CN" sz="1000" b="1" kern="100">
                        <a:latin typeface="Times New Roman"/>
                        <a:ea typeface="宋体"/>
                        <a:cs typeface="Times New Roman"/>
                      </a:endParaRPr>
                    </a:p>
                  </a:txBody>
                  <a:tcPr marL="68580" marR="68580" marT="0" marB="0"/>
                </a:tc>
              </a:tr>
              <a:tr h="191833">
                <a:tc>
                  <a:txBody>
                    <a:bodyPr/>
                    <a:lstStyle/>
                    <a:p>
                      <a:pPr hangingPunct="0">
                        <a:spcBef>
                          <a:spcPts val="300"/>
                        </a:spcBef>
                        <a:spcAft>
                          <a:spcPts val="300"/>
                        </a:spcAft>
                      </a:pPr>
                      <a:r>
                        <a:rPr lang="en-US" sz="1000" b="1" kern="100" dirty="0">
                          <a:latin typeface="Times New Roman"/>
                          <a:ea typeface="宋体"/>
                          <a:cs typeface="Times New Roman"/>
                        </a:rPr>
                        <a:t>Total</a:t>
                      </a:r>
                      <a:endParaRPr lang="zh-CN" sz="1000" b="1" kern="100" dirty="0">
                        <a:latin typeface="Times New Roman"/>
                        <a:ea typeface="宋体"/>
                        <a:cs typeface="Times New Roman"/>
                      </a:endParaRPr>
                    </a:p>
                  </a:txBody>
                  <a:tcPr marL="68580" marR="68580" marT="0" marB="0"/>
                </a:tc>
                <a:tc>
                  <a:txBody>
                    <a:bodyPr/>
                    <a:lstStyle/>
                    <a:p>
                      <a:pPr hangingPunct="0">
                        <a:spcBef>
                          <a:spcPts val="300"/>
                        </a:spcBef>
                        <a:spcAft>
                          <a:spcPts val="300"/>
                        </a:spcAft>
                      </a:pPr>
                      <a:r>
                        <a:rPr lang="en-US" sz="1000" b="1" kern="100" dirty="0">
                          <a:latin typeface="Times New Roman"/>
                          <a:ea typeface="宋体"/>
                          <a:cs typeface="Times New Roman"/>
                        </a:rPr>
                        <a:t>261/282</a:t>
                      </a:r>
                      <a:endParaRPr lang="zh-CN" sz="1000" b="1" kern="100" dirty="0">
                        <a:latin typeface="Times New Roman"/>
                        <a:ea typeface="宋体"/>
                        <a:cs typeface="Times New Roman"/>
                      </a:endParaRPr>
                    </a:p>
                  </a:txBody>
                  <a:tcPr marL="68580" marR="68580" marT="0" marB="0"/>
                </a:tc>
              </a:tr>
            </a:tbl>
          </a:graphicData>
        </a:graphic>
      </p:graphicFrame>
      <p:sp>
        <p:nvSpPr>
          <p:cNvPr id="6" name="矩形 5"/>
          <p:cNvSpPr/>
          <p:nvPr/>
        </p:nvSpPr>
        <p:spPr>
          <a:xfrm>
            <a:off x="5076056" y="2124226"/>
            <a:ext cx="3286148" cy="2585323"/>
          </a:xfrm>
          <a:prstGeom prst="rect">
            <a:avLst/>
          </a:prstGeom>
        </p:spPr>
        <p:txBody>
          <a:bodyPr wrap="square">
            <a:spAutoFit/>
          </a:bodyPr>
          <a:lstStyle/>
          <a:p>
            <a:pPr marL="285750" indent="-285750">
              <a:buFont typeface="Wingdings" pitchFamily="2" charset="2"/>
              <a:buChar char="l"/>
              <a:defRPr/>
            </a:pPr>
            <a:r>
              <a:rPr lang="en-US" altLang="zh-CN" dirty="0">
                <a:latin typeface="Arial" pitchFamily="34" charset="0"/>
                <a:ea typeface="宋体" pitchFamily="2" charset="-122"/>
              </a:rPr>
              <a:t>  12 kinds of headache can be     diagnosed , accounting for more than 95% of </a:t>
            </a:r>
            <a:r>
              <a:rPr lang="en-US" altLang="zh-CN" dirty="0" smtClean="0">
                <a:latin typeface="Arial" pitchFamily="34" charset="0"/>
                <a:ea typeface="宋体" pitchFamily="2" charset="-122"/>
              </a:rPr>
              <a:t>common types </a:t>
            </a:r>
            <a:r>
              <a:rPr lang="en-US" altLang="zh-CN" dirty="0">
                <a:latin typeface="Arial" pitchFamily="34" charset="0"/>
                <a:ea typeface="宋体" pitchFamily="2" charset="-122"/>
              </a:rPr>
              <a:t>of </a:t>
            </a:r>
            <a:r>
              <a:rPr lang="en-US" altLang="zh-CN" dirty="0" smtClean="0">
                <a:latin typeface="Arial" pitchFamily="34" charset="0"/>
                <a:ea typeface="宋体" pitchFamily="2" charset="-122"/>
              </a:rPr>
              <a:t>headache</a:t>
            </a:r>
          </a:p>
          <a:p>
            <a:pPr marL="285750" indent="-285750">
              <a:defRPr/>
            </a:pPr>
            <a:endParaRPr lang="en-US" altLang="zh-CN" dirty="0">
              <a:latin typeface="Arial" pitchFamily="34" charset="0"/>
              <a:ea typeface="宋体" pitchFamily="2" charset="-122"/>
            </a:endParaRPr>
          </a:p>
          <a:p>
            <a:pPr marL="285750" indent="-285750" algn="just">
              <a:buFont typeface="Wingdings" pitchFamily="2" charset="2"/>
              <a:buChar char="l"/>
              <a:defRPr/>
            </a:pPr>
            <a:r>
              <a:rPr lang="en-US" altLang="zh-CN" dirty="0">
                <a:latin typeface="Arial" pitchFamily="34" charset="0"/>
                <a:ea typeface="宋体" pitchFamily="2" charset="-122"/>
              </a:rPr>
              <a:t> The diagnostic accuracy for all headache diagnoses was 261/282 (92.6%)</a:t>
            </a:r>
          </a:p>
        </p:txBody>
      </p:sp>
    </p:spTree>
    <p:extLst>
      <p:ext uri="{BB962C8B-B14F-4D97-AF65-F5344CB8AC3E}">
        <p14:creationId xmlns:p14="http://schemas.microsoft.com/office/powerpoint/2010/main" val="34629630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37</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chemeClr val="accent5">
              <a:lumMod val="90000"/>
            </a:schemeClr>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老年痴呆症决策支持系统开发与评估</a:t>
              </a:r>
              <a:endParaRPr kumimoji="1" lang="en-US" altLang="zh-CN" b="1" dirty="0">
                <a:solidFill>
                  <a:srgbClr val="000000"/>
                </a:solidFill>
                <a:latin typeface="黑体" pitchFamily="49" charset="-122"/>
                <a:ea typeface="黑体" pitchFamily="49" charset="-122"/>
              </a:endParaRPr>
            </a:p>
          </p:txBody>
        </p:sp>
        <p:sp>
          <p:nvSpPr>
            <p:cNvPr id="24" name="菱形 31"/>
            <p:cNvSpPr/>
            <p:nvPr/>
          </p:nvSpPr>
          <p:spPr bwMode="auto">
            <a:xfrm>
              <a:off x="3176558" y="4724400"/>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p:grpSpPr>
        <p:sp>
          <p:nvSpPr>
            <p:cNvPr id="25" name="矩形 32"/>
            <p:cNvSpPr/>
            <p:nvPr/>
          </p:nvSpPr>
          <p:spPr bwMode="auto">
            <a:xfrm>
              <a:off x="3475010" y="5519735"/>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1024920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38</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888432"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r>
              <a:rPr lang="en-US" altLang="zh-CN"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疾病分析</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483625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39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540060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系统需求</a:t>
            </a:r>
            <a:r>
              <a:rPr lang="en-US" altLang="zh-CN"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t>
            </a: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数据模型设计</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 name="Picture 2" descr="D:\毕设\pictrute\data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276872"/>
            <a:ext cx="2124236" cy="21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51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xfrm>
            <a:off x="678378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5" name="TextBox 4"/>
          <p:cNvSpPr txBox="1"/>
          <p:nvPr/>
        </p:nvSpPr>
        <p:spPr>
          <a:xfrm>
            <a:off x="351658" y="1196752"/>
            <a:ext cx="3070071"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社区医疗需求分析</a:t>
            </a:r>
            <a:endParaRPr lang="zh-CN" altLang="en-US" dirty="0"/>
          </a:p>
        </p:txBody>
      </p:sp>
      <p:sp>
        <p:nvSpPr>
          <p:cNvPr id="12" name="TextBox 11"/>
          <p:cNvSpPr txBox="1"/>
          <p:nvPr/>
        </p:nvSpPr>
        <p:spPr>
          <a:xfrm>
            <a:off x="2663788" y="2204864"/>
            <a:ext cx="2520280" cy="646331"/>
          </a:xfrm>
          <a:prstGeom prst="rect">
            <a:avLst/>
          </a:prstGeom>
          <a:noFill/>
        </p:spPr>
        <p:txBody>
          <a:bodyPr wrap="square" rtlCol="0">
            <a:spAutoFit/>
          </a:bodyPr>
          <a:lstStyle/>
          <a:p>
            <a:r>
              <a:rPr lang="zh-CN" altLang="en-US" dirty="0" smtClean="0"/>
              <a:t>社区患者需求：提高疾病的诊疗水平</a:t>
            </a:r>
            <a:endParaRPr lang="zh-CN" altLang="en-US" dirty="0"/>
          </a:p>
        </p:txBody>
      </p:sp>
      <p:sp>
        <p:nvSpPr>
          <p:cNvPr id="13" name="圆角矩形 12"/>
          <p:cNvSpPr/>
          <p:nvPr/>
        </p:nvSpPr>
        <p:spPr bwMode="auto">
          <a:xfrm>
            <a:off x="2627784" y="2204864"/>
            <a:ext cx="2592288" cy="57606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4" name="右箭头 13"/>
          <p:cNvSpPr/>
          <p:nvPr/>
        </p:nvSpPr>
        <p:spPr bwMode="auto">
          <a:xfrm rot="13827772">
            <a:off x="5221552" y="2910580"/>
            <a:ext cx="504056"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2" name="圆角矩形 21"/>
          <p:cNvSpPr/>
          <p:nvPr/>
        </p:nvSpPr>
        <p:spPr bwMode="auto">
          <a:xfrm>
            <a:off x="4788024" y="3440146"/>
            <a:ext cx="2592288" cy="926296"/>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5" name="左箭头 14"/>
          <p:cNvSpPr/>
          <p:nvPr/>
        </p:nvSpPr>
        <p:spPr bwMode="auto">
          <a:xfrm rot="8515031">
            <a:off x="2227850" y="2930518"/>
            <a:ext cx="576064" cy="36004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23" name="圆角矩形 22"/>
          <p:cNvSpPr/>
          <p:nvPr/>
        </p:nvSpPr>
        <p:spPr bwMode="auto">
          <a:xfrm>
            <a:off x="1043608" y="3433460"/>
            <a:ext cx="2592288" cy="932982"/>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17" name="TextBox 16"/>
          <p:cNvSpPr txBox="1"/>
          <p:nvPr/>
        </p:nvSpPr>
        <p:spPr>
          <a:xfrm>
            <a:off x="1223628" y="3443112"/>
            <a:ext cx="2232248" cy="923330"/>
          </a:xfrm>
          <a:prstGeom prst="rect">
            <a:avLst/>
          </a:prstGeom>
          <a:noFill/>
        </p:spPr>
        <p:txBody>
          <a:bodyPr wrap="square" rtlCol="0">
            <a:spAutoFit/>
          </a:bodyPr>
          <a:lstStyle/>
          <a:p>
            <a:r>
              <a:rPr lang="zh-CN" altLang="en-US" dirty="0" smtClean="0"/>
              <a:t>社区医生</a:t>
            </a:r>
            <a:r>
              <a:rPr lang="en-US" altLang="zh-CN" dirty="0" smtClean="0"/>
              <a:t>:</a:t>
            </a:r>
            <a:r>
              <a:rPr lang="zh-CN" altLang="en-US" dirty="0" smtClean="0"/>
              <a:t>通过使用已有的经验和知识来规范诊疗</a:t>
            </a:r>
            <a:r>
              <a:rPr lang="en-US" altLang="zh-CN" dirty="0" smtClean="0"/>
              <a:t> </a:t>
            </a:r>
            <a:endParaRPr lang="zh-CN" altLang="en-US" dirty="0"/>
          </a:p>
        </p:txBody>
      </p:sp>
      <p:sp>
        <p:nvSpPr>
          <p:cNvPr id="18" name="TextBox 17"/>
          <p:cNvSpPr txBox="1"/>
          <p:nvPr/>
        </p:nvSpPr>
        <p:spPr>
          <a:xfrm>
            <a:off x="4716016" y="3443112"/>
            <a:ext cx="2448272" cy="923330"/>
          </a:xfrm>
          <a:prstGeom prst="rect">
            <a:avLst/>
          </a:prstGeom>
          <a:noFill/>
        </p:spPr>
        <p:txBody>
          <a:bodyPr wrap="square" rtlCol="0">
            <a:spAutoFit/>
          </a:bodyPr>
          <a:lstStyle/>
          <a:p>
            <a:r>
              <a:rPr lang="zh-CN" altLang="en-US" dirty="0" smtClean="0"/>
              <a:t>领域专家：将总结的临床经验或临床发现知识普及到临床</a:t>
            </a:r>
            <a:endParaRPr lang="zh-CN" altLang="en-US" dirty="0"/>
          </a:p>
        </p:txBody>
      </p:sp>
      <p:sp>
        <p:nvSpPr>
          <p:cNvPr id="19" name="TextBox 18"/>
          <p:cNvSpPr txBox="1"/>
          <p:nvPr/>
        </p:nvSpPr>
        <p:spPr>
          <a:xfrm>
            <a:off x="734565" y="1728445"/>
            <a:ext cx="2304256" cy="369332"/>
          </a:xfrm>
          <a:prstGeom prst="rect">
            <a:avLst/>
          </a:prstGeom>
          <a:noFill/>
        </p:spPr>
        <p:txBody>
          <a:bodyPr wrap="square" rtlCol="0">
            <a:spAutoFit/>
          </a:bodyPr>
          <a:lstStyle/>
          <a:p>
            <a:r>
              <a:rPr lang="zh-CN" altLang="en-US" dirty="0" smtClean="0"/>
              <a:t>专科疾病诊疗需求</a:t>
            </a:r>
            <a:endParaRPr lang="zh-CN" altLang="en-US" dirty="0"/>
          </a:p>
        </p:txBody>
      </p:sp>
    </p:spTree>
    <p:extLst>
      <p:ext uri="{BB962C8B-B14F-4D97-AF65-F5344CB8AC3E}">
        <p14:creationId xmlns:p14="http://schemas.microsoft.com/office/powerpoint/2010/main" val="3213629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40</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179512" y="1340768"/>
            <a:ext cx="324036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系统推理方法</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665451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41</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老年痴呆症决策支持系统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3024336"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系统功能实现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0683916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42</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头痛决策支持系统</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323528" y="1340768"/>
            <a:ext cx="2453080" cy="584775"/>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系统评估</a:t>
            </a:r>
            <a:endParaRPr lang="zh-CN"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3736662097"/>
              </p:ext>
            </p:extLst>
          </p:nvPr>
        </p:nvGraphicFramePr>
        <p:xfrm>
          <a:off x="3059832" y="2265378"/>
          <a:ext cx="5289550" cy="2013664"/>
        </p:xfrm>
        <a:graphic>
          <a:graphicData uri="http://schemas.openxmlformats.org/drawingml/2006/table">
            <a:tbl>
              <a:tblPr firstRow="1" firstCol="1" bandRow="1"/>
              <a:tblGrid>
                <a:gridCol w="5289550"/>
              </a:tblGrid>
              <a:tr h="1410414">
                <a:tc>
                  <a:txBody>
                    <a:bodyPr/>
                    <a:lstStyle/>
                    <a:p>
                      <a:pPr algn="ctr">
                        <a:spcBef>
                          <a:spcPts val="600"/>
                        </a:spcBef>
                        <a:spcAft>
                          <a:spcPts val="600"/>
                        </a:spcAft>
                      </a:pPr>
                      <a:r>
                        <a:rPr lang="en-US" sz="1050" kern="0">
                          <a:effectLst/>
                          <a:latin typeface="Arial"/>
                          <a:ea typeface="宋体"/>
                          <a:cs typeface="Times New Roman"/>
                        </a:rPr>
                        <a:t>81.38</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010">
                <a:tc>
                  <a:txBody>
                    <a:bodyPr/>
                    <a:lstStyle/>
                    <a:p>
                      <a:pPr algn="ctr">
                        <a:spcBef>
                          <a:spcPts val="600"/>
                        </a:spcBef>
                        <a:spcAft>
                          <a:spcPts val="600"/>
                        </a:spcAft>
                      </a:pPr>
                      <a:r>
                        <a:rPr lang="en-US" sz="1050" kern="0">
                          <a:effectLst/>
                          <a:latin typeface="Arial"/>
                          <a:ea typeface="宋体"/>
                          <a:cs typeface="Times New Roman"/>
                        </a:rPr>
                        <a:t>81.40</a:t>
                      </a:r>
                      <a:endParaRPr lang="zh-CN" sz="1050" kern="10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240">
                <a:tc>
                  <a:txBody>
                    <a:bodyPr/>
                    <a:lstStyle/>
                    <a:p>
                      <a:pPr algn="ctr">
                        <a:spcBef>
                          <a:spcPts val="600"/>
                        </a:spcBef>
                        <a:spcAft>
                          <a:spcPts val="600"/>
                        </a:spcAft>
                      </a:pPr>
                      <a:r>
                        <a:rPr lang="en-US" sz="1050" kern="0" dirty="0">
                          <a:effectLst/>
                          <a:latin typeface="Arial"/>
                          <a:ea typeface="宋体"/>
                          <a:cs typeface="Times New Roman"/>
                        </a:rPr>
                        <a:t>91.40</a:t>
                      </a:r>
                      <a:endParaRPr lang="zh-CN" sz="1050" kern="100" dirty="0">
                        <a:effectLst/>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1489108" y="2348880"/>
            <a:ext cx="1941812" cy="923330"/>
          </a:xfrm>
          <a:prstGeom prst="rect">
            <a:avLst/>
          </a:prstGeom>
          <a:noFill/>
        </p:spPr>
        <p:txBody>
          <a:bodyPr wrap="square" rtlCol="0">
            <a:spAutoFit/>
          </a:bodyPr>
          <a:lstStyle/>
          <a:p>
            <a:r>
              <a:rPr lang="zh-CN" altLang="en-US" dirty="0" smtClean="0"/>
              <a:t>准确性   </a:t>
            </a:r>
            <a:endParaRPr lang="en-US" altLang="zh-CN" dirty="0"/>
          </a:p>
          <a:p>
            <a:r>
              <a:rPr lang="en-US" altLang="zh-CN" dirty="0" smtClean="0"/>
              <a:t>Sensitive</a:t>
            </a:r>
          </a:p>
          <a:p>
            <a:r>
              <a:rPr lang="en-US" altLang="zh-CN" dirty="0"/>
              <a:t>Specificity</a:t>
            </a:r>
            <a:endParaRPr lang="zh-CN" altLang="en-US" dirty="0"/>
          </a:p>
        </p:txBody>
      </p:sp>
    </p:spTree>
    <p:extLst>
      <p:ext uri="{BB962C8B-B14F-4D97-AF65-F5344CB8AC3E}">
        <p14:creationId xmlns:p14="http://schemas.microsoft.com/office/powerpoint/2010/main" val="18729229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bwMode="auto">
          <a:xfrm>
            <a:off x="3498850" y="1443038"/>
            <a:ext cx="4883150" cy="428625"/>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pPr>
            <a:endParaRPr lang="zh-CN" altLang="en-US" b="1" dirty="0">
              <a:solidFill>
                <a:srgbClr val="000000"/>
              </a:solidFill>
            </a:endParaRPr>
          </a:p>
        </p:txBody>
      </p:sp>
      <p:sp>
        <p:nvSpPr>
          <p:cNvPr id="18435" name="Text Box 9"/>
          <p:cNvSpPr txBox="1">
            <a:spLocks noChangeArrowheads="1"/>
          </p:cNvSpPr>
          <p:nvPr/>
        </p:nvSpPr>
        <p:spPr bwMode="auto">
          <a:xfrm>
            <a:off x="304800" y="292100"/>
            <a:ext cx="7795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论文提纲</a:t>
            </a:r>
            <a:endParaRPr lang="zh-CN" altLang="en-US" sz="2800" b="1" dirty="0">
              <a:solidFill>
                <a:srgbClr val="FFFFFF"/>
              </a:solidFill>
              <a:latin typeface="Times New Roman" pitchFamily="18" charset="0"/>
              <a:ea typeface="黑体" pitchFamily="49" charset="-122"/>
              <a:cs typeface="Times New Roman" pitchFamily="18" charset="0"/>
            </a:endParaRPr>
          </a:p>
        </p:txBody>
      </p:sp>
      <p:grpSp>
        <p:nvGrpSpPr>
          <p:cNvPr id="18436" name="Group 4"/>
          <p:cNvGrpSpPr>
            <a:grpSpLocks/>
          </p:cNvGrpSpPr>
          <p:nvPr/>
        </p:nvGrpSpPr>
        <p:grpSpPr bwMode="auto">
          <a:xfrm>
            <a:off x="3176588" y="3679825"/>
            <a:ext cx="5205412" cy="571500"/>
            <a:chOff x="3176558" y="3957654"/>
            <a:chExt cx="5205442" cy="571504"/>
          </a:xfrm>
        </p:grpSpPr>
        <p:sp>
          <p:nvSpPr>
            <p:cNvPr id="33" name="矩形 32"/>
            <p:cNvSpPr/>
            <p:nvPr/>
          </p:nvSpPr>
          <p:spPr bwMode="auto">
            <a:xfrm>
              <a:off x="3475010" y="4029093"/>
              <a:ext cx="4906990"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70"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头痛决策支持系统开发与评估</a:t>
              </a:r>
              <a:endParaRPr kumimoji="1" lang="en-US" altLang="zh-CN" b="1" dirty="0">
                <a:solidFill>
                  <a:srgbClr val="000000"/>
                </a:solidFill>
                <a:latin typeface="黑体" pitchFamily="49" charset="-122"/>
                <a:ea typeface="黑体" pitchFamily="49" charset="-122"/>
              </a:endParaRPr>
            </a:p>
          </p:txBody>
        </p:sp>
        <p:sp>
          <p:nvSpPr>
            <p:cNvPr id="32" name="菱形 31"/>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4</a:t>
              </a:r>
              <a:endParaRPr lang="zh-CN" altLang="en-US" b="1" dirty="0">
                <a:solidFill>
                  <a:srgbClr val="000000"/>
                </a:solidFill>
                <a:latin typeface="Times New Roman" pitchFamily="18" charset="0"/>
                <a:cs typeface="Times New Roman" pitchFamily="18" charset="0"/>
              </a:endParaRPr>
            </a:p>
          </p:txBody>
        </p:sp>
      </p:grpSp>
      <p:grpSp>
        <p:nvGrpSpPr>
          <p:cNvPr id="18438" name="Group 3"/>
          <p:cNvGrpSpPr>
            <a:grpSpLocks/>
          </p:cNvGrpSpPr>
          <p:nvPr/>
        </p:nvGrpSpPr>
        <p:grpSpPr bwMode="auto">
          <a:xfrm>
            <a:off x="3176588" y="2911475"/>
            <a:ext cx="5281612" cy="571500"/>
            <a:chOff x="3176558" y="3171836"/>
            <a:chExt cx="5281642" cy="571504"/>
          </a:xfrm>
        </p:grpSpPr>
        <p:sp>
          <p:nvSpPr>
            <p:cNvPr id="30" name="矩形 29"/>
            <p:cNvSpPr/>
            <p:nvPr/>
          </p:nvSpPr>
          <p:spPr bwMode="auto">
            <a:xfrm>
              <a:off x="3498822" y="324327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26" name="菱形 25"/>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3</a:t>
              </a:r>
              <a:endParaRPr lang="zh-CN" altLang="en-US" b="1" dirty="0">
                <a:solidFill>
                  <a:srgbClr val="000000"/>
                </a:solidFill>
                <a:latin typeface="Times New Roman" pitchFamily="18" charset="0"/>
                <a:cs typeface="Times New Roman" pitchFamily="18" charset="0"/>
              </a:endParaRPr>
            </a:p>
          </p:txBody>
        </p:sp>
        <p:sp>
          <p:nvSpPr>
            <p:cNvPr id="18463"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系统关键技术</a:t>
              </a:r>
              <a:endParaRPr kumimoji="1" lang="en-US" altLang="zh-CN" b="1" dirty="0">
                <a:solidFill>
                  <a:srgbClr val="000000"/>
                </a:solidFill>
                <a:latin typeface="黑体" pitchFamily="49" charset="-122"/>
                <a:ea typeface="黑体" pitchFamily="49" charset="-122"/>
              </a:endParaRPr>
            </a:p>
          </p:txBody>
        </p:sp>
      </p:grpSp>
      <p:pic>
        <p:nvPicPr>
          <p:cNvPr id="27" name="Picture 2" descr="E:\素材\矢量图标\医疗相关\Free-Medical-Icons-Set\128x128\ParameterReview.png"/>
          <p:cNvPicPr>
            <a:picLocks noChangeAspect="1" noChangeArrowheads="1"/>
          </p:cNvPicPr>
          <p:nvPr/>
        </p:nvPicPr>
        <p:blipFill>
          <a:blip r:embed="rId3"/>
          <a:srcRect/>
          <a:stretch>
            <a:fillRect/>
          </a:stretch>
        </p:blipFill>
        <p:spPr bwMode="auto">
          <a:xfrm rot="1211986">
            <a:off x="986153" y="2594930"/>
            <a:ext cx="1762195" cy="176219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8" name="Picture 3" descr="D:\My Documents\20101220\素材\01300000165476121636519272838.jpg"/>
          <p:cNvPicPr>
            <a:picLocks noChangeAspect="1" noChangeArrowheads="1"/>
          </p:cNvPicPr>
          <p:nvPr/>
        </p:nvPicPr>
        <p:blipFill>
          <a:blip r:embed="rId4"/>
          <a:srcRect/>
          <a:stretch>
            <a:fillRect/>
          </a:stretch>
        </p:blipFill>
        <p:spPr bwMode="auto">
          <a:xfrm>
            <a:off x="430120" y="2439810"/>
            <a:ext cx="1711489" cy="181909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9" name="Picture 3" descr="E:\素材\图片素材\键盘\2.jpg"/>
          <p:cNvPicPr>
            <a:picLocks noChangeAspect="1" noChangeArrowheads="1"/>
          </p:cNvPicPr>
          <p:nvPr/>
        </p:nvPicPr>
        <p:blipFill>
          <a:blip r:embed="rId5" cstate="print"/>
          <a:srcRect/>
          <a:stretch>
            <a:fillRect/>
          </a:stretch>
        </p:blipFill>
        <p:spPr bwMode="auto">
          <a:xfrm rot="20860945">
            <a:off x="487670" y="3580473"/>
            <a:ext cx="1731847" cy="10506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8442" name="Slide Number Placeholder 1"/>
          <p:cNvSpPr>
            <a:spLocks noGrp="1"/>
          </p:cNvSpPr>
          <p:nvPr>
            <p:ph type="sldNum" sz="quarter" idx="12"/>
          </p:nvPr>
        </p:nvSpPr>
        <p:spPr>
          <a:xfrm>
            <a:off x="6553200" y="64087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631151A5-EF93-41A3-8697-86454BD85761}" type="slidenum">
              <a:rPr lang="en-US" altLang="zh-CN" smtClean="0">
                <a:solidFill>
                  <a:srgbClr val="000000"/>
                </a:solidFill>
                <a:latin typeface="Arial" charset="0"/>
              </a:rPr>
              <a:pPr eaLnBrk="1" fontAlgn="base" hangingPunct="1">
                <a:spcBef>
                  <a:spcPct val="0"/>
                </a:spcBef>
                <a:spcAft>
                  <a:spcPct val="0"/>
                </a:spcAft>
              </a:pPr>
              <a:t>43</a:t>
            </a:fld>
            <a:endParaRPr lang="en-US" altLang="zh-CN" smtClean="0">
              <a:solidFill>
                <a:srgbClr val="000000"/>
              </a:solidFill>
              <a:latin typeface="Arial" charset="0"/>
            </a:endParaRPr>
          </a:p>
        </p:txBody>
      </p:sp>
      <p:sp>
        <p:nvSpPr>
          <p:cNvPr id="18443" name="Rectangle 1"/>
          <p:cNvSpPr>
            <a:spLocks noChangeArrowheads="1"/>
          </p:cNvSpPr>
          <p:nvPr/>
        </p:nvSpPr>
        <p:spPr bwMode="auto">
          <a:xfrm>
            <a:off x="3694113" y="1473200"/>
            <a:ext cx="649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黑体" pitchFamily="49" charset="-122"/>
                <a:ea typeface="黑体" pitchFamily="49" charset="-122"/>
              </a:rPr>
              <a:t>引言</a:t>
            </a:r>
            <a:endParaRPr kumimoji="1" lang="en-US" altLang="zh-CN" b="1" dirty="0">
              <a:solidFill>
                <a:srgbClr val="000000"/>
              </a:solidFill>
              <a:latin typeface="黑体" pitchFamily="49" charset="-122"/>
              <a:ea typeface="黑体" pitchFamily="49" charset="-122"/>
            </a:endParaRPr>
          </a:p>
        </p:txBody>
      </p:sp>
      <p:grpSp>
        <p:nvGrpSpPr>
          <p:cNvPr id="18444" name="Group 5"/>
          <p:cNvGrpSpPr>
            <a:grpSpLocks/>
          </p:cNvGrpSpPr>
          <p:nvPr/>
        </p:nvGrpSpPr>
        <p:grpSpPr bwMode="auto">
          <a:xfrm>
            <a:off x="3176588" y="4449763"/>
            <a:ext cx="5205412" cy="571500"/>
            <a:chOff x="3176558" y="4724400"/>
            <a:chExt cx="5205442" cy="571504"/>
          </a:xfrm>
          <a:solidFill>
            <a:srgbClr val="F2F0F4"/>
          </a:solidFill>
        </p:grpSpPr>
        <p:sp>
          <p:nvSpPr>
            <p:cNvPr id="22" name="矩形 32"/>
            <p:cNvSpPr/>
            <p:nvPr/>
          </p:nvSpPr>
          <p:spPr bwMode="auto">
            <a:xfrm>
              <a:off x="3475010" y="4795837"/>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5" name="TextBox 39"/>
            <p:cNvSpPr txBox="1">
              <a:spLocks noChangeArrowheads="1"/>
            </p:cNvSpPr>
            <p:nvPr/>
          </p:nvSpPr>
          <p:spPr bwMode="auto">
            <a:xfrm>
              <a:off x="3733800" y="4826029"/>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fontAlgn="base">
                <a:spcBef>
                  <a:spcPct val="0"/>
                </a:spcBef>
                <a:spcAft>
                  <a:spcPct val="0"/>
                </a:spcAft>
                <a:defRPr kumimoji="1" b="1">
                  <a:solidFill>
                    <a:srgbClr val="000000"/>
                  </a:solidFill>
                  <a:latin typeface="黑体" pitchFamily="49" charset="-122"/>
                  <a:ea typeface="黑体" pitchFamily="49" charset="-122"/>
                </a:defRPr>
              </a:lvl1pPr>
              <a:lvl2pPr marL="742950" indent="-285750" eaLnBrk="0" hangingPunct="0">
                <a:defRPr>
                  <a:latin typeface="Calibri" pitchFamily="34" charset="0"/>
                  <a:ea typeface="宋体" charset="-122"/>
                </a:defRPr>
              </a:lvl2pPr>
              <a:lvl3pPr marL="1143000" indent="-228600" eaLnBrk="0" hangingPunct="0">
                <a:defRPr>
                  <a:latin typeface="Calibri" pitchFamily="34" charset="0"/>
                  <a:ea typeface="宋体" charset="-122"/>
                </a:defRPr>
              </a:lvl3pPr>
              <a:lvl4pPr marL="1600200" indent="-228600" eaLnBrk="0" hangingPunct="0">
                <a:defRPr>
                  <a:latin typeface="Calibri" pitchFamily="34" charset="0"/>
                  <a:ea typeface="宋体" charset="-122"/>
                </a:defRPr>
              </a:lvl4pPr>
              <a:lvl5pPr marL="2057400" indent="-228600" eaLnBrk="0" hangingPunct="0">
                <a:defRPr>
                  <a:latin typeface="Calibri" pitchFamily="34" charset="0"/>
                  <a:ea typeface="宋体" charset="-122"/>
                </a:defRPr>
              </a:lvl5pPr>
              <a:lvl6pPr marL="2514600" indent="-228600" eaLnBrk="0" fontAlgn="base" hangingPunct="0">
                <a:spcBef>
                  <a:spcPct val="0"/>
                </a:spcBef>
                <a:spcAft>
                  <a:spcPct val="0"/>
                </a:spcAft>
                <a:defRPr>
                  <a:latin typeface="Calibri" pitchFamily="34" charset="0"/>
                  <a:ea typeface="宋体" charset="-122"/>
                </a:defRPr>
              </a:lvl6pPr>
              <a:lvl7pPr marL="2971800" indent="-228600" eaLnBrk="0" fontAlgn="base" hangingPunct="0">
                <a:spcBef>
                  <a:spcPct val="0"/>
                </a:spcBef>
                <a:spcAft>
                  <a:spcPct val="0"/>
                </a:spcAft>
                <a:defRPr>
                  <a:latin typeface="Calibri" pitchFamily="34" charset="0"/>
                  <a:ea typeface="宋体" charset="-122"/>
                </a:defRPr>
              </a:lvl7pPr>
              <a:lvl8pPr marL="3429000" indent="-228600" eaLnBrk="0" fontAlgn="base" hangingPunct="0">
                <a:spcBef>
                  <a:spcPct val="0"/>
                </a:spcBef>
                <a:spcAft>
                  <a:spcPct val="0"/>
                </a:spcAft>
                <a:defRPr>
                  <a:latin typeface="Calibri" pitchFamily="34" charset="0"/>
                  <a:ea typeface="宋体" charset="-122"/>
                </a:defRPr>
              </a:lvl8pPr>
              <a:lvl9pPr marL="3886200" indent="-228600" eaLnBrk="0" fontAlgn="base" hangingPunct="0">
                <a:spcBef>
                  <a:spcPct val="0"/>
                </a:spcBef>
                <a:spcAft>
                  <a:spcPct val="0"/>
                </a:spcAft>
                <a:defRPr>
                  <a:latin typeface="Calibri" pitchFamily="34" charset="0"/>
                  <a:ea typeface="宋体" charset="-122"/>
                </a:defRPr>
              </a:lvl9pPr>
            </a:lstStyle>
            <a:p>
              <a:r>
                <a:rPr lang="zh-CN" altLang="en-US" dirty="0"/>
                <a:t>老年痴呆症决策支持系统开发与评估</a:t>
              </a:r>
              <a:endParaRPr lang="en-US" altLang="zh-CN" dirty="0"/>
            </a:p>
          </p:txBody>
        </p:sp>
        <p:sp>
          <p:nvSpPr>
            <p:cNvPr id="24" name="菱形 31"/>
            <p:cNvSpPr/>
            <p:nvPr/>
          </p:nvSpPr>
          <p:spPr bwMode="auto">
            <a:xfrm>
              <a:off x="3176558" y="4724400"/>
              <a:ext cx="571504" cy="571504"/>
            </a:xfrm>
            <a:prstGeom prst="diamond">
              <a:avLst/>
            </a:prstGeom>
            <a:solidFill>
              <a:schemeClr val="accent1">
                <a:lumMod val="9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5</a:t>
              </a:r>
              <a:endParaRPr lang="zh-CN" altLang="en-US" b="1" dirty="0">
                <a:solidFill>
                  <a:srgbClr val="000000"/>
                </a:solidFill>
                <a:latin typeface="Times New Roman" pitchFamily="18" charset="0"/>
                <a:cs typeface="Times New Roman" pitchFamily="18" charset="0"/>
              </a:endParaRPr>
            </a:p>
          </p:txBody>
        </p:sp>
      </p:grpSp>
      <p:grpSp>
        <p:nvGrpSpPr>
          <p:cNvPr id="18445" name="Group 6"/>
          <p:cNvGrpSpPr>
            <a:grpSpLocks/>
          </p:cNvGrpSpPr>
          <p:nvPr/>
        </p:nvGrpSpPr>
        <p:grpSpPr bwMode="auto">
          <a:xfrm>
            <a:off x="3176588" y="5219700"/>
            <a:ext cx="5205412" cy="571500"/>
            <a:chOff x="3176558" y="5448296"/>
            <a:chExt cx="5205442" cy="571504"/>
          </a:xfrm>
          <a:solidFill>
            <a:schemeClr val="accent1"/>
          </a:solidFill>
        </p:grpSpPr>
        <p:sp>
          <p:nvSpPr>
            <p:cNvPr id="25" name="矩形 32"/>
            <p:cNvSpPr/>
            <p:nvPr/>
          </p:nvSpPr>
          <p:spPr bwMode="auto">
            <a:xfrm>
              <a:off x="3475010" y="5519735"/>
              <a:ext cx="4906990" cy="428628"/>
            </a:xfrm>
            <a:prstGeom prst="rect">
              <a:avLst/>
            </a:prstGeom>
            <a:grp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endParaRPr>
            </a:p>
          </p:txBody>
        </p:sp>
        <p:sp>
          <p:nvSpPr>
            <p:cNvPr id="18450" name="TextBox 39"/>
            <p:cNvSpPr txBox="1">
              <a:spLocks noChangeArrowheads="1"/>
            </p:cNvSpPr>
            <p:nvPr/>
          </p:nvSpPr>
          <p:spPr bwMode="auto">
            <a:xfrm>
              <a:off x="3733800" y="5549925"/>
              <a:ext cx="4622800" cy="3693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a:solidFill>
                    <a:srgbClr val="000000"/>
                  </a:solidFill>
                  <a:latin typeface="黑体" pitchFamily="49" charset="-122"/>
                  <a:ea typeface="黑体" pitchFamily="49" charset="-122"/>
                </a:rPr>
                <a:t>总结与展望</a:t>
              </a:r>
              <a:endParaRPr kumimoji="1" lang="en-US" altLang="zh-CN" b="1">
                <a:solidFill>
                  <a:srgbClr val="000000"/>
                </a:solidFill>
                <a:latin typeface="黑体" pitchFamily="49" charset="-122"/>
                <a:ea typeface="黑体" pitchFamily="49" charset="-122"/>
              </a:endParaRPr>
            </a:p>
          </p:txBody>
        </p:sp>
        <p:sp>
          <p:nvSpPr>
            <p:cNvPr id="34" name="菱形 31"/>
            <p:cNvSpPr/>
            <p:nvPr/>
          </p:nvSpPr>
          <p:spPr bwMode="auto">
            <a:xfrm>
              <a:off x="3176558" y="5448296"/>
              <a:ext cx="571504" cy="571504"/>
            </a:xfrm>
            <a:prstGeom prst="diamond">
              <a:avLst/>
            </a:prstGeom>
            <a:grp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6</a:t>
              </a:r>
              <a:endParaRPr lang="zh-CN" altLang="en-US" b="1" dirty="0">
                <a:solidFill>
                  <a:srgbClr val="000000"/>
                </a:solidFill>
                <a:latin typeface="Times New Roman" pitchFamily="18" charset="0"/>
                <a:cs typeface="Times New Roman" pitchFamily="18" charset="0"/>
              </a:endParaRPr>
            </a:p>
          </p:txBody>
        </p:sp>
      </p:grpSp>
      <p:sp>
        <p:nvSpPr>
          <p:cNvPr id="35" name="菱形 34"/>
          <p:cNvSpPr/>
          <p:nvPr/>
        </p:nvSpPr>
        <p:spPr bwMode="auto">
          <a:xfrm>
            <a:off x="3176558" y="1347863"/>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1</a:t>
            </a:r>
            <a:endParaRPr lang="zh-CN" altLang="en-US" b="1" dirty="0">
              <a:solidFill>
                <a:srgbClr val="000000"/>
              </a:solidFill>
              <a:latin typeface="Times New Roman" pitchFamily="18" charset="0"/>
              <a:cs typeface="Times New Roman" pitchFamily="18" charset="0"/>
            </a:endParaRPr>
          </a:p>
        </p:txBody>
      </p:sp>
      <p:grpSp>
        <p:nvGrpSpPr>
          <p:cNvPr id="31" name="Group 2"/>
          <p:cNvGrpSpPr>
            <a:grpSpLocks/>
          </p:cNvGrpSpPr>
          <p:nvPr/>
        </p:nvGrpSpPr>
        <p:grpSpPr bwMode="auto">
          <a:xfrm>
            <a:off x="3176588" y="2141538"/>
            <a:ext cx="5205412" cy="571500"/>
            <a:chOff x="3176558" y="2386018"/>
            <a:chExt cx="5205442" cy="571504"/>
          </a:xfrm>
        </p:grpSpPr>
        <p:sp>
          <p:nvSpPr>
            <p:cNvPr id="37" name="矩形 36"/>
            <p:cNvSpPr/>
            <p:nvPr/>
          </p:nvSpPr>
          <p:spPr bwMode="auto">
            <a:xfrm>
              <a:off x="3498822" y="2457455"/>
              <a:ext cx="4883178" cy="428628"/>
            </a:xfrm>
            <a:prstGeom prst="rect">
              <a:avLst/>
            </a:prstGeom>
            <a:solidFill>
              <a:schemeClr val="bg2">
                <a:lumMod val="20000"/>
                <a:lumOff val="80000"/>
              </a:schemeClr>
            </a:solidFill>
            <a:ln>
              <a:solidFill>
                <a:schemeClr val="bg1">
                  <a:lumMod val="65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endParaRPr>
            </a:p>
          </p:txBody>
        </p:sp>
        <p:sp>
          <p:nvSpPr>
            <p:cNvPr id="38" name="菱形 37"/>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itchFamily="18" charset="0"/>
                  <a:cs typeface="Times New Roman" pitchFamily="18" charset="0"/>
                </a:rPr>
                <a:t>2</a:t>
              </a:r>
              <a:endParaRPr lang="zh-CN" altLang="en-US" b="1" dirty="0">
                <a:solidFill>
                  <a:srgbClr val="000000"/>
                </a:solidFill>
                <a:latin typeface="Times New Roman" pitchFamily="18" charset="0"/>
                <a:cs typeface="Times New Roman" pitchFamily="18" charset="0"/>
              </a:endParaRPr>
            </a:p>
          </p:txBody>
        </p:sp>
        <p:sp>
          <p:nvSpPr>
            <p:cNvPr id="39" name="TextBox 36"/>
            <p:cNvSpPr txBox="1">
              <a:spLocks noChangeArrowheads="1"/>
            </p:cNvSpPr>
            <p:nvPr/>
          </p:nvSpPr>
          <p:spPr bwMode="auto">
            <a:xfrm>
              <a:off x="3733800" y="2487658"/>
              <a:ext cx="4366590"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黑体" pitchFamily="49" charset="-122"/>
                  <a:ea typeface="黑体" pitchFamily="49" charset="-122"/>
                </a:rPr>
                <a:t>面向社区的疾病诊断决策支持系统设计</a:t>
              </a:r>
              <a:endParaRPr kumimoji="1" lang="en-US" altLang="zh-CN" b="1" dirty="0">
                <a:solidFill>
                  <a:srgbClr val="000000"/>
                </a:solidFill>
                <a:latin typeface="黑体" pitchFamily="49" charset="-122"/>
                <a:ea typeface="黑体" pitchFamily="49" charset="-122"/>
              </a:endParaRPr>
            </a:p>
          </p:txBody>
        </p:sp>
      </p:grpSp>
    </p:spTree>
    <p:extLst>
      <p:ext uri="{BB962C8B-B14F-4D97-AF65-F5344CB8AC3E}">
        <p14:creationId xmlns:p14="http://schemas.microsoft.com/office/powerpoint/2010/main" val="4193821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44</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总结与展望</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632934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bwMode="auto">
          <a:xfrm rot="18535252">
            <a:off x="2438464" y="4909464"/>
            <a:ext cx="389836" cy="1180455"/>
          </a:xfrm>
          <a:prstGeom prst="up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b="1">
              <a:latin typeface="Arial" charset="0"/>
              <a:ea typeface="宋体" charset="-122"/>
            </a:endParaRPr>
          </a:p>
        </p:txBody>
      </p:sp>
      <p:sp>
        <p:nvSpPr>
          <p:cNvPr id="57346" name="灯片编号占位符 1"/>
          <p:cNvSpPr>
            <a:spLocks noGrp="1"/>
          </p:cNvSpPr>
          <p:nvPr>
            <p:ph type="sldNum" sz="quarter" idx="12"/>
          </p:nvPr>
        </p:nvSpPr>
        <p:spPr>
          <a:xfrm>
            <a:off x="6561193" y="623731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5</a:t>
            </a:fld>
            <a:endParaRPr lang="en-US" altLang="zh-CN" dirty="0"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9" name="矩形 28"/>
          <p:cNvSpPr/>
          <p:nvPr/>
        </p:nvSpPr>
        <p:spPr>
          <a:xfrm>
            <a:off x="521049" y="1317679"/>
            <a:ext cx="5955477" cy="523220"/>
          </a:xfrm>
          <a:prstGeom prst="rect">
            <a:avLst/>
          </a:prstGeom>
          <a:noFill/>
        </p:spPr>
        <p:txBody>
          <a:bodyPr wrap="none" lIns="91440" tIns="45720" rIns="91440" bIns="45720">
            <a:spAutoFit/>
          </a:bodyPr>
          <a:lstStyle/>
          <a:p>
            <a:pPr algn="ctr"/>
            <a:r>
              <a:rPr lang="zh-CN" altLang="en-US" sz="2800" b="1" dirty="0" smtClean="0">
                <a:ln w="1905"/>
                <a:solidFill>
                  <a:srgbClr val="0070C0"/>
                </a:solidFill>
                <a:effectLst>
                  <a:innerShdw blurRad="69850" dist="43180" dir="5400000">
                    <a:srgbClr val="000000">
                      <a:alpha val="65000"/>
                    </a:srgbClr>
                  </a:innerShdw>
                </a:effectLst>
              </a:rPr>
              <a:t>社区专科疾病诊断决策支持服务模式</a:t>
            </a:r>
            <a:endParaRPr lang="zh-CN" altLang="en-US" sz="2800" b="1" dirty="0">
              <a:ln w="1905"/>
              <a:solidFill>
                <a:srgbClr val="0070C0"/>
              </a:solidFill>
              <a:effectLst>
                <a:innerShdw blurRad="69850" dist="43180" dir="5400000">
                  <a:srgbClr val="000000">
                    <a:alpha val="65000"/>
                  </a:srgbClr>
                </a:innerShdw>
              </a:effectLst>
            </a:endParaRPr>
          </a:p>
        </p:txBody>
      </p:sp>
      <p:pic>
        <p:nvPicPr>
          <p:cNvPr id="31"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550" y="2082606"/>
            <a:ext cx="746029" cy="80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descr="C:\Users\FGJ\Pictures\imagesCAULZML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698" y="3200370"/>
            <a:ext cx="907482" cy="90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3487550" y="6022149"/>
            <a:ext cx="87941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数据库</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0" name="TextBox 39"/>
          <p:cNvSpPr txBox="1"/>
          <p:nvPr/>
        </p:nvSpPr>
        <p:spPr>
          <a:xfrm>
            <a:off x="3439789" y="3015704"/>
            <a:ext cx="92717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ysClr val="windowText" lastClr="000000"/>
                </a:solidFill>
                <a:effectLst/>
                <a:uLnTx/>
                <a:uFillTx/>
              </a:rPr>
              <a:t>知识</a:t>
            </a:r>
            <a:r>
              <a:rPr kumimoji="0" lang="zh-CN" altLang="en-US" sz="1800" b="0" i="0" u="none" strike="noStrike" kern="0" cap="none" spc="0" normalizeH="0" baseline="0" noProof="0" dirty="0" smtClean="0">
                <a:ln>
                  <a:noFill/>
                </a:ln>
                <a:solidFill>
                  <a:sysClr val="windowText" lastClr="000000"/>
                </a:solidFill>
                <a:effectLst/>
                <a:uLnTx/>
                <a:uFillTx/>
              </a:rPr>
              <a:t>库</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5" name="TextBox 44"/>
          <p:cNvSpPr txBox="1"/>
          <p:nvPr/>
        </p:nvSpPr>
        <p:spPr>
          <a:xfrm>
            <a:off x="5678453" y="4466148"/>
            <a:ext cx="857256"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rPr>
              <a:t>数据存储</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6" name="TextBox 45"/>
          <p:cNvSpPr txBox="1"/>
          <p:nvPr/>
        </p:nvSpPr>
        <p:spPr>
          <a:xfrm>
            <a:off x="1365151" y="4656498"/>
            <a:ext cx="1010291"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kern="0" dirty="0" smtClean="0">
                <a:solidFill>
                  <a:sysClr val="windowText" lastClr="000000"/>
                </a:solidFill>
              </a:rPr>
              <a:t>知识验证、发现</a:t>
            </a:r>
            <a:endParaRPr kumimoji="0" lang="zh-CN" altLang="en-US" sz="1800" b="0" i="0" u="none" strike="noStrike" kern="0" cap="none" spc="0" normalizeH="0" baseline="0" noProof="0" dirty="0">
              <a:ln>
                <a:noFill/>
              </a:ln>
              <a:solidFill>
                <a:sysClr val="windowText" lastClr="000000"/>
              </a:solidFill>
              <a:effectLst/>
              <a:uLnTx/>
              <a:uFillTx/>
            </a:endParaRPr>
          </a:p>
        </p:txBody>
      </p:sp>
      <p:pic>
        <p:nvPicPr>
          <p:cNvPr id="57" name="Picture 4" descr="C:\Users\FGJ\Pictures\doct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014" y="3283952"/>
            <a:ext cx="931209" cy="93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descr="C:\Users\Vico\Desktop\20120927122730781_easyicon_cn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550" y="5207648"/>
            <a:ext cx="814501" cy="81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C:\Users\FGJ\Pictures\imagesCAGSP7Q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72789">
            <a:off x="7113852" y="3090600"/>
            <a:ext cx="1125453" cy="9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706522" y="2348880"/>
            <a:ext cx="648072" cy="646331"/>
          </a:xfrm>
          <a:prstGeom prst="rect">
            <a:avLst/>
          </a:prstGeom>
          <a:noFill/>
        </p:spPr>
        <p:txBody>
          <a:bodyPr wrap="square" rtlCol="0">
            <a:spAutoFit/>
          </a:bodyPr>
          <a:lstStyle/>
          <a:p>
            <a:r>
              <a:rPr lang="zh-CN" altLang="en-US" dirty="0" smtClean="0"/>
              <a:t>决策支持</a:t>
            </a:r>
            <a:endParaRPr lang="zh-CN" altLang="en-US" dirty="0"/>
          </a:p>
        </p:txBody>
      </p:sp>
      <p:sp>
        <p:nvSpPr>
          <p:cNvPr id="6" name="TextBox 5"/>
          <p:cNvSpPr txBox="1"/>
          <p:nvPr/>
        </p:nvSpPr>
        <p:spPr>
          <a:xfrm>
            <a:off x="8100392" y="3283952"/>
            <a:ext cx="874440" cy="646331"/>
          </a:xfrm>
          <a:prstGeom prst="rect">
            <a:avLst/>
          </a:prstGeom>
          <a:noFill/>
        </p:spPr>
        <p:txBody>
          <a:bodyPr wrap="square" rtlCol="0">
            <a:spAutoFit/>
          </a:bodyPr>
          <a:lstStyle/>
          <a:p>
            <a:r>
              <a:rPr lang="zh-CN" altLang="en-US" dirty="0" smtClean="0"/>
              <a:t>医疗质量提高</a:t>
            </a:r>
            <a:endParaRPr lang="zh-CN" altLang="en-US" dirty="0"/>
          </a:p>
        </p:txBody>
      </p:sp>
      <p:sp>
        <p:nvSpPr>
          <p:cNvPr id="8" name="右箭头 7"/>
          <p:cNvSpPr/>
          <p:nvPr/>
        </p:nvSpPr>
        <p:spPr bwMode="auto">
          <a:xfrm>
            <a:off x="4734414" y="2510462"/>
            <a:ext cx="972108" cy="323166"/>
          </a:xfrm>
          <a:prstGeom prst="rightArrow">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9835147">
            <a:off x="5016306" y="5201764"/>
            <a:ext cx="69041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 name="右箭头 63"/>
          <p:cNvSpPr/>
          <p:nvPr/>
        </p:nvSpPr>
        <p:spPr bwMode="auto">
          <a:xfrm rot="18365432">
            <a:off x="1892500" y="2797073"/>
            <a:ext cx="1108792" cy="323166"/>
          </a:xfrm>
          <a:prstGeom prst="rightArrow">
            <a:avLst/>
          </a:prstGeom>
          <a:solidFill>
            <a:schemeClr val="accent1">
              <a:lumMod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宋体" charset="-122"/>
            </a:endParaRPr>
          </a:p>
        </p:txBody>
      </p:sp>
      <p:sp>
        <p:nvSpPr>
          <p:cNvPr id="9" name="TextBox 8"/>
          <p:cNvSpPr txBox="1"/>
          <p:nvPr/>
        </p:nvSpPr>
        <p:spPr>
          <a:xfrm>
            <a:off x="1151932" y="2477662"/>
            <a:ext cx="1207036" cy="646331"/>
          </a:xfrm>
          <a:prstGeom prst="rect">
            <a:avLst/>
          </a:prstGeom>
          <a:noFill/>
        </p:spPr>
        <p:txBody>
          <a:bodyPr wrap="square" rtlCol="0">
            <a:spAutoFit/>
          </a:bodyPr>
          <a:lstStyle/>
          <a:p>
            <a:r>
              <a:rPr lang="zh-CN" altLang="en-US" dirty="0" smtClean="0"/>
              <a:t>知识构建、更新</a:t>
            </a:r>
            <a:endParaRPr lang="zh-CN" altLang="en-US" dirty="0"/>
          </a:p>
        </p:txBody>
      </p:sp>
    </p:spTree>
    <p:extLst>
      <p:ext uri="{BB962C8B-B14F-4D97-AF65-F5344CB8AC3E}">
        <p14:creationId xmlns:p14="http://schemas.microsoft.com/office/powerpoint/2010/main" val="4064167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6</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TextBox 1"/>
          <p:cNvSpPr txBox="1"/>
          <p:nvPr/>
        </p:nvSpPr>
        <p:spPr>
          <a:xfrm>
            <a:off x="457200" y="1355276"/>
            <a:ext cx="5234126"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社区专科决策支持系统关键技术</a:t>
            </a:r>
            <a:endParaRPr lang="zh-CN" altLang="en-US" dirty="0"/>
          </a:p>
        </p:txBody>
      </p:sp>
      <p:sp>
        <p:nvSpPr>
          <p:cNvPr id="6" name="TextBox 5"/>
          <p:cNvSpPr txBox="1"/>
          <p:nvPr/>
        </p:nvSpPr>
        <p:spPr>
          <a:xfrm>
            <a:off x="683568" y="2276872"/>
            <a:ext cx="5832648" cy="646331"/>
          </a:xfrm>
          <a:prstGeom prst="rect">
            <a:avLst/>
          </a:prstGeom>
          <a:noFill/>
        </p:spPr>
        <p:txBody>
          <a:bodyPr wrap="square" rtlCol="0">
            <a:spAutoFit/>
          </a:bodyPr>
          <a:lstStyle/>
          <a:p>
            <a:r>
              <a:rPr lang="zh-CN" altLang="en-US" dirty="0" smtClean="0"/>
              <a:t>社区医疗缺乏</a:t>
            </a:r>
            <a:r>
              <a:rPr lang="zh-CN" altLang="en-US" dirty="0"/>
              <a:t>专业</a:t>
            </a:r>
            <a:r>
              <a:rPr lang="en-US" altLang="zh-CN" dirty="0" smtClean="0"/>
              <a:t>IT</a:t>
            </a:r>
            <a:r>
              <a:rPr lang="zh-CN" altLang="en-US" dirty="0" smtClean="0"/>
              <a:t>人员，很难承担</a:t>
            </a:r>
            <a:r>
              <a:rPr lang="en-US" altLang="zh-CN" dirty="0" smtClean="0"/>
              <a:t>IT</a:t>
            </a:r>
            <a:r>
              <a:rPr lang="zh-CN" altLang="en-US" dirty="0"/>
              <a:t>系统的维护</a:t>
            </a:r>
            <a:r>
              <a:rPr lang="zh-CN" altLang="en-US" dirty="0" smtClean="0"/>
              <a:t>运营，需要建立统一的</a:t>
            </a:r>
            <a:r>
              <a:rPr lang="en-US" altLang="zh-CN" dirty="0" smtClean="0"/>
              <a:t>IT</a:t>
            </a:r>
            <a:r>
              <a:rPr lang="zh-CN" altLang="en-US" dirty="0" smtClean="0"/>
              <a:t>系统</a:t>
            </a:r>
            <a:endParaRPr lang="en-US" altLang="zh-CN" dirty="0" smtClean="0"/>
          </a:p>
        </p:txBody>
      </p:sp>
      <p:sp>
        <p:nvSpPr>
          <p:cNvPr id="9" name="TextBox 8"/>
          <p:cNvSpPr txBox="1"/>
          <p:nvPr/>
        </p:nvSpPr>
        <p:spPr>
          <a:xfrm>
            <a:off x="743483" y="3356992"/>
            <a:ext cx="5760640" cy="646331"/>
          </a:xfrm>
          <a:prstGeom prst="rect">
            <a:avLst/>
          </a:prstGeom>
          <a:noFill/>
        </p:spPr>
        <p:txBody>
          <a:bodyPr wrap="square" rtlCol="0">
            <a:spAutoFit/>
          </a:bodyPr>
          <a:lstStyle/>
          <a:p>
            <a:r>
              <a:rPr lang="en-US" altLang="zh-CN" dirty="0" smtClean="0"/>
              <a:t>IT</a:t>
            </a:r>
            <a:r>
              <a:rPr lang="zh-CN" altLang="en-US" dirty="0" smtClean="0"/>
              <a:t>系统需要可伸缩的存储容量和计算资源应对各个社区的需求</a:t>
            </a:r>
            <a:endParaRPr lang="zh-CN" altLang="en-US" dirty="0"/>
          </a:p>
        </p:txBody>
      </p:sp>
      <p:sp>
        <p:nvSpPr>
          <p:cNvPr id="10" name="TextBox 9"/>
          <p:cNvSpPr txBox="1"/>
          <p:nvPr/>
        </p:nvSpPr>
        <p:spPr>
          <a:xfrm>
            <a:off x="899592" y="4653135"/>
            <a:ext cx="5112568" cy="1200329"/>
          </a:xfrm>
          <a:prstGeom prst="rect">
            <a:avLst/>
          </a:prstGeom>
          <a:noFill/>
        </p:spPr>
        <p:txBody>
          <a:bodyPr wrap="square" rtlCol="0">
            <a:spAutoFit/>
          </a:bodyPr>
          <a:lstStyle/>
          <a:p>
            <a:r>
              <a:rPr lang="zh-CN" altLang="en-US" dirty="0" smtClean="0"/>
              <a:t>采用云计算技术解决资源的按需使用，屏蔽</a:t>
            </a:r>
            <a:r>
              <a:rPr lang="en-US" altLang="zh-CN" dirty="0" smtClean="0"/>
              <a:t>IT</a:t>
            </a:r>
            <a:r>
              <a:rPr lang="zh-CN" altLang="en-US" dirty="0" smtClean="0"/>
              <a:t>系统的部署维护细节</a:t>
            </a:r>
            <a:endParaRPr lang="en-US" altLang="zh-CN" dirty="0" smtClean="0"/>
          </a:p>
          <a:p>
            <a:r>
              <a:rPr lang="zh-CN" altLang="en-US" dirty="0" smtClean="0"/>
              <a:t>针对医疗数据特征</a:t>
            </a:r>
            <a:r>
              <a:rPr lang="en-US" altLang="zh-CN" dirty="0" smtClean="0"/>
              <a:t>----</a:t>
            </a:r>
            <a:r>
              <a:rPr lang="zh-CN" altLang="en-US" dirty="0" smtClean="0"/>
              <a:t>选用</a:t>
            </a:r>
            <a:r>
              <a:rPr lang="en-US" altLang="zh-CN" dirty="0" err="1" smtClean="0"/>
              <a:t>NoSQL</a:t>
            </a:r>
            <a:r>
              <a:rPr lang="zh-CN" altLang="en-US" dirty="0" smtClean="0"/>
              <a:t>数据，实现海量医疗数据存储</a:t>
            </a:r>
            <a:endParaRPr lang="zh-CN" altLang="en-US" dirty="0"/>
          </a:p>
        </p:txBody>
      </p:sp>
    </p:spTree>
    <p:extLst>
      <p:ext uri="{BB962C8B-B14F-4D97-AF65-F5344CB8AC3E}">
        <p14:creationId xmlns:p14="http://schemas.microsoft.com/office/powerpoint/2010/main" val="860522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7</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课题背景</a:t>
            </a:r>
            <a:endParaRPr lang="zh-CN" altLang="en-US" sz="2800" b="1" dirty="0">
              <a:solidFill>
                <a:srgbClr val="FFFFFF"/>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578295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2A91896-4F5D-4807-B8D8-2588A25F2E34}" type="slidenum">
              <a:rPr lang="en-US" altLang="zh-CN" smtClean="0"/>
              <a:pPr>
                <a:defRPr/>
              </a:pPr>
              <a:t>8</a:t>
            </a:fld>
            <a:endParaRPr lang="en-US" altLang="zh-CN" dirty="0"/>
          </a:p>
        </p:txBody>
      </p:sp>
      <p:sp>
        <p:nvSpPr>
          <p:cNvPr id="3" name="TextBox 2"/>
          <p:cNvSpPr txBox="1"/>
          <p:nvPr/>
        </p:nvSpPr>
        <p:spPr>
          <a:xfrm>
            <a:off x="237932" y="1399600"/>
            <a:ext cx="3791423"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smtClean="0"/>
              <a:t>决策支持软件服务</a:t>
            </a:r>
            <a:r>
              <a:rPr lang="zh-CN" altLang="en-US" dirty="0"/>
              <a:t>流程</a:t>
            </a:r>
          </a:p>
        </p:txBody>
      </p:sp>
      <p:sp>
        <p:nvSpPr>
          <p:cNvPr id="4" name="TextBox 3"/>
          <p:cNvSpPr txBox="1"/>
          <p:nvPr/>
        </p:nvSpPr>
        <p:spPr>
          <a:xfrm>
            <a:off x="496576" y="3300738"/>
            <a:ext cx="1607368" cy="369332"/>
          </a:xfrm>
          <a:prstGeom prst="rect">
            <a:avLst/>
          </a:prstGeom>
          <a:noFill/>
        </p:spPr>
        <p:txBody>
          <a:bodyPr wrap="square" rtlCol="0">
            <a:spAutoFit/>
          </a:bodyPr>
          <a:lstStyle/>
          <a:p>
            <a:r>
              <a:rPr lang="zh-CN" altLang="en-US" dirty="0" smtClean="0"/>
              <a:t>疾病需求分析</a:t>
            </a:r>
            <a:endParaRPr lang="zh-CN" altLang="en-US" dirty="0"/>
          </a:p>
        </p:txBody>
      </p:sp>
      <p:sp>
        <p:nvSpPr>
          <p:cNvPr id="5" name="TextBox 4"/>
          <p:cNvSpPr txBox="1"/>
          <p:nvPr/>
        </p:nvSpPr>
        <p:spPr>
          <a:xfrm>
            <a:off x="2771800" y="3120649"/>
            <a:ext cx="2016224" cy="646331"/>
          </a:xfrm>
          <a:prstGeom prst="rect">
            <a:avLst/>
          </a:prstGeom>
          <a:noFill/>
        </p:spPr>
        <p:txBody>
          <a:bodyPr wrap="square" rtlCol="0">
            <a:spAutoFit/>
          </a:bodyPr>
          <a:lstStyle/>
          <a:p>
            <a:r>
              <a:rPr lang="zh-CN" altLang="en-US" dirty="0" smtClean="0"/>
              <a:t>利用已有的框架和组件构建系统</a:t>
            </a:r>
            <a:endParaRPr lang="zh-CN" altLang="en-US" dirty="0"/>
          </a:p>
        </p:txBody>
      </p:sp>
      <p:sp>
        <p:nvSpPr>
          <p:cNvPr id="6" name="TextBox 5"/>
          <p:cNvSpPr txBox="1"/>
          <p:nvPr/>
        </p:nvSpPr>
        <p:spPr>
          <a:xfrm>
            <a:off x="5292080" y="3245728"/>
            <a:ext cx="1368152" cy="369332"/>
          </a:xfrm>
          <a:prstGeom prst="rect">
            <a:avLst/>
          </a:prstGeom>
          <a:noFill/>
        </p:spPr>
        <p:txBody>
          <a:bodyPr wrap="square" rtlCol="0">
            <a:spAutoFit/>
          </a:bodyPr>
          <a:lstStyle/>
          <a:p>
            <a:r>
              <a:rPr lang="zh-CN" altLang="en-US" dirty="0" smtClean="0"/>
              <a:t>服务发布</a:t>
            </a:r>
            <a:endParaRPr lang="zh-CN" altLang="en-US" dirty="0"/>
          </a:p>
        </p:txBody>
      </p:sp>
      <p:sp>
        <p:nvSpPr>
          <p:cNvPr id="7" name="TextBox 6"/>
          <p:cNvSpPr txBox="1"/>
          <p:nvPr/>
        </p:nvSpPr>
        <p:spPr>
          <a:xfrm>
            <a:off x="7046440" y="3205718"/>
            <a:ext cx="1584176" cy="369332"/>
          </a:xfrm>
          <a:prstGeom prst="rect">
            <a:avLst/>
          </a:prstGeom>
          <a:noFill/>
        </p:spPr>
        <p:txBody>
          <a:bodyPr wrap="square" rtlCol="0">
            <a:spAutoFit/>
          </a:bodyPr>
          <a:lstStyle/>
          <a:p>
            <a:r>
              <a:rPr lang="zh-CN" altLang="en-US" dirty="0" smtClean="0"/>
              <a:t>临床使用评估</a:t>
            </a:r>
            <a:endParaRPr lang="zh-CN" altLang="en-US" dirty="0"/>
          </a:p>
        </p:txBody>
      </p:sp>
      <p:sp>
        <p:nvSpPr>
          <p:cNvPr id="8" name="TextBox 7"/>
          <p:cNvSpPr txBox="1"/>
          <p:nvPr/>
        </p:nvSpPr>
        <p:spPr>
          <a:xfrm>
            <a:off x="5166290" y="4971281"/>
            <a:ext cx="1957496" cy="369332"/>
          </a:xfrm>
          <a:prstGeom prst="rect">
            <a:avLst/>
          </a:prstGeom>
          <a:noFill/>
        </p:spPr>
        <p:txBody>
          <a:bodyPr wrap="square" rtlCol="0">
            <a:spAutoFit/>
          </a:bodyPr>
          <a:lstStyle/>
          <a:p>
            <a:r>
              <a:rPr lang="zh-CN" altLang="en-US" dirty="0" smtClean="0"/>
              <a:t>系统更新升级</a:t>
            </a:r>
            <a:endParaRPr lang="zh-CN" altLang="en-US" dirty="0"/>
          </a:p>
        </p:txBody>
      </p:sp>
      <p:sp>
        <p:nvSpPr>
          <p:cNvPr id="9" name="右箭头 8"/>
          <p:cNvSpPr/>
          <p:nvPr/>
        </p:nvSpPr>
        <p:spPr>
          <a:xfrm>
            <a:off x="2103944" y="333778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0" name="右箭头 9"/>
          <p:cNvSpPr/>
          <p:nvPr/>
        </p:nvSpPr>
        <p:spPr>
          <a:xfrm>
            <a:off x="4860032" y="3263794"/>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1" name="右箭头 10"/>
          <p:cNvSpPr/>
          <p:nvPr/>
        </p:nvSpPr>
        <p:spPr>
          <a:xfrm>
            <a:off x="6446812" y="3230970"/>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2" name="右箭头 11"/>
          <p:cNvSpPr/>
          <p:nvPr/>
        </p:nvSpPr>
        <p:spPr>
          <a:xfrm rot="13240903">
            <a:off x="4253096" y="419184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sp>
        <p:nvSpPr>
          <p:cNvPr id="13" name="右箭头 12"/>
          <p:cNvSpPr/>
          <p:nvPr/>
        </p:nvSpPr>
        <p:spPr>
          <a:xfrm rot="8596738">
            <a:off x="6984847" y="4195718"/>
            <a:ext cx="432048" cy="360040"/>
          </a:xfrm>
          <a:prstGeom prst="rightArrow">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 lastClr="FFFFFF"/>
              </a:solidFill>
              <a:effectLst/>
              <a:uLnTx/>
              <a:uFillTx/>
              <a:latin typeface="Calibri"/>
              <a:ea typeface="宋体"/>
              <a:cs typeface="+mn-cs"/>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3636" y="3653363"/>
            <a:ext cx="1802804" cy="113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208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fontAlgn="base" hangingPunct="1">
              <a:spcBef>
                <a:spcPct val="0"/>
              </a:spcBef>
              <a:spcAft>
                <a:spcPct val="0"/>
              </a:spcAft>
            </a:pPr>
            <a:fld id="{E9DE5A85-2D30-4737-8208-EC70138A904D}" type="slidenum">
              <a:rPr lang="en-US" altLang="zh-CN" smtClean="0">
                <a:solidFill>
                  <a:srgbClr val="000000"/>
                </a:solidFill>
                <a:latin typeface="Arial" charset="0"/>
              </a:rPr>
              <a:pPr eaLnBrk="1" fontAlgn="base" hangingPunct="1">
                <a:spcBef>
                  <a:spcPct val="0"/>
                </a:spcBef>
                <a:spcAft>
                  <a:spcPct val="0"/>
                </a:spcAft>
              </a:pPr>
              <a:t>9</a:t>
            </a:fld>
            <a:endParaRPr lang="en-US" altLang="zh-CN" smtClean="0">
              <a:solidFill>
                <a:srgbClr val="000000"/>
              </a:solidFill>
              <a:latin typeface="Arial" charset="0"/>
            </a:endParaRPr>
          </a:p>
        </p:txBody>
      </p:sp>
      <p:sp>
        <p:nvSpPr>
          <p:cNvPr id="57348" name="标题 1"/>
          <p:cNvSpPr txBox="1">
            <a:spLocks/>
          </p:cNvSpPr>
          <p:nvPr/>
        </p:nvSpPr>
        <p:spPr bwMode="auto">
          <a:xfrm>
            <a:off x="457200" y="333375"/>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fontAlgn="base">
              <a:spcBef>
                <a:spcPct val="0"/>
              </a:spcBef>
              <a:spcAft>
                <a:spcPct val="0"/>
              </a:spcAft>
            </a:pPr>
            <a:r>
              <a:rPr lang="zh-CN" altLang="en-US" sz="2800" b="1" dirty="0" smtClean="0">
                <a:solidFill>
                  <a:srgbClr val="FFFFFF"/>
                </a:solidFill>
                <a:latin typeface="Times New Roman" pitchFamily="18" charset="0"/>
                <a:ea typeface="黑体" pitchFamily="49" charset="-122"/>
                <a:cs typeface="Times New Roman" pitchFamily="18" charset="0"/>
              </a:rPr>
              <a:t>研究目标和内容</a:t>
            </a:r>
            <a:endParaRPr lang="zh-CN" altLang="en-US" sz="2800" b="1" dirty="0">
              <a:solidFill>
                <a:srgbClr val="FFFFFF"/>
              </a:solidFill>
              <a:latin typeface="Times New Roman" pitchFamily="18" charset="0"/>
              <a:ea typeface="黑体" pitchFamily="49" charset="-122"/>
              <a:cs typeface="Times New Roman" pitchFamily="18" charset="0"/>
            </a:endParaRPr>
          </a:p>
        </p:txBody>
      </p:sp>
      <p:sp>
        <p:nvSpPr>
          <p:cNvPr id="2" name="矩形 1"/>
          <p:cNvSpPr/>
          <p:nvPr/>
        </p:nvSpPr>
        <p:spPr>
          <a:xfrm>
            <a:off x="616144" y="1832764"/>
            <a:ext cx="7632848" cy="2169825"/>
          </a:xfrm>
          <a:prstGeom prst="rect">
            <a:avLst/>
          </a:prstGeom>
        </p:spPr>
        <p:txBody>
          <a:bodyPr wrap="square">
            <a:spAutoFit/>
          </a:bodyPr>
          <a:lstStyle/>
          <a:p>
            <a:pPr marL="285750" lvl="0" indent="-285750" algn="just">
              <a:lnSpc>
                <a:spcPct val="150000"/>
              </a:lnSpc>
              <a:spcAft>
                <a:spcPts val="0"/>
              </a:spcAft>
              <a:buFont typeface="Wingdings" pitchFamily="2" charset="2"/>
              <a:buChar char="Ø"/>
            </a:pPr>
            <a:r>
              <a:rPr lang="zh-CN" altLang="zh-CN" kern="100" dirty="0">
                <a:latin typeface="Calibri"/>
                <a:cs typeface="Times New Roman"/>
              </a:rPr>
              <a:t>调研社区医疗的现况，分析临床决策支持系统在社区环境直接应用存在的</a:t>
            </a:r>
            <a:r>
              <a:rPr lang="zh-CN" altLang="zh-CN" kern="100" dirty="0" smtClean="0">
                <a:latin typeface="Calibri"/>
                <a:cs typeface="Times New Roman"/>
              </a:rPr>
              <a:t>问题</a:t>
            </a:r>
            <a:r>
              <a:rPr lang="zh-CN" altLang="en-US" kern="100" dirty="0" smtClean="0">
                <a:latin typeface="Calibri"/>
                <a:cs typeface="Times New Roman"/>
              </a:rPr>
              <a:t>，针对关键技术进行研究</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基于</a:t>
            </a:r>
            <a:r>
              <a:rPr lang="zh-CN" altLang="en-US" kern="100" dirty="0">
                <a:latin typeface="Calibri"/>
                <a:cs typeface="Times New Roman"/>
              </a:rPr>
              <a:t>以上关键</a:t>
            </a:r>
            <a:r>
              <a:rPr lang="zh-CN" altLang="en-US" kern="100" dirty="0" smtClean="0">
                <a:latin typeface="Calibri"/>
                <a:cs typeface="Times New Roman"/>
              </a:rPr>
              <a:t>技术，设计</a:t>
            </a:r>
            <a:r>
              <a:rPr lang="zh-CN" altLang="en-US" kern="100" dirty="0">
                <a:latin typeface="Calibri"/>
                <a:cs typeface="Times New Roman"/>
              </a:rPr>
              <a:t>面向社区的临床决策系统的</a:t>
            </a:r>
            <a:r>
              <a:rPr lang="zh-CN" altLang="en-US" kern="100" dirty="0" smtClean="0">
                <a:latin typeface="Calibri"/>
                <a:cs typeface="Times New Roman"/>
              </a:rPr>
              <a:t>总体架构</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en-US" kern="100" dirty="0" smtClean="0">
                <a:latin typeface="Calibri"/>
                <a:cs typeface="Times New Roman"/>
              </a:rPr>
              <a:t>针对头痛，设计并实现原发性头痛的临床诊断决策支持系统</a:t>
            </a:r>
            <a:endParaRPr lang="en-US" altLang="zh-CN" kern="100" dirty="0" smtClean="0">
              <a:latin typeface="Calibri"/>
              <a:cs typeface="Times New Roman"/>
            </a:endParaRPr>
          </a:p>
          <a:p>
            <a:pPr marL="285750" lvl="0" indent="-285750" algn="just">
              <a:lnSpc>
                <a:spcPct val="150000"/>
              </a:lnSpc>
              <a:spcAft>
                <a:spcPts val="0"/>
              </a:spcAft>
              <a:buFont typeface="Wingdings" pitchFamily="2" charset="2"/>
              <a:buChar char="Ø"/>
            </a:pPr>
            <a:r>
              <a:rPr lang="zh-CN" altLang="zh-CN" dirty="0" smtClean="0">
                <a:latin typeface="Calibri"/>
                <a:cs typeface="Times New Roman"/>
              </a:rPr>
              <a:t>老年痴呆</a:t>
            </a:r>
            <a:r>
              <a:rPr lang="zh-CN" altLang="zh-CN" dirty="0">
                <a:latin typeface="Calibri"/>
                <a:cs typeface="Times New Roman"/>
              </a:rPr>
              <a:t>症疾病，设计并实现面向</a:t>
            </a:r>
            <a:r>
              <a:rPr lang="zh-CN" altLang="zh-CN" dirty="0" smtClean="0">
                <a:latin typeface="Calibri"/>
                <a:cs typeface="Times New Roman"/>
              </a:rPr>
              <a:t>社区</a:t>
            </a:r>
            <a:r>
              <a:rPr lang="zh-CN" altLang="en-US" dirty="0" smtClean="0">
                <a:latin typeface="Calibri"/>
                <a:cs typeface="Times New Roman"/>
              </a:rPr>
              <a:t>疾病诊断</a:t>
            </a:r>
            <a:r>
              <a:rPr lang="zh-CN" altLang="zh-CN" dirty="0" smtClean="0">
                <a:latin typeface="Calibri"/>
                <a:cs typeface="Times New Roman"/>
              </a:rPr>
              <a:t>决策支持系统</a:t>
            </a:r>
            <a:endParaRPr lang="en-US" altLang="zh-CN" dirty="0" smtClean="0">
              <a:latin typeface="Calibri"/>
              <a:cs typeface="Times New Roman"/>
            </a:endParaRPr>
          </a:p>
        </p:txBody>
      </p:sp>
      <p:sp>
        <p:nvSpPr>
          <p:cNvPr id="3" name="TextBox 2"/>
          <p:cNvSpPr txBox="1"/>
          <p:nvPr/>
        </p:nvSpPr>
        <p:spPr>
          <a:xfrm>
            <a:off x="464488" y="1268760"/>
            <a:ext cx="1627369" cy="523220"/>
          </a:xfrm>
          <a:prstGeom prst="rect">
            <a:avLst/>
          </a:prstGeom>
          <a:noFill/>
        </p:spPr>
        <p:txBody>
          <a:bodyPr wrap="none" lIns="91440" tIns="45720" rIns="91440" bIns="45720">
            <a:spAutoFit/>
          </a:bodyPr>
          <a:lstStyle>
            <a:defPPr>
              <a:defRPr lang="zh-CN"/>
            </a:defPPr>
            <a:lvl1pPr algn="ctr">
              <a:defRPr sz="2800" b="1">
                <a:ln w="1905"/>
                <a:solidFill>
                  <a:srgbClr val="0070C0"/>
                </a:solidFill>
                <a:effectLst>
                  <a:innerShdw blurRad="69850" dist="43180" dir="5400000">
                    <a:srgbClr val="000000">
                      <a:alpha val="65000"/>
                    </a:srgbClr>
                  </a:innerShdw>
                </a:effectLst>
              </a:defRPr>
            </a:lvl1pPr>
          </a:lstStyle>
          <a:p>
            <a:r>
              <a:rPr lang="zh-CN" altLang="en-US" dirty="0"/>
              <a:t>研究内容</a:t>
            </a:r>
          </a:p>
        </p:txBody>
      </p:sp>
    </p:spTree>
    <p:extLst>
      <p:ext uri="{BB962C8B-B14F-4D97-AF65-F5344CB8AC3E}">
        <p14:creationId xmlns:p14="http://schemas.microsoft.com/office/powerpoint/2010/main" val="1716623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8846</TotalTime>
  <Words>2096</Words>
  <Application>Microsoft Office PowerPoint</Application>
  <PresentationFormat>全屏显示(4:3)</PresentationFormat>
  <Paragraphs>444</Paragraphs>
  <Slides>44</Slides>
  <Notes>14</Notes>
  <HiddenSlides>0</HiddenSlides>
  <MMClips>0</MMClips>
  <ScaleCrop>false</ScaleCrop>
  <HeadingPairs>
    <vt:vector size="4" baseType="variant">
      <vt:variant>
        <vt:lpstr>主题</vt:lpstr>
      </vt:variant>
      <vt:variant>
        <vt:i4>2</vt:i4>
      </vt:variant>
      <vt:variant>
        <vt:lpstr>幻灯片标题</vt:lpstr>
      </vt:variant>
      <vt:variant>
        <vt:i4>44</vt:i4>
      </vt:variant>
    </vt:vector>
  </HeadingPairs>
  <TitlesOfParts>
    <vt:vector size="46" baseType="lpstr">
      <vt:lpstr>Office 主题​​</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FGJ</dc:creator>
  <cp:lastModifiedBy>FGJ</cp:lastModifiedBy>
  <cp:revision>239</cp:revision>
  <dcterms:created xsi:type="dcterms:W3CDTF">2013-12-18T05:22:15Z</dcterms:created>
  <dcterms:modified xsi:type="dcterms:W3CDTF">2013-12-25T14:22:12Z</dcterms:modified>
</cp:coreProperties>
</file>