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DEE6"/>
    <a:srgbClr val="52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E2316-94E8-41F0-8F20-F7605A8FCB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43F4B9-8C2D-47CC-9882-8B1CD1B596BF}">
      <dgm:prSet phldrT="[文本]"/>
      <dgm:spPr/>
      <dgm:t>
        <a:bodyPr/>
        <a:lstStyle/>
        <a:p>
          <a:r>
            <a:rPr lang="zh-CN" altLang="en-US" dirty="0" smtClean="0"/>
            <a:t>面向规则的推理接口</a:t>
          </a:r>
          <a:endParaRPr lang="zh-CN" altLang="en-US" dirty="0"/>
        </a:p>
      </dgm:t>
    </dgm:pt>
    <dgm:pt modelId="{F4E32428-18B6-43EB-9B1D-1C80C0D8C340}" type="parTrans" cxnId="{9884A825-752C-4BD4-A753-E2010E410225}">
      <dgm:prSet/>
      <dgm:spPr/>
      <dgm:t>
        <a:bodyPr/>
        <a:lstStyle/>
        <a:p>
          <a:endParaRPr lang="zh-CN" altLang="en-US"/>
        </a:p>
      </dgm:t>
    </dgm:pt>
    <dgm:pt modelId="{90D81A7C-5258-44CA-B228-B3BAE64F5170}" type="sibTrans" cxnId="{9884A825-752C-4BD4-A753-E2010E410225}">
      <dgm:prSet/>
      <dgm:spPr/>
      <dgm:t>
        <a:bodyPr/>
        <a:lstStyle/>
        <a:p>
          <a:endParaRPr lang="zh-CN" altLang="en-US"/>
        </a:p>
      </dgm:t>
    </dgm:pt>
    <dgm:pt modelId="{29E07F54-FEBC-4893-B931-4C37262C0C7F}">
      <dgm:prSet phldrT="[文本]"/>
      <dgm:spPr/>
      <dgm:t>
        <a:bodyPr/>
        <a:lstStyle/>
        <a:p>
          <a:r>
            <a:rPr lang="en-US" altLang="zh-CN" dirty="0" smtClean="0"/>
            <a:t>CLIPS</a:t>
          </a:r>
          <a:r>
            <a:rPr lang="zh-CN" altLang="en-US" dirty="0" smtClean="0"/>
            <a:t>推理引擎</a:t>
          </a:r>
          <a:endParaRPr lang="zh-CN" altLang="en-US" dirty="0"/>
        </a:p>
      </dgm:t>
    </dgm:pt>
    <dgm:pt modelId="{4EEA4E83-2A99-43E7-829D-056A758ADBF2}" type="parTrans" cxnId="{B74AB61B-5DCC-45E2-998B-452BAC117067}">
      <dgm:prSet/>
      <dgm:spPr/>
      <dgm:t>
        <a:bodyPr/>
        <a:lstStyle/>
        <a:p>
          <a:endParaRPr lang="zh-CN" altLang="en-US"/>
        </a:p>
      </dgm:t>
    </dgm:pt>
    <dgm:pt modelId="{65341515-798A-487D-85BF-10084D82C965}" type="sibTrans" cxnId="{B74AB61B-5DCC-45E2-998B-452BAC117067}">
      <dgm:prSet/>
      <dgm:spPr/>
      <dgm:t>
        <a:bodyPr/>
        <a:lstStyle/>
        <a:p>
          <a:endParaRPr lang="zh-CN" altLang="en-US"/>
        </a:p>
      </dgm:t>
    </dgm:pt>
    <dgm:pt modelId="{A1BFE2F7-A907-4C9A-8166-989CD20F4DF3}">
      <dgm:prSet phldrT="[文本]"/>
      <dgm:spPr/>
      <dgm:t>
        <a:bodyPr/>
        <a:lstStyle/>
        <a:p>
          <a:r>
            <a:rPr lang="zh-CN" altLang="en-US" dirty="0" smtClean="0"/>
            <a:t>面向概率的推理接口</a:t>
          </a:r>
          <a:endParaRPr lang="zh-CN" altLang="en-US" dirty="0"/>
        </a:p>
      </dgm:t>
    </dgm:pt>
    <dgm:pt modelId="{6A819C94-60A4-4C22-964D-F50E594C7AA4}" type="parTrans" cxnId="{A82C1382-170A-4B06-A42B-91AC4F674690}">
      <dgm:prSet/>
      <dgm:spPr/>
      <dgm:t>
        <a:bodyPr/>
        <a:lstStyle/>
        <a:p>
          <a:endParaRPr lang="zh-CN" altLang="en-US"/>
        </a:p>
      </dgm:t>
    </dgm:pt>
    <dgm:pt modelId="{66B0CC74-02C2-4CA9-9DF0-82D40AA7802B}" type="sibTrans" cxnId="{A82C1382-170A-4B06-A42B-91AC4F674690}">
      <dgm:prSet/>
      <dgm:spPr/>
      <dgm:t>
        <a:bodyPr/>
        <a:lstStyle/>
        <a:p>
          <a:endParaRPr lang="zh-CN" altLang="en-US"/>
        </a:p>
      </dgm:t>
    </dgm:pt>
    <dgm:pt modelId="{FF6FBE43-629B-4165-AAC8-1C7C33CE2C9E}">
      <dgm:prSet phldrT="[文本]"/>
      <dgm:spPr/>
      <dgm:t>
        <a:bodyPr/>
        <a:lstStyle/>
        <a:p>
          <a:r>
            <a:rPr lang="zh-CN" altLang="en-US" dirty="0" smtClean="0"/>
            <a:t>贝叶斯网络</a:t>
          </a:r>
          <a:endParaRPr lang="zh-CN" altLang="en-US" dirty="0"/>
        </a:p>
      </dgm:t>
    </dgm:pt>
    <dgm:pt modelId="{9CFE7E00-E73B-430F-A2B5-789BD43BE0CF}" type="parTrans" cxnId="{D12629AA-1E13-4091-9E95-3A9DDC01D56A}">
      <dgm:prSet/>
      <dgm:spPr/>
      <dgm:t>
        <a:bodyPr/>
        <a:lstStyle/>
        <a:p>
          <a:endParaRPr lang="zh-CN" altLang="en-US"/>
        </a:p>
      </dgm:t>
    </dgm:pt>
    <dgm:pt modelId="{4ACDB245-4384-42BE-B2E3-41B5A9FD9FFE}" type="sibTrans" cxnId="{D12629AA-1E13-4091-9E95-3A9DDC01D56A}">
      <dgm:prSet/>
      <dgm:spPr/>
      <dgm:t>
        <a:bodyPr/>
        <a:lstStyle/>
        <a:p>
          <a:endParaRPr lang="zh-CN" altLang="en-US"/>
        </a:p>
      </dgm:t>
    </dgm:pt>
    <dgm:pt modelId="{B83F0E8F-5F09-42A9-A9B6-928D5B2D318B}" type="pres">
      <dgm:prSet presAssocID="{4B3E2316-94E8-41F0-8F20-F7605A8FCB3F}" presName="linear" presStyleCnt="0">
        <dgm:presLayoutVars>
          <dgm:animLvl val="lvl"/>
          <dgm:resizeHandles val="exact"/>
        </dgm:presLayoutVars>
      </dgm:prSet>
      <dgm:spPr/>
    </dgm:pt>
    <dgm:pt modelId="{F1F3C331-DFD8-4A93-A185-8F710E7404D1}" type="pres">
      <dgm:prSet presAssocID="{6E43F4B9-8C2D-47CC-9882-8B1CD1B596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6866AF-3C18-400D-9452-39035727BD58}" type="pres">
      <dgm:prSet presAssocID="{6E43F4B9-8C2D-47CC-9882-8B1CD1B596BF}" presName="childText" presStyleLbl="revTx" presStyleIdx="0" presStyleCnt="2">
        <dgm:presLayoutVars>
          <dgm:bulletEnabled val="1"/>
        </dgm:presLayoutVars>
      </dgm:prSet>
      <dgm:spPr/>
    </dgm:pt>
    <dgm:pt modelId="{A521C1CC-53AC-4344-9252-B8E1B5628971}" type="pres">
      <dgm:prSet presAssocID="{A1BFE2F7-A907-4C9A-8166-989CD20F4D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D6F7CB-0CD1-4C5D-B2A5-C29F84CF1D9F}" type="pres">
      <dgm:prSet presAssocID="{A1BFE2F7-A907-4C9A-8166-989CD20F4D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2C1382-170A-4B06-A42B-91AC4F674690}" srcId="{4B3E2316-94E8-41F0-8F20-F7605A8FCB3F}" destId="{A1BFE2F7-A907-4C9A-8166-989CD20F4DF3}" srcOrd="1" destOrd="0" parTransId="{6A819C94-60A4-4C22-964D-F50E594C7AA4}" sibTransId="{66B0CC74-02C2-4CA9-9DF0-82D40AA7802B}"/>
    <dgm:cxn modelId="{2F81BB8E-5477-4EC5-9D3A-9C7F7DCDCF1E}" type="presOf" srcId="{FF6FBE43-629B-4165-AAC8-1C7C33CE2C9E}" destId="{DED6F7CB-0CD1-4C5D-B2A5-C29F84CF1D9F}" srcOrd="0" destOrd="0" presId="urn:microsoft.com/office/officeart/2005/8/layout/vList2"/>
    <dgm:cxn modelId="{11DCFCBF-B4C2-402D-BA77-F36770C534AE}" type="presOf" srcId="{6E43F4B9-8C2D-47CC-9882-8B1CD1B596BF}" destId="{F1F3C331-DFD8-4A93-A185-8F710E7404D1}" srcOrd="0" destOrd="0" presId="urn:microsoft.com/office/officeart/2005/8/layout/vList2"/>
    <dgm:cxn modelId="{B74AB61B-5DCC-45E2-998B-452BAC117067}" srcId="{6E43F4B9-8C2D-47CC-9882-8B1CD1B596BF}" destId="{29E07F54-FEBC-4893-B931-4C37262C0C7F}" srcOrd="0" destOrd="0" parTransId="{4EEA4E83-2A99-43E7-829D-056A758ADBF2}" sibTransId="{65341515-798A-487D-85BF-10084D82C965}"/>
    <dgm:cxn modelId="{2FEA8668-1E91-4D2C-A165-5CA5B9C2948A}" type="presOf" srcId="{A1BFE2F7-A907-4C9A-8166-989CD20F4DF3}" destId="{A521C1CC-53AC-4344-9252-B8E1B5628971}" srcOrd="0" destOrd="0" presId="urn:microsoft.com/office/officeart/2005/8/layout/vList2"/>
    <dgm:cxn modelId="{931C4470-984A-437D-B1D8-6140E42606E9}" type="presOf" srcId="{4B3E2316-94E8-41F0-8F20-F7605A8FCB3F}" destId="{B83F0E8F-5F09-42A9-A9B6-928D5B2D318B}" srcOrd="0" destOrd="0" presId="urn:microsoft.com/office/officeart/2005/8/layout/vList2"/>
    <dgm:cxn modelId="{D12629AA-1E13-4091-9E95-3A9DDC01D56A}" srcId="{A1BFE2F7-A907-4C9A-8166-989CD20F4DF3}" destId="{FF6FBE43-629B-4165-AAC8-1C7C33CE2C9E}" srcOrd="0" destOrd="0" parTransId="{9CFE7E00-E73B-430F-A2B5-789BD43BE0CF}" sibTransId="{4ACDB245-4384-42BE-B2E3-41B5A9FD9FFE}"/>
    <dgm:cxn modelId="{0B55E93C-F9E7-4E60-9655-5E35A8E8E707}" type="presOf" srcId="{29E07F54-FEBC-4893-B931-4C37262C0C7F}" destId="{1E6866AF-3C18-400D-9452-39035727BD58}" srcOrd="0" destOrd="0" presId="urn:microsoft.com/office/officeart/2005/8/layout/vList2"/>
    <dgm:cxn modelId="{9884A825-752C-4BD4-A753-E2010E410225}" srcId="{4B3E2316-94E8-41F0-8F20-F7605A8FCB3F}" destId="{6E43F4B9-8C2D-47CC-9882-8B1CD1B596BF}" srcOrd="0" destOrd="0" parTransId="{F4E32428-18B6-43EB-9B1D-1C80C0D8C340}" sibTransId="{90D81A7C-5258-44CA-B228-B3BAE64F5170}"/>
    <dgm:cxn modelId="{2383197B-0567-446D-9FAD-CDDC7242FD26}" type="presParOf" srcId="{B83F0E8F-5F09-42A9-A9B6-928D5B2D318B}" destId="{F1F3C331-DFD8-4A93-A185-8F710E7404D1}" srcOrd="0" destOrd="0" presId="urn:microsoft.com/office/officeart/2005/8/layout/vList2"/>
    <dgm:cxn modelId="{76F3CDAA-725E-4C40-A80B-47F11CBDB3ED}" type="presParOf" srcId="{B83F0E8F-5F09-42A9-A9B6-928D5B2D318B}" destId="{1E6866AF-3C18-400D-9452-39035727BD58}" srcOrd="1" destOrd="0" presId="urn:microsoft.com/office/officeart/2005/8/layout/vList2"/>
    <dgm:cxn modelId="{74DBAB35-6F00-4BB9-866B-0FE1EBFA1F93}" type="presParOf" srcId="{B83F0E8F-5F09-42A9-A9B6-928D5B2D318B}" destId="{A521C1CC-53AC-4344-9252-B8E1B5628971}" srcOrd="2" destOrd="0" presId="urn:microsoft.com/office/officeart/2005/8/layout/vList2"/>
    <dgm:cxn modelId="{C3EF7FA3-5994-4D1F-92E5-C6F872CF398C}" type="presParOf" srcId="{B83F0E8F-5F09-42A9-A9B6-928D5B2D318B}" destId="{DED6F7CB-0CD1-4C5D-B2A5-C29F84CF1D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3C331-DFD8-4A93-A185-8F710E7404D1}">
      <dsp:nvSpPr>
        <dsp:cNvPr id="0" name=""/>
        <dsp:cNvSpPr/>
      </dsp:nvSpPr>
      <dsp:spPr>
        <a:xfrm>
          <a:off x="0" y="48309"/>
          <a:ext cx="2759968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面向规则的推理接口</a:t>
          </a:r>
          <a:endParaRPr lang="zh-CN" altLang="en-US" sz="2700" kern="1200" dirty="0"/>
        </a:p>
      </dsp:txBody>
      <dsp:txXfrm>
        <a:off x="55515" y="103824"/>
        <a:ext cx="2648938" cy="1026210"/>
      </dsp:txXfrm>
    </dsp:sp>
    <dsp:sp modelId="{1E6866AF-3C18-400D-9452-39035727BD58}">
      <dsp:nvSpPr>
        <dsp:cNvPr id="0" name=""/>
        <dsp:cNvSpPr/>
      </dsp:nvSpPr>
      <dsp:spPr>
        <a:xfrm>
          <a:off x="0" y="1185549"/>
          <a:ext cx="27599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100" kern="1200" dirty="0" smtClean="0"/>
            <a:t>CLIPS</a:t>
          </a:r>
          <a:r>
            <a:rPr lang="zh-CN" altLang="en-US" sz="2100" kern="1200" dirty="0" smtClean="0"/>
            <a:t>推理引擎</a:t>
          </a:r>
          <a:endParaRPr lang="zh-CN" altLang="en-US" sz="2100" kern="1200" dirty="0"/>
        </a:p>
      </dsp:txBody>
      <dsp:txXfrm>
        <a:off x="0" y="1185549"/>
        <a:ext cx="2759968" cy="447120"/>
      </dsp:txXfrm>
    </dsp:sp>
    <dsp:sp modelId="{A521C1CC-53AC-4344-9252-B8E1B5628971}">
      <dsp:nvSpPr>
        <dsp:cNvPr id="0" name=""/>
        <dsp:cNvSpPr/>
      </dsp:nvSpPr>
      <dsp:spPr>
        <a:xfrm>
          <a:off x="0" y="1632669"/>
          <a:ext cx="2759968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面向概率的推理接口</a:t>
          </a:r>
          <a:endParaRPr lang="zh-CN" altLang="en-US" sz="2700" kern="1200" dirty="0"/>
        </a:p>
      </dsp:txBody>
      <dsp:txXfrm>
        <a:off x="55515" y="1688184"/>
        <a:ext cx="2648938" cy="1026210"/>
      </dsp:txXfrm>
    </dsp:sp>
    <dsp:sp modelId="{DED6F7CB-0CD1-4C5D-B2A5-C29F84CF1D9F}">
      <dsp:nvSpPr>
        <dsp:cNvPr id="0" name=""/>
        <dsp:cNvSpPr/>
      </dsp:nvSpPr>
      <dsp:spPr>
        <a:xfrm>
          <a:off x="0" y="2769909"/>
          <a:ext cx="27599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贝叶斯网络</a:t>
          </a:r>
          <a:endParaRPr lang="zh-CN" altLang="en-US" sz="2100" kern="1200" dirty="0"/>
        </a:p>
      </dsp:txBody>
      <dsp:txXfrm>
        <a:off x="0" y="2769909"/>
        <a:ext cx="275996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6311E-98D2-4AE8-816C-C1730F8FADAB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92B8-280B-4289-9A07-1F7F81139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专家知识推广应用到社区基层医院，提高基层诊疗水平，缓解医疗资源不平衡的现状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社区存储的病人数据利于被发掘利用以得到新的知识，促进对疾病的认识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492B8-280B-4289-9A07-1F7F81139E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7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3BF3C8-9D1C-46EB-AA04-4F6A5FF967D9}" type="datetimeFigureOut">
              <a:rPr lang="zh-CN" altLang="en-US" smtClean="0"/>
              <a:t>2013/11/18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gif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807069"/>
            <a:ext cx="77075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面向区域的专科决策支持系统</a:t>
            </a:r>
            <a:endParaRPr lang="zh-CN" altLang="en-US" sz="4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冯冠军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86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可配置的推理接口设计</a:t>
            </a:r>
            <a:endParaRPr lang="zh-CN" altLang="en-US" dirty="0"/>
          </a:p>
        </p:txBody>
      </p:sp>
      <p:pic>
        <p:nvPicPr>
          <p:cNvPr id="1025" name="Picture 1" descr="C:\Users\FGJ\AppData\Roaming\Tencent\Users\794460205\QQ\WinTemp\RichOle\V$5}{0S`L0N10G@_L{4KCH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80" y="2195661"/>
            <a:ext cx="3042005" cy="22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24913727"/>
              </p:ext>
            </p:extLst>
          </p:nvPr>
        </p:nvGraphicFramePr>
        <p:xfrm>
          <a:off x="5496272" y="2126461"/>
          <a:ext cx="2759968" cy="326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485800" y="46531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是一个</a:t>
            </a:r>
            <a:r>
              <a:rPr lang="en-US" altLang="zh-CN" dirty="0"/>
              <a:t>SOA</a:t>
            </a:r>
            <a:r>
              <a:rPr lang="zh-CN" altLang="en-US" dirty="0"/>
              <a:t>（面向服务的编程）的架构，它是不依赖于语言，不依赖于平台，可以实现不同的语言间的相互调用，通过</a:t>
            </a:r>
            <a:r>
              <a:rPr lang="en-US" altLang="zh-CN" dirty="0"/>
              <a:t>Internet</a:t>
            </a:r>
            <a:r>
              <a:rPr lang="zh-CN" altLang="en-US" dirty="0"/>
              <a:t>进行基于</a:t>
            </a:r>
            <a:r>
              <a:rPr lang="en-US" altLang="zh-CN" dirty="0"/>
              <a:t>Http</a:t>
            </a:r>
            <a:r>
              <a:rPr lang="zh-CN" altLang="en-US" dirty="0"/>
              <a:t>协议的网络应用间的交互</a:t>
            </a:r>
          </a:p>
        </p:txBody>
      </p:sp>
    </p:spTree>
    <p:extLst>
      <p:ext uri="{BB962C8B-B14F-4D97-AF65-F5344CB8AC3E}">
        <p14:creationId xmlns:p14="http://schemas.microsoft.com/office/powerpoint/2010/main" val="214724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采用通用性的组件</a:t>
            </a:r>
            <a:r>
              <a:rPr lang="en-US" altLang="zh-CN" dirty="0" smtClean="0"/>
              <a:t>Report</a:t>
            </a:r>
            <a:r>
              <a:rPr lang="en-US" altLang="zh-CN" dirty="0"/>
              <a:t>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89" y="2536910"/>
            <a:ext cx="504056" cy="57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5181" y="2362697"/>
            <a:ext cx="846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领域专家</a:t>
            </a:r>
            <a:endParaRPr lang="zh-CN" altLang="en-US" sz="900" dirty="0"/>
          </a:p>
        </p:txBody>
      </p:sp>
      <p:sp>
        <p:nvSpPr>
          <p:cNvPr id="7" name="右箭头 6"/>
          <p:cNvSpPr/>
          <p:nvPr/>
        </p:nvSpPr>
        <p:spPr>
          <a:xfrm>
            <a:off x="2144967" y="2807824"/>
            <a:ext cx="504056" cy="104961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802564" y="2578721"/>
            <a:ext cx="753988" cy="53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4389977" y="2372222"/>
            <a:ext cx="720080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147474" y="2420802"/>
            <a:ext cx="1116124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数据应用</a:t>
            </a:r>
            <a:endParaRPr lang="en-US" altLang="zh-CN" sz="900" dirty="0"/>
          </a:p>
          <a:p>
            <a:pPr algn="ctr"/>
            <a:r>
              <a:rPr lang="zh-CN" altLang="en-US" sz="900" dirty="0"/>
              <a:t>模板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4389977" y="2824275"/>
            <a:ext cx="720080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47474" y="2856213"/>
            <a:ext cx="1116124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 smtClean="0"/>
              <a:t>openEHR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模板</a:t>
            </a:r>
            <a:endParaRPr lang="zh-CN" altLang="en-US" sz="900" dirty="0"/>
          </a:p>
        </p:txBody>
      </p:sp>
      <p:sp>
        <p:nvSpPr>
          <p:cNvPr id="13" name="右箭头 12"/>
          <p:cNvSpPr/>
          <p:nvPr/>
        </p:nvSpPr>
        <p:spPr>
          <a:xfrm>
            <a:off x="3744001" y="2807824"/>
            <a:ext cx="504056" cy="104961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7015" y="2362697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数据应用模板编辑器</a:t>
            </a:r>
            <a:endParaRPr lang="zh-CN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9023" y="4100658"/>
            <a:ext cx="1080120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原型库</a:t>
            </a:r>
            <a:endParaRPr lang="zh-CN" altLang="en-US" sz="9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2924504" y="3488824"/>
            <a:ext cx="504056" cy="104961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流程图: 磁盘 16"/>
          <p:cNvSpPr/>
          <p:nvPr/>
        </p:nvSpPr>
        <p:spPr>
          <a:xfrm>
            <a:off x="4353973" y="3836765"/>
            <a:ext cx="792088" cy="596969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09957" y="4100658"/>
            <a:ext cx="109722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模板库</a:t>
            </a:r>
            <a:endParaRPr lang="zh-CN" altLang="en-US" sz="900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4462462" y="3488824"/>
            <a:ext cx="504056" cy="104961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流程图: 磁盘 19"/>
          <p:cNvSpPr/>
          <p:nvPr/>
        </p:nvSpPr>
        <p:spPr>
          <a:xfrm>
            <a:off x="2793039" y="3836765"/>
            <a:ext cx="792088" cy="596969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5127" y="5155646"/>
            <a:ext cx="936104" cy="548044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9103" y="4949702"/>
            <a:ext cx="1836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医疗数据应用软件框架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682803" y="5265043"/>
            <a:ext cx="766420" cy="3269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数据展示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和录入组件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3600000">
            <a:off x="3377659" y="4662052"/>
            <a:ext cx="504056" cy="104961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右箭头 27"/>
          <p:cNvSpPr/>
          <p:nvPr/>
        </p:nvSpPr>
        <p:spPr>
          <a:xfrm rot="7200000">
            <a:off x="4223753" y="4662052"/>
            <a:ext cx="504056" cy="104961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8003" y="2626396"/>
            <a:ext cx="846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定制模板</a:t>
            </a:r>
            <a:endParaRPr lang="zh-CN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556552" y="2626396"/>
            <a:ext cx="990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输出模板文件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5492" y="3418193"/>
            <a:ext cx="846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读入原型</a:t>
            </a:r>
            <a:endParaRPr lang="zh-CN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123091" y="3433292"/>
            <a:ext cx="846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保存模板</a:t>
            </a:r>
            <a:endParaRPr lang="zh-CN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990694" y="4614045"/>
            <a:ext cx="846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读入原型</a:t>
            </a:r>
            <a:endParaRPr lang="zh-CN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3847728" y="4600328"/>
            <a:ext cx="846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读入模板</a:t>
            </a:r>
            <a:endParaRPr lang="zh-CN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5508104" y="2305721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针对不同专科的数据建立数据展示和录入的模版文件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系统通过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组件打开模板文件，获取数据和展示数据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45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系统实践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305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头痛决策支持系统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20486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系统设计及实现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5135" y="41559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系统评估验证</a:t>
            </a:r>
            <a:endParaRPr lang="zh-CN" altLang="en-US" dirty="0"/>
          </a:p>
        </p:txBody>
      </p:sp>
      <p:pic>
        <p:nvPicPr>
          <p:cNvPr id="2049" name="Picture 1" descr="C:\Users\FGJ\AppData\Roaming\Tencent\Users\794460205\QQ\WinTemp\RichOle\TE89(`4]}8][[1~Y[07}I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13" y="4653136"/>
            <a:ext cx="47244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2013HeadacheCDSS\picture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84645"/>
            <a:ext cx="1716565" cy="128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基层医生使用版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909927" y="2584371"/>
            <a:ext cx="1723745" cy="1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系统实践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305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老年痴呆症决策支持系统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22768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系统的设计及实现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系统评估验证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3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2564904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工作内容总结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1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699792" y="805240"/>
            <a:ext cx="316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内容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916832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绪论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面向区域的专科决策支持系统的关键技术调研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面向区域的专科决策支持系统架构设计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系统实践案例</a:t>
            </a:r>
            <a:endParaRPr lang="en-US" altLang="zh-CN" sz="2400" dirty="0" smtClean="0"/>
          </a:p>
          <a:p>
            <a:r>
              <a:rPr lang="en-US" altLang="zh-CN" sz="2400" dirty="0" smtClean="0"/>
              <a:t>     4.1 </a:t>
            </a:r>
            <a:r>
              <a:rPr lang="zh-CN" altLang="en-US" sz="2400" dirty="0" smtClean="0"/>
              <a:t>头痛决策支持系统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4.2 </a:t>
            </a:r>
            <a:r>
              <a:rPr lang="zh-CN" altLang="en-US" sz="2400" dirty="0" smtClean="0"/>
              <a:t>老年痴呆症决策支持系统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总结与展望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18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9807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专科决策支持系统的需求</a:t>
            </a:r>
            <a:endParaRPr lang="zh-CN" altLang="en-US" dirty="0"/>
          </a:p>
        </p:txBody>
      </p: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453919" y="2756660"/>
            <a:ext cx="6727848" cy="2536737"/>
            <a:chOff x="395536" y="1226647"/>
            <a:chExt cx="8181437" cy="3203702"/>
          </a:xfrm>
        </p:grpSpPr>
        <p:grpSp>
          <p:nvGrpSpPr>
            <p:cNvPr id="7" name="组合 8"/>
            <p:cNvGrpSpPr>
              <a:grpSpLocks/>
            </p:cNvGrpSpPr>
            <p:nvPr/>
          </p:nvGrpSpPr>
          <p:grpSpPr bwMode="auto">
            <a:xfrm>
              <a:off x="5128233" y="2217673"/>
              <a:ext cx="1338258" cy="1347817"/>
              <a:chOff x="148076" y="1164963"/>
              <a:chExt cx="5185924" cy="5220496"/>
            </a:xfrm>
          </p:grpSpPr>
          <p:pic>
            <p:nvPicPr>
              <p:cNvPr id="32" name="Picture 18" descr="R:\temp\Internet 临时文件\Content.IE5\UE06LOG3\MC900431566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076" y="1164963"/>
                <a:ext cx="5185924" cy="5220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0" descr="C:\Users\Hawking\Desktop\PPT\未标题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0" t="9856" r="23277" b="35037"/>
              <a:stretch>
                <a:fillRect/>
              </a:stretch>
            </p:blipFill>
            <p:spPr bwMode="auto">
              <a:xfrm>
                <a:off x="764337" y="1695588"/>
                <a:ext cx="3363526" cy="2876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流程图: 磁盘 7"/>
            <p:cNvSpPr/>
            <p:nvPr/>
          </p:nvSpPr>
          <p:spPr bwMode="auto">
            <a:xfrm>
              <a:off x="3019500" y="1556860"/>
              <a:ext cx="1136575" cy="1000165"/>
            </a:xfrm>
            <a:prstGeom prst="flowChartMagneticDisk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/>
                  <a:cs typeface="+mn-cs"/>
                </a:rPr>
                <a:t>知识库</a:t>
              </a:r>
            </a:p>
          </p:txBody>
        </p:sp>
        <p:grpSp>
          <p:nvGrpSpPr>
            <p:cNvPr id="9" name="组合 10"/>
            <p:cNvGrpSpPr>
              <a:grpSpLocks/>
            </p:cNvGrpSpPr>
            <p:nvPr/>
          </p:nvGrpSpPr>
          <p:grpSpPr bwMode="auto">
            <a:xfrm>
              <a:off x="619391" y="1226647"/>
              <a:ext cx="1081485" cy="1315198"/>
              <a:chOff x="2933701" y="1302543"/>
              <a:chExt cx="1257299" cy="1529860"/>
            </a:xfrm>
          </p:grpSpPr>
          <p:pic>
            <p:nvPicPr>
              <p:cNvPr id="29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3701" y="1302543"/>
                <a:ext cx="800100" cy="1153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1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299" y="1498234"/>
                <a:ext cx="800101" cy="11600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571" y="1684102"/>
                <a:ext cx="783429" cy="1148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42"/>
            <p:cNvSpPr txBox="1">
              <a:spLocks noChangeArrowheads="1"/>
            </p:cNvSpPr>
            <p:nvPr/>
          </p:nvSpPr>
          <p:spPr bwMode="auto">
            <a:xfrm>
              <a:off x="395536" y="2474471"/>
              <a:ext cx="1444531" cy="388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黑体" pitchFamily="49" charset="-122"/>
                  <a:cs typeface="+mn-cs"/>
                </a:rPr>
                <a:t>临床指南</a:t>
              </a:r>
            </a:p>
          </p:txBody>
        </p:sp>
        <p:grpSp>
          <p:nvGrpSpPr>
            <p:cNvPr id="11" name="组合 12"/>
            <p:cNvGrpSpPr>
              <a:grpSpLocks/>
            </p:cNvGrpSpPr>
            <p:nvPr/>
          </p:nvGrpSpPr>
          <p:grpSpPr bwMode="auto">
            <a:xfrm>
              <a:off x="539552" y="3032367"/>
              <a:ext cx="1371484" cy="1090205"/>
              <a:chOff x="812280" y="3032367"/>
              <a:chExt cx="1371484" cy="1090205"/>
            </a:xfrm>
          </p:grpSpPr>
          <p:pic>
            <p:nvPicPr>
              <p:cNvPr id="24" name="Picture 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53" r="16544"/>
              <a:stretch>
                <a:fillRect/>
              </a:stretch>
            </p:blipFill>
            <p:spPr bwMode="gray">
              <a:xfrm>
                <a:off x="1582094" y="3578403"/>
                <a:ext cx="601670" cy="544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31" r="7837"/>
              <a:stretch>
                <a:fillRect/>
              </a:stretch>
            </p:blipFill>
            <p:spPr bwMode="gray">
              <a:xfrm>
                <a:off x="812582" y="3565490"/>
                <a:ext cx="583344" cy="544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3212976"/>
                <a:ext cx="812290" cy="691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4" descr="http://t0.gstatic.com/images?q=tbn:ANd9GcRjGT6Q2EDtnQCRcxWIOaYXb4ATbj3lV2YAzBOy1Z-zFJOgr3ZhYEWM1WCR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562" y="3032367"/>
                <a:ext cx="478734" cy="546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4" descr="05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280" y="3032367"/>
                <a:ext cx="807392" cy="540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42"/>
            <p:cNvSpPr txBox="1">
              <a:spLocks noChangeArrowheads="1"/>
            </p:cNvSpPr>
            <p:nvPr/>
          </p:nvSpPr>
          <p:spPr bwMode="auto">
            <a:xfrm>
              <a:off x="535227" y="4122362"/>
              <a:ext cx="1444530" cy="30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黑体" pitchFamily="49" charset="-122"/>
                  <a:cs typeface="+mn-cs"/>
                </a:rPr>
                <a:t>临床数据</a:t>
              </a:r>
            </a:p>
          </p:txBody>
        </p:sp>
        <p:sp>
          <p:nvSpPr>
            <p:cNvPr id="13" name="流程图: 磁盘 12"/>
            <p:cNvSpPr/>
            <p:nvPr/>
          </p:nvSpPr>
          <p:spPr bwMode="auto">
            <a:xfrm>
              <a:off x="3019500" y="3130134"/>
              <a:ext cx="1136575" cy="1000165"/>
            </a:xfrm>
            <a:prstGeom prst="flowChartMagneticDisk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/>
                  <a:cs typeface="+mn-cs"/>
                </a:rPr>
                <a:t>电子病历</a:t>
              </a: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10338704">
              <a:off x="1747966" y="1704644"/>
              <a:ext cx="1281107" cy="790118"/>
            </a:xfrm>
            <a:custGeom>
              <a:avLst/>
              <a:gdLst>
                <a:gd name="T0" fmla="*/ 0 w 952"/>
                <a:gd name="T1" fmla="*/ 526266145 h 947"/>
                <a:gd name="T2" fmla="*/ 345884087 w 952"/>
                <a:gd name="T3" fmla="*/ 411407017 h 947"/>
                <a:gd name="T4" fmla="*/ 344072774 w 952"/>
                <a:gd name="T5" fmla="*/ 467792407 h 947"/>
                <a:gd name="T6" fmla="*/ 351316681 w 952"/>
                <a:gd name="T7" fmla="*/ 467792407 h 947"/>
                <a:gd name="T8" fmla="*/ 371237087 w 952"/>
                <a:gd name="T9" fmla="*/ 467792407 h 947"/>
                <a:gd name="T10" fmla="*/ 407455274 w 952"/>
                <a:gd name="T11" fmla="*/ 467096569 h 947"/>
                <a:gd name="T12" fmla="*/ 452727335 w 952"/>
                <a:gd name="T13" fmla="*/ 464311549 h 947"/>
                <a:gd name="T14" fmla="*/ 508865928 w 952"/>
                <a:gd name="T15" fmla="*/ 460831526 h 947"/>
                <a:gd name="T16" fmla="*/ 572247082 w 952"/>
                <a:gd name="T17" fmla="*/ 454566483 h 947"/>
                <a:gd name="T18" fmla="*/ 644683455 w 952"/>
                <a:gd name="T19" fmla="*/ 446213092 h 947"/>
                <a:gd name="T20" fmla="*/ 722553768 w 952"/>
                <a:gd name="T21" fmla="*/ 435771353 h 947"/>
                <a:gd name="T22" fmla="*/ 804044015 w 952"/>
                <a:gd name="T23" fmla="*/ 421152084 h 947"/>
                <a:gd name="T24" fmla="*/ 890968202 w 952"/>
                <a:gd name="T25" fmla="*/ 402356954 h 947"/>
                <a:gd name="T26" fmla="*/ 977891043 w 952"/>
                <a:gd name="T27" fmla="*/ 380777638 h 947"/>
                <a:gd name="T28" fmla="*/ 1063003916 w 952"/>
                <a:gd name="T29" fmla="*/ 353629117 h 947"/>
                <a:gd name="T30" fmla="*/ 1149928103 w 952"/>
                <a:gd name="T31" fmla="*/ 322303066 h 947"/>
                <a:gd name="T32" fmla="*/ 1247717476 w 952"/>
                <a:gd name="T33" fmla="*/ 281928620 h 947"/>
                <a:gd name="T34" fmla="*/ 1334640317 w 952"/>
                <a:gd name="T35" fmla="*/ 243641688 h 947"/>
                <a:gd name="T36" fmla="*/ 1412509284 w 952"/>
                <a:gd name="T37" fmla="*/ 207443937 h 947"/>
                <a:gd name="T38" fmla="*/ 1477703096 w 952"/>
                <a:gd name="T39" fmla="*/ 173333701 h 947"/>
                <a:gd name="T40" fmla="*/ 1533840344 w 952"/>
                <a:gd name="T41" fmla="*/ 142008484 h 947"/>
                <a:gd name="T42" fmla="*/ 1580925063 w 952"/>
                <a:gd name="T43" fmla="*/ 114163290 h 947"/>
                <a:gd name="T44" fmla="*/ 1620764530 w 952"/>
                <a:gd name="T45" fmla="*/ 87711441 h 947"/>
                <a:gd name="T46" fmla="*/ 1653361437 w 952"/>
                <a:gd name="T47" fmla="*/ 65435454 h 947"/>
                <a:gd name="T48" fmla="*/ 1676903124 w 952"/>
                <a:gd name="T49" fmla="*/ 45943651 h 947"/>
                <a:gd name="T50" fmla="*/ 1695012217 w 952"/>
                <a:gd name="T51" fmla="*/ 29236869 h 947"/>
                <a:gd name="T52" fmla="*/ 1709498684 w 952"/>
                <a:gd name="T53" fmla="*/ 16706782 h 947"/>
                <a:gd name="T54" fmla="*/ 1718553904 w 952"/>
                <a:gd name="T55" fmla="*/ 8353391 h 947"/>
                <a:gd name="T56" fmla="*/ 1723986497 w 952"/>
                <a:gd name="T57" fmla="*/ 1392510 h 947"/>
                <a:gd name="T58" fmla="*/ 1723986497 w 952"/>
                <a:gd name="T59" fmla="*/ 0 h 947"/>
                <a:gd name="T60" fmla="*/ 1723986497 w 952"/>
                <a:gd name="T61" fmla="*/ 2784186 h 947"/>
                <a:gd name="T62" fmla="*/ 1720365217 w 952"/>
                <a:gd name="T63" fmla="*/ 11834249 h 947"/>
                <a:gd name="T64" fmla="*/ 1716742591 w 952"/>
                <a:gd name="T65" fmla="*/ 25060173 h 947"/>
                <a:gd name="T66" fmla="*/ 1705877404 w 952"/>
                <a:gd name="T67" fmla="*/ 43159466 h 947"/>
                <a:gd name="T68" fmla="*/ 1695012217 w 952"/>
                <a:gd name="T69" fmla="*/ 64738781 h 947"/>
                <a:gd name="T70" fmla="*/ 1678713091 w 952"/>
                <a:gd name="T71" fmla="*/ 90495627 h 947"/>
                <a:gd name="T72" fmla="*/ 1655171404 w 952"/>
                <a:gd name="T73" fmla="*/ 119732496 h 947"/>
                <a:gd name="T74" fmla="*/ 1628008437 w 952"/>
                <a:gd name="T75" fmla="*/ 151057713 h 947"/>
                <a:gd name="T76" fmla="*/ 1595411531 w 952"/>
                <a:gd name="T77" fmla="*/ 183775440 h 947"/>
                <a:gd name="T78" fmla="*/ 1551949437 w 952"/>
                <a:gd name="T79" fmla="*/ 219277352 h 947"/>
                <a:gd name="T80" fmla="*/ 1503056096 w 952"/>
                <a:gd name="T81" fmla="*/ 256171774 h 947"/>
                <a:gd name="T82" fmla="*/ 1445106190 w 952"/>
                <a:gd name="T83" fmla="*/ 293066197 h 947"/>
                <a:gd name="T84" fmla="*/ 1379913723 w 952"/>
                <a:gd name="T85" fmla="*/ 330657291 h 947"/>
                <a:gd name="T86" fmla="*/ 1302044756 w 952"/>
                <a:gd name="T87" fmla="*/ 368247551 h 947"/>
                <a:gd name="T88" fmla="*/ 1215120570 w 952"/>
                <a:gd name="T89" fmla="*/ 405141974 h 947"/>
                <a:gd name="T90" fmla="*/ 1110087290 w 952"/>
                <a:gd name="T91" fmla="*/ 443428072 h 947"/>
                <a:gd name="T92" fmla="*/ 1005055356 w 952"/>
                <a:gd name="T93" fmla="*/ 476841636 h 947"/>
                <a:gd name="T94" fmla="*/ 905454669 w 952"/>
                <a:gd name="T95" fmla="*/ 505382667 h 947"/>
                <a:gd name="T96" fmla="*/ 809476609 w 952"/>
                <a:gd name="T97" fmla="*/ 529747003 h 947"/>
                <a:gd name="T98" fmla="*/ 717119829 w 952"/>
                <a:gd name="T99" fmla="*/ 549934643 h 947"/>
                <a:gd name="T100" fmla="*/ 633818268 w 952"/>
                <a:gd name="T101" fmla="*/ 565945588 h 947"/>
                <a:gd name="T102" fmla="*/ 555949301 w 952"/>
                <a:gd name="T103" fmla="*/ 578475674 h 947"/>
                <a:gd name="T104" fmla="*/ 488945521 w 952"/>
                <a:gd name="T105" fmla="*/ 588221575 h 947"/>
                <a:gd name="T106" fmla="*/ 430996961 w 952"/>
                <a:gd name="T107" fmla="*/ 595182457 h 947"/>
                <a:gd name="T108" fmla="*/ 383913587 w 952"/>
                <a:gd name="T109" fmla="*/ 600054990 h 947"/>
                <a:gd name="T110" fmla="*/ 347695400 w 952"/>
                <a:gd name="T111" fmla="*/ 602840010 h 947"/>
                <a:gd name="T112" fmla="*/ 327774994 w 952"/>
                <a:gd name="T113" fmla="*/ 604231686 h 947"/>
                <a:gd name="T114" fmla="*/ 318719774 w 952"/>
                <a:gd name="T115" fmla="*/ 604231686 h 947"/>
                <a:gd name="T116" fmla="*/ 302421994 w 952"/>
                <a:gd name="T117" fmla="*/ 659225400 h 947"/>
                <a:gd name="T118" fmla="*/ 0 w 952"/>
                <a:gd name="T119" fmla="*/ 526266145 h 94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2" h="947">
                  <a:moveTo>
                    <a:pt x="0" y="756"/>
                  </a:moveTo>
                  <a:lnTo>
                    <a:pt x="191" y="591"/>
                  </a:lnTo>
                  <a:lnTo>
                    <a:pt x="190" y="672"/>
                  </a:lnTo>
                  <a:lnTo>
                    <a:pt x="194" y="672"/>
                  </a:lnTo>
                  <a:lnTo>
                    <a:pt x="205" y="672"/>
                  </a:lnTo>
                  <a:lnTo>
                    <a:pt x="225" y="671"/>
                  </a:lnTo>
                  <a:lnTo>
                    <a:pt x="250" y="667"/>
                  </a:lnTo>
                  <a:lnTo>
                    <a:pt x="281" y="662"/>
                  </a:lnTo>
                  <a:lnTo>
                    <a:pt x="316" y="653"/>
                  </a:lnTo>
                  <a:lnTo>
                    <a:pt x="356" y="641"/>
                  </a:lnTo>
                  <a:lnTo>
                    <a:pt x="399" y="626"/>
                  </a:lnTo>
                  <a:lnTo>
                    <a:pt x="444" y="605"/>
                  </a:lnTo>
                  <a:lnTo>
                    <a:pt x="492" y="578"/>
                  </a:lnTo>
                  <a:lnTo>
                    <a:pt x="540" y="547"/>
                  </a:lnTo>
                  <a:lnTo>
                    <a:pt x="587" y="508"/>
                  </a:lnTo>
                  <a:lnTo>
                    <a:pt x="635" y="463"/>
                  </a:lnTo>
                  <a:lnTo>
                    <a:pt x="689" y="405"/>
                  </a:lnTo>
                  <a:lnTo>
                    <a:pt x="737" y="350"/>
                  </a:lnTo>
                  <a:lnTo>
                    <a:pt x="780" y="298"/>
                  </a:lnTo>
                  <a:lnTo>
                    <a:pt x="816" y="249"/>
                  </a:lnTo>
                  <a:lnTo>
                    <a:pt x="847" y="204"/>
                  </a:lnTo>
                  <a:lnTo>
                    <a:pt x="873" y="164"/>
                  </a:lnTo>
                  <a:lnTo>
                    <a:pt x="895" y="126"/>
                  </a:lnTo>
                  <a:lnTo>
                    <a:pt x="913" y="94"/>
                  </a:lnTo>
                  <a:lnTo>
                    <a:pt x="926" y="66"/>
                  </a:lnTo>
                  <a:lnTo>
                    <a:pt x="936" y="42"/>
                  </a:lnTo>
                  <a:lnTo>
                    <a:pt x="944" y="24"/>
                  </a:lnTo>
                  <a:lnTo>
                    <a:pt x="949" y="12"/>
                  </a:lnTo>
                  <a:lnTo>
                    <a:pt x="952" y="2"/>
                  </a:lnTo>
                  <a:lnTo>
                    <a:pt x="952" y="0"/>
                  </a:lnTo>
                  <a:lnTo>
                    <a:pt x="952" y="4"/>
                  </a:lnTo>
                  <a:lnTo>
                    <a:pt x="950" y="17"/>
                  </a:lnTo>
                  <a:lnTo>
                    <a:pt x="948" y="36"/>
                  </a:lnTo>
                  <a:lnTo>
                    <a:pt x="942" y="62"/>
                  </a:lnTo>
                  <a:lnTo>
                    <a:pt x="936" y="93"/>
                  </a:lnTo>
                  <a:lnTo>
                    <a:pt x="927" y="130"/>
                  </a:lnTo>
                  <a:lnTo>
                    <a:pt x="914" y="172"/>
                  </a:lnTo>
                  <a:lnTo>
                    <a:pt x="899" y="217"/>
                  </a:lnTo>
                  <a:lnTo>
                    <a:pt x="881" y="264"/>
                  </a:lnTo>
                  <a:lnTo>
                    <a:pt x="857" y="315"/>
                  </a:lnTo>
                  <a:lnTo>
                    <a:pt x="830" y="368"/>
                  </a:lnTo>
                  <a:lnTo>
                    <a:pt x="798" y="421"/>
                  </a:lnTo>
                  <a:lnTo>
                    <a:pt x="762" y="475"/>
                  </a:lnTo>
                  <a:lnTo>
                    <a:pt x="719" y="529"/>
                  </a:lnTo>
                  <a:lnTo>
                    <a:pt x="671" y="582"/>
                  </a:lnTo>
                  <a:lnTo>
                    <a:pt x="613" y="637"/>
                  </a:lnTo>
                  <a:lnTo>
                    <a:pt x="555" y="685"/>
                  </a:lnTo>
                  <a:lnTo>
                    <a:pt x="500" y="726"/>
                  </a:lnTo>
                  <a:lnTo>
                    <a:pt x="447" y="761"/>
                  </a:lnTo>
                  <a:lnTo>
                    <a:pt x="396" y="790"/>
                  </a:lnTo>
                  <a:lnTo>
                    <a:pt x="350" y="813"/>
                  </a:lnTo>
                  <a:lnTo>
                    <a:pt x="307" y="831"/>
                  </a:lnTo>
                  <a:lnTo>
                    <a:pt x="270" y="845"/>
                  </a:lnTo>
                  <a:lnTo>
                    <a:pt x="238" y="855"/>
                  </a:lnTo>
                  <a:lnTo>
                    <a:pt x="212" y="862"/>
                  </a:lnTo>
                  <a:lnTo>
                    <a:pt x="192" y="866"/>
                  </a:lnTo>
                  <a:lnTo>
                    <a:pt x="181" y="868"/>
                  </a:lnTo>
                  <a:lnTo>
                    <a:pt x="176" y="868"/>
                  </a:lnTo>
                  <a:lnTo>
                    <a:pt x="167" y="947"/>
                  </a:lnTo>
                  <a:lnTo>
                    <a:pt x="0" y="7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alpha val="70000"/>
                  </a:srgbClr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gray">
            <a:xfrm rot="12076557" flipH="1">
              <a:off x="1827652" y="3454485"/>
              <a:ext cx="1171882" cy="552459"/>
            </a:xfrm>
            <a:custGeom>
              <a:avLst/>
              <a:gdLst/>
              <a:ahLst/>
              <a:cxnLst>
                <a:cxn ang="0">
                  <a:pos x="2" y="102"/>
                </a:cxn>
                <a:cxn ang="0">
                  <a:pos x="26" y="91"/>
                </a:cxn>
                <a:cxn ang="0">
                  <a:pos x="71" y="71"/>
                </a:cxn>
                <a:cxn ang="0">
                  <a:pos x="135" y="49"/>
                </a:cxn>
                <a:cxn ang="0">
                  <a:pos x="218" y="27"/>
                </a:cxn>
                <a:cxn ang="0">
                  <a:pos x="316" y="9"/>
                </a:cxn>
                <a:cxn ang="0">
                  <a:pos x="427" y="0"/>
                </a:cxn>
                <a:cxn ang="0">
                  <a:pos x="552" y="3"/>
                </a:cxn>
                <a:cxn ang="0">
                  <a:pos x="687" y="22"/>
                </a:cxn>
                <a:cxn ang="0">
                  <a:pos x="821" y="60"/>
                </a:cxn>
                <a:cxn ang="0">
                  <a:pos x="929" y="104"/>
                </a:cxn>
                <a:cxn ang="0">
                  <a:pos x="1015" y="150"/>
                </a:cxn>
                <a:cxn ang="0">
                  <a:pos x="1078" y="195"/>
                </a:cxn>
                <a:cxn ang="0">
                  <a:pos x="1122" y="233"/>
                </a:cxn>
                <a:cxn ang="0">
                  <a:pos x="1146" y="258"/>
                </a:cxn>
                <a:cxn ang="0">
                  <a:pos x="1154" y="269"/>
                </a:cxn>
                <a:cxn ang="0">
                  <a:pos x="1162" y="467"/>
                </a:cxn>
                <a:cxn ang="0">
                  <a:pos x="990" y="356"/>
                </a:cxn>
                <a:cxn ang="0">
                  <a:pos x="982" y="346"/>
                </a:cxn>
                <a:cxn ang="0">
                  <a:pos x="960" y="319"/>
                </a:cxn>
                <a:cxn ang="0">
                  <a:pos x="922" y="280"/>
                </a:cxn>
                <a:cxn ang="0">
                  <a:pos x="863" y="235"/>
                </a:cxn>
                <a:cxn ang="0">
                  <a:pos x="785" y="187"/>
                </a:cxn>
                <a:cxn ang="0">
                  <a:pos x="683" y="142"/>
                </a:cxn>
                <a:cxn ang="0">
                  <a:pos x="554" y="106"/>
                </a:cxn>
                <a:cxn ang="0">
                  <a:pos x="425" y="83"/>
                </a:cxn>
                <a:cxn ang="0">
                  <a:pos x="307" y="74"/>
                </a:cxn>
                <a:cxn ang="0">
                  <a:pos x="205" y="75"/>
                </a:cxn>
                <a:cxn ang="0">
                  <a:pos x="120" y="82"/>
                </a:cxn>
                <a:cxn ang="0">
                  <a:pos x="55" y="92"/>
                </a:cxn>
                <a:cxn ang="0">
                  <a:pos x="14" y="100"/>
                </a:cxn>
                <a:cxn ang="0">
                  <a:pos x="0" y="104"/>
                </a:cxn>
              </a:cxnLst>
              <a:rect l="0" t="0" r="r" b="b"/>
              <a:pathLst>
                <a:path w="1225" h="467">
                  <a:moveTo>
                    <a:pt x="0" y="104"/>
                  </a:moveTo>
                  <a:lnTo>
                    <a:pt x="2" y="102"/>
                  </a:lnTo>
                  <a:lnTo>
                    <a:pt x="11" y="97"/>
                  </a:lnTo>
                  <a:lnTo>
                    <a:pt x="26" y="91"/>
                  </a:lnTo>
                  <a:lnTo>
                    <a:pt x="46" y="82"/>
                  </a:lnTo>
                  <a:lnTo>
                    <a:pt x="71" y="71"/>
                  </a:lnTo>
                  <a:lnTo>
                    <a:pt x="100" y="61"/>
                  </a:lnTo>
                  <a:lnTo>
                    <a:pt x="135" y="49"/>
                  </a:lnTo>
                  <a:lnTo>
                    <a:pt x="174" y="38"/>
                  </a:lnTo>
                  <a:lnTo>
                    <a:pt x="218" y="27"/>
                  </a:lnTo>
                  <a:lnTo>
                    <a:pt x="264" y="17"/>
                  </a:lnTo>
                  <a:lnTo>
                    <a:pt x="316" y="9"/>
                  </a:lnTo>
                  <a:lnTo>
                    <a:pt x="370" y="3"/>
                  </a:lnTo>
                  <a:lnTo>
                    <a:pt x="427" y="0"/>
                  </a:lnTo>
                  <a:lnTo>
                    <a:pt x="489" y="0"/>
                  </a:lnTo>
                  <a:lnTo>
                    <a:pt x="552" y="3"/>
                  </a:lnTo>
                  <a:lnTo>
                    <a:pt x="618" y="11"/>
                  </a:lnTo>
                  <a:lnTo>
                    <a:pt x="687" y="22"/>
                  </a:lnTo>
                  <a:lnTo>
                    <a:pt x="758" y="40"/>
                  </a:lnTo>
                  <a:lnTo>
                    <a:pt x="821" y="60"/>
                  </a:lnTo>
                  <a:lnTo>
                    <a:pt x="879" y="80"/>
                  </a:lnTo>
                  <a:lnTo>
                    <a:pt x="929" y="104"/>
                  </a:lnTo>
                  <a:lnTo>
                    <a:pt x="975" y="127"/>
                  </a:lnTo>
                  <a:lnTo>
                    <a:pt x="1015" y="150"/>
                  </a:lnTo>
                  <a:lnTo>
                    <a:pt x="1049" y="173"/>
                  </a:lnTo>
                  <a:lnTo>
                    <a:pt x="1078" y="195"/>
                  </a:lnTo>
                  <a:lnTo>
                    <a:pt x="1102" y="214"/>
                  </a:lnTo>
                  <a:lnTo>
                    <a:pt x="1122" y="233"/>
                  </a:lnTo>
                  <a:lnTo>
                    <a:pt x="1136" y="247"/>
                  </a:lnTo>
                  <a:lnTo>
                    <a:pt x="1146" y="258"/>
                  </a:lnTo>
                  <a:lnTo>
                    <a:pt x="1153" y="266"/>
                  </a:lnTo>
                  <a:lnTo>
                    <a:pt x="1154" y="269"/>
                  </a:lnTo>
                  <a:lnTo>
                    <a:pt x="1225" y="227"/>
                  </a:lnTo>
                  <a:lnTo>
                    <a:pt x="1162" y="467"/>
                  </a:lnTo>
                  <a:lnTo>
                    <a:pt x="916" y="407"/>
                  </a:lnTo>
                  <a:lnTo>
                    <a:pt x="990" y="356"/>
                  </a:lnTo>
                  <a:lnTo>
                    <a:pt x="987" y="354"/>
                  </a:lnTo>
                  <a:lnTo>
                    <a:pt x="982" y="346"/>
                  </a:lnTo>
                  <a:lnTo>
                    <a:pt x="973" y="334"/>
                  </a:lnTo>
                  <a:lnTo>
                    <a:pt x="960" y="319"/>
                  </a:lnTo>
                  <a:lnTo>
                    <a:pt x="944" y="301"/>
                  </a:lnTo>
                  <a:lnTo>
                    <a:pt x="922" y="280"/>
                  </a:lnTo>
                  <a:lnTo>
                    <a:pt x="896" y="258"/>
                  </a:lnTo>
                  <a:lnTo>
                    <a:pt x="863" y="235"/>
                  </a:lnTo>
                  <a:lnTo>
                    <a:pt x="827" y="211"/>
                  </a:lnTo>
                  <a:lnTo>
                    <a:pt x="785" y="187"/>
                  </a:lnTo>
                  <a:lnTo>
                    <a:pt x="737" y="164"/>
                  </a:lnTo>
                  <a:lnTo>
                    <a:pt x="683" y="142"/>
                  </a:lnTo>
                  <a:lnTo>
                    <a:pt x="622" y="123"/>
                  </a:lnTo>
                  <a:lnTo>
                    <a:pt x="554" y="106"/>
                  </a:lnTo>
                  <a:lnTo>
                    <a:pt x="488" y="92"/>
                  </a:lnTo>
                  <a:lnTo>
                    <a:pt x="425" y="83"/>
                  </a:lnTo>
                  <a:lnTo>
                    <a:pt x="365" y="76"/>
                  </a:lnTo>
                  <a:lnTo>
                    <a:pt x="307" y="74"/>
                  </a:lnTo>
                  <a:lnTo>
                    <a:pt x="254" y="73"/>
                  </a:lnTo>
                  <a:lnTo>
                    <a:pt x="205" y="75"/>
                  </a:lnTo>
                  <a:lnTo>
                    <a:pt x="160" y="78"/>
                  </a:lnTo>
                  <a:lnTo>
                    <a:pt x="120" y="82"/>
                  </a:lnTo>
                  <a:lnTo>
                    <a:pt x="85" y="87"/>
                  </a:lnTo>
                  <a:lnTo>
                    <a:pt x="55" y="92"/>
                  </a:lnTo>
                  <a:lnTo>
                    <a:pt x="31" y="96"/>
                  </a:lnTo>
                  <a:lnTo>
                    <a:pt x="14" y="100"/>
                  </a:lnTo>
                  <a:lnTo>
                    <a:pt x="4" y="102"/>
                  </a:lnTo>
                  <a:lnTo>
                    <a:pt x="0" y="104"/>
                  </a:lnTo>
                  <a:close/>
                </a:path>
              </a:pathLst>
            </a:custGeom>
            <a:gradFill>
              <a:gsLst>
                <a:gs pos="100000">
                  <a:srgbClr val="FF99CC">
                    <a:alpha val="70000"/>
                  </a:srgbClr>
                </a:gs>
                <a:gs pos="100000">
                  <a:srgbClr val="CCCC0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6" name="Freeform 3"/>
            <p:cNvSpPr>
              <a:spLocks/>
            </p:cNvSpPr>
            <p:nvPr/>
          </p:nvSpPr>
          <p:spPr bwMode="gray">
            <a:xfrm rot="-3803305" flipH="1" flipV="1">
              <a:off x="4402879" y="1488822"/>
              <a:ext cx="598487" cy="1216276"/>
            </a:xfrm>
            <a:custGeom>
              <a:avLst/>
              <a:gdLst>
                <a:gd name="T0" fmla="*/ 643592134 w 501"/>
                <a:gd name="T1" fmla="*/ 1193601285 h 1198"/>
                <a:gd name="T2" fmla="*/ 512304872 w 501"/>
                <a:gd name="T3" fmla="*/ 1104957304 h 1198"/>
                <a:gd name="T4" fmla="*/ 400995847 w 501"/>
                <a:gd name="T5" fmla="*/ 1013220854 h 1198"/>
                <a:gd name="T6" fmla="*/ 309666253 w 501"/>
                <a:gd name="T7" fmla="*/ 923546388 h 1198"/>
                <a:gd name="T8" fmla="*/ 238314895 w 501"/>
                <a:gd name="T9" fmla="*/ 839025358 h 1198"/>
                <a:gd name="T10" fmla="*/ 184086717 w 501"/>
                <a:gd name="T11" fmla="*/ 765842702 h 1198"/>
                <a:gd name="T12" fmla="*/ 149837970 w 501"/>
                <a:gd name="T13" fmla="*/ 710182338 h 1198"/>
                <a:gd name="T14" fmla="*/ 131287262 w 501"/>
                <a:gd name="T15" fmla="*/ 674106252 h 1198"/>
                <a:gd name="T16" fmla="*/ 79914141 w 501"/>
                <a:gd name="T17" fmla="*/ 533924859 h 1198"/>
                <a:gd name="T18" fmla="*/ 55654513 w 501"/>
                <a:gd name="T19" fmla="*/ 408174307 h 1198"/>
                <a:gd name="T20" fmla="*/ 51373121 w 501"/>
                <a:gd name="T21" fmla="*/ 303038516 h 1198"/>
                <a:gd name="T22" fmla="*/ 58508376 w 501"/>
                <a:gd name="T23" fmla="*/ 218517486 h 1198"/>
                <a:gd name="T24" fmla="*/ 74205220 w 501"/>
                <a:gd name="T25" fmla="*/ 155642718 h 1198"/>
                <a:gd name="T26" fmla="*/ 87049397 w 501"/>
                <a:gd name="T27" fmla="*/ 117504648 h 1198"/>
                <a:gd name="T28" fmla="*/ 94184652 w 501"/>
                <a:gd name="T29" fmla="*/ 104105307 h 1198"/>
                <a:gd name="T30" fmla="*/ 343915000 w 501"/>
                <a:gd name="T31" fmla="*/ 0 h 1198"/>
                <a:gd name="T32" fmla="*/ 328218155 w 501"/>
                <a:gd name="T33" fmla="*/ 206148629 h 1198"/>
                <a:gd name="T34" fmla="*/ 322509234 w 501"/>
                <a:gd name="T35" fmla="*/ 214394534 h 1198"/>
                <a:gd name="T36" fmla="*/ 308238724 w 501"/>
                <a:gd name="T37" fmla="*/ 238101763 h 1198"/>
                <a:gd name="T38" fmla="*/ 289688016 w 501"/>
                <a:gd name="T39" fmla="*/ 280361771 h 1198"/>
                <a:gd name="T40" fmla="*/ 273989977 w 501"/>
                <a:gd name="T41" fmla="*/ 342207070 h 1198"/>
                <a:gd name="T42" fmla="*/ 266854721 w 501"/>
                <a:gd name="T43" fmla="*/ 425696600 h 1198"/>
                <a:gd name="T44" fmla="*/ 272563642 w 501"/>
                <a:gd name="T45" fmla="*/ 531863890 h 1198"/>
                <a:gd name="T46" fmla="*/ 298249605 w 501"/>
                <a:gd name="T47" fmla="*/ 657614443 h 1198"/>
                <a:gd name="T48" fmla="*/ 341061137 w 501"/>
                <a:gd name="T49" fmla="*/ 774088606 h 1198"/>
                <a:gd name="T50" fmla="*/ 396715649 w 501"/>
                <a:gd name="T51" fmla="*/ 880254881 h 1198"/>
                <a:gd name="T52" fmla="*/ 460931751 w 501"/>
                <a:gd name="T53" fmla="*/ 975083799 h 1198"/>
                <a:gd name="T54" fmla="*/ 526575382 w 501"/>
                <a:gd name="T55" fmla="*/ 1056512360 h 1198"/>
                <a:gd name="T56" fmla="*/ 590791485 w 501"/>
                <a:gd name="T57" fmla="*/ 1124541581 h 1198"/>
                <a:gd name="T58" fmla="*/ 646445997 w 501"/>
                <a:gd name="T59" fmla="*/ 1177109476 h 1198"/>
                <a:gd name="T60" fmla="*/ 689256334 w 501"/>
                <a:gd name="T61" fmla="*/ 1214216047 h 1198"/>
                <a:gd name="T62" fmla="*/ 713515962 w 501"/>
                <a:gd name="T63" fmla="*/ 1232768824 h 11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1" h="1198">
                  <a:moveTo>
                    <a:pt x="501" y="1198"/>
                  </a:moveTo>
                  <a:lnTo>
                    <a:pt x="451" y="1158"/>
                  </a:lnTo>
                  <a:lnTo>
                    <a:pt x="403" y="1115"/>
                  </a:lnTo>
                  <a:lnTo>
                    <a:pt x="359" y="1072"/>
                  </a:lnTo>
                  <a:lnTo>
                    <a:pt x="318" y="1027"/>
                  </a:lnTo>
                  <a:lnTo>
                    <a:pt x="281" y="983"/>
                  </a:lnTo>
                  <a:lnTo>
                    <a:pt x="248" y="938"/>
                  </a:lnTo>
                  <a:lnTo>
                    <a:pt x="217" y="896"/>
                  </a:lnTo>
                  <a:lnTo>
                    <a:pt x="190" y="853"/>
                  </a:lnTo>
                  <a:lnTo>
                    <a:pt x="167" y="814"/>
                  </a:lnTo>
                  <a:lnTo>
                    <a:pt x="147" y="777"/>
                  </a:lnTo>
                  <a:lnTo>
                    <a:pt x="129" y="743"/>
                  </a:lnTo>
                  <a:lnTo>
                    <a:pt x="115" y="714"/>
                  </a:lnTo>
                  <a:lnTo>
                    <a:pt x="105" y="689"/>
                  </a:lnTo>
                  <a:lnTo>
                    <a:pt x="97" y="669"/>
                  </a:lnTo>
                  <a:lnTo>
                    <a:pt x="92" y="654"/>
                  </a:lnTo>
                  <a:lnTo>
                    <a:pt x="71" y="583"/>
                  </a:lnTo>
                  <a:lnTo>
                    <a:pt x="56" y="518"/>
                  </a:lnTo>
                  <a:lnTo>
                    <a:pt x="45" y="454"/>
                  </a:lnTo>
                  <a:lnTo>
                    <a:pt x="39" y="396"/>
                  </a:lnTo>
                  <a:lnTo>
                    <a:pt x="36" y="343"/>
                  </a:lnTo>
                  <a:lnTo>
                    <a:pt x="36" y="294"/>
                  </a:lnTo>
                  <a:lnTo>
                    <a:pt x="37" y="251"/>
                  </a:lnTo>
                  <a:lnTo>
                    <a:pt x="41" y="212"/>
                  </a:lnTo>
                  <a:lnTo>
                    <a:pt x="46" y="180"/>
                  </a:lnTo>
                  <a:lnTo>
                    <a:pt x="52" y="151"/>
                  </a:lnTo>
                  <a:lnTo>
                    <a:pt x="57" y="129"/>
                  </a:lnTo>
                  <a:lnTo>
                    <a:pt x="61" y="114"/>
                  </a:lnTo>
                  <a:lnTo>
                    <a:pt x="65" y="105"/>
                  </a:lnTo>
                  <a:lnTo>
                    <a:pt x="66" y="101"/>
                  </a:lnTo>
                  <a:lnTo>
                    <a:pt x="0" y="63"/>
                  </a:lnTo>
                  <a:lnTo>
                    <a:pt x="241" y="0"/>
                  </a:lnTo>
                  <a:lnTo>
                    <a:pt x="306" y="245"/>
                  </a:lnTo>
                  <a:lnTo>
                    <a:pt x="230" y="200"/>
                  </a:lnTo>
                  <a:lnTo>
                    <a:pt x="229" y="203"/>
                  </a:lnTo>
                  <a:lnTo>
                    <a:pt x="226" y="208"/>
                  </a:lnTo>
                  <a:lnTo>
                    <a:pt x="221" y="217"/>
                  </a:lnTo>
                  <a:lnTo>
                    <a:pt x="216" y="231"/>
                  </a:lnTo>
                  <a:lnTo>
                    <a:pt x="209" y="249"/>
                  </a:lnTo>
                  <a:lnTo>
                    <a:pt x="203" y="272"/>
                  </a:lnTo>
                  <a:lnTo>
                    <a:pt x="196" y="300"/>
                  </a:lnTo>
                  <a:lnTo>
                    <a:pt x="192" y="332"/>
                  </a:lnTo>
                  <a:lnTo>
                    <a:pt x="189" y="369"/>
                  </a:lnTo>
                  <a:lnTo>
                    <a:pt x="187" y="413"/>
                  </a:lnTo>
                  <a:lnTo>
                    <a:pt x="187" y="462"/>
                  </a:lnTo>
                  <a:lnTo>
                    <a:pt x="191" y="516"/>
                  </a:lnTo>
                  <a:lnTo>
                    <a:pt x="199" y="578"/>
                  </a:lnTo>
                  <a:lnTo>
                    <a:pt x="209" y="638"/>
                  </a:lnTo>
                  <a:lnTo>
                    <a:pt x="222" y="696"/>
                  </a:lnTo>
                  <a:lnTo>
                    <a:pt x="239" y="751"/>
                  </a:lnTo>
                  <a:lnTo>
                    <a:pt x="257" y="804"/>
                  </a:lnTo>
                  <a:lnTo>
                    <a:pt x="278" y="854"/>
                  </a:lnTo>
                  <a:lnTo>
                    <a:pt x="300" y="901"/>
                  </a:lnTo>
                  <a:lnTo>
                    <a:pt x="323" y="946"/>
                  </a:lnTo>
                  <a:lnTo>
                    <a:pt x="346" y="987"/>
                  </a:lnTo>
                  <a:lnTo>
                    <a:pt x="369" y="1025"/>
                  </a:lnTo>
                  <a:lnTo>
                    <a:pt x="392" y="1060"/>
                  </a:lnTo>
                  <a:lnTo>
                    <a:pt x="414" y="1091"/>
                  </a:lnTo>
                  <a:lnTo>
                    <a:pt x="434" y="1119"/>
                  </a:lnTo>
                  <a:lnTo>
                    <a:pt x="453" y="1142"/>
                  </a:lnTo>
                  <a:lnTo>
                    <a:pt x="469" y="1161"/>
                  </a:lnTo>
                  <a:lnTo>
                    <a:pt x="483" y="1178"/>
                  </a:lnTo>
                  <a:lnTo>
                    <a:pt x="493" y="1189"/>
                  </a:lnTo>
                  <a:lnTo>
                    <a:pt x="500" y="1196"/>
                  </a:lnTo>
                  <a:lnTo>
                    <a:pt x="501" y="1198"/>
                  </a:lnTo>
                  <a:close/>
                </a:path>
              </a:pathLst>
            </a:custGeom>
            <a:gradFill rotWithShape="1">
              <a:gsLst>
                <a:gs pos="0">
                  <a:srgbClr val="53E1B8">
                    <a:alpha val="70000"/>
                  </a:srgbClr>
                </a:gs>
                <a:gs pos="100000">
                  <a:srgbClr val="008080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3"/>
            <p:cNvSpPr>
              <a:spLocks/>
            </p:cNvSpPr>
            <p:nvPr/>
          </p:nvSpPr>
          <p:spPr bwMode="gray">
            <a:xfrm rot="13733669" flipV="1">
              <a:off x="4487255" y="2893017"/>
              <a:ext cx="480713" cy="1243818"/>
            </a:xfrm>
            <a:custGeom>
              <a:avLst/>
              <a:gdLst>
                <a:gd name="T0" fmla="*/ 415215134 w 501"/>
                <a:gd name="T1" fmla="*/ 1248269996 h 1198"/>
                <a:gd name="T2" fmla="*/ 330514655 w 501"/>
                <a:gd name="T3" fmla="*/ 1155566102 h 1198"/>
                <a:gd name="T4" fmla="*/ 258703233 w 501"/>
                <a:gd name="T5" fmla="*/ 1059628073 h 1198"/>
                <a:gd name="T6" fmla="*/ 199781828 w 501"/>
                <a:gd name="T7" fmla="*/ 965846480 h 1198"/>
                <a:gd name="T8" fmla="*/ 153749480 w 501"/>
                <a:gd name="T9" fmla="*/ 877454419 h 1198"/>
                <a:gd name="T10" fmla="*/ 118763937 w 501"/>
                <a:gd name="T11" fmla="*/ 800919120 h 1198"/>
                <a:gd name="T12" fmla="*/ 96668410 w 501"/>
                <a:gd name="T13" fmla="*/ 742709892 h 1198"/>
                <a:gd name="T14" fmla="*/ 84700479 w 501"/>
                <a:gd name="T15" fmla="*/ 704981092 h 1198"/>
                <a:gd name="T16" fmla="*/ 51556229 w 501"/>
                <a:gd name="T17" fmla="*/ 558379802 h 1198"/>
                <a:gd name="T18" fmla="*/ 35905711 w 501"/>
                <a:gd name="T19" fmla="*/ 426869409 h 1198"/>
                <a:gd name="T20" fmla="*/ 33143290 w 501"/>
                <a:gd name="T21" fmla="*/ 316918182 h 1198"/>
                <a:gd name="T22" fmla="*/ 37747005 w 501"/>
                <a:gd name="T23" fmla="*/ 228526120 h 1198"/>
                <a:gd name="T24" fmla="*/ 47873642 w 501"/>
                <a:gd name="T25" fmla="*/ 162770924 h 1198"/>
                <a:gd name="T26" fmla="*/ 56159944 w 501"/>
                <a:gd name="T27" fmla="*/ 122886727 h 1198"/>
                <a:gd name="T28" fmla="*/ 60762699 w 501"/>
                <a:gd name="T29" fmla="*/ 108873528 h 1198"/>
                <a:gd name="T30" fmla="*/ 221877355 w 501"/>
                <a:gd name="T31" fmla="*/ 0 h 1198"/>
                <a:gd name="T32" fmla="*/ 211750718 w 501"/>
                <a:gd name="T33" fmla="*/ 215590621 h 1198"/>
                <a:gd name="T34" fmla="*/ 208068130 w 501"/>
                <a:gd name="T35" fmla="*/ 224214287 h 1198"/>
                <a:gd name="T36" fmla="*/ 198861661 w 501"/>
                <a:gd name="T37" fmla="*/ 249007588 h 1198"/>
                <a:gd name="T38" fmla="*/ 186892771 w 501"/>
                <a:gd name="T39" fmla="*/ 293203618 h 1198"/>
                <a:gd name="T40" fmla="*/ 176765175 w 501"/>
                <a:gd name="T41" fmla="*/ 357880078 h 1198"/>
                <a:gd name="T42" fmla="*/ 172162419 w 501"/>
                <a:gd name="T43" fmla="*/ 445194440 h 1198"/>
                <a:gd name="T44" fmla="*/ 175845007 w 501"/>
                <a:gd name="T45" fmla="*/ 556224404 h 1198"/>
                <a:gd name="T46" fmla="*/ 192416652 w 501"/>
                <a:gd name="T47" fmla="*/ 687734797 h 1198"/>
                <a:gd name="T48" fmla="*/ 220036061 w 501"/>
                <a:gd name="T49" fmla="*/ 809542787 h 1198"/>
                <a:gd name="T50" fmla="*/ 255941772 w 501"/>
                <a:gd name="T51" fmla="*/ 920572751 h 1198"/>
                <a:gd name="T52" fmla="*/ 297371365 w 501"/>
                <a:gd name="T53" fmla="*/ 1019743876 h 1198"/>
                <a:gd name="T54" fmla="*/ 339721124 w 501"/>
                <a:gd name="T55" fmla="*/ 1104902841 h 1198"/>
                <a:gd name="T56" fmla="*/ 381150717 w 501"/>
                <a:gd name="T57" fmla="*/ 1176047569 h 1198"/>
                <a:gd name="T58" fmla="*/ 417056428 w 501"/>
                <a:gd name="T59" fmla="*/ 1231022664 h 1198"/>
                <a:gd name="T60" fmla="*/ 444675837 w 501"/>
                <a:gd name="T61" fmla="*/ 1269829162 h 1198"/>
                <a:gd name="T62" fmla="*/ 460326355 w 501"/>
                <a:gd name="T63" fmla="*/ 1289232931 h 11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1" h="1198">
                  <a:moveTo>
                    <a:pt x="501" y="1198"/>
                  </a:moveTo>
                  <a:lnTo>
                    <a:pt x="451" y="1158"/>
                  </a:lnTo>
                  <a:lnTo>
                    <a:pt x="403" y="1115"/>
                  </a:lnTo>
                  <a:lnTo>
                    <a:pt x="359" y="1072"/>
                  </a:lnTo>
                  <a:lnTo>
                    <a:pt x="318" y="1027"/>
                  </a:lnTo>
                  <a:lnTo>
                    <a:pt x="281" y="983"/>
                  </a:lnTo>
                  <a:lnTo>
                    <a:pt x="248" y="938"/>
                  </a:lnTo>
                  <a:lnTo>
                    <a:pt x="217" y="896"/>
                  </a:lnTo>
                  <a:lnTo>
                    <a:pt x="190" y="853"/>
                  </a:lnTo>
                  <a:lnTo>
                    <a:pt x="167" y="814"/>
                  </a:lnTo>
                  <a:lnTo>
                    <a:pt x="147" y="777"/>
                  </a:lnTo>
                  <a:lnTo>
                    <a:pt x="129" y="743"/>
                  </a:lnTo>
                  <a:lnTo>
                    <a:pt x="115" y="714"/>
                  </a:lnTo>
                  <a:lnTo>
                    <a:pt x="105" y="689"/>
                  </a:lnTo>
                  <a:lnTo>
                    <a:pt x="97" y="669"/>
                  </a:lnTo>
                  <a:lnTo>
                    <a:pt x="92" y="654"/>
                  </a:lnTo>
                  <a:lnTo>
                    <a:pt x="71" y="583"/>
                  </a:lnTo>
                  <a:lnTo>
                    <a:pt x="56" y="518"/>
                  </a:lnTo>
                  <a:lnTo>
                    <a:pt x="45" y="454"/>
                  </a:lnTo>
                  <a:lnTo>
                    <a:pt x="39" y="396"/>
                  </a:lnTo>
                  <a:lnTo>
                    <a:pt x="36" y="343"/>
                  </a:lnTo>
                  <a:lnTo>
                    <a:pt x="36" y="294"/>
                  </a:lnTo>
                  <a:lnTo>
                    <a:pt x="37" y="251"/>
                  </a:lnTo>
                  <a:lnTo>
                    <a:pt x="41" y="212"/>
                  </a:lnTo>
                  <a:lnTo>
                    <a:pt x="46" y="180"/>
                  </a:lnTo>
                  <a:lnTo>
                    <a:pt x="52" y="151"/>
                  </a:lnTo>
                  <a:lnTo>
                    <a:pt x="57" y="129"/>
                  </a:lnTo>
                  <a:lnTo>
                    <a:pt x="61" y="114"/>
                  </a:lnTo>
                  <a:lnTo>
                    <a:pt x="65" y="105"/>
                  </a:lnTo>
                  <a:lnTo>
                    <a:pt x="66" y="101"/>
                  </a:lnTo>
                  <a:lnTo>
                    <a:pt x="0" y="63"/>
                  </a:lnTo>
                  <a:lnTo>
                    <a:pt x="241" y="0"/>
                  </a:lnTo>
                  <a:lnTo>
                    <a:pt x="306" y="245"/>
                  </a:lnTo>
                  <a:lnTo>
                    <a:pt x="230" y="200"/>
                  </a:lnTo>
                  <a:lnTo>
                    <a:pt x="229" y="203"/>
                  </a:lnTo>
                  <a:lnTo>
                    <a:pt x="226" y="208"/>
                  </a:lnTo>
                  <a:lnTo>
                    <a:pt x="221" y="217"/>
                  </a:lnTo>
                  <a:lnTo>
                    <a:pt x="216" y="231"/>
                  </a:lnTo>
                  <a:lnTo>
                    <a:pt x="209" y="249"/>
                  </a:lnTo>
                  <a:lnTo>
                    <a:pt x="203" y="272"/>
                  </a:lnTo>
                  <a:lnTo>
                    <a:pt x="196" y="300"/>
                  </a:lnTo>
                  <a:lnTo>
                    <a:pt x="192" y="332"/>
                  </a:lnTo>
                  <a:lnTo>
                    <a:pt x="189" y="369"/>
                  </a:lnTo>
                  <a:lnTo>
                    <a:pt x="187" y="413"/>
                  </a:lnTo>
                  <a:lnTo>
                    <a:pt x="187" y="462"/>
                  </a:lnTo>
                  <a:lnTo>
                    <a:pt x="191" y="516"/>
                  </a:lnTo>
                  <a:lnTo>
                    <a:pt x="199" y="578"/>
                  </a:lnTo>
                  <a:lnTo>
                    <a:pt x="209" y="638"/>
                  </a:lnTo>
                  <a:lnTo>
                    <a:pt x="222" y="696"/>
                  </a:lnTo>
                  <a:lnTo>
                    <a:pt x="239" y="751"/>
                  </a:lnTo>
                  <a:lnTo>
                    <a:pt x="257" y="804"/>
                  </a:lnTo>
                  <a:lnTo>
                    <a:pt x="278" y="854"/>
                  </a:lnTo>
                  <a:lnTo>
                    <a:pt x="300" y="901"/>
                  </a:lnTo>
                  <a:lnTo>
                    <a:pt x="323" y="946"/>
                  </a:lnTo>
                  <a:lnTo>
                    <a:pt x="346" y="987"/>
                  </a:lnTo>
                  <a:lnTo>
                    <a:pt x="369" y="1025"/>
                  </a:lnTo>
                  <a:lnTo>
                    <a:pt x="392" y="1060"/>
                  </a:lnTo>
                  <a:lnTo>
                    <a:pt x="414" y="1091"/>
                  </a:lnTo>
                  <a:lnTo>
                    <a:pt x="434" y="1119"/>
                  </a:lnTo>
                  <a:lnTo>
                    <a:pt x="453" y="1142"/>
                  </a:lnTo>
                  <a:lnTo>
                    <a:pt x="469" y="1161"/>
                  </a:lnTo>
                  <a:lnTo>
                    <a:pt x="483" y="1178"/>
                  </a:lnTo>
                  <a:lnTo>
                    <a:pt x="493" y="1189"/>
                  </a:lnTo>
                  <a:lnTo>
                    <a:pt x="500" y="1196"/>
                  </a:lnTo>
                  <a:lnTo>
                    <a:pt x="501" y="1198"/>
                  </a:lnTo>
                  <a:close/>
                </a:path>
              </a:pathLst>
            </a:custGeom>
            <a:gradFill rotWithShape="1">
              <a:gsLst>
                <a:gs pos="0">
                  <a:srgbClr val="53E1B8">
                    <a:alpha val="70000"/>
                  </a:srgbClr>
                </a:gs>
                <a:gs pos="100000">
                  <a:srgbClr val="008080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5098468" y="3409255"/>
              <a:ext cx="1261801" cy="52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临床决策支持</a:t>
              </a:r>
              <a:endPara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系统</a:t>
              </a:r>
            </a:p>
          </p:txBody>
        </p:sp>
        <p:sp>
          <p:nvSpPr>
            <p:cNvPr id="19" name="Freeform 296"/>
            <p:cNvSpPr>
              <a:spLocks/>
            </p:cNvSpPr>
            <p:nvPr/>
          </p:nvSpPr>
          <p:spPr bwMode="auto">
            <a:xfrm rot="5400000">
              <a:off x="5275046" y="2247504"/>
              <a:ext cx="2741721" cy="1036570"/>
            </a:xfrm>
            <a:custGeom>
              <a:avLst/>
              <a:gdLst>
                <a:gd name="T0" fmla="*/ 2147483647 w 5034"/>
                <a:gd name="T1" fmla="*/ 0 h 1908"/>
                <a:gd name="T2" fmla="*/ 2147483647 w 5034"/>
                <a:gd name="T3" fmla="*/ 2147483647 h 1908"/>
                <a:gd name="T4" fmla="*/ 2147483647 w 5034"/>
                <a:gd name="T5" fmla="*/ 2147483647 h 1908"/>
                <a:gd name="T6" fmla="*/ 0 w 5034"/>
                <a:gd name="T7" fmla="*/ 2147483647 h 1908"/>
                <a:gd name="T8" fmla="*/ 2147483647 w 5034"/>
                <a:gd name="T9" fmla="*/ 2147483647 h 1908"/>
                <a:gd name="T10" fmla="*/ 2147483647 w 5034"/>
                <a:gd name="T11" fmla="*/ 2147483647 h 1908"/>
                <a:gd name="T12" fmla="*/ 2147483647 w 5034"/>
                <a:gd name="T13" fmla="*/ 2147483647 h 1908"/>
                <a:gd name="T14" fmla="*/ 2147483647 w 5034"/>
                <a:gd name="T15" fmla="*/ 0 h 19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34"/>
                <a:gd name="T25" fmla="*/ 0 h 1908"/>
                <a:gd name="T26" fmla="*/ 5034 w 5034"/>
                <a:gd name="T27" fmla="*/ 1908 h 19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6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pic>
          <p:nvPicPr>
            <p:cNvPr id="20" name="Picture 4" descr="C:\Users\Nan Shan\AppData\Local\Microsoft\Windows\Temporary Internet Files\Content.IE5\1YNOCN14\MC900056985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497" y="1525526"/>
              <a:ext cx="825326" cy="110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 descr="C:\Users\Nan Shan\AppData\Local\Microsoft\Windows\Temporary Internet Files\Content.IE5\1YNOCN14\MM900283192[1].gif"/>
            <p:cNvPicPr>
              <a:picLocks noChangeAspect="1" noChangeArrowheads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104" y="2852936"/>
              <a:ext cx="1006214" cy="984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135551" y="2564904"/>
              <a:ext cx="14414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更高的医疗质量</a:t>
              </a:r>
            </a:p>
          </p:txBody>
        </p: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7135552" y="3769295"/>
              <a:ext cx="14414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更低的医疗费用</a:t>
              </a:r>
            </a:p>
          </p:txBody>
        </p:sp>
      </p:grpSp>
      <p:sp>
        <p:nvSpPr>
          <p:cNvPr id="37" name="椭圆 36"/>
          <p:cNvSpPr/>
          <p:nvPr/>
        </p:nvSpPr>
        <p:spPr>
          <a:xfrm>
            <a:off x="3358926" y="2636912"/>
            <a:ext cx="1440160" cy="268623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27" descr="C:\Users\FGJ\Pictures\imagesCAUI51Q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62" y="1314490"/>
            <a:ext cx="948170" cy="9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" name="Picture 1" descr="C:\Users\FGJ\AppData\Roaming\Tencent\Users\794460205\QQ\WinTemp\RichOle\2`@KT3%{9@6)3A2P[E25NPF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74" y="1350060"/>
            <a:ext cx="1101926" cy="83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2331290" y="5323148"/>
            <a:ext cx="40511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不同的数据需求和诊断方式</a:t>
            </a:r>
            <a:endParaRPr lang="zh-CN" altLang="en-US" sz="2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92810" y="1484784"/>
            <a:ext cx="162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头痛时长？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基于规则判断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8902" y="1484784"/>
            <a:ext cx="160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CDR</a:t>
            </a:r>
            <a:r>
              <a:rPr lang="zh-CN" altLang="en-US" dirty="0" smtClean="0">
                <a:solidFill>
                  <a:srgbClr val="FF0000"/>
                </a:solidFill>
              </a:rPr>
              <a:t>得分？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基于概率判断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3779912" y="5784813"/>
            <a:ext cx="1236406" cy="236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92811" y="6049028"/>
            <a:ext cx="303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面向专科的决策支持系统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6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区域化信息系统的优势</a:t>
            </a:r>
            <a:endParaRPr lang="zh-CN" altLang="en-US" dirty="0"/>
          </a:p>
        </p:txBody>
      </p:sp>
      <p:sp>
        <p:nvSpPr>
          <p:cNvPr id="27" name="流程图: 可选过程 26"/>
          <p:cNvSpPr/>
          <p:nvPr/>
        </p:nvSpPr>
        <p:spPr>
          <a:xfrm>
            <a:off x="1538426" y="4384526"/>
            <a:ext cx="1603670" cy="1527893"/>
          </a:xfrm>
          <a:prstGeom prst="flowChartAlternate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15616" y="2164754"/>
            <a:ext cx="2449290" cy="1696294"/>
          </a:xfrm>
          <a:prstGeom prst="roundRect">
            <a:avLst/>
          </a:prstGeom>
          <a:solidFill>
            <a:srgbClr val="EEECE1">
              <a:lumMod val="90000"/>
            </a:srgb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29" name="Picture 5" descr="C:\Users\FGJ\AppData\Roaming\SogouExplorer\Download\line_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35" y="2148705"/>
            <a:ext cx="864096" cy="11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7" y="22417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68" y="409090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FGJ\Pictures\imagesCAULZML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63" y="2927551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 descr="C:\Users\FGJ\AppData\Roaming\SogouExplorer\Download\chart_b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94" y="4549533"/>
            <a:ext cx="86409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FGJ\Desktop\pie_cha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16" y="4652956"/>
            <a:ext cx="760572" cy="7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439996" y="3393499"/>
            <a:ext cx="13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社区案例库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99317" y="5427857"/>
            <a:ext cx="18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中心医院知识库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Freeform 4"/>
          <p:cNvSpPr>
            <a:spLocks/>
          </p:cNvSpPr>
          <p:nvPr/>
        </p:nvSpPr>
        <p:spPr bwMode="gray">
          <a:xfrm rot="1990219" flipH="1">
            <a:off x="5294909" y="2723534"/>
            <a:ext cx="1171959" cy="552437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rgbClr val="9BBB59">
              <a:lumMod val="20000"/>
              <a:lumOff val="80000"/>
            </a:srgbClr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gray">
          <a:xfrm rot="14313456" flipH="1">
            <a:off x="5272006" y="4320488"/>
            <a:ext cx="1171959" cy="552437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rgbClr val="1F497D">
              <a:lumMod val="20000"/>
              <a:lumOff val="80000"/>
            </a:srgbClr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0" name="右箭头 39"/>
          <p:cNvSpPr/>
          <p:nvPr/>
        </p:nvSpPr>
        <p:spPr>
          <a:xfrm rot="18475673">
            <a:off x="3312878" y="4395505"/>
            <a:ext cx="504056" cy="253112"/>
          </a:xfrm>
          <a:prstGeom prst="rightArrow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左箭头 40"/>
          <p:cNvSpPr/>
          <p:nvPr/>
        </p:nvSpPr>
        <p:spPr>
          <a:xfrm>
            <a:off x="3564906" y="3048200"/>
            <a:ext cx="432048" cy="242725"/>
          </a:xfrm>
          <a:prstGeom prst="leftArrow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3038" y="533207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统计分析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4186" y="199737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知识推广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5558" y="487041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知识更新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0356" y="3220135"/>
            <a:ext cx="114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专家经验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6" name="Picture 2" descr="C:\Users\FGJ\Desktop\editcop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56" y="2059564"/>
            <a:ext cx="1145098" cy="11450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134260" y="6165304"/>
            <a:ext cx="68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解决了基层医院诊疗水平低下和中心医院专科医疗数据稀缺的问题</a:t>
            </a:r>
            <a:endParaRPr lang="zh-CN" altLang="en-US" dirty="0"/>
          </a:p>
        </p:txBody>
      </p:sp>
      <p:sp>
        <p:nvSpPr>
          <p:cNvPr id="24" name="左箭头 23"/>
          <p:cNvSpPr/>
          <p:nvPr/>
        </p:nvSpPr>
        <p:spPr>
          <a:xfrm rot="15914056">
            <a:off x="1923018" y="4017240"/>
            <a:ext cx="432048" cy="242725"/>
          </a:xfrm>
          <a:prstGeom prst="leftArrow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2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9312" y="1583750"/>
            <a:ext cx="473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面向区域专科决策支持系统的研究内容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3424" y="2230081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面向不同专科的决策支持技术</a:t>
            </a:r>
            <a:endParaRPr lang="en-US" altLang="zh-CN" sz="2400" dirty="0" smtClean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2F2B20"/>
                </a:solidFill>
              </a:rPr>
              <a:t>面向区域的医疗数据存储</a:t>
            </a:r>
            <a:r>
              <a:rPr lang="zh-CN" altLang="en-US" sz="2400" dirty="0" smtClean="0">
                <a:solidFill>
                  <a:srgbClr val="2F2B20"/>
                </a:solidFill>
              </a:rPr>
              <a:t>技术</a:t>
            </a:r>
            <a:endParaRPr lang="en-US" altLang="zh-CN" sz="2400" dirty="0" smtClean="0">
              <a:solidFill>
                <a:srgbClr val="2F2B2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基于云计算的系统设计</a:t>
            </a:r>
            <a:endParaRPr lang="en-US" altLang="zh-CN" sz="2400" dirty="0"/>
          </a:p>
          <a:p>
            <a:pPr marL="285750" lvl="0" indent="-285750">
              <a:buFont typeface="Wingdings" pitchFamily="2" charset="2"/>
              <a:buChar char="Ø"/>
            </a:pPr>
            <a:endParaRPr lang="en-US" altLang="zh-CN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8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关键技术调研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临床决策支持</a:t>
            </a:r>
            <a:endParaRPr lang="zh-CN" altLang="en-US" dirty="0"/>
          </a:p>
        </p:txBody>
      </p:sp>
      <p:pic>
        <p:nvPicPr>
          <p:cNvPr id="1025" name="Picture 1" descr="C:\Users\FGJ\AppData\Roaming\Tencent\Users\794460205\QQ\WinTemp\RichOle\(FX[CMQKL%QCC@08EF0)PJ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34575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59632" y="4941168"/>
            <a:ext cx="41764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6136" y="1835532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综述方面，我有一些疑问，如何判断哪些疾病应该用什么样的推理机制呢？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如果我只是提出自己的看法，是不是没有根据？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关键技术调研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数据存储技术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VS SQL Server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298028"/>
            <a:ext cx="561662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系统对数据存储的要求：</a:t>
            </a:r>
            <a:endParaRPr lang="en-US" altLang="zh-CN" dirty="0" smtClean="0"/>
          </a:p>
          <a:p>
            <a:pPr marL="342900" indent="-342900">
              <a:buAutoNum type="alphaUcPeriod"/>
            </a:pPr>
            <a:r>
              <a:rPr lang="zh-CN" altLang="en-US" dirty="0" smtClean="0"/>
              <a:t>临床专科医疗数据需求的变化</a:t>
            </a:r>
            <a:endParaRPr lang="en-US" altLang="zh-CN" dirty="0" smtClean="0"/>
          </a:p>
          <a:p>
            <a:pPr marL="342900" indent="-342900">
              <a:buAutoNum type="alphaUcPeriod"/>
            </a:pPr>
            <a:r>
              <a:rPr lang="zh-CN" altLang="en-US" dirty="0" smtClean="0"/>
              <a:t>面向区域高性能存储服务</a:t>
            </a:r>
            <a:endParaRPr lang="en-US" altLang="zh-CN" dirty="0" smtClean="0"/>
          </a:p>
          <a:p>
            <a:pPr marL="342900" indent="-342900">
              <a:buAutoNum type="alphaUcPeriod"/>
            </a:pPr>
            <a:r>
              <a:rPr lang="zh-CN" altLang="en-US" dirty="0" smtClean="0"/>
              <a:t>面向大数据的存储扩展性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9545" y="3559869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特性：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面向文档的方式可以表达复杂的层次关系，没有</a:t>
            </a:r>
            <a:r>
              <a:rPr lang="zh-CN" altLang="en-US" dirty="0"/>
              <a:t>关系型</a:t>
            </a:r>
            <a:r>
              <a:rPr lang="zh-CN" altLang="en-US" dirty="0" smtClean="0"/>
              <a:t>数据库  的</a:t>
            </a:r>
            <a:r>
              <a:rPr lang="zh-CN" altLang="en-US" dirty="0"/>
              <a:t>模式</a:t>
            </a:r>
            <a:r>
              <a:rPr lang="zh-CN" altLang="en-US" dirty="0" smtClean="0"/>
              <a:t>，容许数据模型的变更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高性能，通过使用</a:t>
            </a:r>
            <a:r>
              <a:rPr lang="en-US" altLang="zh-CN" dirty="0" err="1"/>
              <a:t>mmap</a:t>
            </a:r>
            <a:r>
              <a:rPr lang="zh-CN" altLang="en-US" dirty="0"/>
              <a:t>和定时</a:t>
            </a:r>
            <a:r>
              <a:rPr lang="en-US" altLang="zh-CN" dirty="0" err="1"/>
              <a:t>fsync</a:t>
            </a:r>
            <a:r>
              <a:rPr lang="zh-CN" altLang="en-US" dirty="0"/>
              <a:t>的方法，避免了频繁</a:t>
            </a:r>
            <a:r>
              <a:rPr lang="en-US" altLang="zh-CN" dirty="0"/>
              <a:t>IO</a:t>
            </a:r>
            <a:r>
              <a:rPr lang="zh-CN" altLang="en-US" dirty="0"/>
              <a:t>，使其性能更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采用面向文档的数据模型使其自动在多个台机器之间分隔数据，处理集群数据和负载的平衡，提供易用的扩展方案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45786" y="5615776"/>
            <a:ext cx="63129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可以满足存储的需求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59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关键技术调研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云计算平台的调研分析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9916"/>
            <a:ext cx="4412615" cy="26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228064" y="5296130"/>
            <a:ext cx="19642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亚马逊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AWS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6000" y="4772910"/>
            <a:ext cx="26709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谷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歌</a:t>
            </a:r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App Engine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612" y="5830142"/>
            <a:ext cx="1762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微软</a:t>
            </a:r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Azure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20818" y="5811956"/>
            <a:ext cx="12666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阿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里云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88271" y="5960947"/>
            <a:ext cx="342805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55166" y="2523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减少成本</a:t>
            </a:r>
          </a:p>
        </p:txBody>
      </p:sp>
      <p:sp>
        <p:nvSpPr>
          <p:cNvPr id="12" name="矩形 11"/>
          <p:cNvSpPr/>
          <p:nvPr/>
        </p:nvSpPr>
        <p:spPr>
          <a:xfrm>
            <a:off x="6369002" y="34278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促进信息共享</a:t>
            </a:r>
          </a:p>
        </p:txBody>
      </p:sp>
    </p:spTree>
    <p:extLst>
      <p:ext uri="{BB962C8B-B14F-4D97-AF65-F5344CB8AC3E}">
        <p14:creationId xmlns:p14="http://schemas.microsoft.com/office/powerpoint/2010/main" val="397259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5714286" y="4837736"/>
            <a:ext cx="1835322" cy="832131"/>
          </a:xfrm>
          <a:prstGeom prst="roundRect">
            <a:avLst/>
          </a:prstGeom>
          <a:solidFill>
            <a:srgbClr val="52A9D4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3568" y="2269714"/>
            <a:ext cx="2520280" cy="28776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7058" y="160801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面向大数据的数据存储设计</a:t>
            </a:r>
            <a:endParaRPr lang="zh-CN" altLang="en-US" dirty="0"/>
          </a:p>
        </p:txBody>
      </p:sp>
      <p:pic>
        <p:nvPicPr>
          <p:cNvPr id="2049" name="Picture 1" descr="C:\Users\FGJ\AppData\Roaming\Tencent\Users\794460205\QQ\WinTemp\RichOle\KEOE1$WAW(DPHX853IY2PN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87" y="1187479"/>
            <a:ext cx="2133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40516" y="260203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-id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40516" y="296647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40516" y="333091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40516" y="3685782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35896" y="2287068"/>
            <a:ext cx="4464496" cy="4166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209015" y="260645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visit_id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209015" y="297089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209015" y="333533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doctor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209015" y="3690202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14254" y="4079970"/>
            <a:ext cx="1801962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HeadacheType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14254" y="4444410"/>
            <a:ext cx="1801961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headacheTime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29826" y="4913484"/>
            <a:ext cx="1703325" cy="1179812"/>
          </a:xfrm>
          <a:prstGeom prst="roundRect">
            <a:avLst/>
          </a:prstGeom>
          <a:solidFill>
            <a:srgbClr val="52A9D4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14286" y="4944099"/>
            <a:ext cx="2242090" cy="1149197"/>
          </a:xfrm>
          <a:prstGeom prst="roundRect">
            <a:avLst/>
          </a:prstGeom>
          <a:solidFill>
            <a:srgbClr val="40DEE6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14254" y="4790913"/>
            <a:ext cx="1801961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68144" y="5147330"/>
            <a:ext cx="1944215" cy="364440"/>
          </a:xfrm>
          <a:prstGeom prst="roundRect">
            <a:avLst/>
          </a:prstGeom>
          <a:solidFill>
            <a:srgbClr val="40DEE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HeadachePosition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797074" y="5177944"/>
            <a:ext cx="1517780" cy="364440"/>
          </a:xfrm>
          <a:prstGeom prst="roundRect">
            <a:avLst/>
          </a:prstGeom>
          <a:solidFill>
            <a:srgbClr val="52A9D4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Companion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52584" y="22371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PatCollection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4288" y="2771324"/>
            <a:ext cx="22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VisitRecordCollection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691680" y="4079970"/>
            <a:ext cx="1224135" cy="5466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Family</a:t>
            </a:r>
          </a:p>
          <a:p>
            <a:pPr algn="ctr"/>
            <a:r>
              <a:rPr lang="en-US" altLang="zh-CN" dirty="0" smtClean="0"/>
              <a:t>Disease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203848" y="3513138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9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2688</TotalTime>
  <Words>630</Words>
  <Application>Microsoft Office PowerPoint</Application>
  <PresentationFormat>全屏显示(4:3)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相邻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FGJ</dc:creator>
  <cp:lastModifiedBy>FGJ</cp:lastModifiedBy>
  <cp:revision>50</cp:revision>
  <dcterms:created xsi:type="dcterms:W3CDTF">2013-11-13T10:46:35Z</dcterms:created>
  <dcterms:modified xsi:type="dcterms:W3CDTF">2013-11-18T08:52:07Z</dcterms:modified>
</cp:coreProperties>
</file>