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256" r:id="rId3"/>
    <p:sldId id="258" r:id="rId4"/>
    <p:sldId id="257" r:id="rId5"/>
    <p:sldId id="261" r:id="rId6"/>
    <p:sldId id="328" r:id="rId7"/>
    <p:sldId id="327" r:id="rId8"/>
    <p:sldId id="322" r:id="rId9"/>
    <p:sldId id="329" r:id="rId10"/>
    <p:sldId id="263" r:id="rId11"/>
    <p:sldId id="265" r:id="rId12"/>
    <p:sldId id="274" r:id="rId13"/>
    <p:sldId id="314" r:id="rId14"/>
    <p:sldId id="264" r:id="rId15"/>
    <p:sldId id="326" r:id="rId16"/>
    <p:sldId id="262" r:id="rId17"/>
    <p:sldId id="312" r:id="rId18"/>
    <p:sldId id="301" r:id="rId19"/>
    <p:sldId id="279" r:id="rId20"/>
    <p:sldId id="324" r:id="rId21"/>
    <p:sldId id="325" r:id="rId22"/>
    <p:sldId id="298" r:id="rId23"/>
    <p:sldId id="317" r:id="rId24"/>
    <p:sldId id="313" r:id="rId25"/>
    <p:sldId id="307" r:id="rId26"/>
    <p:sldId id="276" r:id="rId27"/>
    <p:sldId id="271" r:id="rId28"/>
    <p:sldId id="293" r:id="rId29"/>
    <p:sldId id="286" r:id="rId30"/>
    <p:sldId id="281" r:id="rId31"/>
    <p:sldId id="284" r:id="rId32"/>
    <p:sldId id="320" r:id="rId33"/>
    <p:sldId id="321" r:id="rId34"/>
    <p:sldId id="277" r:id="rId35"/>
    <p:sldId id="282" r:id="rId36"/>
    <p:sldId id="285" r:id="rId37"/>
    <p:sldId id="294" r:id="rId38"/>
    <p:sldId id="283" r:id="rId39"/>
    <p:sldId id="297" r:id="rId40"/>
    <p:sldId id="319" r:id="rId41"/>
    <p:sldId id="25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0F4"/>
    <a:srgbClr val="3399FF"/>
    <a:srgbClr val="C2E6B8"/>
    <a:srgbClr val="D9E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93" d="100"/>
          <a:sy n="93" d="100"/>
        </p:scale>
        <p:origin x="-90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708E7-68CC-4F97-875A-F224EAC92E07}" type="doc">
      <dgm:prSet loTypeId="urn:microsoft.com/office/officeart/2005/8/layout/hProcess9" loCatId="process" qsTypeId="urn:microsoft.com/office/officeart/2005/8/quickstyle/simple1" qsCatId="simple" csTypeId="urn:microsoft.com/office/officeart/2005/8/colors/colorful4" csCatId="colorful" phldr="1"/>
      <dgm:spPr/>
    </dgm:pt>
    <dgm:pt modelId="{7AE7198D-12D3-4686-8D8C-5F829E0DBC24}">
      <dgm:prSet phldrT="[文本]"/>
      <dgm:spPr>
        <a:xfrm>
          <a:off x="0" y="1219199"/>
          <a:ext cx="1828800" cy="1625600"/>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EB87C391-3D6C-4EB6-823E-E11A0E4E6C49}" type="parTrans" cxnId="{903319D1-5C69-4E3F-97BB-BAB54D53C27C}">
      <dgm:prSet/>
      <dgm:spPr/>
      <dgm:t>
        <a:bodyPr/>
        <a:lstStyle/>
        <a:p>
          <a:endParaRPr lang="zh-CN" altLang="en-US"/>
        </a:p>
      </dgm:t>
    </dgm:pt>
    <dgm:pt modelId="{D63A11FF-378E-4BF8-902F-31EF5C80620D}" type="sibTrans" cxnId="{903319D1-5C69-4E3F-97BB-BAB54D53C27C}">
      <dgm:prSet/>
      <dgm:spPr/>
      <dgm:t>
        <a:bodyPr/>
        <a:lstStyle/>
        <a:p>
          <a:endParaRPr lang="zh-CN" altLang="en-US"/>
        </a:p>
      </dgm:t>
    </dgm:pt>
    <dgm:pt modelId="{D6F38E54-F037-4342-B030-4E05020B5F1F}">
      <dgm:prSet phldrT="[文本]"/>
      <dgm:spPr>
        <a:xfrm>
          <a:off x="2133599" y="1219199"/>
          <a:ext cx="1828800" cy="1625600"/>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B6B9F223-64A4-4608-9B6F-E83346EA11C8}" type="parTrans" cxnId="{8B30D3DE-10ED-40B7-B6AC-44E4415CD43E}">
      <dgm:prSet/>
      <dgm:spPr/>
      <dgm:t>
        <a:bodyPr/>
        <a:lstStyle/>
        <a:p>
          <a:endParaRPr lang="zh-CN" altLang="en-US"/>
        </a:p>
      </dgm:t>
    </dgm:pt>
    <dgm:pt modelId="{2EE56E42-C02E-4A2D-A9AA-CD4364B968EC}" type="sibTrans" cxnId="{8B30D3DE-10ED-40B7-B6AC-44E4415CD43E}">
      <dgm:prSet/>
      <dgm:spPr/>
      <dgm:t>
        <a:bodyPr/>
        <a:lstStyle/>
        <a:p>
          <a:endParaRPr lang="zh-CN" altLang="en-US"/>
        </a:p>
      </dgm:t>
    </dgm:pt>
    <dgm:pt modelId="{0EDB0841-5364-4A01-86B0-08F2164032B6}">
      <dgm:prSet phldrT="[文本]"/>
      <dgm:spPr>
        <a:xfrm>
          <a:off x="4267200" y="1219199"/>
          <a:ext cx="1828800" cy="1625600"/>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45DFDD56-6483-4FBF-AEF8-5DAA84A17F67}" type="parTrans" cxnId="{A83C9B65-F5DD-454C-A40B-5B9A9B406F84}">
      <dgm:prSet/>
      <dgm:spPr/>
      <dgm:t>
        <a:bodyPr/>
        <a:lstStyle/>
        <a:p>
          <a:endParaRPr lang="zh-CN" altLang="en-US"/>
        </a:p>
      </dgm:t>
    </dgm:pt>
    <dgm:pt modelId="{28E088BD-7A2B-4617-B45F-176893D07596}" type="sibTrans" cxnId="{A83C9B65-F5DD-454C-A40B-5B9A9B406F84}">
      <dgm:prSet/>
      <dgm:spPr/>
      <dgm:t>
        <a:bodyPr/>
        <a:lstStyle/>
        <a:p>
          <a:endParaRPr lang="zh-CN" altLang="en-US"/>
        </a:p>
      </dgm:t>
    </dgm:pt>
    <dgm:pt modelId="{A7A3E541-EC89-4C19-986F-380989F95AAD}" type="pres">
      <dgm:prSet presAssocID="{4A2708E7-68CC-4F97-875A-F224EAC92E07}" presName="CompostProcess" presStyleCnt="0">
        <dgm:presLayoutVars>
          <dgm:dir/>
          <dgm:resizeHandles val="exact"/>
        </dgm:presLayoutVars>
      </dgm:prSet>
      <dgm:spPr/>
    </dgm:pt>
    <dgm:pt modelId="{9FF1B752-78E5-4353-B550-04E276A60E8C}" type="pres">
      <dgm:prSet presAssocID="{4A2708E7-68CC-4F97-875A-F224EAC92E07}" presName="arrow" presStyleLbl="bgShp" presStyleIdx="0" presStyleCnt="1" custLinFactNeighborX="5476" custLinFactNeighborY="-24806"/>
      <dgm:spPr>
        <a:xfrm>
          <a:off x="457199" y="0"/>
          <a:ext cx="5181600" cy="4063999"/>
        </a:xfrm>
        <a:prstGeom prst="rightArrow">
          <a:avLst/>
        </a:prstGeom>
        <a:solidFill>
          <a:srgbClr val="8064A2">
            <a:tint val="40000"/>
            <a:hueOff val="0"/>
            <a:satOff val="0"/>
            <a:lumOff val="0"/>
            <a:alphaOff val="0"/>
          </a:srgbClr>
        </a:solidFill>
        <a:ln>
          <a:noFill/>
        </a:ln>
        <a:effectLst/>
      </dgm:spPr>
      <dgm:t>
        <a:bodyPr/>
        <a:lstStyle/>
        <a:p>
          <a:endParaRPr lang="zh-CN" altLang="en-US"/>
        </a:p>
      </dgm:t>
    </dgm:pt>
    <dgm:pt modelId="{A6C4B2DD-251F-416A-9126-C35CF776C2E4}" type="pres">
      <dgm:prSet presAssocID="{4A2708E7-68CC-4F97-875A-F224EAC92E07}" presName="linearProcess" presStyleCnt="0"/>
      <dgm:spPr/>
    </dgm:pt>
    <dgm:pt modelId="{207D15A2-AF95-44EF-AA73-8DFD3E93D4D0}" type="pres">
      <dgm:prSet presAssocID="{7AE7198D-12D3-4686-8D8C-5F829E0DBC24}" presName="textNode" presStyleLbl="node1" presStyleIdx="0" presStyleCnt="3">
        <dgm:presLayoutVars>
          <dgm:bulletEnabled val="1"/>
        </dgm:presLayoutVars>
      </dgm:prSet>
      <dgm:spPr/>
      <dgm:t>
        <a:bodyPr/>
        <a:lstStyle/>
        <a:p>
          <a:endParaRPr lang="zh-CN" altLang="en-US"/>
        </a:p>
      </dgm:t>
    </dgm:pt>
    <dgm:pt modelId="{75087EF4-5FAD-4A8F-8181-677D4A44AEB4}" type="pres">
      <dgm:prSet presAssocID="{D63A11FF-378E-4BF8-902F-31EF5C80620D}" presName="sibTrans" presStyleCnt="0"/>
      <dgm:spPr/>
    </dgm:pt>
    <dgm:pt modelId="{E3249015-0E52-4E9C-97E2-C31755DA7C84}" type="pres">
      <dgm:prSet presAssocID="{D6F38E54-F037-4342-B030-4E05020B5F1F}" presName="textNode" presStyleLbl="node1" presStyleIdx="1" presStyleCnt="3">
        <dgm:presLayoutVars>
          <dgm:bulletEnabled val="1"/>
        </dgm:presLayoutVars>
      </dgm:prSet>
      <dgm:spPr/>
      <dgm:t>
        <a:bodyPr/>
        <a:lstStyle/>
        <a:p>
          <a:endParaRPr lang="zh-CN" altLang="en-US"/>
        </a:p>
      </dgm:t>
    </dgm:pt>
    <dgm:pt modelId="{98426B35-6CEC-4DAC-9C23-367E3FDF4445}" type="pres">
      <dgm:prSet presAssocID="{2EE56E42-C02E-4A2D-A9AA-CD4364B968EC}" presName="sibTrans" presStyleCnt="0"/>
      <dgm:spPr/>
    </dgm:pt>
    <dgm:pt modelId="{B96F21A7-FF77-4091-8524-2D0FE362DC7E}" type="pres">
      <dgm:prSet presAssocID="{0EDB0841-5364-4A01-86B0-08F2164032B6}" presName="textNode" presStyleLbl="node1" presStyleIdx="2" presStyleCnt="3">
        <dgm:presLayoutVars>
          <dgm:bulletEnabled val="1"/>
        </dgm:presLayoutVars>
      </dgm:prSet>
      <dgm:spPr/>
      <dgm:t>
        <a:bodyPr/>
        <a:lstStyle/>
        <a:p>
          <a:endParaRPr lang="zh-CN" altLang="en-US"/>
        </a:p>
      </dgm:t>
    </dgm:pt>
  </dgm:ptLst>
  <dgm:cxnLst>
    <dgm:cxn modelId="{7690A9C1-69FC-482F-8D37-214105099769}" type="presOf" srcId="{7AE7198D-12D3-4686-8D8C-5F829E0DBC24}" destId="{207D15A2-AF95-44EF-AA73-8DFD3E93D4D0}" srcOrd="0" destOrd="0" presId="urn:microsoft.com/office/officeart/2005/8/layout/hProcess9"/>
    <dgm:cxn modelId="{903319D1-5C69-4E3F-97BB-BAB54D53C27C}" srcId="{4A2708E7-68CC-4F97-875A-F224EAC92E07}" destId="{7AE7198D-12D3-4686-8D8C-5F829E0DBC24}" srcOrd="0" destOrd="0" parTransId="{EB87C391-3D6C-4EB6-823E-E11A0E4E6C49}" sibTransId="{D63A11FF-378E-4BF8-902F-31EF5C80620D}"/>
    <dgm:cxn modelId="{A83C9B65-F5DD-454C-A40B-5B9A9B406F84}" srcId="{4A2708E7-68CC-4F97-875A-F224EAC92E07}" destId="{0EDB0841-5364-4A01-86B0-08F2164032B6}" srcOrd="2" destOrd="0" parTransId="{45DFDD56-6483-4FBF-AEF8-5DAA84A17F67}" sibTransId="{28E088BD-7A2B-4617-B45F-176893D07596}"/>
    <dgm:cxn modelId="{FB7046AC-F53B-42FD-8E27-164FD3921C2C}" type="presOf" srcId="{4A2708E7-68CC-4F97-875A-F224EAC92E07}" destId="{A7A3E541-EC89-4C19-986F-380989F95AAD}" srcOrd="0" destOrd="0" presId="urn:microsoft.com/office/officeart/2005/8/layout/hProcess9"/>
    <dgm:cxn modelId="{8B30D3DE-10ED-40B7-B6AC-44E4415CD43E}" srcId="{4A2708E7-68CC-4F97-875A-F224EAC92E07}" destId="{D6F38E54-F037-4342-B030-4E05020B5F1F}" srcOrd="1" destOrd="0" parTransId="{B6B9F223-64A4-4608-9B6F-E83346EA11C8}" sibTransId="{2EE56E42-C02E-4A2D-A9AA-CD4364B968EC}"/>
    <dgm:cxn modelId="{B338AB25-77D4-4E4B-98F6-CEE0C4115002}" type="presOf" srcId="{D6F38E54-F037-4342-B030-4E05020B5F1F}" destId="{E3249015-0E52-4E9C-97E2-C31755DA7C84}" srcOrd="0" destOrd="0" presId="urn:microsoft.com/office/officeart/2005/8/layout/hProcess9"/>
    <dgm:cxn modelId="{FC861D07-4B1F-45DC-A779-6E1CA70DFD30}" type="presOf" srcId="{0EDB0841-5364-4A01-86B0-08F2164032B6}" destId="{B96F21A7-FF77-4091-8524-2D0FE362DC7E}" srcOrd="0" destOrd="0" presId="urn:microsoft.com/office/officeart/2005/8/layout/hProcess9"/>
    <dgm:cxn modelId="{14E1733C-C80A-457F-8FDE-9089AC00B9B9}" type="presParOf" srcId="{A7A3E541-EC89-4C19-986F-380989F95AAD}" destId="{9FF1B752-78E5-4353-B550-04E276A60E8C}" srcOrd="0" destOrd="0" presId="urn:microsoft.com/office/officeart/2005/8/layout/hProcess9"/>
    <dgm:cxn modelId="{CC48E7A5-5892-4198-AD71-5132BCC4046C}" type="presParOf" srcId="{A7A3E541-EC89-4C19-986F-380989F95AAD}" destId="{A6C4B2DD-251F-416A-9126-C35CF776C2E4}" srcOrd="1" destOrd="0" presId="urn:microsoft.com/office/officeart/2005/8/layout/hProcess9"/>
    <dgm:cxn modelId="{297A2A2F-49DA-4416-9E07-AF131E3DB5E4}" type="presParOf" srcId="{A6C4B2DD-251F-416A-9126-C35CF776C2E4}" destId="{207D15A2-AF95-44EF-AA73-8DFD3E93D4D0}" srcOrd="0" destOrd="0" presId="urn:microsoft.com/office/officeart/2005/8/layout/hProcess9"/>
    <dgm:cxn modelId="{A25E2B22-D583-45F1-AAF0-40AFF6A78D32}" type="presParOf" srcId="{A6C4B2DD-251F-416A-9126-C35CF776C2E4}" destId="{75087EF4-5FAD-4A8F-8181-677D4A44AEB4}" srcOrd="1" destOrd="0" presId="urn:microsoft.com/office/officeart/2005/8/layout/hProcess9"/>
    <dgm:cxn modelId="{8C86ABE5-32BB-4FF5-93E7-2FFAC4D7CF85}" type="presParOf" srcId="{A6C4B2DD-251F-416A-9126-C35CF776C2E4}" destId="{E3249015-0E52-4E9C-97E2-C31755DA7C84}" srcOrd="2" destOrd="0" presId="urn:microsoft.com/office/officeart/2005/8/layout/hProcess9"/>
    <dgm:cxn modelId="{BC897DBD-6822-4C20-B534-1408A3AC59F6}" type="presParOf" srcId="{A6C4B2DD-251F-416A-9126-C35CF776C2E4}" destId="{98426B35-6CEC-4DAC-9C23-367E3FDF4445}" srcOrd="3" destOrd="0" presId="urn:microsoft.com/office/officeart/2005/8/layout/hProcess9"/>
    <dgm:cxn modelId="{99FBAF1F-6815-4C7C-ADCC-96D8135D4700}" type="presParOf" srcId="{A6C4B2DD-251F-416A-9126-C35CF776C2E4}" destId="{B96F21A7-FF77-4091-8524-2D0FE362DC7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92AA-D379-4FD2-B2BE-0106447557CB}" type="datetimeFigureOut">
              <a:rPr lang="zh-CN" altLang="en-US" smtClean="0"/>
              <a:t>2013/12/27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9F8AD-38F6-4812-8E25-58A478D004CF}" type="slidenum">
              <a:rPr lang="zh-CN" altLang="en-US" smtClean="0"/>
              <a:t>‹#›</a:t>
            </a:fld>
            <a:endParaRPr lang="zh-CN" altLang="en-US"/>
          </a:p>
        </p:txBody>
      </p:sp>
    </p:spTree>
    <p:extLst>
      <p:ext uri="{BB962C8B-B14F-4D97-AF65-F5344CB8AC3E}">
        <p14:creationId xmlns:p14="http://schemas.microsoft.com/office/powerpoint/2010/main" val="125773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a:t>
            </a:fld>
            <a:endParaRPr lang="en-US" altLang="zh-CN" smtClean="0">
              <a:solidFill>
                <a:srgbClr val="000000"/>
              </a:solidFill>
              <a:latin typeface="Arial" charset="0"/>
            </a:endParaRPr>
          </a:p>
        </p:txBody>
      </p:sp>
    </p:spTree>
    <p:extLst>
      <p:ext uri="{BB962C8B-B14F-4D97-AF65-F5344CB8AC3E}">
        <p14:creationId xmlns:p14="http://schemas.microsoft.com/office/powerpoint/2010/main" val="410146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17</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22</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25</a:t>
            </a:fld>
            <a:endParaRPr lang="en-US" altLang="zh-CN" smtClean="0">
              <a:solidFill>
                <a:srgbClr val="000000"/>
              </a:solidFill>
              <a:latin typeface="Arial" charset="0"/>
            </a:endParaRPr>
          </a:p>
        </p:txBody>
      </p:sp>
    </p:spTree>
    <p:extLst>
      <p:ext uri="{BB962C8B-B14F-4D97-AF65-F5344CB8AC3E}">
        <p14:creationId xmlns:p14="http://schemas.microsoft.com/office/powerpoint/2010/main" val="3178176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33</a:t>
            </a:fld>
            <a:endParaRPr lang="en-US" altLang="zh-CN" smtClean="0">
              <a:solidFill>
                <a:srgbClr val="000000"/>
              </a:solidFill>
              <a:latin typeface="Arial" charset="0"/>
            </a:endParaRPr>
          </a:p>
        </p:txBody>
      </p:sp>
    </p:spTree>
    <p:extLst>
      <p:ext uri="{BB962C8B-B14F-4D97-AF65-F5344CB8AC3E}">
        <p14:creationId xmlns:p14="http://schemas.microsoft.com/office/powerpoint/2010/main" val="61130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39</a:t>
            </a:fld>
            <a:endParaRPr lang="en-US" altLang="zh-CN" smtClean="0">
              <a:solidFill>
                <a:srgbClr val="000000"/>
              </a:solidFill>
              <a:latin typeface="Arial" charset="0"/>
            </a:endParaRPr>
          </a:p>
        </p:txBody>
      </p:sp>
    </p:spTree>
    <p:extLst>
      <p:ext uri="{BB962C8B-B14F-4D97-AF65-F5344CB8AC3E}">
        <p14:creationId xmlns:p14="http://schemas.microsoft.com/office/powerpoint/2010/main" val="213956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医疗服务为居民提供基本的医疗服务，是我国医疗体制改革和社区建设的重要组成部分。它是以人的保健为中心、家庭为单位、社区为范围导向，以妇女儿童、老年人、慢性病、残疾人和脆弱人群为重点，以解决社区主要问题、满足社区基本卫生需求为目的，融预防、医疗、保健、健康教育为一体的，有效、经济、综合、连续的基层医疗服</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3</a:t>
            </a:fld>
            <a:endParaRPr lang="zh-CN" altLang="en-US"/>
          </a:p>
        </p:txBody>
      </p:sp>
    </p:spTree>
    <p:extLst>
      <p:ext uri="{BB962C8B-B14F-4D97-AF65-F5344CB8AC3E}">
        <p14:creationId xmlns:p14="http://schemas.microsoft.com/office/powerpoint/2010/main" val="301251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4</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这就是临床决策支持系统。临床决策支持系统对医生看病的观察、诊断和治疗模</a:t>
            </a:r>
            <a:endParaRPr lang="en-US" altLang="zh-CN" dirty="0" smtClean="0"/>
          </a:p>
          <a:p>
            <a:r>
              <a:rPr lang="zh-CN" altLang="en-US" dirty="0" smtClean="0"/>
              <a:t>充分利用各地的医疗专家的知识和诊疗经验，在先进技术手段的支持下帮助并提高城乡基层医护人员的诊疗水平，做到“知识与技术下基层”，使一些常见病、多发病在城乡社区医院做到规范化诊疗</a:t>
            </a:r>
          </a:p>
          <a:p>
            <a:endParaRPr lang="en-US" altLang="zh-CN" dirty="0" smtClean="0"/>
          </a:p>
          <a:p>
            <a:endParaRPr lang="zh-CN" altLang="en-US" dirty="0" smtClean="0"/>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6</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7</a:t>
            </a:fld>
            <a:endParaRPr lang="zh-CN" altLang="en-US"/>
          </a:p>
        </p:txBody>
      </p:sp>
    </p:spTree>
    <p:extLst>
      <p:ext uri="{BB962C8B-B14F-4D97-AF65-F5344CB8AC3E}">
        <p14:creationId xmlns:p14="http://schemas.microsoft.com/office/powerpoint/2010/main" val="1892551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这就是临床决策支持系统。临床决策支持系统对医生看病的观察、诊断和治疗模</a:t>
            </a:r>
            <a:endParaRPr lang="en-US" altLang="zh-CN" dirty="0" smtClean="0"/>
          </a:p>
          <a:p>
            <a:r>
              <a:rPr lang="zh-CN" altLang="en-US" dirty="0" smtClean="0"/>
              <a:t>充分利用各地的医疗专家的知识和诊疗经验，在先进技术手段的支持下帮助并提高城乡基层医护人员的诊疗水平，做到“知识与技术下基层”，使一些常见病、多发病在城乡社区医院做到规范化诊疗</a:t>
            </a:r>
          </a:p>
          <a:p>
            <a:endParaRPr lang="en-US" altLang="zh-CN" dirty="0" smtClean="0"/>
          </a:p>
          <a:p>
            <a:endParaRPr lang="zh-CN" altLang="en-US" dirty="0" smtClean="0"/>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8</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设备部署 服务模式 使用方式 升级更新 </a:t>
            </a:r>
          </a:p>
          <a:p>
            <a:r>
              <a:rPr lang="en-US" altLang="zh-CN" dirty="0" err="1" smtClean="0"/>
              <a:t>SaaS</a:t>
            </a:r>
            <a:r>
              <a:rPr lang="en-US" altLang="zh-CN" dirty="0" smtClean="0"/>
              <a:t> </a:t>
            </a:r>
            <a:r>
              <a:rPr lang="zh-CN" altLang="en-US" dirty="0" smtClean="0"/>
              <a:t>模式 定期为定购的服务支付费用 只需要使用最简单的 </a:t>
            </a:r>
            <a:r>
              <a:rPr lang="en-US" altLang="zh-CN" dirty="0" smtClean="0"/>
              <a:t>PC </a:t>
            </a:r>
            <a:r>
              <a:rPr lang="zh-CN" altLang="en-US" dirty="0" smtClean="0"/>
              <a:t>设备 由厂商提供专业维护和服务 任何可接入 </a:t>
            </a:r>
            <a:r>
              <a:rPr lang="en-US" altLang="zh-CN" dirty="0" smtClean="0"/>
              <a:t>Internet </a:t>
            </a:r>
            <a:r>
              <a:rPr lang="zh-CN" altLang="en-US" dirty="0" smtClean="0"/>
              <a:t>的地方与时间使用 通过互联网随时更新软件使用的版本针对社区疾病的临床决策支持系统</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9</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11</a:t>
            </a:fld>
            <a:endParaRPr lang="en-US" altLang="zh-CN" smtClean="0">
              <a:solidFill>
                <a:srgbClr val="000000"/>
              </a:solidFill>
              <a:latin typeface="Arial" charset="0"/>
            </a:endParaRPr>
          </a:p>
        </p:txBody>
      </p:sp>
    </p:spTree>
    <p:extLst>
      <p:ext uri="{BB962C8B-B14F-4D97-AF65-F5344CB8AC3E}">
        <p14:creationId xmlns:p14="http://schemas.microsoft.com/office/powerpoint/2010/main" val="241385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15</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5502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4658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3336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2FB4426-5738-4515-A79A-7AFEF728041A}" type="slidenum">
              <a:rPr lang="en-US" altLang="zh-CN"/>
              <a:pPr>
                <a:defRPr/>
              </a:pPr>
              <a:t>‹#›</a:t>
            </a:fld>
            <a:endParaRPr lang="en-US" altLang="zh-CN"/>
          </a:p>
        </p:txBody>
      </p:sp>
    </p:spTree>
    <p:extLst>
      <p:ext uri="{BB962C8B-B14F-4D97-AF65-F5344CB8AC3E}">
        <p14:creationId xmlns:p14="http://schemas.microsoft.com/office/powerpoint/2010/main" val="302182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81533B-888C-4A32-B1D3-39D778DA3F0A}" type="slidenum">
              <a:rPr lang="en-US" altLang="zh-CN"/>
              <a:pPr>
                <a:defRPr/>
              </a:pPr>
              <a:t>‹#›</a:t>
            </a:fld>
            <a:endParaRPr lang="en-US" altLang="zh-CN"/>
          </a:p>
        </p:txBody>
      </p:sp>
    </p:spTree>
    <p:extLst>
      <p:ext uri="{BB962C8B-B14F-4D97-AF65-F5344CB8AC3E}">
        <p14:creationId xmlns:p14="http://schemas.microsoft.com/office/powerpoint/2010/main" val="19047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8FFCAC-800E-4FC6-923C-7475918DC2D1}" type="slidenum">
              <a:rPr lang="en-US" altLang="zh-CN"/>
              <a:pPr>
                <a:defRPr/>
              </a:pPr>
              <a:t>‹#›</a:t>
            </a:fld>
            <a:endParaRPr lang="en-US" altLang="zh-CN"/>
          </a:p>
        </p:txBody>
      </p:sp>
    </p:spTree>
    <p:extLst>
      <p:ext uri="{BB962C8B-B14F-4D97-AF65-F5344CB8AC3E}">
        <p14:creationId xmlns:p14="http://schemas.microsoft.com/office/powerpoint/2010/main" val="143360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D89F224-AFF1-4D47-940B-D850241BD4D6}" type="slidenum">
              <a:rPr lang="en-US" altLang="zh-CN"/>
              <a:pPr>
                <a:defRPr/>
              </a:pPr>
              <a:t>‹#›</a:t>
            </a:fld>
            <a:endParaRPr lang="en-US" altLang="zh-CN"/>
          </a:p>
        </p:txBody>
      </p:sp>
    </p:spTree>
    <p:extLst>
      <p:ext uri="{BB962C8B-B14F-4D97-AF65-F5344CB8AC3E}">
        <p14:creationId xmlns:p14="http://schemas.microsoft.com/office/powerpoint/2010/main" val="6833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2BECFE9-0E7B-4F03-B555-78B9B661D307}" type="slidenum">
              <a:rPr lang="en-US" altLang="zh-CN"/>
              <a:pPr>
                <a:defRPr/>
              </a:pPr>
              <a:t>‹#›</a:t>
            </a:fld>
            <a:endParaRPr lang="en-US" altLang="zh-CN"/>
          </a:p>
        </p:txBody>
      </p:sp>
    </p:spTree>
    <p:extLst>
      <p:ext uri="{BB962C8B-B14F-4D97-AF65-F5344CB8AC3E}">
        <p14:creationId xmlns:p14="http://schemas.microsoft.com/office/powerpoint/2010/main" val="33527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7687745-32C5-46B2-B2C7-FFC9046A7558}" type="slidenum">
              <a:rPr lang="en-US" altLang="zh-CN"/>
              <a:pPr>
                <a:defRPr/>
              </a:pPr>
              <a:t>‹#›</a:t>
            </a:fld>
            <a:endParaRPr lang="en-US" altLang="zh-CN"/>
          </a:p>
        </p:txBody>
      </p:sp>
    </p:spTree>
    <p:extLst>
      <p:ext uri="{BB962C8B-B14F-4D97-AF65-F5344CB8AC3E}">
        <p14:creationId xmlns:p14="http://schemas.microsoft.com/office/powerpoint/2010/main" val="283618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2A91896-4F5D-4807-B8D8-2588A25F2E34}" type="slidenum">
              <a:rPr lang="en-US" altLang="zh-CN"/>
              <a:pPr>
                <a:defRPr/>
              </a:pPr>
              <a:t>‹#›</a:t>
            </a:fld>
            <a:endParaRPr lang="en-US" altLang="zh-CN" dirty="0"/>
          </a:p>
        </p:txBody>
      </p:sp>
    </p:spTree>
    <p:extLst>
      <p:ext uri="{BB962C8B-B14F-4D97-AF65-F5344CB8AC3E}">
        <p14:creationId xmlns:p14="http://schemas.microsoft.com/office/powerpoint/2010/main" val="26805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A490D66C-8351-4BCF-923D-AF0F43F01F05}" type="slidenum">
              <a:rPr lang="en-US" altLang="zh-CN"/>
              <a:pPr>
                <a:defRPr/>
              </a:pPr>
              <a:t>‹#›</a:t>
            </a:fld>
            <a:endParaRPr lang="en-US" altLang="zh-CN"/>
          </a:p>
        </p:txBody>
      </p:sp>
    </p:spTree>
    <p:extLst>
      <p:ext uri="{BB962C8B-B14F-4D97-AF65-F5344CB8AC3E}">
        <p14:creationId xmlns:p14="http://schemas.microsoft.com/office/powerpoint/2010/main" val="42012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23439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6A0B98E0-37D5-4E26-A07C-C930531193E7}" type="slidenum">
              <a:rPr lang="en-US" altLang="zh-CN"/>
              <a:pPr>
                <a:defRPr/>
              </a:pPr>
              <a:t>‹#›</a:t>
            </a:fld>
            <a:endParaRPr lang="en-US" altLang="zh-CN"/>
          </a:p>
        </p:txBody>
      </p:sp>
    </p:spTree>
    <p:extLst>
      <p:ext uri="{BB962C8B-B14F-4D97-AF65-F5344CB8AC3E}">
        <p14:creationId xmlns:p14="http://schemas.microsoft.com/office/powerpoint/2010/main" val="363945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328D6D-200D-4FB9-A4D7-2D339A530A12}" type="slidenum">
              <a:rPr lang="en-US" altLang="zh-CN"/>
              <a:pPr>
                <a:defRPr/>
              </a:pPr>
              <a:t>‹#›</a:t>
            </a:fld>
            <a:endParaRPr lang="en-US" altLang="zh-CN"/>
          </a:p>
        </p:txBody>
      </p:sp>
    </p:spTree>
    <p:extLst>
      <p:ext uri="{BB962C8B-B14F-4D97-AF65-F5344CB8AC3E}">
        <p14:creationId xmlns:p14="http://schemas.microsoft.com/office/powerpoint/2010/main" val="36870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B6C57CD-F18A-4AC2-8057-6FFF343A0A19}" type="slidenum">
              <a:rPr lang="en-US" altLang="zh-CN"/>
              <a:pPr>
                <a:defRPr/>
              </a:pPr>
              <a:t>‹#›</a:t>
            </a:fld>
            <a:endParaRPr lang="en-US" altLang="zh-CN"/>
          </a:p>
        </p:txBody>
      </p:sp>
    </p:spTree>
    <p:extLst>
      <p:ext uri="{BB962C8B-B14F-4D97-AF65-F5344CB8AC3E}">
        <p14:creationId xmlns:p14="http://schemas.microsoft.com/office/powerpoint/2010/main" val="181256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4A111D5-406D-48FC-A661-70174EFC167C}" type="slidenum">
              <a:rPr lang="en-US" altLang="zh-CN"/>
              <a:pPr>
                <a:defRPr/>
              </a:pPr>
              <a:t>‹#›</a:t>
            </a:fld>
            <a:endParaRPr lang="en-US" altLang="zh-CN"/>
          </a:p>
        </p:txBody>
      </p:sp>
    </p:spTree>
    <p:extLst>
      <p:ext uri="{BB962C8B-B14F-4D97-AF65-F5344CB8AC3E}">
        <p14:creationId xmlns:p14="http://schemas.microsoft.com/office/powerpoint/2010/main" val="4155430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837C295-7D68-4988-90C3-9DF21B518A27}" type="slidenum">
              <a:rPr lang="en-US" altLang="zh-CN"/>
              <a:pPr>
                <a:defRPr/>
              </a:pPr>
              <a:t>‹#›</a:t>
            </a:fld>
            <a:endParaRPr lang="en-US" altLang="zh-CN"/>
          </a:p>
        </p:txBody>
      </p:sp>
    </p:spTree>
    <p:extLst>
      <p:ext uri="{BB962C8B-B14F-4D97-AF65-F5344CB8AC3E}">
        <p14:creationId xmlns:p14="http://schemas.microsoft.com/office/powerpoint/2010/main" val="123003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82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9914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8589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1464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65718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5018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11327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FB0C-B183-40D2-95EB-93C86A997F4D}" type="datetimeFigureOut">
              <a:rPr lang="zh-CN" altLang="en-US" smtClean="0"/>
              <a:t>2013/12/27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01974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ea typeface="宋体" charset="-122"/>
              </a:defRPr>
            </a:lvl1pPr>
          </a:lstStyle>
          <a:p>
            <a:pPr fontAlgn="base">
              <a:spcBef>
                <a:spcPct val="0"/>
              </a:spcBef>
              <a:spcAft>
                <a:spcPct val="0"/>
              </a:spcAft>
              <a:defRPr/>
            </a:pPr>
            <a:fld id="{EA7B43F8-B507-4BDB-BB7A-FB50974C1F7E}"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8180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8.xml"/><Relationship Id="rId6" Type="http://schemas.openxmlformats.org/officeDocument/2006/relationships/hyperlink" Target="http://www.google.com.hk/url?sa=i&amp;rct=j&amp;q=yes+icon&amp;source=images&amp;cd=&amp;cad=rja&amp;docid=DbRnwh3OIvZUTM&amp;tbnid=ZaTH7SEw8fJziM:&amp;ved=0CAUQjRw&amp;url=https://www.iconfinder.com/icons/27837/accept_check_confirmed_go_green_ok_positive_yes_icon&amp;ei=Ce27UpKbDNGviQf2qIHACg&amp;psig=AFQjCNHYSmn1Vp-2NgiYrnRuhMtCpYqhKg&amp;ust=1388134023542385" TargetMode="External"/><Relationship Id="rId5" Type="http://schemas.openxmlformats.org/officeDocument/2006/relationships/image" Target="../media/image18.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0.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3.jpeg"/><Relationship Id="rId5" Type="http://schemas.openxmlformats.org/officeDocument/2006/relationships/image" Target="../media/image9.png"/><Relationship Id="rId4" Type="http://schemas.openxmlformats.org/officeDocument/2006/relationships/image" Target="../media/image12.jpe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矩形 3"/>
          <p:cNvSpPr/>
          <p:nvPr/>
        </p:nvSpPr>
        <p:spPr>
          <a:xfrm>
            <a:off x="0" y="1903961"/>
            <a:ext cx="9144000" cy="1656001"/>
          </a:xfrm>
          <a:prstGeom prst="rect">
            <a:avLst/>
          </a:prstGeom>
          <a:solidFill>
            <a:srgbClr val="014C8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Franklin Gothic Medium"/>
              <a:ea typeface="微软雅黑"/>
              <a:cs typeface="+mn-cs"/>
            </a:endParaRPr>
          </a:p>
        </p:txBody>
      </p:sp>
      <p:sp>
        <p:nvSpPr>
          <p:cNvPr id="5" name="矩形 4"/>
          <p:cNvSpPr/>
          <p:nvPr/>
        </p:nvSpPr>
        <p:spPr>
          <a:xfrm>
            <a:off x="755576" y="1903961"/>
            <a:ext cx="3528392" cy="1656000"/>
          </a:xfrm>
          <a:prstGeom prst="rect">
            <a:avLst/>
          </a:prstGeom>
          <a:gradFill flip="none" rotWithShape="1">
            <a:gsLst>
              <a:gs pos="36000">
                <a:srgbClr val="026DCE"/>
              </a:gs>
              <a:gs pos="95000">
                <a:srgbClr val="014C83"/>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6" name="矩形 5"/>
          <p:cNvSpPr/>
          <p:nvPr/>
        </p:nvSpPr>
        <p:spPr>
          <a:xfrm>
            <a:off x="0" y="3496231"/>
            <a:ext cx="9144000" cy="222024"/>
          </a:xfrm>
          <a:prstGeom prst="rect">
            <a:avLst/>
          </a:prstGeom>
          <a:solidFill>
            <a:srgbClr val="012E57">
              <a:lumMod val="25000"/>
              <a:lumOff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7" name="TextBox 6"/>
          <p:cNvSpPr txBox="1"/>
          <p:nvPr/>
        </p:nvSpPr>
        <p:spPr>
          <a:xfrm>
            <a:off x="467544" y="2430413"/>
            <a:ext cx="8540725" cy="58477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面向社区的疾病诊断决策支持系统设计与开发</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 name="TextBox 7"/>
          <p:cNvSpPr txBox="1"/>
          <p:nvPr/>
        </p:nvSpPr>
        <p:spPr>
          <a:xfrm>
            <a:off x="3358809" y="3718255"/>
            <a:ext cx="2758194" cy="646331"/>
          </a:xfrm>
          <a:prstGeom prst="rect">
            <a:avLst/>
          </a:prstGeom>
          <a:noFill/>
        </p:spPr>
        <p:txBody>
          <a:bodyPr wrap="square" rtlCol="0">
            <a:spAutoFit/>
          </a:bodyPr>
          <a:lstStyle/>
          <a:p>
            <a:r>
              <a:rPr lang="zh-CN" altLang="en-US" dirty="0" smtClean="0"/>
              <a:t>汇报人</a:t>
            </a:r>
            <a:r>
              <a:rPr lang="en-US" altLang="zh-CN" dirty="0" smtClean="0"/>
              <a:t>: </a:t>
            </a:r>
            <a:r>
              <a:rPr lang="zh-CN" altLang="en-US" dirty="0" smtClean="0"/>
              <a:t>冯冠军</a:t>
            </a:r>
            <a:endParaRPr lang="en-US" altLang="zh-CN" dirty="0" smtClean="0"/>
          </a:p>
          <a:p>
            <a:r>
              <a:rPr lang="zh-CN" altLang="en-US" dirty="0" smtClean="0"/>
              <a:t>导    师</a:t>
            </a:r>
            <a:r>
              <a:rPr lang="en-US" altLang="zh-CN" dirty="0" smtClean="0"/>
              <a:t>:  </a:t>
            </a:r>
            <a:r>
              <a:rPr lang="zh-CN" altLang="en-US" dirty="0" smtClean="0"/>
              <a:t>吕旭东 教授</a:t>
            </a:r>
            <a:endParaRPr lang="en-US" altLang="zh-CN" dirty="0" smtClean="0"/>
          </a:p>
        </p:txBody>
      </p:sp>
    </p:spTree>
    <p:extLst>
      <p:ext uri="{BB962C8B-B14F-4D97-AF65-F5344CB8AC3E}">
        <p14:creationId xmlns:p14="http://schemas.microsoft.com/office/powerpoint/2010/main" val="58324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研究目标和内容</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616144" y="1832764"/>
            <a:ext cx="7632848" cy="2169825"/>
          </a:xfrm>
          <a:prstGeom prst="rect">
            <a:avLst/>
          </a:prstGeom>
        </p:spPr>
        <p:txBody>
          <a:bodyPr wrap="square">
            <a:spAutoFit/>
          </a:bodyPr>
          <a:lstStyle/>
          <a:p>
            <a:pPr marL="285750" lvl="0" indent="-285750" algn="just">
              <a:lnSpc>
                <a:spcPct val="150000"/>
              </a:lnSpc>
              <a:spcAft>
                <a:spcPts val="0"/>
              </a:spcAft>
              <a:buFont typeface="Wingdings" pitchFamily="2" charset="2"/>
              <a:buChar char="Ø"/>
            </a:pPr>
            <a:r>
              <a:rPr lang="zh-CN" altLang="zh-CN" kern="100" dirty="0">
                <a:latin typeface="Calibri"/>
                <a:cs typeface="Times New Roman"/>
              </a:rPr>
              <a:t>调研社区医疗的现况</a:t>
            </a:r>
            <a:r>
              <a:rPr lang="zh-CN" altLang="zh-CN" kern="100" dirty="0" smtClean="0">
                <a:latin typeface="Calibri"/>
                <a:cs typeface="Times New Roman"/>
              </a:rPr>
              <a:t>，</a:t>
            </a:r>
            <a:r>
              <a:rPr lang="zh-CN" altLang="en-US" kern="100" dirty="0" smtClean="0">
                <a:latin typeface="Calibri"/>
                <a:cs typeface="Times New Roman"/>
              </a:rPr>
              <a:t>设计</a:t>
            </a:r>
            <a:r>
              <a:rPr lang="zh-CN" altLang="zh-CN" kern="100" dirty="0" smtClean="0">
                <a:latin typeface="Calibri"/>
                <a:cs typeface="Times New Roman"/>
              </a:rPr>
              <a:t>分析</a:t>
            </a:r>
            <a:r>
              <a:rPr lang="zh-CN" altLang="zh-CN" kern="100" dirty="0">
                <a:latin typeface="Calibri"/>
                <a:cs typeface="Times New Roman"/>
              </a:rPr>
              <a:t>临床决策支持系统在社区环境直接应用存在的</a:t>
            </a:r>
            <a:r>
              <a:rPr lang="zh-CN" altLang="zh-CN" kern="100" dirty="0" smtClean="0">
                <a:latin typeface="Calibri"/>
                <a:cs typeface="Times New Roman"/>
              </a:rPr>
              <a:t>问题</a:t>
            </a:r>
            <a:r>
              <a:rPr lang="zh-CN" altLang="en-US" kern="100" dirty="0" smtClean="0">
                <a:latin typeface="Calibri"/>
                <a:cs typeface="Times New Roman"/>
              </a:rPr>
              <a:t>，</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设计</a:t>
            </a:r>
            <a:r>
              <a:rPr lang="zh-CN" altLang="en-US" kern="100" dirty="0">
                <a:latin typeface="Calibri"/>
                <a:cs typeface="Times New Roman"/>
              </a:rPr>
              <a:t>面向社区的临床决策系统的</a:t>
            </a:r>
            <a:r>
              <a:rPr lang="zh-CN" altLang="en-US" kern="100" dirty="0" smtClean="0">
                <a:latin typeface="Calibri"/>
                <a:cs typeface="Times New Roman"/>
              </a:rPr>
              <a:t>总体架构</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针对头痛，设计并实现原发性头痛的临床诊断决策支持系统</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zh-CN" dirty="0" smtClean="0">
                <a:latin typeface="Calibri"/>
                <a:cs typeface="Times New Roman"/>
              </a:rPr>
              <a:t>老年痴呆</a:t>
            </a:r>
            <a:r>
              <a:rPr lang="zh-CN" altLang="zh-CN" dirty="0">
                <a:latin typeface="Calibri"/>
                <a:cs typeface="Times New Roman"/>
              </a:rPr>
              <a:t>症疾病，设计并实现面向</a:t>
            </a:r>
            <a:r>
              <a:rPr lang="zh-CN" altLang="zh-CN" dirty="0" smtClean="0">
                <a:latin typeface="Calibri"/>
                <a:cs typeface="Times New Roman"/>
              </a:rPr>
              <a:t>社区</a:t>
            </a:r>
            <a:r>
              <a:rPr lang="zh-CN" altLang="en-US" dirty="0" smtClean="0">
                <a:latin typeface="Calibri"/>
                <a:cs typeface="Times New Roman"/>
              </a:rPr>
              <a:t>疾病诊断</a:t>
            </a:r>
            <a:r>
              <a:rPr lang="zh-CN" altLang="zh-CN" dirty="0" smtClean="0">
                <a:latin typeface="Calibri"/>
                <a:cs typeface="Times New Roman"/>
              </a:rPr>
              <a:t>决策支持系统</a:t>
            </a:r>
            <a:endParaRPr lang="en-US" altLang="zh-CN" dirty="0" smtClean="0">
              <a:latin typeface="Calibri"/>
              <a:cs typeface="Times New Roman"/>
            </a:endParaRPr>
          </a:p>
        </p:txBody>
      </p:sp>
      <p:sp>
        <p:nvSpPr>
          <p:cNvPr id="3" name="TextBox 2"/>
          <p:cNvSpPr txBox="1"/>
          <p:nvPr/>
        </p:nvSpPr>
        <p:spPr>
          <a:xfrm>
            <a:off x="464488" y="1268760"/>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研究内容</a:t>
            </a:r>
          </a:p>
        </p:txBody>
      </p:sp>
    </p:spTree>
    <p:extLst>
      <p:ext uri="{BB962C8B-B14F-4D97-AF65-F5344CB8AC3E}">
        <p14:creationId xmlns:p14="http://schemas.microsoft.com/office/powerpoint/2010/main" val="1716623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11</a:t>
            </a:fld>
            <a:endParaRPr lang="en-US" altLang="zh-CN" smtClean="0">
              <a:solidFill>
                <a:srgbClr val="000000"/>
              </a:solidFill>
              <a:latin typeface="Arial" charset="0"/>
            </a:endParaRPr>
          </a:p>
        </p:txBody>
      </p:sp>
      <p:sp>
        <p:nvSpPr>
          <p:cNvPr id="31" name="矩形 30"/>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37" name="Group 4"/>
          <p:cNvGrpSpPr>
            <a:grpSpLocks/>
          </p:cNvGrpSpPr>
          <p:nvPr/>
        </p:nvGrpSpPr>
        <p:grpSpPr bwMode="auto">
          <a:xfrm>
            <a:off x="3176588" y="4103786"/>
            <a:ext cx="5205412" cy="571500"/>
            <a:chOff x="3176558" y="3957654"/>
            <a:chExt cx="5205442" cy="571504"/>
          </a:xfrm>
        </p:grpSpPr>
        <p:sp>
          <p:nvSpPr>
            <p:cNvPr id="38" name="矩形 37"/>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39"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0" name="菱形 39"/>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1" name="Group 2"/>
          <p:cNvGrpSpPr>
            <a:grpSpLocks/>
          </p:cNvGrpSpPr>
          <p:nvPr/>
        </p:nvGrpSpPr>
        <p:grpSpPr bwMode="auto">
          <a:xfrm>
            <a:off x="3176588" y="2565499"/>
            <a:ext cx="5205412" cy="571500"/>
            <a:chOff x="3176558" y="2386018"/>
            <a:chExt cx="5205442" cy="571504"/>
          </a:xfrm>
          <a:solidFill>
            <a:schemeClr val="accent1"/>
          </a:solidFill>
        </p:grpSpPr>
        <p:sp>
          <p:nvSpPr>
            <p:cNvPr id="42" name="矩形 41"/>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3" name="菱形 42"/>
            <p:cNvSpPr/>
            <p:nvPr/>
          </p:nvSpPr>
          <p:spPr bwMode="auto">
            <a:xfrm>
              <a:off x="3176558" y="2386018"/>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4"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5" name="Group 3"/>
          <p:cNvGrpSpPr>
            <a:grpSpLocks/>
          </p:cNvGrpSpPr>
          <p:nvPr/>
        </p:nvGrpSpPr>
        <p:grpSpPr bwMode="auto">
          <a:xfrm>
            <a:off x="3176588" y="3335435"/>
            <a:ext cx="5281612" cy="571500"/>
            <a:chOff x="3176558" y="3171836"/>
            <a:chExt cx="5281642" cy="571504"/>
          </a:xfrm>
        </p:grpSpPr>
        <p:sp>
          <p:nvSpPr>
            <p:cNvPr id="46" name="矩形 45"/>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7" name="菱形 46"/>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48"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49"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0" name="Group 5"/>
          <p:cNvGrpSpPr>
            <a:grpSpLocks/>
          </p:cNvGrpSpPr>
          <p:nvPr/>
        </p:nvGrpSpPr>
        <p:grpSpPr bwMode="auto">
          <a:xfrm>
            <a:off x="3176588" y="4873724"/>
            <a:ext cx="5205412" cy="571500"/>
            <a:chOff x="3176558" y="4724400"/>
            <a:chExt cx="5205442" cy="571504"/>
          </a:xfrm>
        </p:grpSpPr>
        <p:sp>
          <p:nvSpPr>
            <p:cNvPr id="51"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2"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3"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4" name="菱形 53"/>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9901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12</a:t>
            </a:fld>
            <a:endParaRPr lang="en-US" altLang="zh-CN" dirty="0"/>
          </a:p>
        </p:txBody>
      </p:sp>
      <p:sp>
        <p:nvSpPr>
          <p:cNvPr id="3" name="圆角矩形 2"/>
          <p:cNvSpPr/>
          <p:nvPr/>
        </p:nvSpPr>
        <p:spPr bwMode="auto">
          <a:xfrm>
            <a:off x="3525965" y="2588521"/>
            <a:ext cx="3312369" cy="2182266"/>
          </a:xfrm>
          <a:prstGeom prst="roundRect">
            <a:avLst/>
          </a:prstGeom>
          <a:noFill/>
          <a:ln w="2857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4" name="椭圆 3"/>
          <p:cNvSpPr/>
          <p:nvPr/>
        </p:nvSpPr>
        <p:spPr bwMode="auto">
          <a:xfrm>
            <a:off x="836413" y="3679654"/>
            <a:ext cx="670916" cy="426173"/>
          </a:xfrm>
          <a:prstGeom prst="ellipse">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5" name="矩形 4"/>
          <p:cNvSpPr/>
          <p:nvPr/>
        </p:nvSpPr>
        <p:spPr bwMode="auto">
          <a:xfrm>
            <a:off x="2937988" y="3098535"/>
            <a:ext cx="411117" cy="1713644"/>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6" name="矩形 5"/>
          <p:cNvSpPr/>
          <p:nvPr/>
        </p:nvSpPr>
        <p:spPr bwMode="auto">
          <a:xfrm>
            <a:off x="3828203" y="2680322"/>
            <a:ext cx="1104628" cy="602418"/>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7" name="矩形 6"/>
          <p:cNvSpPr/>
          <p:nvPr/>
        </p:nvSpPr>
        <p:spPr bwMode="auto">
          <a:xfrm>
            <a:off x="3891752" y="3955357"/>
            <a:ext cx="1104628" cy="602418"/>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8" name="流程图: 磁盘 7"/>
          <p:cNvSpPr/>
          <p:nvPr/>
        </p:nvSpPr>
        <p:spPr bwMode="auto">
          <a:xfrm>
            <a:off x="5636335" y="4119866"/>
            <a:ext cx="714054" cy="570817"/>
          </a:xfrm>
          <a:prstGeom prst="flowChartMagneticDisk">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9" name="左右箭头 8"/>
          <p:cNvSpPr/>
          <p:nvPr/>
        </p:nvSpPr>
        <p:spPr bwMode="auto">
          <a:xfrm>
            <a:off x="2516768" y="3856191"/>
            <a:ext cx="421220" cy="199872"/>
          </a:xfrm>
          <a:prstGeom prst="leftRightArrow">
            <a:avLst/>
          </a:prstGeom>
          <a:solidFill>
            <a:schemeClr val="accent1"/>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cxnSp>
        <p:nvCxnSpPr>
          <p:cNvPr id="10" name="直接箭头连接符 9"/>
          <p:cNvCxnSpPr>
            <a:stCxn id="6" idx="1"/>
            <a:endCxn id="5" idx="3"/>
          </p:cNvCxnSpPr>
          <p:nvPr/>
        </p:nvCxnSpPr>
        <p:spPr bwMode="auto">
          <a:xfrm flipH="1">
            <a:off x="3349105" y="2981531"/>
            <a:ext cx="479098" cy="97382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1" name="直接箭头连接符 10"/>
          <p:cNvCxnSpPr>
            <a:stCxn id="5" idx="3"/>
            <a:endCxn id="7" idx="1"/>
          </p:cNvCxnSpPr>
          <p:nvPr/>
        </p:nvCxnSpPr>
        <p:spPr bwMode="auto">
          <a:xfrm>
            <a:off x="3349105" y="3955357"/>
            <a:ext cx="542647" cy="301209"/>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 name="直接箭头连接符 11"/>
          <p:cNvCxnSpPr/>
          <p:nvPr/>
        </p:nvCxnSpPr>
        <p:spPr bwMode="auto">
          <a:xfrm flipV="1">
            <a:off x="5182150" y="3514671"/>
            <a:ext cx="441103" cy="310115"/>
          </a:xfrm>
          <a:prstGeom prst="straightConnector1">
            <a:avLst/>
          </a:prstGeom>
          <a:solidFill>
            <a:schemeClr val="accent1"/>
          </a:solidFill>
          <a:ln w="9525" cap="flat" cmpd="sng" algn="ctr">
            <a:solidFill>
              <a:schemeClr val="tx1"/>
            </a:solidFill>
            <a:prstDash val="lgDash"/>
            <a:round/>
            <a:headEnd type="arrow"/>
            <a:tailEnd type="arrow"/>
          </a:ln>
          <a:effectLst/>
        </p:spPr>
      </p:cxnSp>
      <p:cxnSp>
        <p:nvCxnSpPr>
          <p:cNvPr id="13" name="直接箭头连接符 12"/>
          <p:cNvCxnSpPr>
            <a:stCxn id="6" idx="2"/>
            <a:endCxn id="7" idx="0"/>
          </p:cNvCxnSpPr>
          <p:nvPr/>
        </p:nvCxnSpPr>
        <p:spPr bwMode="auto">
          <a:xfrm>
            <a:off x="4380517" y="3282740"/>
            <a:ext cx="63549" cy="672617"/>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直接箭头连接符 13"/>
          <p:cNvCxnSpPr>
            <a:stCxn id="8" idx="2"/>
            <a:endCxn id="7" idx="3"/>
          </p:cNvCxnSpPr>
          <p:nvPr/>
        </p:nvCxnSpPr>
        <p:spPr bwMode="auto">
          <a:xfrm flipH="1" flipV="1">
            <a:off x="4996380" y="4256566"/>
            <a:ext cx="639955" cy="1487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2104554" y="3733340"/>
            <a:ext cx="460051" cy="461665"/>
          </a:xfrm>
          <a:prstGeom prst="rect">
            <a:avLst/>
          </a:prstGeom>
          <a:noFill/>
        </p:spPr>
        <p:txBody>
          <a:bodyPr wrap="square" rtlCol="0">
            <a:spAutoFit/>
          </a:bodyPr>
          <a:lstStyle/>
          <a:p>
            <a:r>
              <a:rPr lang="zh-CN" altLang="en-US" sz="1200" dirty="0" smtClean="0"/>
              <a:t>用户</a:t>
            </a:r>
            <a:endParaRPr lang="zh-CN" altLang="en-US" sz="1200" dirty="0"/>
          </a:p>
        </p:txBody>
      </p:sp>
      <p:sp>
        <p:nvSpPr>
          <p:cNvPr id="16" name="TextBox 15"/>
          <p:cNvSpPr txBox="1"/>
          <p:nvPr/>
        </p:nvSpPr>
        <p:spPr>
          <a:xfrm>
            <a:off x="3027069" y="3161480"/>
            <a:ext cx="322036" cy="1384995"/>
          </a:xfrm>
          <a:prstGeom prst="rect">
            <a:avLst/>
          </a:prstGeom>
          <a:noFill/>
        </p:spPr>
        <p:txBody>
          <a:bodyPr wrap="square" rtlCol="0">
            <a:spAutoFit/>
          </a:bodyPr>
          <a:lstStyle/>
          <a:p>
            <a:r>
              <a:rPr lang="zh-CN" altLang="en-US" sz="1200" dirty="0" smtClean="0"/>
              <a:t>人</a:t>
            </a:r>
            <a:endParaRPr lang="en-US" altLang="zh-CN" sz="1200" dirty="0" smtClean="0"/>
          </a:p>
          <a:p>
            <a:endParaRPr lang="en-US" altLang="zh-CN" sz="1200" dirty="0"/>
          </a:p>
          <a:p>
            <a:r>
              <a:rPr lang="zh-CN" altLang="en-US" sz="1200" dirty="0" smtClean="0"/>
              <a:t>机</a:t>
            </a:r>
            <a:endParaRPr lang="en-US" altLang="zh-CN" sz="1200" dirty="0" smtClean="0"/>
          </a:p>
          <a:p>
            <a:endParaRPr lang="en-US" altLang="zh-CN" sz="1200" dirty="0"/>
          </a:p>
          <a:p>
            <a:r>
              <a:rPr lang="zh-CN" altLang="en-US" sz="1200" dirty="0" smtClean="0"/>
              <a:t>交</a:t>
            </a:r>
            <a:endParaRPr lang="en-US" altLang="zh-CN" sz="1200" dirty="0" smtClean="0"/>
          </a:p>
          <a:p>
            <a:endParaRPr lang="en-US" altLang="zh-CN" sz="1200" dirty="0"/>
          </a:p>
          <a:p>
            <a:r>
              <a:rPr lang="zh-CN" altLang="en-US" sz="1200" dirty="0" smtClean="0"/>
              <a:t>互</a:t>
            </a:r>
            <a:endParaRPr lang="zh-CN" altLang="en-US" sz="1200" dirty="0"/>
          </a:p>
        </p:txBody>
      </p:sp>
      <p:sp>
        <p:nvSpPr>
          <p:cNvPr id="17" name="TextBox 16"/>
          <p:cNvSpPr txBox="1"/>
          <p:nvPr/>
        </p:nvSpPr>
        <p:spPr>
          <a:xfrm>
            <a:off x="4035478" y="2790978"/>
            <a:ext cx="690077" cy="461665"/>
          </a:xfrm>
          <a:prstGeom prst="rect">
            <a:avLst/>
          </a:prstGeom>
          <a:noFill/>
        </p:spPr>
        <p:txBody>
          <a:bodyPr wrap="square" rtlCol="0">
            <a:spAutoFit/>
          </a:bodyPr>
          <a:lstStyle/>
          <a:p>
            <a:pPr algn="ctr"/>
            <a:r>
              <a:rPr lang="zh-CN" altLang="en-US" sz="1200" dirty="0" smtClean="0"/>
              <a:t>解 释 器</a:t>
            </a:r>
            <a:endParaRPr lang="zh-CN" altLang="en-US" sz="1200" dirty="0"/>
          </a:p>
        </p:txBody>
      </p:sp>
      <p:sp>
        <p:nvSpPr>
          <p:cNvPr id="18" name="TextBox 17"/>
          <p:cNvSpPr txBox="1"/>
          <p:nvPr/>
        </p:nvSpPr>
        <p:spPr>
          <a:xfrm>
            <a:off x="3951987" y="4079808"/>
            <a:ext cx="920608" cy="461665"/>
          </a:xfrm>
          <a:prstGeom prst="rect">
            <a:avLst/>
          </a:prstGeom>
          <a:noFill/>
        </p:spPr>
        <p:txBody>
          <a:bodyPr wrap="square" rtlCol="0">
            <a:spAutoFit/>
          </a:bodyPr>
          <a:lstStyle/>
          <a:p>
            <a:pPr algn="ctr"/>
            <a:r>
              <a:rPr lang="zh-CN" altLang="en-US" sz="1200" dirty="0" smtClean="0"/>
              <a:t>推 理 引 擎</a:t>
            </a:r>
            <a:endParaRPr lang="zh-CN" altLang="en-US" sz="1200" dirty="0"/>
          </a:p>
        </p:txBody>
      </p:sp>
      <p:sp>
        <p:nvSpPr>
          <p:cNvPr id="19" name="TextBox 18"/>
          <p:cNvSpPr txBox="1"/>
          <p:nvPr/>
        </p:nvSpPr>
        <p:spPr>
          <a:xfrm>
            <a:off x="5990421" y="4873928"/>
            <a:ext cx="649606" cy="276999"/>
          </a:xfrm>
          <a:prstGeom prst="rect">
            <a:avLst/>
          </a:prstGeom>
          <a:noFill/>
        </p:spPr>
        <p:txBody>
          <a:bodyPr wrap="square" rtlCol="0">
            <a:spAutoFit/>
          </a:bodyPr>
          <a:lstStyle/>
          <a:p>
            <a:r>
              <a:rPr lang="zh-CN" altLang="en-US" sz="1200" dirty="0" smtClean="0"/>
              <a:t>知识库</a:t>
            </a:r>
            <a:endParaRPr lang="zh-CN" altLang="en-US" sz="1200" dirty="0"/>
          </a:p>
        </p:txBody>
      </p:sp>
      <p:sp>
        <p:nvSpPr>
          <p:cNvPr id="20" name="流程图: 磁盘 19"/>
          <p:cNvSpPr/>
          <p:nvPr/>
        </p:nvSpPr>
        <p:spPr bwMode="auto">
          <a:xfrm>
            <a:off x="5878500" y="2943854"/>
            <a:ext cx="714054" cy="570817"/>
          </a:xfrm>
          <a:prstGeom prst="flowChartMagneticDisk">
            <a:avLst/>
          </a:prstGeom>
          <a:solidFill>
            <a:schemeClr val="accent3">
              <a:lumMod val="95000"/>
            </a:schemeClr>
          </a:solidFill>
          <a:ln w="9525" cap="flat" cmpd="sng" algn="ctr">
            <a:solidFill>
              <a:schemeClr val="bg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21" name="TextBox 20"/>
          <p:cNvSpPr txBox="1"/>
          <p:nvPr/>
        </p:nvSpPr>
        <p:spPr>
          <a:xfrm>
            <a:off x="5917174" y="3161480"/>
            <a:ext cx="754525" cy="461665"/>
          </a:xfrm>
          <a:prstGeom prst="rect">
            <a:avLst/>
          </a:prstGeom>
          <a:noFill/>
        </p:spPr>
        <p:txBody>
          <a:bodyPr wrap="square" rtlCol="0">
            <a:spAutoFit/>
          </a:bodyPr>
          <a:lstStyle/>
          <a:p>
            <a:r>
              <a:rPr lang="zh-CN" altLang="en-US" sz="1200" dirty="0" smtClean="0"/>
              <a:t>工作存储</a:t>
            </a:r>
            <a:endParaRPr lang="zh-CN" altLang="en-US" sz="1200" dirty="0"/>
          </a:p>
        </p:txBody>
      </p:sp>
      <p:sp>
        <p:nvSpPr>
          <p:cNvPr id="22" name="TextBox 21"/>
          <p:cNvSpPr txBox="1"/>
          <p:nvPr/>
        </p:nvSpPr>
        <p:spPr>
          <a:xfrm>
            <a:off x="457200" y="1340768"/>
            <a:ext cx="3754760" cy="369332"/>
          </a:xfrm>
          <a:prstGeom prst="rect">
            <a:avLst/>
          </a:prstGeom>
          <a:noFill/>
        </p:spPr>
        <p:txBody>
          <a:bodyPr wrap="square" rtlCol="0">
            <a:spAutoFit/>
          </a:bodyPr>
          <a:lstStyle/>
          <a:p>
            <a:r>
              <a:rPr lang="zh-CN" altLang="en-US" dirty="0" smtClean="0"/>
              <a:t>系统框架设计</a:t>
            </a:r>
            <a:endParaRPr lang="zh-CN" altLang="en-US" dirty="0"/>
          </a:p>
        </p:txBody>
      </p:sp>
      <p:sp>
        <p:nvSpPr>
          <p:cNvPr id="24" name="文本框 23"/>
          <p:cNvSpPr txBox="1"/>
          <p:nvPr/>
        </p:nvSpPr>
        <p:spPr>
          <a:xfrm>
            <a:off x="2334580" y="5850409"/>
            <a:ext cx="4015809" cy="369332"/>
          </a:xfrm>
          <a:prstGeom prst="rect">
            <a:avLst/>
          </a:prstGeom>
          <a:noFill/>
        </p:spPr>
        <p:txBody>
          <a:bodyPr wrap="square" rtlCol="0">
            <a:spAutoFit/>
          </a:bodyPr>
          <a:lstStyle/>
          <a:p>
            <a:r>
              <a:rPr lang="zh-CN" altLang="en-US" dirty="0" smtClean="0"/>
              <a:t>不能满足社区决策支持系统的需求</a:t>
            </a:r>
            <a:endParaRPr lang="zh-CN" altLang="en-US" dirty="0"/>
          </a:p>
        </p:txBody>
      </p:sp>
    </p:spTree>
    <p:extLst>
      <p:ext uri="{BB962C8B-B14F-4D97-AF65-F5344CB8AC3E}">
        <p14:creationId xmlns:p14="http://schemas.microsoft.com/office/powerpoint/2010/main" val="2235604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系统框架设计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539552" y="1254205"/>
            <a:ext cx="2360203" cy="369332"/>
          </a:xfrm>
          <a:prstGeom prst="rect">
            <a:avLst/>
          </a:prstGeom>
          <a:noFill/>
        </p:spPr>
        <p:txBody>
          <a:bodyPr wrap="square" rtlCol="0">
            <a:spAutoFit/>
          </a:bodyPr>
          <a:lstStyle/>
          <a:p>
            <a:r>
              <a:rPr lang="zh-CN" altLang="en-US" dirty="0" smtClean="0"/>
              <a:t>扩展后的系统架构</a:t>
            </a:r>
            <a:endParaRPr lang="zh-CN" altLang="en-US" dirty="0"/>
          </a:p>
        </p:txBody>
      </p:sp>
      <p:sp>
        <p:nvSpPr>
          <p:cNvPr id="9" name="云形 8"/>
          <p:cNvSpPr/>
          <p:nvPr/>
        </p:nvSpPr>
        <p:spPr bwMode="auto">
          <a:xfrm>
            <a:off x="1619672" y="3715886"/>
            <a:ext cx="4680520" cy="201622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0" name="矩形 9"/>
          <p:cNvSpPr/>
          <p:nvPr/>
        </p:nvSpPr>
        <p:spPr>
          <a:xfrm>
            <a:off x="755576" y="2060848"/>
            <a:ext cx="4572000" cy="646331"/>
          </a:xfrm>
          <a:prstGeom prst="rect">
            <a:avLst/>
          </a:prstGeom>
        </p:spPr>
        <p:txBody>
          <a:bodyPr>
            <a:spAutoFit/>
          </a:bodyPr>
          <a:lstStyle/>
          <a:p>
            <a:r>
              <a:rPr lang="en-US" altLang="zh-CN" dirty="0"/>
              <a:t>IT</a:t>
            </a:r>
            <a:r>
              <a:rPr lang="zh-CN" altLang="en-US" dirty="0"/>
              <a:t>系统需要可伸缩的存储容量和计算资源应对各个社区的需求</a:t>
            </a:r>
          </a:p>
        </p:txBody>
      </p:sp>
    </p:spTree>
    <p:extLst>
      <p:ext uri="{BB962C8B-B14F-4D97-AF65-F5344CB8AC3E}">
        <p14:creationId xmlns:p14="http://schemas.microsoft.com/office/powerpoint/2010/main" val="2924053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14</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系统框架设计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8193" name="Picture 1" descr="C:\Users\FGJ\AppData\Roaming\Tencent\Users\794460205\QQ\WinTemp\RichOle\LP5YU5X`UA7XA29KW_LSE6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407" y="4886351"/>
            <a:ext cx="4024816" cy="9215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45210" y="5934670"/>
            <a:ext cx="3427190" cy="646331"/>
          </a:xfrm>
          <a:prstGeom prst="rect">
            <a:avLst/>
          </a:prstGeom>
          <a:noFill/>
        </p:spPr>
        <p:txBody>
          <a:bodyPr wrap="square" rtlCol="0">
            <a:spAutoFit/>
          </a:bodyPr>
          <a:lstStyle/>
          <a:p>
            <a:r>
              <a:rPr lang="en-US" altLang="zh-CN" dirty="0" smtClean="0"/>
              <a:t>MVC</a:t>
            </a:r>
          </a:p>
          <a:p>
            <a:r>
              <a:rPr lang="zh-CN" altLang="en-US" dirty="0" smtClean="0"/>
              <a:t>解除界面与业务逻辑的耦合性</a:t>
            </a:r>
            <a:endParaRPr lang="zh-CN" altLang="en-US" dirty="0"/>
          </a:p>
        </p:txBody>
      </p:sp>
      <p:sp>
        <p:nvSpPr>
          <p:cNvPr id="16" name="圆角矩形 15"/>
          <p:cNvSpPr/>
          <p:nvPr/>
        </p:nvSpPr>
        <p:spPr bwMode="auto">
          <a:xfrm>
            <a:off x="4236944" y="4822342"/>
            <a:ext cx="4137883" cy="98551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578359" y="1196752"/>
            <a:ext cx="234872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系统架构选择</a:t>
            </a:r>
            <a:endParaRPr lang="zh-CN" altLang="en-US" dirty="0"/>
          </a:p>
        </p:txBody>
      </p:sp>
      <p:sp>
        <p:nvSpPr>
          <p:cNvPr id="13" name="TextBox 12"/>
          <p:cNvSpPr txBox="1"/>
          <p:nvPr/>
        </p:nvSpPr>
        <p:spPr>
          <a:xfrm>
            <a:off x="323529" y="2723536"/>
            <a:ext cx="1429190" cy="646331"/>
          </a:xfrm>
          <a:prstGeom prst="rect">
            <a:avLst/>
          </a:prstGeom>
          <a:noFill/>
        </p:spPr>
        <p:txBody>
          <a:bodyPr wrap="square" rtlCol="0">
            <a:spAutoFit/>
          </a:bodyPr>
          <a:lstStyle/>
          <a:p>
            <a:r>
              <a:rPr lang="zh-CN" altLang="en-US" dirty="0" smtClean="0"/>
              <a:t>云计算平台</a:t>
            </a:r>
            <a:endParaRPr lang="en-US" altLang="zh-CN" dirty="0" smtClean="0"/>
          </a:p>
          <a:p>
            <a:r>
              <a:rPr lang="zh-CN" altLang="en-US" dirty="0"/>
              <a:t>适用性</a:t>
            </a:r>
          </a:p>
        </p:txBody>
      </p:sp>
      <p:sp>
        <p:nvSpPr>
          <p:cNvPr id="14" name="圆角矩形 13"/>
          <p:cNvSpPr/>
          <p:nvPr/>
        </p:nvSpPr>
        <p:spPr bwMode="auto">
          <a:xfrm>
            <a:off x="1747900" y="2041753"/>
            <a:ext cx="1706256" cy="202431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圆角矩形 16"/>
          <p:cNvSpPr/>
          <p:nvPr/>
        </p:nvSpPr>
        <p:spPr bwMode="auto">
          <a:xfrm>
            <a:off x="4124164" y="2063936"/>
            <a:ext cx="1681228" cy="2002130"/>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18" name="Picture 2" descr="D:\毕设\pictrute\imagesCAWCHZW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944" y="2300946"/>
            <a:ext cx="1471396" cy="11492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FGJ\Pictures\imagesCAULZML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516" y="2197293"/>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圆角矩形 19"/>
          <p:cNvSpPr/>
          <p:nvPr/>
        </p:nvSpPr>
        <p:spPr bwMode="auto">
          <a:xfrm>
            <a:off x="6372200" y="2060301"/>
            <a:ext cx="1800200" cy="2065134"/>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21" name="Picture 3" descr="D:\毕设\pictrute\2005101121616929.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1220" y="2278824"/>
            <a:ext cx="1542160" cy="130997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104028" y="3619604"/>
            <a:ext cx="1045468" cy="369332"/>
          </a:xfrm>
          <a:prstGeom prst="rect">
            <a:avLst/>
          </a:prstGeom>
          <a:noFill/>
        </p:spPr>
        <p:txBody>
          <a:bodyPr wrap="square" rtlCol="0">
            <a:spAutoFit/>
          </a:bodyPr>
          <a:lstStyle/>
          <a:p>
            <a:r>
              <a:rPr lang="zh-CN" altLang="en-US" dirty="0" smtClean="0"/>
              <a:t>单机版</a:t>
            </a:r>
            <a:endParaRPr lang="zh-CN" altLang="en-US" dirty="0"/>
          </a:p>
        </p:txBody>
      </p:sp>
      <p:sp>
        <p:nvSpPr>
          <p:cNvPr id="23" name="TextBox 22"/>
          <p:cNvSpPr txBox="1"/>
          <p:nvPr/>
        </p:nvSpPr>
        <p:spPr>
          <a:xfrm>
            <a:off x="4390492" y="3659393"/>
            <a:ext cx="1296144" cy="369332"/>
          </a:xfrm>
          <a:prstGeom prst="rect">
            <a:avLst/>
          </a:prstGeom>
          <a:noFill/>
        </p:spPr>
        <p:txBody>
          <a:bodyPr wrap="square" rtlCol="0">
            <a:spAutoFit/>
          </a:bodyPr>
          <a:lstStyle/>
          <a:p>
            <a:r>
              <a:rPr lang="en-US" altLang="zh-CN" dirty="0" smtClean="0"/>
              <a:t>C\S</a:t>
            </a:r>
            <a:r>
              <a:rPr lang="zh-CN" altLang="en-US" dirty="0" smtClean="0"/>
              <a:t>架构</a:t>
            </a:r>
            <a:endParaRPr lang="zh-CN" altLang="en-US" dirty="0"/>
          </a:p>
        </p:txBody>
      </p:sp>
      <p:sp>
        <p:nvSpPr>
          <p:cNvPr id="24" name="TextBox 23"/>
          <p:cNvSpPr txBox="1"/>
          <p:nvPr/>
        </p:nvSpPr>
        <p:spPr>
          <a:xfrm>
            <a:off x="6747236" y="3677979"/>
            <a:ext cx="1296144" cy="369332"/>
          </a:xfrm>
          <a:prstGeom prst="rect">
            <a:avLst/>
          </a:prstGeom>
          <a:noFill/>
        </p:spPr>
        <p:txBody>
          <a:bodyPr wrap="square" rtlCol="0">
            <a:spAutoFit/>
          </a:bodyPr>
          <a:lstStyle/>
          <a:p>
            <a:r>
              <a:rPr lang="en-US" altLang="zh-CN" dirty="0" smtClean="0"/>
              <a:t>B\S</a:t>
            </a:r>
            <a:r>
              <a:rPr lang="zh-CN" altLang="en-US" dirty="0" smtClean="0"/>
              <a:t>架构</a:t>
            </a:r>
            <a:endParaRPr lang="zh-CN" altLang="en-US" dirty="0"/>
          </a:p>
        </p:txBody>
      </p:sp>
      <p:sp>
        <p:nvSpPr>
          <p:cNvPr id="4" name="乘号 3"/>
          <p:cNvSpPr/>
          <p:nvPr/>
        </p:nvSpPr>
        <p:spPr bwMode="auto">
          <a:xfrm>
            <a:off x="2407194" y="4092700"/>
            <a:ext cx="439135" cy="371046"/>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5" name="乘号 24"/>
          <p:cNvSpPr/>
          <p:nvPr/>
        </p:nvSpPr>
        <p:spPr bwMode="auto">
          <a:xfrm>
            <a:off x="4745210" y="4125435"/>
            <a:ext cx="439135" cy="371046"/>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AutoShape 2" descr="data:image/jpeg;base64,/9j/4AAQSkZJRgABAQAAAQABAAD/2wCEAAkGBxAQDxIQEBAQEBAPDxAWDw8PDw8PEBAQFBUWFhYSGBQYHCggGBonGxQYITEiJSkrLi46Fx82OzMsOCgtLysBCgoKDg0OGxAQGywkICQsLCwtLCwsLCwvMCwsLCwsLSwsLCwsLCwsLy8sLCwsLCwsLCwsLDAsLCwvLCwvLCwsLP/AABEIAMwAzAMBEQACEQEDEQH/xAAbAAEAAgMBAQAAAAAAAAAAAAAAAwYBBAUHAv/EAD0QAAIBAgMGAwQJAgUFAAAAAAABAgMRBAUhBhIxQVFhE3GBIjJSsRQjQmKRocHR8FPCM2OTs+FDZHKCkv/EABoBAQADAQEBAAAAAAAAAAAAAAABBAUDAgb/xAAwEQEAAQMCAwYGAgIDAAAAAAAAAQIDEQQxEiFBUWFxgdHwEyKRscHhQqEj8RQyQ//aAAwDAQACEQMRAD8A9xAAAAAAAAAAAAAAAAAAAAAAAcHNdp6VKTp04uvVjpKMGlGD6Tm9I+Wr7HCu/TTOI5yrXdVTROI5z73lw6212J6YWmvhk6tR/jeN/wADj/yK+7+1WdbX2RH1SYTbKre06VKquuHq2n/pz4//AETTqausZ8J/E+r1Trp6xE+E/ifVZMrzujiE/Dl7UfehJOM4ecXqizRcpr/6rlu9Rcj5ZdFM9urIAAAAAAAAAAAAAAAAAAAAAACq7WZzJP6NRk4ysnXqx4wg+EI9JvryS7oq37k54KfNS1V+Y+Snzn31UPFY6y8OklGMen6fuU5qxyhlVXMcqXPevHXueHEsBt4bHTjKL3mpQ9yovfh5Pmuz0PUVTnLpRcmmc/29K2Wzz6RTtKyqQsqiXDtJdmaNm78SOe8btzTX/i098brCdlgAAAAAAAAAAAAAAAAAAAABz88zKOGoyqNXekacOc6ktIxX85M53K4opy5XrsW6OKfcvMczxEoppy3qtWTlVn1lLi/LkuyM6qcR3zuxLlUxvvO7kWOauWAzYBYCwbH13HExt9uE4y/9bSj83+JY004ueML+gqxcx2x9nqNKV0jRbL7AAAAAAAAAAAAAAAAAAAAwPPNoc1VetKpf6mg5Ro9Jz4Tq/wBq9epn3bnHVnpG3r+GTqL3HVnpG3j1n8QqVWblJyfFv+IrTOWdM5nL5sAsBmxAWA7ey1JvEU+0akn5O0UWdNH+SPCV7QR/lz3S9RoL2UaLZSgAAAAAAAAAAAAAAAAAABXdrszcILD03arXT3pLjTor35+fCK7vsV9RcxHDG8/ZU1V3hp4Kd5/qOsvPsxrJtU46Qgkklw00S9ChVPSGPcq6R0aVjw5s2AWAzYDMYXdlzJTEZXHYzA8atvfsof8AhG9n6tt/gXtLRiJq7fs2NDb4aZr7ftC9xVkW15kAAAAAAAAAAAAAAAAAAQY7FQo05VZu0IRbk+yPNVUUxmXmuqKaZqnaHmmZY2cnOtPSrXa9n+nBe5T9E9e7Zm1VTOap3li3bkzmqd59xDiWOKozugZsEm6BmwG/lmAdWahrZpOo19mHTzf7nW1b46sfX33rOnsfFqx06++96XleEUIpWtZKy7Grs3YjDoAAAAAAAAAAAAAAAAAAABS9qsxVar4Kf1WHkpVek6y1jDyj7z726FK/XxVcPSN/Fm6q7xVcHSN/Hs8t1PxVVzk3y5eRUqnMs2urinKKx5eWd0DO6BndAkpU+19Uox+KT4ImIeqaZmcQvezWVeHG71k9Zy6yf6Gpat8FOG9YtRaox9VmirHV2ZAAAAAAAAAAAAAAAAAAHJ2jzT6PR9izrVHuUYvnN/afZK7fkcr1zgp5b9HDUXfh08t52ee46e7FUotvi5yfGUm7yk+7epnVTiMMa5OI4YaKic3FlRCX0ogZ3QPqNO7sCId/ZrLfEkqrXsrSl36z9eXYvaa1/OfL1auisY/yT5eq+UKW6rFxoJQAAAAAAAAAAAAAAAAAB8zmkm27JK7b4JAee5pmPjVJYl+5Zxw0f8r4/OTV/JIzblzini6dPfex713jqmvp08O3z+zgyu22+LK6lPNlRAyogfSiEs7oG3gcG6s1TXBpOo+kOUfN/I62bXHVjp1WdPY+JVjp19PN6HlmEUIrS2hqttvgAAAAAAAAAAAAAAAAAABWNrcfvWwkH7yUsQ1xjR5Q85NW8lIq6iv+Eefh+1LV3P8Azjz8P2p2Orb8rL3Y6K3Ao1zmWXcqzKBRPLw+1ED6UQPpRA+4xtra7ulGPxSfBExGdnummZnELhs5le5G71lLWcusn+hq2rcUU4blm1FunH1WRKx0dWQAAAAAAAAAAAAAAAAABp5tj44ejKrL7K0iuMpPSMV3baR4uVxRTxS53bkW6Zql5xj8XOKk5NOtWk5VZd3yXZK0V5GXXXMb7yxLtyeed5ctVJdTjmVbMvtN9WRkzL6SfVgfaQS+4QbdgmId7ZvL/EkqrT3VpSv05z9fkaOltcuOfJraKxiPiT5eq80KSirF1oJQAAAAA4mcbSUsPLw4qVata7pU7ewus5PSPrr2OVd6KZxvLhd1FNE43nsV7EbWYr/taXaXi1fzvErzfr7o/v0VKtZX3R9Z9H3htsa1/ahQqr/KqunP0jPT8yY1NXZEpp1s9YifCfX1d7LNpaFaW5d06v8ASqrcm/LlJeTZ3ovU1TjqtW9RRXOI37JdqMrnV3ZAAAAAAAAom0WZKtWbT+pwzag+U61rSn3UbuK737GffucVXdH3ZWqvcdXdT9/0q1WbnJyfP8kUpnMsyqczkjEgSRiBIoBL7UAlt4PBupNU0tNHUfSPKHm/kWLFrjqxO3X0W9NY+JViduvov+W4RQitLaGs22+AAAAAHE2qzWWHpKNNpVqzcaTauoWV5VGukV+bXU43rnDGI3lw1F2aKeW87erzfGYvw/Yptt3vOcnvSlJ8ZNvjJlGqrHKGPcrxyhzG29Xq+5yVwIbFPESS3X7UfhfJ9YvjF90Tnte4rlddmdqbbtLESum0qdZ83yhPpLvwfmXLOo/jX9fVq6bV5+WufCfXvXeE01oXGg+gAAAAA4e1OZOlTVKm7Vq91F/04L36nouHdo4ai5w04jefeVbVXeCnFO8+5lQsdNaU4+7BJfz5mZXPSGLcq/jDWjE5uSWMQlJGISkjAJSqNtbXbdoR+KT4I9U0zM4h7opmqcQtuzuWbkbvWT1nLrJ8WbFq3FunDds2ot0cP1WJKx0dWQAAAAAom2tV/S1fVU8G3FdHOo97/biU9RPz+TO1k/P5flRG76vi+JTZIQhlAfQShljd26jaV9JJ6xa6W5nmanj4mNlw2T2s8NKnWk3SulGpLWVLpGb5x+9+PUt2NTj5atu319WnpNbj5a9u3s8fX6vRaNVSV073NBrpAAACLE1404SqTajGEW5SfBJatkTMRGZRVVFMZnZ53mGOlOU687qdWypwf/TpL3Y+f2n3Zl3LkzM1T1+zEvXZqma567eHvm5CRWU0sYhKWMQlJGISmhTJeoh08hwXizVVr2VdUk/h5z838jR0trEcc+TU0dnEcc+Xh+11oU1FWLi+kAAAAAABSNusM/Gpz5VaNWk399e3T/vKmpj5ont5M/W0zmJ7YmPzH5UAosgQQTmoq7EzgmcNGtiHLsuhzmcuU1ZfMUeXlPRk4u6/nYmOT1E4W7ZbaaVC0Jtyo81xlR7rrDtxRbsajg5Tt9v009JrOD5atvt+vs9KwuJjUipRakpJNNO6a6mlExPOGzExMZhOSkAqO1WP8Sp9Hi/q6TjLEdJS96FL5Sfp1KWouZngjpv6M/V3cz8ONo3/ABH5VTE1d+V+XL9yhVVmWVXVxS+YxPKE0YhKWMQlLGASnpYd1JqkuGjqv7vKHm/kWbFrjq57dfRa01j4lXPbr6LtluFUIrTkarZbwAAAAAAAHNz/AC1YmjKm3uvRwmtXCcdYy9GeLlHHThzu24uUzTLyjM8HOnVlGpHcqLWUVrGS+OD5x+RmV0zTOJ397MG9bqoqxVHP3s59asoK79F1OczhwmrDn1Kjk7v8OSOczlxmcsxRAliglLFEpTU207rRoJjksezuezw8tLypt3nSXLrOn36x58tSzYvzRPd2enov6XVzbnE7dn5j0elZfj4VoKcJKUZLRo1KaoqjMNumqKozTshz3Mvo9FyS3qkmo0ofFUfBeS4vsmeLtzgpz9Hi9d+HRnr08Xn+Mnux3N5ylJuVSb4ylJ3lL1f5GVXOOTEuVY5derVhE5OCaMQ9JoRCU0YhKST3Ve15N2hH4pPgvLme6aZmcQ90UzM4hY9n8t3I3esnrKXxSfFmvatxRTht2rcW6eGFhSOjqyAAAAAAAAA4u0GRU8VC0lacbunUj70JdV+3M53LUXIxLjes03acT9XkOe5VVo1XGorS4q192cfih+q5GTdt1U1YqfPaixXbrxV78HMijkrJYoJSxRKU0UEpYoJTwD1DtZLmtShPehrd/WUr2jU7rpPvz59TvZvTRPL6e+q3p9TVbnl9PfV1MwzN15ePJSjCEXGhCSs9fem11b0XZdzpdu8c8XTo7373HPF0jb1cVtybb4sqTOVGZzOUsIgTQiHpPCISnhD/AJfYlMQ3clwniz8Vr2VpST+HnLzfyNHS2sRxz5NTSWcRxz5eH7XGjT3VYuLyQAAAAAAAAAAAcfaDI6eKpuE1ZrWE170JcpJnO7apuU4lyvWabtPDU8kzvJqmHquE17Wri17tSPxR79UZNy3NFWJ/2+e1GnqtVYn/AG50UcldNFEiWCD0mgglPBBKaCCW14kmkm20uFyZmZe+KZ5SkhEgTwiEp4RD0nhEJSRoupNUlw0dV9uUPXn28yzp7PHVz26+i1p7PHVz26+i45dhVCK0NVsN4AAAAAAAAAAAAAHLzvJ6eJpuE13jJaShLlJPkzxct01xiXO7apuU8NTyjOslqYapuTWrvuTStGqu3SXVGTdtVW5xP+3z+o01VqrE+U9v7c6KOSsmgglNBB6TwQSngglPBBKeCD0nhEJTwiHpLKW6rpXk3aEfik/0XF+R7opmqcQ90UzVOIWHIMu3I3esnrKT4yk+LNi3biinENu1bi3Tww76R7dGQAAAAAAAAAAAAAAObnGU08TTcKkbp8HwcXyknyZ4roprjFTnct03KeGp5dnWS1MPU3J63/w6iVlUXR9J9jKu2arc4n6++rB1GmqtVYnynt/bnRRxVk0EEp4IJbEEEp4IPSeCD02IIJbFOPp1fREw9RDeybCOrPxWvZtamnyj8Xm/2NLS2sRxS1NJZ4Y458vD9rfRp7qsW11IAAAAAAAAAAAAAAAAAaGbZZTxFOVOpFNSXqnyafJ9zzXRFccNTxct03KeGrZ5nnWTTw9Tdl7Sl/h1OU/uy6T+ZlXrM255/X31YWp01Vqe7pPvq58UcFZPBBKeCCWxBB6TwQS2IIPSenRdSapLho6r7cVD14stae1x1c9o39FvTWeOrntG/ouWX4ZQijUa7dAAAAAAAAAAAAAAAAAAADTzLAQrQcJxUoyWqf8AOJ5qpiqMS810RXHDVs85zrJp4edpaxb+rqdfuS6S78zLvWJtz3MTU6abU93b6ufFFdUTwQS2IIPTYgg9J07JWV5SdoR6y/ZcT3RTNU4h0t0TVMRCy5Dl25FN6t6yb4uT4s2LdEUU4ht2rcW6eGHeSPboyAAAAAAAAAAAAAAAAAAAADUx+ChWhKE4qUZKzTIqpiqMS81UxVGJ2UDOcolh52etNv2Kj5fcl36PmZd+xNE93vdjanTTbnMbe+UtCKsVlRsQCWzSXp1fRdSXqIdXI8E6k/EasuFNPlHr5vj+BpaW1wxxS19JZ4Y453n7LfRp7qsW1xIAAAAAAAAAAAAAAAAAAAAAAA1sZhI1IuMkmpJpp6poiYiYxKJiKoxKj5pks6L0Up0/syS3pwXRrmu5m3tNNPOnnDJv6Oqmc084c+Eo/HD1kl+TKqnh0MFhHWaST8O/tSaa37cIrt3LdixNU5nb7rum001TmdvuuuAwyhFGk1m4AAAAAAAAAAAAAAAAAAAAAAAAAI6lJS4gaVTKoN33VfrZXIxCMRunoYOMeRKW0gAAAAAAAAAAAAAAAAAAAAAAAAAAAAAAAAAAAAAAAAAAAAAB/9k=">
            <a:hlinkClick r:id="rId6"/>
          </p:cNvPr>
          <p:cNvSpPr>
            <a:spLocks noChangeAspect="1" noChangeArrowheads="1"/>
          </p:cNvSpPr>
          <p:nvPr/>
        </p:nvSpPr>
        <p:spPr bwMode="auto">
          <a:xfrm>
            <a:off x="28575" y="-1165225"/>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data:image/jpeg;base64,/9j/4AAQSkZJRgABAQAAAQABAAD/2wCEAAkGBxAQDxIQEBAQEBAPDxAWDw8PDw8PEBAQFBUWFhYSGBQYHCggGBonGxQYITEiJSkrLi46Fx82OzMsOCgtLysBCgoKDg0OGxAQGywkICQsLCwtLCwsLCwvMCwsLCwsLSwsLCwsLCwsLy8sLCwsLCwsLCwsLDAsLCwvLCwvLCwsLP/AABEIAMwAzAMBEQACEQEDEQH/xAAbAAEAAgMBAQAAAAAAAAAAAAAAAwYBBAUHAv/EAD0QAAIBAgMGAwQJAgUFAAAAAAABAgMRBAUhBhIxQVFhE3GBIjJSsRQjQmKRocHR8FPCM2OTs+FDZHKCkv/EABoBAQADAQEBAAAAAAAAAAAAAAABBAUDAgb/xAAwEQEAAQMCAwYGAgIDAAAAAAAAAQIDEQQxEiFBUWFxgdHwEyKRscHhQqEj8RQyQ//aAAwDAQACEQMRAD8A9xAAAAAAAAAAAAAAAAAAAAAAAcHNdp6VKTp04uvVjpKMGlGD6Tm9I+Wr7HCu/TTOI5yrXdVTROI5z73lw6212J6YWmvhk6tR/jeN/wADj/yK+7+1WdbX2RH1SYTbKre06VKquuHq2n/pz4//AETTqausZ8J/E+r1Trp6xE+E/ifVZMrzujiE/Dl7UfehJOM4ecXqizRcpr/6rlu9Rcj5ZdFM9urIAAAAAAAAAAAAAAAAAAAAAACq7WZzJP6NRk4ysnXqx4wg+EI9JvryS7oq37k54KfNS1V+Y+Snzn31UPFY6y8OklGMen6fuU5qxyhlVXMcqXPevHXueHEsBt4bHTjKL3mpQ9yovfh5Pmuz0PUVTnLpRcmmc/29K2Wzz6RTtKyqQsqiXDtJdmaNm78SOe8btzTX/i098brCdlgAAAAAAAAAAAAAAAAAAAABz88zKOGoyqNXekacOc6ktIxX85M53K4opy5XrsW6OKfcvMczxEoppy3qtWTlVn1lLi/LkuyM6qcR3zuxLlUxvvO7kWOauWAzYBYCwbH13HExt9uE4y/9bSj83+JY004ueML+gqxcx2x9nqNKV0jRbL7AAAAAAAAAAAAAAAAAAAAwPPNoc1VetKpf6mg5Ro9Jz4Tq/wBq9epn3bnHVnpG3r+GTqL3HVnpG3j1n8QqVWblJyfFv+IrTOWdM5nL5sAsBmxAWA7ey1JvEU+0akn5O0UWdNH+SPCV7QR/lz3S9RoL2UaLZSgAAAAAAAAAAAAAAAAAABXdrszcILD03arXT3pLjTor35+fCK7vsV9RcxHDG8/ZU1V3hp4Kd5/qOsvPsxrJtU46Qgkklw00S9ChVPSGPcq6R0aVjw5s2AWAzYDMYXdlzJTEZXHYzA8atvfsof8AhG9n6tt/gXtLRiJq7fs2NDb4aZr7ftC9xVkW15kAAAAAAAAAAAAAAAAAAQY7FQo05VZu0IRbk+yPNVUUxmXmuqKaZqnaHmmZY2cnOtPSrXa9n+nBe5T9E9e7Zm1VTOap3li3bkzmqd59xDiWOKozugZsEm6BmwG/lmAdWahrZpOo19mHTzf7nW1b46sfX33rOnsfFqx06++96XleEUIpWtZKy7Grs3YjDoAAAAAAAAAAAAAAAAAAABS9qsxVar4Kf1WHkpVek6y1jDyj7z726FK/XxVcPSN/Fm6q7xVcHSN/Hs8t1PxVVzk3y5eRUqnMs2urinKKx5eWd0DO6BndAkpU+19Uox+KT4ImIeqaZmcQvezWVeHG71k9Zy6yf6Gpat8FOG9YtRaox9VmirHV2ZAAAAAAAAAAAAAAAAAAHJ2jzT6PR9izrVHuUYvnN/afZK7fkcr1zgp5b9HDUXfh08t52ee46e7FUotvi5yfGUm7yk+7epnVTiMMa5OI4YaKic3FlRCX0ogZ3QPqNO7sCId/ZrLfEkqrXsrSl36z9eXYvaa1/OfL1auisY/yT5eq+UKW6rFxoJQAAAAAAAAAAAAAAAAAB8zmkm27JK7b4JAee5pmPjVJYl+5Zxw0f8r4/OTV/JIzblzini6dPfex713jqmvp08O3z+zgyu22+LK6lPNlRAyogfSiEs7oG3gcG6s1TXBpOo+kOUfN/I62bXHVjp1WdPY+JVjp19PN6HlmEUIrS2hqttvgAAAAAAAAAAAAAAAAAABWNrcfvWwkH7yUsQ1xjR5Q85NW8lIq6iv+Eefh+1LV3P8Azjz8P2p2Orb8rL3Y6K3Ao1zmWXcqzKBRPLw+1ED6UQPpRA+4xtra7ulGPxSfBExGdnummZnELhs5le5G71lLWcusn+hq2rcUU4blm1FunH1WRKx0dWQAAAAAAAAAAAAAAAAABp5tj44ejKrL7K0iuMpPSMV3baR4uVxRTxS53bkW6Zql5xj8XOKk5NOtWk5VZd3yXZK0V5GXXXMb7yxLtyeed5ctVJdTjmVbMvtN9WRkzL6SfVgfaQS+4QbdgmId7ZvL/EkqrT3VpSv05z9fkaOltcuOfJraKxiPiT5eq80KSirF1oJQAAAAA4mcbSUsPLw4qVata7pU7ewus5PSPrr2OVd6KZxvLhd1FNE43nsV7EbWYr/taXaXi1fzvErzfr7o/v0VKtZX3R9Z9H3htsa1/ahQqr/KqunP0jPT8yY1NXZEpp1s9YifCfX1d7LNpaFaW5d06v8ASqrcm/LlJeTZ3ovU1TjqtW9RRXOI37JdqMrnV3ZAAAAAAAAom0WZKtWbT+pwzag+U61rSn3UbuK737GffucVXdH3ZWqvcdXdT9/0q1WbnJyfP8kUpnMsyqczkjEgSRiBIoBL7UAlt4PBupNU0tNHUfSPKHm/kWLFrjqxO3X0W9NY+JViduvov+W4RQitLaGs22+AAAAAHE2qzWWHpKNNpVqzcaTauoWV5VGukV+bXU43rnDGI3lw1F2aKeW87erzfGYvw/Yptt3vOcnvSlJ8ZNvjJlGqrHKGPcrxyhzG29Xq+5yVwIbFPESS3X7UfhfJ9YvjF90Tnte4rlddmdqbbtLESum0qdZ83yhPpLvwfmXLOo/jX9fVq6bV5+WufCfXvXeE01oXGg+gAAAAA4e1OZOlTVKm7Vq91F/04L36nouHdo4ai5w04jefeVbVXeCnFO8+5lQsdNaU4+7BJfz5mZXPSGLcq/jDWjE5uSWMQlJGISkjAJSqNtbXbdoR+KT4I9U0zM4h7opmqcQtuzuWbkbvWT1nLrJ8WbFq3FunDds2ot0cP1WJKx0dWQAAAAAom2tV/S1fVU8G3FdHOo97/biU9RPz+TO1k/P5flRG76vi+JTZIQhlAfQShljd26jaV9JJ6xa6W5nmanj4mNlw2T2s8NKnWk3SulGpLWVLpGb5x+9+PUt2NTj5atu319WnpNbj5a9u3s8fX6vRaNVSV073NBrpAAACLE1404SqTajGEW5SfBJatkTMRGZRVVFMZnZ53mGOlOU687qdWypwf/TpL3Y+f2n3Zl3LkzM1T1+zEvXZqma567eHvm5CRWU0sYhKWMQlJGISmhTJeoh08hwXizVVr2VdUk/h5z838jR0trEcc+TU0dnEcc+Xh+11oU1FWLi+kAAAAAABSNusM/Gpz5VaNWk399e3T/vKmpj5ont5M/W0zmJ7YmPzH5UAosgQQTmoq7EzgmcNGtiHLsuhzmcuU1ZfMUeXlPRk4u6/nYmOT1E4W7ZbaaVC0Jtyo81xlR7rrDtxRbsajg5Tt9v009JrOD5atvt+vs9KwuJjUipRakpJNNO6a6mlExPOGzExMZhOSkAqO1WP8Sp9Hi/q6TjLEdJS96FL5Sfp1KWouZngjpv6M/V3cz8ONo3/ABH5VTE1d+V+XL9yhVVmWVXVxS+YxPKE0YhKWMQlLGASnpYd1JqkuGjqv7vKHm/kWbFrjq57dfRa01j4lXPbr6LtluFUIrTkarZbwAAAAAAAHNz/AC1YmjKm3uvRwmtXCcdYy9GeLlHHThzu24uUzTLyjM8HOnVlGpHcqLWUVrGS+OD5x+RmV0zTOJ397MG9bqoqxVHP3s59asoK79F1OczhwmrDn1Kjk7v8OSOczlxmcsxRAliglLFEpTU207rRoJjksezuezw8tLypt3nSXLrOn36x58tSzYvzRPd2enov6XVzbnE7dn5j0elZfj4VoKcJKUZLRo1KaoqjMNumqKozTshz3Mvo9FyS3qkmo0ofFUfBeS4vsmeLtzgpz9Hi9d+HRnr08Xn+Mnux3N5ylJuVSb4ylJ3lL1f5GVXOOTEuVY5derVhE5OCaMQ9JoRCU0YhKST3Ve15N2hH4pPgvLme6aZmcQ90UzM4hY9n8t3I3esnrKXxSfFmvatxRTht2rcW6eGFhSOjqyAAAAAAAAA4u0GRU8VC0lacbunUj70JdV+3M53LUXIxLjes03acT9XkOe5VVo1XGorS4q192cfih+q5GTdt1U1YqfPaixXbrxV78HMijkrJYoJSxRKU0UEpYoJTwD1DtZLmtShPehrd/WUr2jU7rpPvz59TvZvTRPL6e+q3p9TVbnl9PfV1MwzN15ePJSjCEXGhCSs9fem11b0XZdzpdu8c8XTo7373HPF0jb1cVtybb4sqTOVGZzOUsIgTQiHpPCISnhD/AJfYlMQ3clwniz8Vr2VpST+HnLzfyNHS2sRxz5NTSWcRxz5eH7XGjT3VYuLyQAAAAAAAAAAAcfaDI6eKpuE1ZrWE170JcpJnO7apuU4lyvWabtPDU8kzvJqmHquE17Wri17tSPxR79UZNy3NFWJ/2+e1GnqtVYn/AG50UcldNFEiWCD0mgglPBBKaCCW14kmkm20uFyZmZe+KZ5SkhEgTwiEp4RD0nhEJSRoupNUlw0dV9uUPXn28yzp7PHVz26+i1p7PHVz26+i45dhVCK0NVsN4AAAAAAAAAAAAAHLzvJ6eJpuE13jJaShLlJPkzxct01xiXO7apuU8NTyjOslqYapuTWrvuTStGqu3SXVGTdtVW5xP+3z+o01VqrE+U9v7c6KOSsmgglNBB6TwQSngglPBBKeCD0nhEJTwiHpLKW6rpXk3aEfik/0XF+R7opmqcQ90UzVOIWHIMu3I3esnrKT4yk+LNi3biinENu1bi3Tww76R7dGQAAAAAAAAAAAAAAObnGU08TTcKkbp8HwcXyknyZ4roprjFTnct03KeGp5dnWS1MPU3J63/w6iVlUXR9J9jKu2arc4n6++rB1GmqtVYnynt/bnRRxVk0EEp4IJbEEEp4IPSeCD02IIJbFOPp1fREw9RDeybCOrPxWvZtamnyj8Xm/2NLS2sRxS1NJZ4Y458vD9rfRp7qsW11IAAAAAAAAAAAAAAAAAaGbZZTxFOVOpFNSXqnyafJ9zzXRFccNTxct03KeGrZ5nnWTTw9Tdl7Sl/h1OU/uy6T+ZlXrM255/X31YWp01Vqe7pPvq58UcFZPBBKeCCWxBB6TwQS2IIPSenRdSapLho6r7cVD14stae1x1c9o39FvTWeOrntG/ouWX4ZQijUa7dAAAAAAAAAAAAAAAAAAADTzLAQrQcJxUoyWqf8AOJ5qpiqMS810RXHDVs85zrJp4edpaxb+rqdfuS6S78zLvWJtz3MTU6abU93b6ufFFdUTwQS2IIPTYgg9J07JWV5SdoR6y/ZcT3RTNU4h0t0TVMRCy5Dl25FN6t6yb4uT4s2LdEUU4ht2rcW6eGHeSPboyAAAAAAAAAAAAAAAAAAAADUx+ChWhKE4qUZKzTIqpiqMS81UxVGJ2UDOcolh52etNv2Kj5fcl36PmZd+xNE93vdjanTTbnMbe+UtCKsVlRsQCWzSXp1fRdSXqIdXI8E6k/EasuFNPlHr5vj+BpaW1wxxS19JZ4Y453n7LfRp7qsW1xIAAAAAAAAAAAAAAAAAAAAAAA1sZhI1IuMkmpJpp6poiYiYxKJiKoxKj5pks6L0Up0/syS3pwXRrmu5m3tNNPOnnDJv6Oqmc084c+Eo/HD1kl+TKqnh0MFhHWaST8O/tSaa37cIrt3LdixNU5nb7rum001TmdvuuuAwyhFGk1m4AAAAAAAAAAAAAAAAAAAAAAAAAI6lJS4gaVTKoN33VfrZXIxCMRunoYOMeRKW0gAAAAAAAAAAAAAAAAAAAAAAAAAAAAAAAAAAAAAAAAAAAAAB/9k=">
            <a:hlinkClick r:id="rId6"/>
          </p:cNvPr>
          <p:cNvSpPr>
            <a:spLocks noChangeAspect="1" noChangeArrowheads="1"/>
          </p:cNvSpPr>
          <p:nvPr/>
        </p:nvSpPr>
        <p:spPr bwMode="auto">
          <a:xfrm>
            <a:off x="180975" y="-1012825"/>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data:image/jpeg;base64,/9j/4AAQSkZJRgABAQAAAQABAAD/2wCEAAkGBxAQDxIQEBAQEBAPDxAWDw8PDw8PEBAQFBUWFhYSGBQYHCggGBonGxQYITEiJSkrLi46Fx82OzMsOCgtLysBCgoKDg0OGxAQGywkICQsLCwtLCwsLCwvMCwsLCwsLSwsLCwsLCwsLy8sLCwsLCwsLCwsLDAsLCwvLCwvLCwsLP/AABEIAMwAzAMBEQACEQEDEQH/xAAbAAEAAgMBAQAAAAAAAAAAAAAAAwYBBAUHAv/EAD0QAAIBAgMGAwQJAgUFAAAAAAABAgMRBAUhBhIxQVFhE3GBIjJSsRQjQmKRocHR8FPCM2OTs+FDZHKCkv/EABoBAQADAQEBAAAAAAAAAAAAAAABBAUDAgb/xAAwEQEAAQMCAwYGAgIDAAAAAAAAAQIDEQQxEiFBUWFxgdHwEyKRscHhQqEj8RQyQ//aAAwDAQACEQMRAD8A9xAAAAAAAAAAAAAAAAAAAAAAAcHNdp6VKTp04uvVjpKMGlGD6Tm9I+Wr7HCu/TTOI5yrXdVTROI5z73lw6212J6YWmvhk6tR/jeN/wADj/yK+7+1WdbX2RH1SYTbKre06VKquuHq2n/pz4//AETTqausZ8J/E+r1Trp6xE+E/ifVZMrzujiE/Dl7UfehJOM4ecXqizRcpr/6rlu9Rcj5ZdFM9urIAAAAAAAAAAAAAAAAAAAAAACq7WZzJP6NRk4ysnXqx4wg+EI9JvryS7oq37k54KfNS1V+Y+Snzn31UPFY6y8OklGMen6fuU5qxyhlVXMcqXPevHXueHEsBt4bHTjKL3mpQ9yovfh5Pmuz0PUVTnLpRcmmc/29K2Wzz6RTtKyqQsqiXDtJdmaNm78SOe8btzTX/i098brCdlgAAAAAAAAAAAAAAAAAAAABz88zKOGoyqNXekacOc6ktIxX85M53K4opy5XrsW6OKfcvMczxEoppy3qtWTlVn1lLi/LkuyM6qcR3zuxLlUxvvO7kWOauWAzYBYCwbH13HExt9uE4y/9bSj83+JY004ueML+gqxcx2x9nqNKV0jRbL7AAAAAAAAAAAAAAAAAAAAwPPNoc1VetKpf6mg5Ro9Jz4Tq/wBq9epn3bnHVnpG3r+GTqL3HVnpG3j1n8QqVWblJyfFv+IrTOWdM5nL5sAsBmxAWA7ey1JvEU+0akn5O0UWdNH+SPCV7QR/lz3S9RoL2UaLZSgAAAAAAAAAAAAAAAAAABXdrszcILD03arXT3pLjTor35+fCK7vsV9RcxHDG8/ZU1V3hp4Kd5/qOsvPsxrJtU46Qgkklw00S9ChVPSGPcq6R0aVjw5s2AWAzYDMYXdlzJTEZXHYzA8atvfsof8AhG9n6tt/gXtLRiJq7fs2NDb4aZr7ftC9xVkW15kAAAAAAAAAAAAAAAAAAQY7FQo05VZu0IRbk+yPNVUUxmXmuqKaZqnaHmmZY2cnOtPSrXa9n+nBe5T9E9e7Zm1VTOap3li3bkzmqd59xDiWOKozugZsEm6BmwG/lmAdWahrZpOo19mHTzf7nW1b46sfX33rOnsfFqx06++96XleEUIpWtZKy7Grs3YjDoAAAAAAAAAAAAAAAAAAABS9qsxVar4Kf1WHkpVek6y1jDyj7z726FK/XxVcPSN/Fm6q7xVcHSN/Hs8t1PxVVzk3y5eRUqnMs2urinKKx5eWd0DO6BndAkpU+19Uox+KT4ImIeqaZmcQvezWVeHG71k9Zy6yf6Gpat8FOG9YtRaox9VmirHV2ZAAAAAAAAAAAAAAAAAAHJ2jzT6PR9izrVHuUYvnN/afZK7fkcr1zgp5b9HDUXfh08t52ee46e7FUotvi5yfGUm7yk+7epnVTiMMa5OI4YaKic3FlRCX0ogZ3QPqNO7sCId/ZrLfEkqrXsrSl36z9eXYvaa1/OfL1auisY/yT5eq+UKW6rFxoJQAAAAAAAAAAAAAAAAAB8zmkm27JK7b4JAee5pmPjVJYl+5Zxw0f8r4/OTV/JIzblzini6dPfex713jqmvp08O3z+zgyu22+LK6lPNlRAyogfSiEs7oG3gcG6s1TXBpOo+kOUfN/I62bXHVjp1WdPY+JVjp19PN6HlmEUIrS2hqttvgAAAAAAAAAAAAAAAAAABWNrcfvWwkH7yUsQ1xjR5Q85NW8lIq6iv+Eefh+1LV3P8Azjz8P2p2Orb8rL3Y6K3Ao1zmWXcqzKBRPLw+1ED6UQPpRA+4xtra7ulGPxSfBExGdnummZnELhs5le5G71lLWcusn+hq2rcUU4blm1FunH1WRKx0dWQAAAAAAAAAAAAAAAAABp5tj44ejKrL7K0iuMpPSMV3baR4uVxRTxS53bkW6Zql5xj8XOKk5NOtWk5VZd3yXZK0V5GXXXMb7yxLtyeed5ctVJdTjmVbMvtN9WRkzL6SfVgfaQS+4QbdgmId7ZvL/EkqrT3VpSv05z9fkaOltcuOfJraKxiPiT5eq80KSirF1oJQAAAAA4mcbSUsPLw4qVata7pU7ewus5PSPrr2OVd6KZxvLhd1FNE43nsV7EbWYr/taXaXi1fzvErzfr7o/v0VKtZX3R9Z9H3htsa1/ahQqr/KqunP0jPT8yY1NXZEpp1s9YifCfX1d7LNpaFaW5d06v8ASqrcm/LlJeTZ3ovU1TjqtW9RRXOI37JdqMrnV3ZAAAAAAAAom0WZKtWbT+pwzag+U61rSn3UbuK737GffucVXdH3ZWqvcdXdT9/0q1WbnJyfP8kUpnMsyqczkjEgSRiBIoBL7UAlt4PBupNU0tNHUfSPKHm/kWLFrjqxO3X0W9NY+JViduvov+W4RQitLaGs22+AAAAAHE2qzWWHpKNNpVqzcaTauoWV5VGukV+bXU43rnDGI3lw1F2aKeW87erzfGYvw/Yptt3vOcnvSlJ8ZNvjJlGqrHKGPcrxyhzG29Xq+5yVwIbFPESS3X7UfhfJ9YvjF90Tnte4rlddmdqbbtLESum0qdZ83yhPpLvwfmXLOo/jX9fVq6bV5+WufCfXvXeE01oXGg+gAAAAA4e1OZOlTVKm7Vq91F/04L36nouHdo4ai5w04jefeVbVXeCnFO8+5lQsdNaU4+7BJfz5mZXPSGLcq/jDWjE5uSWMQlJGISkjAJSqNtbXbdoR+KT4I9U0zM4h7opmqcQtuzuWbkbvWT1nLrJ8WbFq3FunDds2ot0cP1WJKx0dWQAAAAAom2tV/S1fVU8G3FdHOo97/biU9RPz+TO1k/P5flRG76vi+JTZIQhlAfQShljd26jaV9JJ6xa6W5nmanj4mNlw2T2s8NKnWk3SulGpLWVLpGb5x+9+PUt2NTj5atu319WnpNbj5a9u3s8fX6vRaNVSV073NBrpAAACLE1404SqTajGEW5SfBJatkTMRGZRVVFMZnZ53mGOlOU687qdWypwf/TpL3Y+f2n3Zl3LkzM1T1+zEvXZqma567eHvm5CRWU0sYhKWMQlJGISmhTJeoh08hwXizVVr2VdUk/h5z838jR0trEcc+TU0dnEcc+Xh+11oU1FWLi+kAAAAAABSNusM/Gpz5VaNWk399e3T/vKmpj5ont5M/W0zmJ7YmPzH5UAosgQQTmoq7EzgmcNGtiHLsuhzmcuU1ZfMUeXlPRk4u6/nYmOT1E4W7ZbaaVC0Jtyo81xlR7rrDtxRbsajg5Tt9v009JrOD5atvt+vs9KwuJjUipRakpJNNO6a6mlExPOGzExMZhOSkAqO1WP8Sp9Hi/q6TjLEdJS96FL5Sfp1KWouZngjpv6M/V3cz8ONo3/ABH5VTE1d+V+XL9yhVVmWVXVxS+YxPKE0YhKWMQlLGASnpYd1JqkuGjqv7vKHm/kWbFrjq57dfRa01j4lXPbr6LtluFUIrTkarZbwAAAAAAAHNz/AC1YmjKm3uvRwmtXCcdYy9GeLlHHThzu24uUzTLyjM8HOnVlGpHcqLWUVrGS+OD5x+RmV0zTOJ397MG9bqoqxVHP3s59asoK79F1OczhwmrDn1Kjk7v8OSOczlxmcsxRAliglLFEpTU207rRoJjksezuezw8tLypt3nSXLrOn36x58tSzYvzRPd2enov6XVzbnE7dn5j0elZfj4VoKcJKUZLRo1KaoqjMNumqKozTshz3Mvo9FyS3qkmo0ofFUfBeS4vsmeLtzgpz9Hi9d+HRnr08Xn+Mnux3N5ylJuVSb4ylJ3lL1f5GVXOOTEuVY5derVhE5OCaMQ9JoRCU0YhKST3Ve15N2hH4pPgvLme6aZmcQ90UzM4hY9n8t3I3esnrKXxSfFmvatxRTht2rcW6eGFhSOjqyAAAAAAAAA4u0GRU8VC0lacbunUj70JdV+3M53LUXIxLjes03acT9XkOe5VVo1XGorS4q192cfih+q5GTdt1U1YqfPaixXbrxV78HMijkrJYoJSxRKU0UEpYoJTwD1DtZLmtShPehrd/WUr2jU7rpPvz59TvZvTRPL6e+q3p9TVbnl9PfV1MwzN15ePJSjCEXGhCSs9fem11b0XZdzpdu8c8XTo7373HPF0jb1cVtybb4sqTOVGZzOUsIgTQiHpPCISnhD/AJfYlMQ3clwniz8Vr2VpST+HnLzfyNHS2sRxz5NTSWcRxz5eH7XGjT3VYuLyQAAAAAAAAAAAcfaDI6eKpuE1ZrWE170JcpJnO7apuU4lyvWabtPDU8kzvJqmHquE17Wri17tSPxR79UZNy3NFWJ/2+e1GnqtVYn/AG50UcldNFEiWCD0mgglPBBKaCCW14kmkm20uFyZmZe+KZ5SkhEgTwiEp4RD0nhEJSRoupNUlw0dV9uUPXn28yzp7PHVz26+i1p7PHVz26+i45dhVCK0NVsN4AAAAAAAAAAAAAHLzvJ6eJpuE13jJaShLlJPkzxct01xiXO7apuU8NTyjOslqYapuTWrvuTStGqu3SXVGTdtVW5xP+3z+o01VqrE+U9v7c6KOSsmgglNBB6TwQSngglPBBKeCD0nhEJTwiHpLKW6rpXk3aEfik/0XF+R7opmqcQ90UzVOIWHIMu3I3esnrKT4yk+LNi3biinENu1bi3Tww76R7dGQAAAAAAAAAAAAAAObnGU08TTcKkbp8HwcXyknyZ4roprjFTnct03KeGp5dnWS1MPU3J63/w6iVlUXR9J9jKu2arc4n6++rB1GmqtVYnynt/bnRRxVk0EEp4IJbEEEp4IPSeCD02IIJbFOPp1fREw9RDeybCOrPxWvZtamnyj8Xm/2NLS2sRxS1NJZ4Y458vD9rfRp7qsW11IAAAAAAAAAAAAAAAAAaGbZZTxFOVOpFNSXqnyafJ9zzXRFccNTxct03KeGrZ5nnWTTw9Tdl7Sl/h1OU/uy6T+ZlXrM255/X31YWp01Vqe7pPvq58UcFZPBBKeCCWxBB6TwQS2IIPSenRdSapLho6r7cVD14stae1x1c9o39FvTWeOrntG/ouWX4ZQijUa7dAAAAAAAAAAAAAAAAAAADTzLAQrQcJxUoyWqf8AOJ5qpiqMS810RXHDVs85zrJp4edpaxb+rqdfuS6S78zLvWJtz3MTU6abU93b6ufFFdUTwQS2IIPTYgg9J07JWV5SdoR6y/ZcT3RTNU4h0t0TVMRCy5Dl25FN6t6yb4uT4s2LdEUU4ht2rcW6eGHeSPboyAAAAAAAAAAAAAAAAAAAADUx+ChWhKE4qUZKzTIqpiqMS81UxVGJ2UDOcolh52etNv2Kj5fcl36PmZd+xNE93vdjanTTbnMbe+UtCKsVlRsQCWzSXp1fRdSXqIdXI8E6k/EasuFNPlHr5vj+BpaW1wxxS19JZ4Y453n7LfRp7qsW1xIAAAAAAAAAAAAAAAAAAAAAAA1sZhI1IuMkmpJpp6poiYiYxKJiKoxKj5pks6L0Up0/syS3pwXRrmu5m3tNNPOnnDJv6Oqmc084c+Eo/HD1kl+TKqnh0MFhHWaST8O/tSaa37cIrt3LdixNU5nb7rum001TmdvuuuAwyhFGk1m4AAAAAAAAAAAAAAAAAAAAAAAAAI6lJS4gaVTKoN33VfrZXIxCMRunoYOMeRKW0gAAAAAAAAAAAAAAAAAAAAAAAAAAAAAAAAAAAAAAAAAAAAAB/9k=">
            <a:hlinkClick r:id="rId6"/>
          </p:cNvPr>
          <p:cNvSpPr>
            <a:spLocks noChangeAspect="1" noChangeArrowheads="1"/>
          </p:cNvSpPr>
          <p:nvPr/>
        </p:nvSpPr>
        <p:spPr bwMode="auto">
          <a:xfrm>
            <a:off x="333375" y="-860425"/>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457200" y="4756904"/>
            <a:ext cx="942975" cy="646331"/>
          </a:xfrm>
          <a:prstGeom prst="rect">
            <a:avLst/>
          </a:prstGeom>
          <a:noFill/>
        </p:spPr>
        <p:txBody>
          <a:bodyPr wrap="square" rtlCol="0">
            <a:spAutoFit/>
          </a:bodyPr>
          <a:lstStyle/>
          <a:p>
            <a:r>
              <a:rPr lang="zh-CN" altLang="en-US" dirty="0" smtClean="0"/>
              <a:t>系统扩展性</a:t>
            </a:r>
            <a:endParaRPr lang="zh-CN" altLang="en-US" dirty="0"/>
          </a:p>
        </p:txBody>
      </p:sp>
      <p:sp>
        <p:nvSpPr>
          <p:cNvPr id="26" name="TextBox 25"/>
          <p:cNvSpPr txBox="1"/>
          <p:nvPr/>
        </p:nvSpPr>
        <p:spPr>
          <a:xfrm>
            <a:off x="1921070" y="4822342"/>
            <a:ext cx="925259" cy="369332"/>
          </a:xfrm>
          <a:prstGeom prst="rect">
            <a:avLst/>
          </a:prstGeom>
          <a:noFill/>
        </p:spPr>
        <p:txBody>
          <a:bodyPr wrap="square" rtlCol="0">
            <a:spAutoFit/>
          </a:bodyPr>
          <a:lstStyle/>
          <a:p>
            <a:r>
              <a:rPr lang="en-US" altLang="zh-CN" dirty="0" smtClean="0"/>
              <a:t>PHP</a:t>
            </a:r>
            <a:endParaRPr lang="zh-CN" altLang="en-US" dirty="0"/>
          </a:p>
        </p:txBody>
      </p:sp>
      <p:sp>
        <p:nvSpPr>
          <p:cNvPr id="27" name="TextBox 26"/>
          <p:cNvSpPr txBox="1"/>
          <p:nvPr/>
        </p:nvSpPr>
        <p:spPr>
          <a:xfrm>
            <a:off x="2846329" y="4822342"/>
            <a:ext cx="780824" cy="369332"/>
          </a:xfrm>
          <a:prstGeom prst="rect">
            <a:avLst/>
          </a:prstGeom>
          <a:noFill/>
        </p:spPr>
        <p:txBody>
          <a:bodyPr wrap="square" rtlCol="0">
            <a:spAutoFit/>
          </a:bodyPr>
          <a:lstStyle/>
          <a:p>
            <a:r>
              <a:rPr lang="en-US" altLang="zh-CN" dirty="0" smtClean="0"/>
              <a:t>ASP</a:t>
            </a:r>
            <a:endParaRPr lang="zh-CN" altLang="en-US" dirty="0"/>
          </a:p>
        </p:txBody>
      </p:sp>
    </p:spTree>
    <p:extLst>
      <p:ext uri="{BB962C8B-B14F-4D97-AF65-F5344CB8AC3E}">
        <p14:creationId xmlns:p14="http://schemas.microsoft.com/office/powerpoint/2010/main" val="4170884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云计算平台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67530" y="1421209"/>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问题分析</a:t>
            </a:r>
            <a:endParaRPr lang="zh-CN" altLang="en-US" dirty="0"/>
          </a:p>
        </p:txBody>
      </p:sp>
      <p:sp>
        <p:nvSpPr>
          <p:cNvPr id="11" name="TextBox 10"/>
          <p:cNvSpPr txBox="1"/>
          <p:nvPr/>
        </p:nvSpPr>
        <p:spPr>
          <a:xfrm>
            <a:off x="3635896" y="3120037"/>
            <a:ext cx="1179283" cy="369332"/>
          </a:xfrm>
          <a:prstGeom prst="rect">
            <a:avLst/>
          </a:prstGeom>
          <a:noFill/>
        </p:spPr>
        <p:txBody>
          <a:bodyPr wrap="square" rtlCol="0">
            <a:spAutoFit/>
          </a:bodyPr>
          <a:lstStyle/>
          <a:p>
            <a:r>
              <a:rPr lang="zh-CN" altLang="en-US" dirty="0" smtClean="0"/>
              <a:t>云计算</a:t>
            </a:r>
            <a:endParaRPr lang="zh-CN" altLang="en-US" dirty="0"/>
          </a:p>
        </p:txBody>
      </p:sp>
      <p:sp>
        <p:nvSpPr>
          <p:cNvPr id="21" name="矩形 20"/>
          <p:cNvSpPr/>
          <p:nvPr/>
        </p:nvSpPr>
        <p:spPr>
          <a:xfrm>
            <a:off x="5219071" y="2843038"/>
            <a:ext cx="3203848" cy="923330"/>
          </a:xfrm>
          <a:prstGeom prst="rect">
            <a:avLst/>
          </a:prstGeom>
        </p:spPr>
        <p:txBody>
          <a:bodyPr wrap="square">
            <a:spAutoFit/>
          </a:bodyPr>
          <a:lstStyle/>
          <a:p>
            <a:r>
              <a:rPr lang="zh-CN" altLang="en-US" dirty="0"/>
              <a:t>采用云计算技术解决资源的按需使用，屏蔽</a:t>
            </a:r>
            <a:r>
              <a:rPr lang="en-US" altLang="zh-CN" dirty="0"/>
              <a:t>IT</a:t>
            </a:r>
            <a:r>
              <a:rPr lang="zh-CN" altLang="en-US" dirty="0"/>
              <a:t>系统的部署维护细节</a:t>
            </a:r>
            <a:endParaRPr lang="en-US" altLang="zh-CN" dirty="0"/>
          </a:p>
        </p:txBody>
      </p:sp>
      <p:sp>
        <p:nvSpPr>
          <p:cNvPr id="12" name="TextBox 11"/>
          <p:cNvSpPr txBox="1"/>
          <p:nvPr/>
        </p:nvSpPr>
        <p:spPr>
          <a:xfrm>
            <a:off x="1115616" y="2308230"/>
            <a:ext cx="2104270" cy="369332"/>
          </a:xfrm>
          <a:prstGeom prst="rect">
            <a:avLst/>
          </a:prstGeom>
          <a:noFill/>
        </p:spPr>
        <p:txBody>
          <a:bodyPr wrap="square" rtlCol="0">
            <a:spAutoFit/>
          </a:bodyPr>
          <a:lstStyle/>
          <a:p>
            <a:r>
              <a:rPr lang="zh-CN" altLang="en-US" dirty="0" smtClean="0"/>
              <a:t>为什么用云计算</a:t>
            </a:r>
            <a:endParaRPr lang="zh-CN" altLang="en-US" dirty="0"/>
          </a:p>
        </p:txBody>
      </p:sp>
    </p:spTree>
    <p:extLst>
      <p:ext uri="{BB962C8B-B14F-4D97-AF65-F5344CB8AC3E}">
        <p14:creationId xmlns:p14="http://schemas.microsoft.com/office/powerpoint/2010/main" val="1952779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16</a:t>
            </a:fld>
            <a:endParaRPr lang="en-US" altLang="zh-CN" dirty="0"/>
          </a:p>
        </p:txBody>
      </p:sp>
      <p:sp>
        <p:nvSpPr>
          <p:cNvPr id="4" name="标题 1"/>
          <p:cNvSpPr txBox="1">
            <a:spLocks/>
          </p:cNvSpPr>
          <p:nvPr/>
        </p:nvSpPr>
        <p:spPr bwMode="auto">
          <a:xfrm>
            <a:off x="457200" y="333374"/>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云计算平台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6" name="TextBox 5"/>
          <p:cNvSpPr txBox="1"/>
          <p:nvPr/>
        </p:nvSpPr>
        <p:spPr>
          <a:xfrm>
            <a:off x="899592" y="1517722"/>
            <a:ext cx="270939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云</a:t>
            </a:r>
            <a:r>
              <a:rPr lang="zh-CN" altLang="en-US" dirty="0" smtClean="0"/>
              <a:t>计算平台应用</a:t>
            </a:r>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68543"/>
            <a:ext cx="4412615" cy="2635885"/>
          </a:xfrm>
          <a:prstGeom prst="rect">
            <a:avLst/>
          </a:prstGeom>
          <a:noFill/>
          <a:ln>
            <a:noFill/>
          </a:ln>
        </p:spPr>
      </p:pic>
    </p:spTree>
    <p:extLst>
      <p:ext uri="{BB962C8B-B14F-4D97-AF65-F5344CB8AC3E}">
        <p14:creationId xmlns:p14="http://schemas.microsoft.com/office/powerpoint/2010/main" val="1149662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34153" y="1194393"/>
            <a:ext cx="162737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问题分析</a:t>
            </a:r>
            <a:endParaRPr lang="zh-CN" altLang="en-US" dirty="0"/>
          </a:p>
        </p:txBody>
      </p:sp>
      <p:sp>
        <p:nvSpPr>
          <p:cNvPr id="23" name="TextBox 22"/>
          <p:cNvSpPr txBox="1"/>
          <p:nvPr/>
        </p:nvSpPr>
        <p:spPr>
          <a:xfrm>
            <a:off x="625805" y="2068232"/>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eaLnBrk="0" fontAlgn="auto" hangingPunct="0">
              <a:lnSpc>
                <a:spcPct val="100000"/>
              </a:lnSpc>
              <a:spcBef>
                <a:spcPts val="0"/>
              </a:spcBef>
              <a:spcAft>
                <a:spcPts val="0"/>
              </a:spcAft>
              <a:buClrTx/>
              <a:buSzTx/>
              <a:buFontTx/>
              <a:buNone/>
              <a:tabLst/>
              <a:defRPr sz="2800" b="0" kern="0">
                <a:solidFill>
                  <a:srgbClr val="FFFFFF"/>
                </a:solidFill>
                <a:effectLst>
                  <a:outerShdw blurRad="38100" dist="38100" dir="2700000" algn="tl">
                    <a:srgbClr val="000000"/>
                  </a:outerShdw>
                </a:effectLst>
                <a:latin typeface="Arial" pitchFamily="34" charset="0"/>
                <a:ea typeface="宋体" pitchFamily="2" charset="-122"/>
              </a:defRPr>
            </a:lvl1pPr>
          </a:lstStyle>
          <a:p>
            <a:r>
              <a:rPr lang="zh-CN" altLang="en-US" dirty="0"/>
              <a:t>数据存储量大</a:t>
            </a:r>
          </a:p>
        </p:txBody>
      </p:sp>
      <p:sp>
        <p:nvSpPr>
          <p:cNvPr id="25" name="Text Box 17"/>
          <p:cNvSpPr txBox="1">
            <a:spLocks noChangeArrowheads="1"/>
          </p:cNvSpPr>
          <p:nvPr/>
        </p:nvSpPr>
        <p:spPr bwMode="gray">
          <a:xfrm>
            <a:off x="3275856" y="1996019"/>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a:t>
            </a:r>
            <a:r>
              <a:rPr lang="zh-CN" altLang="en-US" sz="2800" kern="0" dirty="0" smtClean="0">
                <a:solidFill>
                  <a:srgbClr val="FFFFFF"/>
                </a:solidFill>
                <a:effectLst>
                  <a:outerShdw blurRad="38100" dist="38100" dir="2700000" algn="tl">
                    <a:srgbClr val="000000"/>
                  </a:outerShdw>
                </a:effectLst>
                <a:latin typeface="Arial" pitchFamily="34" charset="0"/>
                <a:ea typeface="宋体" pitchFamily="2" charset="-122"/>
              </a:rPr>
              <a:t>形式多样</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4" name="Text Box 8"/>
          <p:cNvSpPr txBox="1">
            <a:spLocks noChangeArrowheads="1"/>
          </p:cNvSpPr>
          <p:nvPr/>
        </p:nvSpPr>
        <p:spPr bwMode="gray">
          <a:xfrm>
            <a:off x="5796136" y="1744850"/>
            <a:ext cx="27438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数据增长速度快</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6" name="TextBox 35"/>
          <p:cNvSpPr txBox="1"/>
          <p:nvPr/>
        </p:nvSpPr>
        <p:spPr>
          <a:xfrm>
            <a:off x="805825" y="2713054"/>
            <a:ext cx="1979062" cy="923330"/>
          </a:xfrm>
          <a:prstGeom prst="rect">
            <a:avLst/>
          </a:prstGeom>
          <a:noFill/>
        </p:spPr>
        <p:txBody>
          <a:bodyPr wrap="square" rtlCol="0">
            <a:spAutoFit/>
          </a:bodyPr>
          <a:lstStyle/>
          <a:p>
            <a:r>
              <a:rPr lang="zh-CN" altLang="en-US" dirty="0" smtClean="0"/>
              <a:t>系统覆盖社区范围广、疾病种类多样</a:t>
            </a:r>
            <a:endParaRPr lang="zh-CN" altLang="en-US" dirty="0"/>
          </a:p>
        </p:txBody>
      </p:sp>
      <p:sp>
        <p:nvSpPr>
          <p:cNvPr id="38" name="TextBox 37"/>
          <p:cNvSpPr txBox="1"/>
          <p:nvPr/>
        </p:nvSpPr>
        <p:spPr>
          <a:xfrm>
            <a:off x="3536774" y="2719877"/>
            <a:ext cx="1817265" cy="923330"/>
          </a:xfrm>
          <a:prstGeom prst="rect">
            <a:avLst/>
          </a:prstGeom>
          <a:noFill/>
        </p:spPr>
        <p:txBody>
          <a:bodyPr wrap="square" rtlCol="0">
            <a:spAutoFit/>
          </a:bodyPr>
          <a:lstStyle/>
          <a:p>
            <a:r>
              <a:rPr lang="zh-CN" altLang="en-US" dirty="0" smtClean="0"/>
              <a:t>不同疾病所需的数据在类型和结构上有很大差异</a:t>
            </a:r>
            <a:endParaRPr lang="zh-CN" altLang="en-US" dirty="0"/>
          </a:p>
        </p:txBody>
      </p:sp>
      <p:sp>
        <p:nvSpPr>
          <p:cNvPr id="39" name="TextBox 38"/>
          <p:cNvSpPr txBox="1"/>
          <p:nvPr/>
        </p:nvSpPr>
        <p:spPr>
          <a:xfrm>
            <a:off x="5910016" y="2436055"/>
            <a:ext cx="2160240" cy="1477328"/>
          </a:xfrm>
          <a:prstGeom prst="rect">
            <a:avLst/>
          </a:prstGeom>
          <a:noFill/>
        </p:spPr>
        <p:txBody>
          <a:bodyPr wrap="square" rtlCol="0">
            <a:spAutoFit/>
          </a:bodyPr>
          <a:lstStyle/>
          <a:p>
            <a:r>
              <a:rPr lang="zh-CN" altLang="en-US" dirty="0" smtClean="0"/>
              <a:t>社区医疗的人口基数大，医疗数据来源多样（问诊记录、检查报告、头痛日志）</a:t>
            </a:r>
            <a:endParaRPr lang="zh-CN" altLang="en-US" dirty="0"/>
          </a:p>
        </p:txBody>
      </p:sp>
      <p:sp>
        <p:nvSpPr>
          <p:cNvPr id="13" name="TextBox 12"/>
          <p:cNvSpPr txBox="1"/>
          <p:nvPr/>
        </p:nvSpPr>
        <p:spPr>
          <a:xfrm>
            <a:off x="665059" y="4149080"/>
            <a:ext cx="4239656" cy="1477328"/>
          </a:xfrm>
          <a:prstGeom prst="rect">
            <a:avLst/>
          </a:prstGeom>
          <a:noFill/>
        </p:spPr>
        <p:txBody>
          <a:bodyPr wrap="square" rtlCol="0">
            <a:spAutoFit/>
          </a:bodyPr>
          <a:lstStyle/>
          <a:p>
            <a:r>
              <a:rPr lang="zh-CN" altLang="en-US" dirty="0" smtClean="0"/>
              <a:t>关系数据库的劣势</a:t>
            </a:r>
            <a:endParaRPr lang="en-US" altLang="zh-CN" dirty="0" smtClean="0"/>
          </a:p>
          <a:p>
            <a:endParaRPr lang="en-US" altLang="zh-CN" dirty="0"/>
          </a:p>
          <a:p>
            <a:r>
              <a:rPr lang="zh-CN" altLang="en-US" dirty="0" smtClean="0"/>
              <a:t>数据模式固定</a:t>
            </a:r>
            <a:r>
              <a:rPr lang="en-US" altLang="zh-CN" dirty="0" smtClean="0"/>
              <a:t>-----</a:t>
            </a:r>
            <a:r>
              <a:rPr lang="zh-CN" altLang="en-US" dirty="0" smtClean="0"/>
              <a:t>字段空缺，空间浪费</a:t>
            </a:r>
            <a:endParaRPr lang="en-US" altLang="zh-CN" dirty="0" smtClean="0"/>
          </a:p>
          <a:p>
            <a:r>
              <a:rPr lang="zh-CN" altLang="en-US" dirty="0" smtClean="0"/>
              <a:t>扩展性差</a:t>
            </a:r>
            <a:r>
              <a:rPr lang="en-US" altLang="zh-CN" dirty="0" smtClean="0"/>
              <a:t>----</a:t>
            </a:r>
            <a:r>
              <a:rPr lang="zh-CN" altLang="en-US" dirty="0" smtClean="0"/>
              <a:t>存储量</a:t>
            </a:r>
            <a:endParaRPr lang="en-US" altLang="zh-CN" dirty="0" smtClean="0"/>
          </a:p>
          <a:p>
            <a:r>
              <a:rPr lang="zh-CN" altLang="en-US" dirty="0" smtClean="0"/>
              <a:t>访问大量数据性能差</a:t>
            </a:r>
            <a:r>
              <a:rPr lang="en-US" altLang="zh-CN" dirty="0" smtClean="0"/>
              <a:t>---</a:t>
            </a:r>
            <a:r>
              <a:rPr lang="zh-CN" altLang="en-US" dirty="0" smtClean="0"/>
              <a:t>高速访问</a:t>
            </a:r>
            <a:endParaRPr lang="zh-CN" altLang="en-US" dirty="0"/>
          </a:p>
        </p:txBody>
      </p:sp>
      <p:sp>
        <p:nvSpPr>
          <p:cNvPr id="2" name="矩形 1"/>
          <p:cNvSpPr/>
          <p:nvPr/>
        </p:nvSpPr>
        <p:spPr>
          <a:xfrm>
            <a:off x="5066359" y="4465093"/>
            <a:ext cx="3195337" cy="923330"/>
          </a:xfrm>
          <a:prstGeom prst="rect">
            <a:avLst/>
          </a:prstGeom>
        </p:spPr>
        <p:txBody>
          <a:bodyPr wrap="square">
            <a:spAutoFit/>
          </a:bodyPr>
          <a:lstStyle/>
          <a:p>
            <a:r>
              <a:rPr lang="en-US" altLang="zh-CN" dirty="0"/>
              <a:t>.</a:t>
            </a:r>
            <a:r>
              <a:rPr lang="zh-CN" altLang="en-US" dirty="0"/>
              <a:t>良好的水平扩展能力</a:t>
            </a:r>
          </a:p>
          <a:p>
            <a:r>
              <a:rPr lang="en-US" altLang="zh-CN" dirty="0"/>
              <a:t>2.</a:t>
            </a:r>
            <a:r>
              <a:rPr lang="zh-CN" altLang="en-US" dirty="0"/>
              <a:t>模式自由</a:t>
            </a:r>
          </a:p>
          <a:p>
            <a:r>
              <a:rPr lang="en-US" altLang="zh-CN" dirty="0"/>
              <a:t>3.</a:t>
            </a:r>
            <a:r>
              <a:rPr lang="zh-CN" altLang="en-US" dirty="0"/>
              <a:t>高可用性</a:t>
            </a:r>
          </a:p>
        </p:txBody>
      </p:sp>
    </p:spTree>
    <p:extLst>
      <p:ext uri="{BB962C8B-B14F-4D97-AF65-F5344CB8AC3E}">
        <p14:creationId xmlns:p14="http://schemas.microsoft.com/office/powerpoint/2010/main" val="1007331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18</a:t>
            </a:fld>
            <a:endParaRPr lang="en-US" altLang="zh-CN" smtClean="0">
              <a:solidFill>
                <a:srgbClr val="000000"/>
              </a:solidFill>
              <a:latin typeface="Arial" charset="0"/>
            </a:endParaRPr>
          </a:p>
        </p:txBody>
      </p:sp>
      <p:sp>
        <p:nvSpPr>
          <p:cNvPr id="57348" name="标题 1"/>
          <p:cNvSpPr txBox="1">
            <a:spLocks/>
          </p:cNvSpPr>
          <p:nvPr/>
        </p:nvSpPr>
        <p:spPr bwMode="auto">
          <a:xfrm>
            <a:off x="435407"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a:solidFill>
                  <a:srgbClr val="FFFFFF"/>
                </a:solidFill>
                <a:latin typeface="Times New Roman" pitchFamily="18" charset="0"/>
                <a:ea typeface="黑体" pitchFamily="49" charset="-122"/>
                <a:cs typeface="Times New Roman" pitchFamily="18" charset="0"/>
              </a:rPr>
              <a:t>数据存储模块</a:t>
            </a:r>
          </a:p>
        </p:txBody>
      </p:sp>
      <p:graphicFrame>
        <p:nvGraphicFramePr>
          <p:cNvPr id="3" name="表格 2"/>
          <p:cNvGraphicFramePr>
            <a:graphicFrameLocks noGrp="1"/>
          </p:cNvGraphicFramePr>
          <p:nvPr>
            <p:extLst>
              <p:ext uri="{D42A27DB-BD31-4B8C-83A1-F6EECF244321}">
                <p14:modId xmlns:p14="http://schemas.microsoft.com/office/powerpoint/2010/main" val="2888627251"/>
              </p:ext>
            </p:extLst>
          </p:nvPr>
        </p:nvGraphicFramePr>
        <p:xfrm>
          <a:off x="457200" y="1768709"/>
          <a:ext cx="8229600" cy="4240594"/>
        </p:xfrm>
        <a:graphic>
          <a:graphicData uri="http://schemas.openxmlformats.org/drawingml/2006/table">
            <a:tbl>
              <a:tblPr firstRow="1" bandRow="1">
                <a:tableStyleId>{5C22544A-7EE6-4342-B048-85BDC9FD1C3A}</a:tableStyleId>
              </a:tblPr>
              <a:tblGrid>
                <a:gridCol w="2057400"/>
                <a:gridCol w="2057400"/>
                <a:gridCol w="2057400"/>
                <a:gridCol w="2057400"/>
              </a:tblGrid>
              <a:tr h="380653">
                <a:tc>
                  <a:txBody>
                    <a:bodyPr/>
                    <a:lstStyle/>
                    <a:p>
                      <a:endParaRPr lang="zh-CN" altLang="en-US" dirty="0"/>
                    </a:p>
                  </a:txBody>
                  <a:tcPr/>
                </a:tc>
                <a:tc>
                  <a:txBody>
                    <a:bodyPr/>
                    <a:lstStyle/>
                    <a:p>
                      <a:r>
                        <a:rPr lang="en-US" altLang="zh-CN" dirty="0" smtClean="0"/>
                        <a:t>HBase</a:t>
                      </a:r>
                      <a:endParaRPr lang="zh-CN" altLang="en-US" dirty="0"/>
                    </a:p>
                  </a:txBody>
                  <a:tcPr/>
                </a:tc>
                <a:tc>
                  <a:txBody>
                    <a:bodyPr/>
                    <a:lstStyle/>
                    <a:p>
                      <a:r>
                        <a:rPr lang="en-US" altLang="zh-CN" dirty="0" smtClean="0"/>
                        <a:t>Dynamo</a:t>
                      </a:r>
                      <a:endParaRPr lang="zh-CN" altLang="en-US" dirty="0"/>
                    </a:p>
                  </a:txBody>
                  <a:tcPr/>
                </a:tc>
                <a:tc>
                  <a:txBody>
                    <a:bodyPr/>
                    <a:lstStyle/>
                    <a:p>
                      <a:r>
                        <a:rPr lang="en-US" altLang="zh-CN" dirty="0" smtClean="0"/>
                        <a:t>MongoDB</a:t>
                      </a:r>
                      <a:endParaRPr lang="zh-CN" altLang="en-US" dirty="0"/>
                    </a:p>
                  </a:txBody>
                  <a:tcPr/>
                </a:tc>
              </a:tr>
              <a:tr h="386645">
                <a:tc>
                  <a:txBody>
                    <a:bodyPr/>
                    <a:lstStyle/>
                    <a:p>
                      <a:r>
                        <a:rPr lang="zh-CN" altLang="en-US" dirty="0" smtClean="0"/>
                        <a:t>数据模型</a:t>
                      </a:r>
                      <a:endParaRPr lang="zh-CN" altLang="en-US" dirty="0"/>
                    </a:p>
                  </a:txBody>
                  <a:tcPr/>
                </a:tc>
                <a:tc>
                  <a:txBody>
                    <a:bodyPr/>
                    <a:lstStyle/>
                    <a:p>
                      <a:pPr algn="ctr"/>
                      <a:r>
                        <a:rPr lang="en-US" altLang="zh-CN" dirty="0" smtClean="0"/>
                        <a:t> </a:t>
                      </a:r>
                      <a:r>
                        <a:rPr lang="zh-CN" altLang="en-US" dirty="0" smtClean="0"/>
                        <a:t>列存储</a:t>
                      </a:r>
                      <a:endParaRPr lang="zh-CN" altLang="en-US" dirty="0"/>
                    </a:p>
                  </a:txBody>
                  <a:tcPr/>
                </a:tc>
                <a:tc>
                  <a:txBody>
                    <a:bodyPr/>
                    <a:lstStyle/>
                    <a:p>
                      <a:pPr algn="ctr"/>
                      <a:r>
                        <a:rPr lang="zh-CN" altLang="en-US" dirty="0" smtClean="0"/>
                        <a:t>键值存储</a:t>
                      </a:r>
                      <a:endParaRPr lang="zh-CN" altLang="en-US" dirty="0"/>
                    </a:p>
                  </a:txBody>
                  <a:tcPr/>
                </a:tc>
                <a:tc>
                  <a:txBody>
                    <a:bodyPr/>
                    <a:lstStyle/>
                    <a:p>
                      <a:pPr algn="ctr"/>
                      <a:r>
                        <a:rPr lang="en-US" altLang="zh-CN" dirty="0" smtClean="0"/>
                        <a:t>MongoDB</a:t>
                      </a:r>
                      <a:endParaRPr lang="zh-CN" altLang="en-US" dirty="0"/>
                    </a:p>
                  </a:txBody>
                  <a:tcPr/>
                </a:tc>
              </a:tr>
              <a:tr h="767299">
                <a:tc>
                  <a:txBody>
                    <a:bodyPr/>
                    <a:lstStyle/>
                    <a:p>
                      <a:r>
                        <a:rPr lang="zh-CN" altLang="en-US" dirty="0" smtClean="0"/>
                        <a:t>架构</a:t>
                      </a:r>
                      <a:endParaRPr lang="zh-CN" altLang="en-US" dirty="0"/>
                    </a:p>
                  </a:txBody>
                  <a:tcPr/>
                </a:tc>
                <a:tc>
                  <a:txBody>
                    <a:bodyPr/>
                    <a:lstStyle/>
                    <a:p>
                      <a:pPr algn="ctr"/>
                      <a:r>
                        <a:rPr lang="en-US" altLang="zh-CN" dirty="0" smtClean="0"/>
                        <a:t>Master+</a:t>
                      </a:r>
                    </a:p>
                    <a:p>
                      <a:pPr algn="ctr"/>
                      <a:r>
                        <a:rPr lang="en-US" altLang="zh-CN" dirty="0" smtClean="0"/>
                        <a:t>Tablet Server</a:t>
                      </a:r>
                      <a:endParaRPr lang="zh-CN" altLang="en-US" dirty="0"/>
                    </a:p>
                  </a:txBody>
                  <a:tcPr/>
                </a:tc>
                <a:tc>
                  <a:txBody>
                    <a:bodyPr/>
                    <a:lstStyle/>
                    <a:p>
                      <a:r>
                        <a:rPr lang="zh-CN" altLang="en-US" dirty="0" smtClean="0"/>
                        <a:t>去中心化的分布式数据库</a:t>
                      </a:r>
                      <a:endParaRPr lang="zh-CN" altLang="en-US" dirty="0"/>
                    </a:p>
                  </a:txBody>
                  <a:tcPr/>
                </a:tc>
                <a:tc>
                  <a:txBody>
                    <a:bodyPr/>
                    <a:lstStyle/>
                    <a:p>
                      <a:r>
                        <a:rPr lang="zh-CN" altLang="en-US" dirty="0" smtClean="0"/>
                        <a:t>自动分片与副本集</a:t>
                      </a:r>
                      <a:endParaRPr lang="zh-CN" altLang="en-US" dirty="0"/>
                    </a:p>
                  </a:txBody>
                  <a:tcPr/>
                </a:tc>
              </a:tr>
              <a:tr h="1151517">
                <a:tc>
                  <a:txBody>
                    <a:bodyPr/>
                    <a:lstStyle/>
                    <a:p>
                      <a:r>
                        <a:rPr lang="zh-CN" altLang="en-US" dirty="0" smtClean="0"/>
                        <a:t>查询功能</a:t>
                      </a:r>
                      <a:endParaRPr lang="zh-CN" altLang="en-US" dirty="0"/>
                    </a:p>
                  </a:txBody>
                  <a:tcPr/>
                </a:tc>
                <a:tc>
                  <a:txBody>
                    <a:bodyPr/>
                    <a:lstStyle/>
                    <a:p>
                      <a:r>
                        <a:rPr lang="zh-CN" altLang="en-US" dirty="0" smtClean="0"/>
                        <a:t>只能进行单个列的查询、不能进行复合条件查询</a:t>
                      </a:r>
                      <a:endParaRPr lang="zh-CN" altLang="en-US" dirty="0"/>
                    </a:p>
                  </a:txBody>
                  <a:tcPr/>
                </a:tc>
                <a:tc>
                  <a:txBody>
                    <a:bodyPr/>
                    <a:lstStyle/>
                    <a:p>
                      <a:r>
                        <a:rPr lang="zh-CN" altLang="en-US" dirty="0" smtClean="0"/>
                        <a:t>只支持主键查询</a:t>
                      </a:r>
                      <a:endParaRPr lang="zh-CN" altLang="en-US" dirty="0"/>
                    </a:p>
                  </a:txBody>
                  <a:tcPr/>
                </a:tc>
                <a:tc>
                  <a:txBody>
                    <a:bodyPr/>
                    <a:lstStyle/>
                    <a:p>
                      <a:r>
                        <a:rPr lang="zh-CN" altLang="en-US" dirty="0" smtClean="0"/>
                        <a:t>除连接查询外，支持丰富的查询功能</a:t>
                      </a:r>
                      <a:endParaRPr lang="zh-CN" altLang="en-US" dirty="0"/>
                    </a:p>
                  </a:txBody>
                  <a:tcPr/>
                </a:tc>
              </a:tr>
              <a:tr h="620048">
                <a:tc>
                  <a:txBody>
                    <a:bodyPr/>
                    <a:lstStyle/>
                    <a:p>
                      <a:r>
                        <a:rPr lang="zh-CN" altLang="en-US" dirty="0" smtClean="0"/>
                        <a:t>扩展性</a:t>
                      </a:r>
                      <a:endParaRPr lang="zh-CN" altLang="en-US" dirty="0"/>
                    </a:p>
                  </a:txBody>
                  <a:tcPr/>
                </a:tc>
                <a:tc>
                  <a:txBody>
                    <a:bodyPr/>
                    <a:lstStyle/>
                    <a:p>
                      <a:r>
                        <a:rPr lang="zh-CN" altLang="en-US" dirty="0" smtClean="0"/>
                        <a:t>添加</a:t>
                      </a:r>
                      <a:r>
                        <a:rPr lang="en-US" altLang="zh-CN" dirty="0" smtClean="0"/>
                        <a:t>Tablet</a:t>
                      </a:r>
                      <a:r>
                        <a:rPr lang="zh-CN" altLang="en-US" dirty="0" smtClean="0"/>
                        <a:t>服务</a:t>
                      </a:r>
                      <a:endParaRPr lang="zh-CN" altLang="en-US" dirty="0"/>
                    </a:p>
                  </a:txBody>
                  <a:tcPr/>
                </a:tc>
                <a:tc>
                  <a:txBody>
                    <a:bodyPr/>
                    <a:lstStyle/>
                    <a:p>
                      <a:r>
                        <a:rPr lang="zh-CN" altLang="en-US" dirty="0" smtClean="0"/>
                        <a:t>添加节点，表迁移</a:t>
                      </a:r>
                      <a:endParaRPr lang="zh-CN" altLang="en-US" dirty="0"/>
                    </a:p>
                  </a:txBody>
                  <a:tcPr/>
                </a:tc>
                <a:tc>
                  <a:txBody>
                    <a:bodyPr/>
                    <a:lstStyle/>
                    <a:p>
                      <a:r>
                        <a:rPr lang="zh-CN" altLang="en-US" dirty="0" smtClean="0"/>
                        <a:t>添加分片，</a:t>
                      </a:r>
                      <a:r>
                        <a:rPr lang="en-US" altLang="zh-CN" dirty="0" smtClean="0"/>
                        <a:t>chunk</a:t>
                      </a:r>
                      <a:r>
                        <a:rPr lang="zh-CN" altLang="en-US" dirty="0" smtClean="0"/>
                        <a:t>迁移</a:t>
                      </a:r>
                      <a:endParaRPr lang="zh-CN" altLang="en-US" dirty="0"/>
                    </a:p>
                  </a:txBody>
                  <a:tcPr/>
                </a:tc>
              </a:tr>
              <a:tr h="150221">
                <a:tc>
                  <a:txBody>
                    <a:bodyPr/>
                    <a:lstStyle/>
                    <a:p>
                      <a:r>
                        <a:rPr lang="zh-CN" altLang="en-US" dirty="0" smtClean="0"/>
                        <a:t>接口可用性</a:t>
                      </a:r>
                      <a:endParaRPr lang="zh-CN" altLang="en-US" dirty="0"/>
                    </a:p>
                  </a:txBody>
                  <a:tcPr/>
                </a:tc>
                <a:tc>
                  <a:txBody>
                    <a:bodyPr/>
                    <a:lstStyle/>
                    <a:p>
                      <a:r>
                        <a:rPr lang="zh-CN" altLang="en-US" dirty="0" smtClean="0"/>
                        <a:t>提供</a:t>
                      </a:r>
                      <a:r>
                        <a:rPr lang="en-US" altLang="zh-CN" dirty="0" smtClean="0"/>
                        <a:t>thrift Gateway</a:t>
                      </a:r>
                      <a:r>
                        <a:rPr lang="zh-CN" altLang="en-US" dirty="0" smtClean="0"/>
                        <a:t>，支持</a:t>
                      </a:r>
                      <a:r>
                        <a:rPr lang="en-US" altLang="zh-CN" dirty="0" smtClean="0"/>
                        <a:t>C++</a:t>
                      </a:r>
                      <a:r>
                        <a:rPr lang="zh-CN" altLang="en-US" dirty="0" smtClean="0"/>
                        <a:t>、</a:t>
                      </a:r>
                      <a:r>
                        <a:rPr lang="en-US" altLang="zh-CN" dirty="0" smtClean="0"/>
                        <a:t>PHP</a:t>
                      </a:r>
                      <a:r>
                        <a:rPr lang="zh-CN" altLang="en-US" dirty="0" smtClean="0"/>
                        <a:t>等多种语言</a:t>
                      </a:r>
                      <a:endParaRPr lang="zh-CN" altLang="en-US" dirty="0"/>
                    </a:p>
                  </a:txBody>
                  <a:tcPr/>
                </a:tc>
                <a:tc>
                  <a:txBody>
                    <a:bodyPr/>
                    <a:lstStyle/>
                    <a:p>
                      <a:r>
                        <a:rPr lang="zh-CN" altLang="en-US" dirty="0" smtClean="0"/>
                        <a:t>支持简单的类似</a:t>
                      </a:r>
                      <a:r>
                        <a:rPr lang="en-US" altLang="zh-CN" dirty="0" smtClean="0"/>
                        <a:t>restful</a:t>
                      </a:r>
                      <a:r>
                        <a:rPr lang="zh-CN" altLang="en-US" dirty="0" smtClean="0"/>
                        <a:t>接口</a:t>
                      </a:r>
                      <a:endParaRPr lang="zh-CN" altLang="en-US" dirty="0"/>
                    </a:p>
                  </a:txBody>
                  <a:tcPr/>
                </a:tc>
                <a:tc>
                  <a:txBody>
                    <a:bodyPr/>
                    <a:lstStyle/>
                    <a:p>
                      <a:r>
                        <a:rPr lang="zh-CN" altLang="en-US" dirty="0" smtClean="0"/>
                        <a:t>主流编程语言的驱动程序（</a:t>
                      </a:r>
                      <a:r>
                        <a:rPr lang="en-US" altLang="zh-CN" dirty="0" smtClean="0"/>
                        <a:t>Java</a:t>
                      </a:r>
                      <a:r>
                        <a:rPr lang="zh-CN" altLang="en-US" dirty="0" smtClean="0"/>
                        <a:t>、</a:t>
                      </a:r>
                      <a:r>
                        <a:rPr lang="en-US" altLang="zh-CN" dirty="0" smtClean="0"/>
                        <a:t>C#</a:t>
                      </a:r>
                      <a:r>
                        <a:rPr lang="zh-CN" altLang="en-US" dirty="0" smtClean="0"/>
                        <a:t>、</a:t>
                      </a:r>
                      <a:r>
                        <a:rPr lang="en-US" altLang="zh-CN" dirty="0" smtClean="0"/>
                        <a:t>ruby</a:t>
                      </a:r>
                      <a:r>
                        <a:rPr lang="zh-CN" altLang="en-US" dirty="0" smtClean="0"/>
                        <a:t>等）</a:t>
                      </a:r>
                      <a:endParaRPr lang="zh-CN" altLang="en-US" dirty="0"/>
                    </a:p>
                  </a:txBody>
                  <a:tcPr/>
                </a:tc>
              </a:tr>
            </a:tbl>
          </a:graphicData>
        </a:graphic>
      </p:graphicFrame>
      <p:sp>
        <p:nvSpPr>
          <p:cNvPr id="4" name="TextBox 3"/>
          <p:cNvSpPr txBox="1"/>
          <p:nvPr/>
        </p:nvSpPr>
        <p:spPr>
          <a:xfrm>
            <a:off x="1187624" y="6245225"/>
            <a:ext cx="7016913" cy="369332"/>
          </a:xfrm>
          <a:prstGeom prst="rect">
            <a:avLst/>
          </a:prstGeom>
          <a:noFill/>
        </p:spPr>
        <p:txBody>
          <a:bodyPr wrap="square" rtlCol="0">
            <a:spAutoFit/>
          </a:bodyPr>
          <a:lstStyle/>
          <a:p>
            <a:r>
              <a:rPr lang="en-US" altLang="zh-CN" dirty="0" smtClean="0"/>
              <a:t>MongoDB</a:t>
            </a:r>
            <a:r>
              <a:rPr lang="zh-CN" altLang="en-US" dirty="0" smtClean="0"/>
              <a:t>数据接口支持性好、查询功能丰富</a:t>
            </a:r>
            <a:endParaRPr lang="zh-CN" altLang="en-US" dirty="0"/>
          </a:p>
        </p:txBody>
      </p:sp>
      <p:sp>
        <p:nvSpPr>
          <p:cNvPr id="7" name="TextBox 2"/>
          <p:cNvSpPr txBox="1"/>
          <p:nvPr/>
        </p:nvSpPr>
        <p:spPr>
          <a:xfrm>
            <a:off x="539552" y="1124744"/>
            <a:ext cx="307007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数据库分析与选取</a:t>
            </a:r>
            <a:endParaRPr lang="zh-CN" altLang="en-US" dirty="0"/>
          </a:p>
        </p:txBody>
      </p:sp>
    </p:spTree>
    <p:extLst>
      <p:ext uri="{BB962C8B-B14F-4D97-AF65-F5344CB8AC3E}">
        <p14:creationId xmlns:p14="http://schemas.microsoft.com/office/powerpoint/2010/main" val="39954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4280735" y="4934484"/>
            <a:ext cx="3378403" cy="15365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19</a:t>
            </a:fld>
            <a:endParaRPr lang="en-US" altLang="zh-CN" smtClean="0">
              <a:solidFill>
                <a:srgbClr val="000000"/>
              </a:solidFill>
              <a:latin typeface="Arial" charset="0"/>
            </a:endParaRPr>
          </a:p>
        </p:txBody>
      </p:sp>
      <p:pic>
        <p:nvPicPr>
          <p:cNvPr id="4098" name="Picture 2" descr="D:\毕设\pictrute\data-model-denormaliz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6273" y="2984321"/>
            <a:ext cx="2196743" cy="135134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毕设\pictrute\data-model-normaliz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054" y="1564920"/>
            <a:ext cx="2141669" cy="1303094"/>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462960" y="2101525"/>
            <a:ext cx="3896306" cy="1790328"/>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charset="-122"/>
            </a:endParaRPr>
          </a:p>
        </p:txBody>
      </p:sp>
      <p:sp>
        <p:nvSpPr>
          <p:cNvPr id="3" name="椭圆 2"/>
          <p:cNvSpPr/>
          <p:nvPr/>
        </p:nvSpPr>
        <p:spPr bwMode="auto">
          <a:xfrm>
            <a:off x="661908" y="2477871"/>
            <a:ext cx="1746620" cy="11996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9" name="椭圆 8"/>
          <p:cNvSpPr/>
          <p:nvPr/>
        </p:nvSpPr>
        <p:spPr bwMode="auto">
          <a:xfrm>
            <a:off x="2555505" y="2475373"/>
            <a:ext cx="1725230" cy="118462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5" name="椭圆 4"/>
          <p:cNvSpPr/>
          <p:nvPr/>
        </p:nvSpPr>
        <p:spPr bwMode="auto">
          <a:xfrm>
            <a:off x="707293" y="2957977"/>
            <a:ext cx="806132" cy="521963"/>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charset="-122"/>
            </a:endParaRPr>
          </a:p>
        </p:txBody>
      </p:sp>
      <p:sp>
        <p:nvSpPr>
          <p:cNvPr id="11" name="椭圆 10"/>
          <p:cNvSpPr/>
          <p:nvPr/>
        </p:nvSpPr>
        <p:spPr bwMode="auto">
          <a:xfrm>
            <a:off x="1562961" y="2840347"/>
            <a:ext cx="806132" cy="521963"/>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12" name="椭圆 11"/>
          <p:cNvSpPr/>
          <p:nvPr/>
        </p:nvSpPr>
        <p:spPr bwMode="auto">
          <a:xfrm>
            <a:off x="2632843" y="2816707"/>
            <a:ext cx="806132" cy="521963"/>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13" name="椭圆 12"/>
          <p:cNvSpPr/>
          <p:nvPr/>
        </p:nvSpPr>
        <p:spPr bwMode="auto">
          <a:xfrm>
            <a:off x="3383423" y="2889595"/>
            <a:ext cx="806132" cy="521963"/>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6" name="TextBox 5"/>
          <p:cNvSpPr txBox="1"/>
          <p:nvPr/>
        </p:nvSpPr>
        <p:spPr>
          <a:xfrm>
            <a:off x="1535218" y="2193011"/>
            <a:ext cx="2015331" cy="307777"/>
          </a:xfrm>
          <a:prstGeom prst="rect">
            <a:avLst/>
          </a:prstGeom>
          <a:noFill/>
        </p:spPr>
        <p:txBody>
          <a:bodyPr wrap="square" rtlCol="0">
            <a:spAutoFit/>
          </a:bodyPr>
          <a:lstStyle/>
          <a:p>
            <a:r>
              <a:rPr lang="zh-CN" altLang="en-US" sz="1400" dirty="0" smtClean="0"/>
              <a:t>数据库 </a:t>
            </a:r>
            <a:r>
              <a:rPr lang="en-US" altLang="zh-CN" sz="1400" dirty="0" smtClean="0"/>
              <a:t>Database</a:t>
            </a:r>
            <a:endParaRPr lang="zh-CN" altLang="en-US" sz="1400" dirty="0"/>
          </a:p>
        </p:txBody>
      </p:sp>
      <p:sp>
        <p:nvSpPr>
          <p:cNvPr id="7" name="TextBox 6"/>
          <p:cNvSpPr txBox="1"/>
          <p:nvPr/>
        </p:nvSpPr>
        <p:spPr>
          <a:xfrm>
            <a:off x="762211" y="3060749"/>
            <a:ext cx="604599" cy="307777"/>
          </a:xfrm>
          <a:prstGeom prst="rect">
            <a:avLst/>
          </a:prstGeom>
          <a:noFill/>
        </p:spPr>
        <p:txBody>
          <a:bodyPr wrap="square" rtlCol="0">
            <a:spAutoFit/>
          </a:bodyPr>
          <a:lstStyle/>
          <a:p>
            <a:r>
              <a:rPr lang="zh-CN" altLang="en-US" sz="1400" dirty="0"/>
              <a:t>文档</a:t>
            </a:r>
          </a:p>
        </p:txBody>
      </p:sp>
      <p:sp>
        <p:nvSpPr>
          <p:cNvPr id="8" name="TextBox 7"/>
          <p:cNvSpPr txBox="1"/>
          <p:nvPr/>
        </p:nvSpPr>
        <p:spPr>
          <a:xfrm>
            <a:off x="817713" y="2646480"/>
            <a:ext cx="1813797" cy="307777"/>
          </a:xfrm>
          <a:prstGeom prst="rect">
            <a:avLst/>
          </a:prstGeom>
          <a:noFill/>
        </p:spPr>
        <p:txBody>
          <a:bodyPr wrap="square" rtlCol="0">
            <a:spAutoFit/>
          </a:bodyPr>
          <a:lstStyle/>
          <a:p>
            <a:r>
              <a:rPr lang="zh-CN" altLang="en-US" sz="1400" dirty="0" smtClean="0"/>
              <a:t>集合 </a:t>
            </a:r>
            <a:r>
              <a:rPr lang="en-US" altLang="zh-CN" sz="1400" dirty="0" smtClean="0"/>
              <a:t>Collection</a:t>
            </a:r>
            <a:endParaRPr lang="zh-CN" altLang="en-US" sz="1400" dirty="0"/>
          </a:p>
        </p:txBody>
      </p:sp>
      <p:sp>
        <p:nvSpPr>
          <p:cNvPr id="17" name="TextBox 16"/>
          <p:cNvSpPr txBox="1"/>
          <p:nvPr/>
        </p:nvSpPr>
        <p:spPr>
          <a:xfrm>
            <a:off x="1647373" y="2964330"/>
            <a:ext cx="604599" cy="307777"/>
          </a:xfrm>
          <a:prstGeom prst="rect">
            <a:avLst/>
          </a:prstGeom>
          <a:noFill/>
        </p:spPr>
        <p:txBody>
          <a:bodyPr wrap="square" rtlCol="0">
            <a:spAutoFit/>
          </a:bodyPr>
          <a:lstStyle/>
          <a:p>
            <a:r>
              <a:rPr lang="zh-CN" altLang="en-US" sz="1400" dirty="0"/>
              <a:t>文档</a:t>
            </a:r>
          </a:p>
        </p:txBody>
      </p:sp>
      <p:sp>
        <p:nvSpPr>
          <p:cNvPr id="18" name="TextBox 17"/>
          <p:cNvSpPr txBox="1"/>
          <p:nvPr/>
        </p:nvSpPr>
        <p:spPr>
          <a:xfrm>
            <a:off x="2778824" y="2996689"/>
            <a:ext cx="604599" cy="307777"/>
          </a:xfrm>
          <a:prstGeom prst="rect">
            <a:avLst/>
          </a:prstGeom>
          <a:noFill/>
        </p:spPr>
        <p:txBody>
          <a:bodyPr wrap="square" rtlCol="0">
            <a:spAutoFit/>
          </a:bodyPr>
          <a:lstStyle/>
          <a:p>
            <a:r>
              <a:rPr lang="zh-CN" altLang="en-US" sz="1400" dirty="0"/>
              <a:t>文档</a:t>
            </a:r>
          </a:p>
        </p:txBody>
      </p:sp>
      <p:sp>
        <p:nvSpPr>
          <p:cNvPr id="19" name="TextBox 18"/>
          <p:cNvSpPr txBox="1"/>
          <p:nvPr/>
        </p:nvSpPr>
        <p:spPr>
          <a:xfrm>
            <a:off x="3559667" y="3003599"/>
            <a:ext cx="604599" cy="307777"/>
          </a:xfrm>
          <a:prstGeom prst="rect">
            <a:avLst/>
          </a:prstGeom>
          <a:noFill/>
        </p:spPr>
        <p:txBody>
          <a:bodyPr wrap="square" rtlCol="0">
            <a:spAutoFit/>
          </a:bodyPr>
          <a:lstStyle/>
          <a:p>
            <a:r>
              <a:rPr lang="zh-CN" altLang="en-US" sz="1400" dirty="0"/>
              <a:t>文档</a:t>
            </a:r>
          </a:p>
        </p:txBody>
      </p:sp>
      <p:sp>
        <p:nvSpPr>
          <p:cNvPr id="20" name="TextBox 19"/>
          <p:cNvSpPr txBox="1"/>
          <p:nvPr/>
        </p:nvSpPr>
        <p:spPr>
          <a:xfrm>
            <a:off x="2841622" y="2532570"/>
            <a:ext cx="1813797" cy="307777"/>
          </a:xfrm>
          <a:prstGeom prst="rect">
            <a:avLst/>
          </a:prstGeom>
          <a:noFill/>
        </p:spPr>
        <p:txBody>
          <a:bodyPr wrap="square" rtlCol="0">
            <a:spAutoFit/>
          </a:bodyPr>
          <a:lstStyle/>
          <a:p>
            <a:r>
              <a:rPr lang="zh-CN" altLang="en-US" sz="1400" dirty="0" smtClean="0"/>
              <a:t>集合 </a:t>
            </a:r>
            <a:r>
              <a:rPr lang="en-US" altLang="zh-CN" sz="1400" dirty="0" smtClean="0"/>
              <a:t>Collection</a:t>
            </a:r>
            <a:endParaRPr lang="zh-CN" altLang="en-US" sz="1400" dirty="0"/>
          </a:p>
        </p:txBody>
      </p:sp>
      <p:sp>
        <p:nvSpPr>
          <p:cNvPr id="10" name="TextBox 9"/>
          <p:cNvSpPr txBox="1"/>
          <p:nvPr/>
        </p:nvSpPr>
        <p:spPr>
          <a:xfrm>
            <a:off x="4697984" y="3270933"/>
            <a:ext cx="887950" cy="369332"/>
          </a:xfrm>
          <a:prstGeom prst="rect">
            <a:avLst/>
          </a:prstGeom>
          <a:noFill/>
        </p:spPr>
        <p:txBody>
          <a:bodyPr wrap="square" rtlCol="0">
            <a:spAutoFit/>
          </a:bodyPr>
          <a:lstStyle/>
          <a:p>
            <a:r>
              <a:rPr lang="zh-CN" altLang="en-US" dirty="0" smtClean="0"/>
              <a:t>嵌入</a:t>
            </a:r>
            <a:endParaRPr lang="zh-CN" altLang="en-US" dirty="0"/>
          </a:p>
        </p:txBody>
      </p:sp>
      <p:sp>
        <p:nvSpPr>
          <p:cNvPr id="14" name="TextBox 13"/>
          <p:cNvSpPr txBox="1"/>
          <p:nvPr/>
        </p:nvSpPr>
        <p:spPr>
          <a:xfrm>
            <a:off x="4625130" y="2193011"/>
            <a:ext cx="730648" cy="369332"/>
          </a:xfrm>
          <a:prstGeom prst="rect">
            <a:avLst/>
          </a:prstGeom>
          <a:noFill/>
        </p:spPr>
        <p:txBody>
          <a:bodyPr wrap="square" rtlCol="0">
            <a:spAutoFit/>
          </a:bodyPr>
          <a:lstStyle/>
          <a:p>
            <a:r>
              <a:rPr lang="zh-CN" altLang="en-US" dirty="0" smtClean="0"/>
              <a:t>引用</a:t>
            </a:r>
            <a:endParaRPr lang="zh-CN" altLang="en-US" dirty="0"/>
          </a:p>
        </p:txBody>
      </p:sp>
      <p:sp>
        <p:nvSpPr>
          <p:cNvPr id="4" name="文本框 3"/>
          <p:cNvSpPr txBox="1"/>
          <p:nvPr/>
        </p:nvSpPr>
        <p:spPr>
          <a:xfrm>
            <a:off x="631367" y="1380254"/>
            <a:ext cx="2669320" cy="369332"/>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sz="1800" dirty="0" err="1"/>
              <a:t>MongoDB</a:t>
            </a:r>
            <a:r>
              <a:rPr lang="zh-CN" altLang="en-US" sz="1800" dirty="0"/>
              <a:t>数据</a:t>
            </a:r>
            <a:r>
              <a:rPr lang="zh-CN" altLang="en-US" sz="1800" dirty="0" smtClean="0"/>
              <a:t>存储模式</a:t>
            </a:r>
            <a:endParaRPr lang="zh-CN" altLang="en-US" sz="1800" dirty="0"/>
          </a:p>
        </p:txBody>
      </p:sp>
      <p:pic>
        <p:nvPicPr>
          <p:cNvPr id="27" name="Picture 2" descr="D:\毕设\pictrute\dat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827" y="4941658"/>
            <a:ext cx="2771873" cy="1536538"/>
          </a:xfrm>
          <a:prstGeom prst="rect">
            <a:avLst/>
          </a:prstGeom>
          <a:noFill/>
          <a:extLst>
            <a:ext uri="{909E8E84-426E-40DD-AFC4-6F175D3DCCD1}">
              <a14:hiddenFill xmlns:a14="http://schemas.microsoft.com/office/drawing/2010/main">
                <a:solidFill>
                  <a:srgbClr val="FFFFFF"/>
                </a:solidFill>
              </a14:hiddenFill>
            </a:ext>
          </a:extLst>
        </p:spPr>
      </p:pic>
      <p:sp>
        <p:nvSpPr>
          <p:cNvPr id="28" name="圆角矩形 27"/>
          <p:cNvSpPr/>
          <p:nvPr/>
        </p:nvSpPr>
        <p:spPr bwMode="auto">
          <a:xfrm>
            <a:off x="4517797" y="5244867"/>
            <a:ext cx="720313" cy="56234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29" name="TextBox 28"/>
          <p:cNvSpPr txBox="1"/>
          <p:nvPr/>
        </p:nvSpPr>
        <p:spPr>
          <a:xfrm>
            <a:off x="4588851" y="5312109"/>
            <a:ext cx="578204" cy="461665"/>
          </a:xfrm>
          <a:prstGeom prst="rect">
            <a:avLst/>
          </a:prstGeom>
          <a:noFill/>
        </p:spPr>
        <p:txBody>
          <a:bodyPr wrap="square" rtlCol="0">
            <a:spAutoFit/>
          </a:bodyPr>
          <a:lstStyle/>
          <a:p>
            <a:r>
              <a:rPr lang="zh-CN" altLang="en-US" sz="1200" dirty="0" smtClean="0"/>
              <a:t>医生账号</a:t>
            </a:r>
            <a:endParaRPr lang="zh-CN" altLang="en-US" sz="1200" dirty="0"/>
          </a:p>
        </p:txBody>
      </p:sp>
      <p:cxnSp>
        <p:nvCxnSpPr>
          <p:cNvPr id="30" name="直接箭头连接符 29"/>
          <p:cNvCxnSpPr/>
          <p:nvPr/>
        </p:nvCxnSpPr>
        <p:spPr bwMode="auto">
          <a:xfrm flipH="1">
            <a:off x="6306247" y="5436126"/>
            <a:ext cx="2526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p:nvPr/>
        </p:nvCxnSpPr>
        <p:spPr bwMode="auto">
          <a:xfrm flipH="1">
            <a:off x="5249911" y="5526041"/>
            <a:ext cx="34888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2" name="圆角矩形 31"/>
          <p:cNvSpPr/>
          <p:nvPr/>
        </p:nvSpPr>
        <p:spPr bwMode="auto">
          <a:xfrm>
            <a:off x="5585934" y="5227418"/>
            <a:ext cx="720313" cy="56234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33" name="圆角矩形 32"/>
          <p:cNvSpPr/>
          <p:nvPr/>
        </p:nvSpPr>
        <p:spPr bwMode="auto">
          <a:xfrm>
            <a:off x="6600822" y="5097765"/>
            <a:ext cx="720313" cy="127205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34" name="TextBox 33"/>
          <p:cNvSpPr txBox="1"/>
          <p:nvPr/>
        </p:nvSpPr>
        <p:spPr>
          <a:xfrm>
            <a:off x="6720439" y="5205293"/>
            <a:ext cx="694153" cy="461665"/>
          </a:xfrm>
          <a:prstGeom prst="rect">
            <a:avLst/>
          </a:prstGeom>
          <a:noFill/>
        </p:spPr>
        <p:txBody>
          <a:bodyPr wrap="square" rtlCol="0">
            <a:spAutoFit/>
          </a:bodyPr>
          <a:lstStyle/>
          <a:p>
            <a:r>
              <a:rPr lang="zh-CN" altLang="en-US" sz="1200" dirty="0" smtClean="0"/>
              <a:t>问诊</a:t>
            </a:r>
            <a:endParaRPr lang="en-US" altLang="zh-CN" sz="1200" dirty="0" smtClean="0"/>
          </a:p>
          <a:p>
            <a:r>
              <a:rPr lang="zh-CN" altLang="en-US" sz="1200" dirty="0" smtClean="0"/>
              <a:t>记录</a:t>
            </a:r>
            <a:endParaRPr lang="zh-CN" altLang="en-US" sz="1200" dirty="0"/>
          </a:p>
        </p:txBody>
      </p:sp>
      <p:sp>
        <p:nvSpPr>
          <p:cNvPr id="57347" name="右箭头 57346"/>
          <p:cNvSpPr/>
          <p:nvPr/>
        </p:nvSpPr>
        <p:spPr bwMode="auto">
          <a:xfrm>
            <a:off x="3666966" y="5262315"/>
            <a:ext cx="497300" cy="6402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9" name="TextBox 57348"/>
          <p:cNvSpPr txBox="1"/>
          <p:nvPr/>
        </p:nvSpPr>
        <p:spPr>
          <a:xfrm>
            <a:off x="5692976" y="5318292"/>
            <a:ext cx="553919" cy="415498"/>
          </a:xfrm>
          <a:prstGeom prst="rect">
            <a:avLst/>
          </a:prstGeom>
          <a:noFill/>
        </p:spPr>
        <p:txBody>
          <a:bodyPr wrap="square" rtlCol="0">
            <a:spAutoFit/>
          </a:bodyPr>
          <a:lstStyle/>
          <a:p>
            <a:r>
              <a:rPr lang="zh-CN" altLang="en-US" sz="1050" dirty="0" smtClean="0"/>
              <a:t>病人档案</a:t>
            </a:r>
            <a:endParaRPr lang="zh-CN" altLang="en-US" sz="1050" dirty="0"/>
          </a:p>
        </p:txBody>
      </p:sp>
      <p:sp>
        <p:nvSpPr>
          <p:cNvPr id="57350" name="TextBox 57349"/>
          <p:cNvSpPr txBox="1"/>
          <p:nvPr/>
        </p:nvSpPr>
        <p:spPr>
          <a:xfrm>
            <a:off x="895908" y="4345920"/>
            <a:ext cx="2565710" cy="369332"/>
          </a:xfrm>
          <a:prstGeom prst="rect">
            <a:avLst/>
          </a:prstGeom>
          <a:noFill/>
        </p:spPr>
        <p:txBody>
          <a:bodyPr wrap="square" rtlCol="0">
            <a:spAutoFit/>
          </a:bodyPr>
          <a:lstStyle/>
          <a:p>
            <a:r>
              <a:rPr lang="zh-CN" altLang="en-US" dirty="0" smtClean="0"/>
              <a:t>自由模式医疗数据表达</a:t>
            </a:r>
            <a:endParaRPr lang="zh-CN" altLang="en-US" dirty="0"/>
          </a:p>
        </p:txBody>
      </p:sp>
      <p:sp>
        <p:nvSpPr>
          <p:cNvPr id="35" name="标题 1"/>
          <p:cNvSpPr txBox="1">
            <a:spLocks/>
          </p:cNvSpPr>
          <p:nvPr/>
        </p:nvSpPr>
        <p:spPr bwMode="auto">
          <a:xfrm>
            <a:off x="244466" y="188640"/>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554552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866999"/>
            <a:ext cx="4883150" cy="428625"/>
          </a:xfrm>
          <a:prstGeom prst="rect">
            <a:avLst/>
          </a:prstGeom>
          <a:solidFill>
            <a:schemeClr val="accent1">
              <a:lumMod val="9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4103786"/>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565499"/>
            <a:ext cx="5205412" cy="571500"/>
            <a:chOff x="3176558" y="2386018"/>
            <a:chExt cx="5205442" cy="571504"/>
          </a:xfrm>
        </p:grpSpPr>
        <p:sp>
          <p:nvSpPr>
            <p:cNvPr id="20" name="矩形 19"/>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7"/>
              <a:ext cx="436659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3335435"/>
            <a:ext cx="5281612" cy="571500"/>
            <a:chOff x="3176558" y="3171836"/>
            <a:chExt cx="5281642" cy="571504"/>
          </a:xfrm>
        </p:grpSpPr>
        <p:sp>
          <p:nvSpPr>
            <p:cNvPr id="30" name="矩形 29"/>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873724"/>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2669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GJ\AppData\Roaming\Tencent\Users\794460205\QQ\WinTemp\RichOle\KSTG5DFY07%ZB13BCRRK`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61" y="4314716"/>
            <a:ext cx="3299342" cy="2036074"/>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5386592" y="4437112"/>
            <a:ext cx="2109888" cy="1800200"/>
          </a:xfrm>
          <a:prstGeom prst="wedgeRoundRectCallout">
            <a:avLst>
              <a:gd name="adj1" fmla="val -57694"/>
              <a:gd name="adj2" fmla="val -12389"/>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20</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2.NoSQL</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1025" name="Picture 1" descr="C:\Users\FGJ\AppData\Roaming\Tencent\Users\794460205\QQ\WinTemp\RichOle\SM35C3N6H{D0ZY@PF1ZFLG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8411" y="4525019"/>
            <a:ext cx="1949565" cy="1615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2716" y="1109484"/>
            <a:ext cx="3010436" cy="369332"/>
          </a:xfrm>
          <a:prstGeom prst="rect">
            <a:avLst/>
          </a:prstGeom>
          <a:noFill/>
        </p:spPr>
        <p:txBody>
          <a:bodyPr wrap="square" lIns="91440" tIns="45720" rIns="91440" bIns="45720">
            <a:spAutoFit/>
          </a:bodyPr>
          <a:lstStyle>
            <a:defPPr>
              <a:defRPr lang="zh-CN"/>
            </a:defPPr>
            <a:lvl1pPr algn="ctr">
              <a:defRPr b="1">
                <a:ln w="1905"/>
                <a:solidFill>
                  <a:srgbClr val="0070C0"/>
                </a:solidFill>
                <a:effectLst>
                  <a:innerShdw blurRad="69850" dist="43180" dir="5400000">
                    <a:srgbClr val="000000">
                      <a:alpha val="65000"/>
                    </a:srgbClr>
                  </a:innerShdw>
                </a:effectLst>
              </a:defRPr>
            </a:lvl1pPr>
          </a:lstStyle>
          <a:p>
            <a:r>
              <a:rPr lang="en-US" altLang="zh-CN" dirty="0" err="1" smtClean="0"/>
              <a:t>MongoDB</a:t>
            </a:r>
            <a:r>
              <a:rPr lang="zh-CN" altLang="en-US" dirty="0" smtClean="0"/>
              <a:t>存储模块实现</a:t>
            </a:r>
            <a:endParaRPr lang="zh-CN" altLang="en-US" dirty="0"/>
          </a:p>
        </p:txBody>
      </p:sp>
      <p:sp>
        <p:nvSpPr>
          <p:cNvPr id="10" name="圆角矩形 9"/>
          <p:cNvSpPr/>
          <p:nvPr/>
        </p:nvSpPr>
        <p:spPr bwMode="auto">
          <a:xfrm>
            <a:off x="2228202" y="1862902"/>
            <a:ext cx="4572217" cy="481144"/>
          </a:xfrm>
          <a:prstGeom prst="roundRect">
            <a:avLst/>
          </a:prstGeom>
          <a:solidFill>
            <a:schemeClr val="accent3">
              <a:lumMod val="8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1" name="圆角矩形 10"/>
          <p:cNvSpPr/>
          <p:nvPr/>
        </p:nvSpPr>
        <p:spPr bwMode="auto">
          <a:xfrm>
            <a:off x="2252001" y="2344046"/>
            <a:ext cx="4583241" cy="469439"/>
          </a:xfrm>
          <a:prstGeom prst="roundRect">
            <a:avLst/>
          </a:prstGeom>
          <a:solidFill>
            <a:schemeClr val="accent6">
              <a:lumMod val="20000"/>
              <a:lumOff val="80000"/>
            </a:schemeClr>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2" name="圆角矩形 11"/>
          <p:cNvSpPr/>
          <p:nvPr/>
        </p:nvSpPr>
        <p:spPr bwMode="auto">
          <a:xfrm>
            <a:off x="2263025" y="2865122"/>
            <a:ext cx="4572217" cy="593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3" name="矩形 12"/>
          <p:cNvSpPr/>
          <p:nvPr/>
        </p:nvSpPr>
        <p:spPr bwMode="auto">
          <a:xfrm>
            <a:off x="2876980" y="1971469"/>
            <a:ext cx="987641" cy="368632"/>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charset="-122"/>
              </a:rPr>
              <a:t>Insert</a:t>
            </a:r>
            <a:endParaRPr kumimoji="0" lang="zh-CN" altLang="en-US" sz="1200" b="1" i="0" u="none" strike="noStrike" cap="none" normalizeH="0" baseline="0" dirty="0" smtClean="0">
              <a:ln>
                <a:noFill/>
              </a:ln>
              <a:solidFill>
                <a:schemeClr val="tx1"/>
              </a:solidFill>
              <a:effectLst/>
              <a:latin typeface="Arial" charset="0"/>
              <a:ea typeface="宋体" charset="-122"/>
            </a:endParaRPr>
          </a:p>
        </p:txBody>
      </p:sp>
      <p:sp>
        <p:nvSpPr>
          <p:cNvPr id="14" name="矩形 13"/>
          <p:cNvSpPr/>
          <p:nvPr/>
        </p:nvSpPr>
        <p:spPr bwMode="auto">
          <a:xfrm>
            <a:off x="3946148" y="1988830"/>
            <a:ext cx="1014246" cy="265116"/>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200" b="1" dirty="0" smtClean="0">
                <a:latin typeface="Arial" charset="0"/>
                <a:ea typeface="宋体" charset="-122"/>
              </a:rPr>
              <a:t>Update</a:t>
            </a:r>
            <a:endParaRPr lang="zh-CN" altLang="en-US" sz="1200" b="1" dirty="0">
              <a:latin typeface="Arial" charset="0"/>
              <a:ea typeface="宋体" charset="-122"/>
            </a:endParaRPr>
          </a:p>
        </p:txBody>
      </p:sp>
      <p:sp>
        <p:nvSpPr>
          <p:cNvPr id="15" name="矩形 14"/>
          <p:cNvSpPr/>
          <p:nvPr/>
        </p:nvSpPr>
        <p:spPr bwMode="auto">
          <a:xfrm>
            <a:off x="5084635" y="1961076"/>
            <a:ext cx="710544" cy="309292"/>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200" b="1" dirty="0" smtClean="0">
                <a:latin typeface="Arial" charset="0"/>
                <a:ea typeface="宋体" charset="-122"/>
              </a:rPr>
              <a:t>Query</a:t>
            </a:r>
            <a:endParaRPr lang="zh-CN" altLang="en-US" sz="1200" b="1" dirty="0">
              <a:latin typeface="Arial" charset="0"/>
              <a:ea typeface="宋体" charset="-122"/>
            </a:endParaRPr>
          </a:p>
        </p:txBody>
      </p:sp>
      <p:sp>
        <p:nvSpPr>
          <p:cNvPr id="16" name="矩形 15"/>
          <p:cNvSpPr/>
          <p:nvPr/>
        </p:nvSpPr>
        <p:spPr bwMode="auto">
          <a:xfrm>
            <a:off x="3607183" y="2885981"/>
            <a:ext cx="1034164"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矩形 16"/>
          <p:cNvSpPr/>
          <p:nvPr/>
        </p:nvSpPr>
        <p:spPr bwMode="auto">
          <a:xfrm>
            <a:off x="4947495" y="2921831"/>
            <a:ext cx="1455699"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矩形 17"/>
          <p:cNvSpPr/>
          <p:nvPr/>
        </p:nvSpPr>
        <p:spPr bwMode="auto">
          <a:xfrm>
            <a:off x="5955738" y="1987130"/>
            <a:ext cx="667500" cy="316524"/>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200" b="1" dirty="0" smtClean="0">
                <a:latin typeface="Arial" charset="0"/>
                <a:ea typeface="宋体" charset="-122"/>
              </a:rPr>
              <a:t>Delete</a:t>
            </a:r>
            <a:endParaRPr kumimoji="0" lang="zh-CN" altLang="en-US" sz="1200" b="1" i="0" u="none" strike="noStrike" cap="none" normalizeH="0" baseline="0" dirty="0" smtClean="0">
              <a:ln>
                <a:noFill/>
              </a:ln>
              <a:solidFill>
                <a:schemeClr val="tx1"/>
              </a:solidFill>
              <a:effectLst/>
              <a:latin typeface="Arial" charset="0"/>
              <a:ea typeface="宋体" charset="-122"/>
            </a:endParaRPr>
          </a:p>
        </p:txBody>
      </p:sp>
      <p:sp>
        <p:nvSpPr>
          <p:cNvPr id="19" name="TextBox 18"/>
          <p:cNvSpPr txBox="1"/>
          <p:nvPr/>
        </p:nvSpPr>
        <p:spPr>
          <a:xfrm>
            <a:off x="2228202" y="1878786"/>
            <a:ext cx="893402" cy="276999"/>
          </a:xfrm>
          <a:prstGeom prst="rect">
            <a:avLst/>
          </a:prstGeom>
          <a:noFill/>
        </p:spPr>
        <p:txBody>
          <a:bodyPr wrap="square" rtlCol="0">
            <a:spAutoFit/>
          </a:bodyPr>
          <a:lstStyle/>
          <a:p>
            <a:r>
              <a:rPr lang="zh-CN" altLang="en-US" sz="1200" dirty="0" smtClean="0"/>
              <a:t>应用层</a:t>
            </a:r>
            <a:endParaRPr lang="zh-CN" altLang="en-US" sz="1200" dirty="0"/>
          </a:p>
        </p:txBody>
      </p:sp>
      <p:sp>
        <p:nvSpPr>
          <p:cNvPr id="20" name="TextBox 19"/>
          <p:cNvSpPr txBox="1"/>
          <p:nvPr/>
        </p:nvSpPr>
        <p:spPr>
          <a:xfrm>
            <a:off x="2430279" y="2405696"/>
            <a:ext cx="893402" cy="276999"/>
          </a:xfrm>
          <a:prstGeom prst="rect">
            <a:avLst/>
          </a:prstGeom>
          <a:noFill/>
        </p:spPr>
        <p:txBody>
          <a:bodyPr wrap="square" rtlCol="0">
            <a:spAutoFit/>
          </a:bodyPr>
          <a:lstStyle/>
          <a:p>
            <a:r>
              <a:rPr lang="zh-CN" altLang="en-US" sz="1200" dirty="0" smtClean="0"/>
              <a:t>服务层</a:t>
            </a:r>
            <a:endParaRPr lang="zh-CN" altLang="en-US" sz="1200" dirty="0"/>
          </a:p>
        </p:txBody>
      </p:sp>
      <p:sp>
        <p:nvSpPr>
          <p:cNvPr id="21" name="TextBox 20"/>
          <p:cNvSpPr txBox="1"/>
          <p:nvPr/>
        </p:nvSpPr>
        <p:spPr>
          <a:xfrm>
            <a:off x="2430279" y="3074872"/>
            <a:ext cx="1034494" cy="276999"/>
          </a:xfrm>
          <a:prstGeom prst="rect">
            <a:avLst/>
          </a:prstGeom>
          <a:noFill/>
        </p:spPr>
        <p:txBody>
          <a:bodyPr wrap="square" rtlCol="0">
            <a:spAutoFit/>
          </a:bodyPr>
          <a:lstStyle/>
          <a:p>
            <a:r>
              <a:rPr lang="zh-CN" altLang="en-US" sz="1200" dirty="0" smtClean="0"/>
              <a:t>通信层</a:t>
            </a:r>
            <a:endParaRPr lang="zh-CN" altLang="en-US" sz="1200" dirty="0"/>
          </a:p>
        </p:txBody>
      </p:sp>
      <p:sp>
        <p:nvSpPr>
          <p:cNvPr id="22" name="圆角矩形 21"/>
          <p:cNvSpPr/>
          <p:nvPr/>
        </p:nvSpPr>
        <p:spPr bwMode="auto">
          <a:xfrm>
            <a:off x="2260686" y="3407837"/>
            <a:ext cx="4574556" cy="593656"/>
          </a:xfrm>
          <a:prstGeom prst="roundRect">
            <a:avLst/>
          </a:prstGeom>
          <a:solidFill>
            <a:srgbClr val="3399FF"/>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23" name="TextBox 22"/>
          <p:cNvSpPr txBox="1"/>
          <p:nvPr/>
        </p:nvSpPr>
        <p:spPr>
          <a:xfrm>
            <a:off x="2430279" y="3585123"/>
            <a:ext cx="893402" cy="276999"/>
          </a:xfrm>
          <a:prstGeom prst="rect">
            <a:avLst/>
          </a:prstGeom>
          <a:noFill/>
        </p:spPr>
        <p:txBody>
          <a:bodyPr wrap="square" rtlCol="0">
            <a:spAutoFit/>
          </a:bodyPr>
          <a:lstStyle/>
          <a:p>
            <a:r>
              <a:rPr lang="zh-CN" altLang="en-US" sz="1200" dirty="0" smtClean="0"/>
              <a:t>存储层</a:t>
            </a:r>
            <a:endParaRPr lang="zh-CN" altLang="en-US" sz="1200" dirty="0"/>
          </a:p>
        </p:txBody>
      </p:sp>
      <p:sp>
        <p:nvSpPr>
          <p:cNvPr id="24" name="矩形 23"/>
          <p:cNvSpPr/>
          <p:nvPr/>
        </p:nvSpPr>
        <p:spPr bwMode="auto">
          <a:xfrm>
            <a:off x="3471576" y="3482023"/>
            <a:ext cx="973533" cy="3847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25" name="矩形 24"/>
          <p:cNvSpPr/>
          <p:nvPr/>
        </p:nvSpPr>
        <p:spPr bwMode="auto">
          <a:xfrm>
            <a:off x="4702796" y="3477377"/>
            <a:ext cx="1221051" cy="3847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26" name="TextBox 25"/>
          <p:cNvSpPr txBox="1"/>
          <p:nvPr/>
        </p:nvSpPr>
        <p:spPr>
          <a:xfrm>
            <a:off x="3537929" y="3544085"/>
            <a:ext cx="1172672" cy="253916"/>
          </a:xfrm>
          <a:prstGeom prst="rect">
            <a:avLst/>
          </a:prstGeom>
          <a:noFill/>
        </p:spPr>
        <p:txBody>
          <a:bodyPr wrap="square" rtlCol="0">
            <a:spAutoFit/>
          </a:bodyPr>
          <a:lstStyle/>
          <a:p>
            <a:r>
              <a:rPr lang="zh-CN" altLang="en-US" sz="1050" dirty="0" smtClean="0"/>
              <a:t>主从复制</a:t>
            </a:r>
            <a:endParaRPr lang="zh-CN" altLang="en-US" sz="1050" dirty="0"/>
          </a:p>
        </p:txBody>
      </p:sp>
      <p:sp>
        <p:nvSpPr>
          <p:cNvPr id="27" name="TextBox 26"/>
          <p:cNvSpPr txBox="1"/>
          <p:nvPr/>
        </p:nvSpPr>
        <p:spPr>
          <a:xfrm>
            <a:off x="5014499" y="3535895"/>
            <a:ext cx="877332" cy="276999"/>
          </a:xfrm>
          <a:prstGeom prst="rect">
            <a:avLst/>
          </a:prstGeom>
          <a:noFill/>
        </p:spPr>
        <p:txBody>
          <a:bodyPr wrap="square" rtlCol="0">
            <a:spAutoFit/>
          </a:bodyPr>
          <a:lstStyle/>
          <a:p>
            <a:r>
              <a:rPr lang="zh-CN" altLang="en-US" sz="1200" dirty="0" smtClean="0"/>
              <a:t>集群分片</a:t>
            </a:r>
            <a:endParaRPr lang="zh-CN" altLang="en-US" sz="1200" dirty="0"/>
          </a:p>
        </p:txBody>
      </p:sp>
      <p:sp>
        <p:nvSpPr>
          <p:cNvPr id="28" name="TextBox 27"/>
          <p:cNvSpPr txBox="1"/>
          <p:nvPr/>
        </p:nvSpPr>
        <p:spPr>
          <a:xfrm>
            <a:off x="3338888" y="2936372"/>
            <a:ext cx="1655929" cy="276999"/>
          </a:xfrm>
          <a:prstGeom prst="rect">
            <a:avLst/>
          </a:prstGeom>
          <a:noFill/>
        </p:spPr>
        <p:txBody>
          <a:bodyPr wrap="square" rtlCol="0">
            <a:spAutoFit/>
          </a:bodyPr>
          <a:lstStyle/>
          <a:p>
            <a:r>
              <a:rPr lang="en-US" altLang="zh-CN" sz="1200" dirty="0" smtClean="0"/>
              <a:t>MongoDB</a:t>
            </a:r>
            <a:r>
              <a:rPr lang="zh-CN" altLang="en-US" sz="1200" dirty="0" smtClean="0"/>
              <a:t>客户端</a:t>
            </a:r>
            <a:endParaRPr lang="zh-CN" altLang="en-US" sz="1200" dirty="0"/>
          </a:p>
        </p:txBody>
      </p:sp>
      <p:sp>
        <p:nvSpPr>
          <p:cNvPr id="29" name="TextBox 28"/>
          <p:cNvSpPr txBox="1"/>
          <p:nvPr/>
        </p:nvSpPr>
        <p:spPr>
          <a:xfrm>
            <a:off x="5053012" y="2972223"/>
            <a:ext cx="1968910" cy="276999"/>
          </a:xfrm>
          <a:prstGeom prst="rect">
            <a:avLst/>
          </a:prstGeom>
          <a:noFill/>
        </p:spPr>
        <p:txBody>
          <a:bodyPr wrap="square" rtlCol="0">
            <a:spAutoFit/>
          </a:bodyPr>
          <a:lstStyle/>
          <a:p>
            <a:r>
              <a:rPr lang="en-US" altLang="zh-CN" sz="1200" dirty="0" smtClean="0"/>
              <a:t>MongoDB</a:t>
            </a:r>
            <a:r>
              <a:rPr lang="zh-CN" altLang="en-US" sz="1200" dirty="0" smtClean="0"/>
              <a:t>服务器</a:t>
            </a:r>
            <a:endParaRPr lang="zh-CN" altLang="en-US" sz="1200" dirty="0"/>
          </a:p>
        </p:txBody>
      </p:sp>
      <p:sp>
        <p:nvSpPr>
          <p:cNvPr id="30" name="矩形 29"/>
          <p:cNvSpPr/>
          <p:nvPr/>
        </p:nvSpPr>
        <p:spPr bwMode="auto">
          <a:xfrm>
            <a:off x="5030228" y="2344047"/>
            <a:ext cx="1515228" cy="400400"/>
          </a:xfrm>
          <a:prstGeom prst="rect">
            <a:avLst/>
          </a:prstGeom>
          <a:solidFill>
            <a:schemeClr val="accent2">
              <a:lumMod val="20000"/>
              <a:lumOff val="80000"/>
            </a:schemeClr>
          </a:solidFill>
          <a:ln w="9525" cap="flat" cmpd="sng" algn="ctr">
            <a:solidFill>
              <a:schemeClr val="accent6">
                <a:lumMod val="60000"/>
                <a:lumOff val="4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矩形 30"/>
          <p:cNvSpPr/>
          <p:nvPr/>
        </p:nvSpPr>
        <p:spPr bwMode="auto">
          <a:xfrm>
            <a:off x="3304146" y="2374213"/>
            <a:ext cx="1140964" cy="387640"/>
          </a:xfrm>
          <a:prstGeom prst="rect">
            <a:avLst/>
          </a:prstGeom>
          <a:solidFill>
            <a:schemeClr val="accent2">
              <a:lumMod val="20000"/>
              <a:lumOff val="8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32" name="TextBox 31"/>
          <p:cNvSpPr txBox="1"/>
          <p:nvPr/>
        </p:nvSpPr>
        <p:spPr>
          <a:xfrm>
            <a:off x="5103979" y="2418327"/>
            <a:ext cx="1575704" cy="276999"/>
          </a:xfrm>
          <a:prstGeom prst="rect">
            <a:avLst/>
          </a:prstGeom>
          <a:noFill/>
        </p:spPr>
        <p:txBody>
          <a:bodyPr wrap="square" rtlCol="0">
            <a:spAutoFit/>
          </a:bodyPr>
          <a:lstStyle/>
          <a:p>
            <a:r>
              <a:rPr lang="en-US" altLang="zh-CN" sz="1200" dirty="0" smtClean="0"/>
              <a:t>Map reduce</a:t>
            </a:r>
            <a:endParaRPr lang="zh-CN" altLang="en-US" sz="1200" dirty="0"/>
          </a:p>
        </p:txBody>
      </p:sp>
      <p:sp>
        <p:nvSpPr>
          <p:cNvPr id="33" name="TextBox 32"/>
          <p:cNvSpPr txBox="1"/>
          <p:nvPr/>
        </p:nvSpPr>
        <p:spPr>
          <a:xfrm>
            <a:off x="3593574" y="2344047"/>
            <a:ext cx="1099063" cy="276999"/>
          </a:xfrm>
          <a:prstGeom prst="rect">
            <a:avLst/>
          </a:prstGeom>
          <a:noFill/>
        </p:spPr>
        <p:txBody>
          <a:bodyPr wrap="square" rtlCol="0">
            <a:spAutoFit/>
          </a:bodyPr>
          <a:lstStyle/>
          <a:p>
            <a:r>
              <a:rPr lang="zh-CN" altLang="en-US" sz="1200" dirty="0" smtClean="0"/>
              <a:t>索引</a:t>
            </a:r>
            <a:endParaRPr lang="zh-CN" altLang="en-US" sz="1200" dirty="0"/>
          </a:p>
        </p:txBody>
      </p:sp>
      <p:sp>
        <p:nvSpPr>
          <p:cNvPr id="7" name="TextBox 6"/>
          <p:cNvSpPr txBox="1"/>
          <p:nvPr/>
        </p:nvSpPr>
        <p:spPr>
          <a:xfrm>
            <a:off x="7496480" y="5148086"/>
            <a:ext cx="1344465" cy="369332"/>
          </a:xfrm>
          <a:prstGeom prst="rect">
            <a:avLst/>
          </a:prstGeom>
          <a:noFill/>
        </p:spPr>
        <p:txBody>
          <a:bodyPr wrap="square" rtlCol="0">
            <a:spAutoFit/>
          </a:bodyPr>
          <a:lstStyle/>
          <a:p>
            <a:r>
              <a:rPr lang="zh-CN" altLang="en-US" dirty="0" smtClean="0"/>
              <a:t>主从复制</a:t>
            </a:r>
            <a:endParaRPr lang="zh-CN" altLang="en-US" dirty="0"/>
          </a:p>
        </p:txBody>
      </p:sp>
      <p:sp>
        <p:nvSpPr>
          <p:cNvPr id="8" name="TextBox 7"/>
          <p:cNvSpPr txBox="1"/>
          <p:nvPr/>
        </p:nvSpPr>
        <p:spPr>
          <a:xfrm>
            <a:off x="2483767" y="6350790"/>
            <a:ext cx="1683085" cy="369332"/>
          </a:xfrm>
          <a:prstGeom prst="rect">
            <a:avLst/>
          </a:prstGeom>
          <a:noFill/>
        </p:spPr>
        <p:txBody>
          <a:bodyPr wrap="square" rtlCol="0">
            <a:spAutoFit/>
          </a:bodyPr>
          <a:lstStyle/>
          <a:p>
            <a:r>
              <a:rPr lang="zh-CN" altLang="en-US" dirty="0" smtClean="0"/>
              <a:t>自动分片集群</a:t>
            </a:r>
            <a:endParaRPr lang="zh-CN" altLang="en-US" dirty="0"/>
          </a:p>
        </p:txBody>
      </p:sp>
    </p:spTree>
    <p:extLst>
      <p:ext uri="{BB962C8B-B14F-4D97-AF65-F5344CB8AC3E}">
        <p14:creationId xmlns:p14="http://schemas.microsoft.com/office/powerpoint/2010/main" val="3721366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3.</a:t>
            </a:r>
            <a:r>
              <a:rPr lang="zh-CN" altLang="en-US" sz="2800" b="1" dirty="0" smtClean="0">
                <a:solidFill>
                  <a:srgbClr val="FFFFFF"/>
                </a:solidFill>
                <a:latin typeface="Times New Roman" pitchFamily="18" charset="0"/>
                <a:ea typeface="黑体" pitchFamily="49" charset="-122"/>
                <a:cs typeface="Times New Roman" pitchFamily="18" charset="0"/>
              </a:rPr>
              <a:t>人机接口模块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8604" y="2002462"/>
            <a:ext cx="2011758" cy="135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7200" y="1281156"/>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数据录入展示组件</a:t>
            </a:r>
            <a:endParaRPr lang="zh-CN" altLang="en-US" dirty="0"/>
          </a:p>
        </p:txBody>
      </p:sp>
      <p:sp>
        <p:nvSpPr>
          <p:cNvPr id="4" name="TextBox 3"/>
          <p:cNvSpPr txBox="1"/>
          <p:nvPr/>
        </p:nvSpPr>
        <p:spPr>
          <a:xfrm>
            <a:off x="701216" y="3375210"/>
            <a:ext cx="1872208" cy="369332"/>
          </a:xfrm>
          <a:prstGeom prst="rect">
            <a:avLst/>
          </a:prstGeom>
          <a:noFill/>
        </p:spPr>
        <p:txBody>
          <a:bodyPr wrap="square" rtlCol="0">
            <a:spAutoFit/>
          </a:bodyPr>
          <a:lstStyle/>
          <a:p>
            <a:r>
              <a:rPr lang="zh-CN" altLang="en-US" dirty="0" smtClean="0"/>
              <a:t>整理数据需求</a:t>
            </a:r>
            <a:endParaRPr lang="zh-CN" alt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72" y="2169545"/>
            <a:ext cx="1329224" cy="101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10044" y="3354860"/>
            <a:ext cx="2043515" cy="646331"/>
          </a:xfrm>
          <a:prstGeom prst="rect">
            <a:avLst/>
          </a:prstGeom>
          <a:noFill/>
        </p:spPr>
        <p:txBody>
          <a:bodyPr wrap="square" rtlCol="0">
            <a:spAutoFit/>
          </a:bodyPr>
          <a:lstStyle/>
          <a:p>
            <a:r>
              <a:rPr lang="zh-CN" altLang="en-US" dirty="0" smtClean="0"/>
              <a:t>使用设计工具生存成界面模板文件</a:t>
            </a:r>
            <a:endParaRPr lang="zh-CN" altLang="en-US" dirty="0"/>
          </a:p>
        </p:txBody>
      </p:sp>
      <p:sp>
        <p:nvSpPr>
          <p:cNvPr id="6" name="TextBox 5"/>
          <p:cNvSpPr txBox="1"/>
          <p:nvPr/>
        </p:nvSpPr>
        <p:spPr>
          <a:xfrm>
            <a:off x="6672741" y="3401677"/>
            <a:ext cx="1656184" cy="646331"/>
          </a:xfrm>
          <a:prstGeom prst="rect">
            <a:avLst/>
          </a:prstGeom>
          <a:noFill/>
        </p:spPr>
        <p:txBody>
          <a:bodyPr wrap="square" rtlCol="0">
            <a:spAutoFit/>
          </a:bodyPr>
          <a:lstStyle/>
          <a:p>
            <a:r>
              <a:rPr lang="zh-CN" altLang="en-US" dirty="0" smtClean="0"/>
              <a:t>系统前端打开文件展示界面</a:t>
            </a:r>
            <a:endParaRPr lang="zh-CN" altLang="en-US" dirty="0"/>
          </a:p>
        </p:txBody>
      </p:sp>
      <p:pic>
        <p:nvPicPr>
          <p:cNvPr id="7172" name="Picture 4" descr="D:\basic tool\QQ\文档\794460205\Image\XFA]N@570W_3WUP2V{1(YJ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1957189"/>
            <a:ext cx="1812249" cy="1444136"/>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bwMode="auto">
          <a:xfrm>
            <a:off x="2155196" y="2420888"/>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4" name="右箭头 13"/>
          <p:cNvSpPr/>
          <p:nvPr/>
        </p:nvSpPr>
        <p:spPr bwMode="auto">
          <a:xfrm>
            <a:off x="5508104" y="2487764"/>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 name="圆角矩形 11"/>
          <p:cNvSpPr/>
          <p:nvPr/>
        </p:nvSpPr>
        <p:spPr bwMode="auto">
          <a:xfrm>
            <a:off x="3258144" y="4446160"/>
            <a:ext cx="973657"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圆角矩形 15"/>
          <p:cNvSpPr/>
          <p:nvPr/>
        </p:nvSpPr>
        <p:spPr bwMode="auto">
          <a:xfrm>
            <a:off x="5096750" y="4413604"/>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右箭头 16"/>
          <p:cNvSpPr/>
          <p:nvPr/>
        </p:nvSpPr>
        <p:spPr bwMode="auto">
          <a:xfrm>
            <a:off x="2369300" y="4742489"/>
            <a:ext cx="829304"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右箭头 21"/>
          <p:cNvSpPr/>
          <p:nvPr/>
        </p:nvSpPr>
        <p:spPr bwMode="auto">
          <a:xfrm rot="10800000">
            <a:off x="4322530" y="5374859"/>
            <a:ext cx="711256"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715" y="4743618"/>
            <a:ext cx="7768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7012261" y="4390609"/>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805" y="4774702"/>
            <a:ext cx="7558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529655" y="4895535"/>
            <a:ext cx="581308" cy="646331"/>
          </a:xfrm>
          <a:prstGeom prst="rect">
            <a:avLst/>
          </a:prstGeom>
          <a:noFill/>
        </p:spPr>
        <p:txBody>
          <a:bodyPr wrap="square" rtlCol="0">
            <a:spAutoFit/>
          </a:bodyPr>
          <a:lstStyle/>
          <a:p>
            <a:r>
              <a:rPr lang="zh-CN" altLang="en-US" dirty="0" smtClean="0"/>
              <a:t>组件</a:t>
            </a:r>
            <a:endParaRPr lang="zh-CN" altLang="en-US" dirty="0"/>
          </a:p>
        </p:txBody>
      </p:sp>
      <p:sp>
        <p:nvSpPr>
          <p:cNvPr id="19" name="TextBox 18"/>
          <p:cNvSpPr txBox="1"/>
          <p:nvPr/>
        </p:nvSpPr>
        <p:spPr>
          <a:xfrm>
            <a:off x="5446752" y="4868726"/>
            <a:ext cx="560330" cy="646331"/>
          </a:xfrm>
          <a:prstGeom prst="rect">
            <a:avLst/>
          </a:prstGeom>
          <a:noFill/>
        </p:spPr>
        <p:txBody>
          <a:bodyPr wrap="square" rtlCol="0">
            <a:spAutoFit/>
          </a:bodyPr>
          <a:lstStyle/>
          <a:p>
            <a:r>
              <a:rPr lang="zh-CN" altLang="en-US" dirty="0" smtClean="0"/>
              <a:t>视图</a:t>
            </a:r>
            <a:endParaRPr lang="zh-CN" altLang="en-US" dirty="0"/>
          </a:p>
        </p:txBody>
      </p:sp>
      <p:sp>
        <p:nvSpPr>
          <p:cNvPr id="20" name="TextBox 19"/>
          <p:cNvSpPr txBox="1"/>
          <p:nvPr/>
        </p:nvSpPr>
        <p:spPr>
          <a:xfrm>
            <a:off x="7372301" y="4780031"/>
            <a:ext cx="432048" cy="923330"/>
          </a:xfrm>
          <a:prstGeom prst="rect">
            <a:avLst/>
          </a:prstGeom>
          <a:noFill/>
        </p:spPr>
        <p:txBody>
          <a:bodyPr wrap="square" rtlCol="0">
            <a:spAutoFit/>
          </a:bodyPr>
          <a:lstStyle/>
          <a:p>
            <a:r>
              <a:rPr lang="zh-CN" altLang="en-US" dirty="0" smtClean="0"/>
              <a:t>服务端</a:t>
            </a:r>
            <a:endParaRPr lang="zh-CN" altLang="en-US" dirty="0"/>
          </a:p>
        </p:txBody>
      </p:sp>
      <p:sp>
        <p:nvSpPr>
          <p:cNvPr id="29" name="右箭头 28"/>
          <p:cNvSpPr/>
          <p:nvPr/>
        </p:nvSpPr>
        <p:spPr bwMode="auto">
          <a:xfrm rot="10800000">
            <a:off x="6277599" y="5374860"/>
            <a:ext cx="734662" cy="3324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1490584" y="4651129"/>
            <a:ext cx="664612" cy="646331"/>
          </a:xfrm>
          <a:prstGeom prst="rect">
            <a:avLst/>
          </a:prstGeom>
          <a:noFill/>
        </p:spPr>
        <p:txBody>
          <a:bodyPr wrap="square" rtlCol="0">
            <a:spAutoFit/>
          </a:bodyPr>
          <a:lstStyle/>
          <a:p>
            <a:r>
              <a:rPr lang="zh-CN" altLang="en-US" dirty="0" smtClean="0"/>
              <a:t>输入数据</a:t>
            </a:r>
            <a:endParaRPr lang="zh-CN" altLang="en-US" dirty="0"/>
          </a:p>
        </p:txBody>
      </p:sp>
    </p:spTree>
    <p:extLst>
      <p:ext uri="{BB962C8B-B14F-4D97-AF65-F5344CB8AC3E}">
        <p14:creationId xmlns:p14="http://schemas.microsoft.com/office/powerpoint/2010/main" val="1182648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4.</a:t>
            </a:r>
            <a:r>
              <a:rPr lang="zh-CN" altLang="en-US" sz="2800" b="1" dirty="0" smtClean="0">
                <a:solidFill>
                  <a:srgbClr val="FFFFFF"/>
                </a:solidFill>
                <a:latin typeface="Times New Roman" pitchFamily="18" charset="0"/>
                <a:ea typeface="黑体" pitchFamily="49" charset="-122"/>
                <a:cs typeface="Times New Roman" pitchFamily="18" charset="0"/>
              </a:rPr>
              <a:t>推理引擎模块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4" name="Picture 2" descr="D:\毕设\pictrute\p25-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956" y="1327457"/>
            <a:ext cx="2200598" cy="2357491"/>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D:\basic tool\QQ\文档\794460205\Image\V80W4FCWR67A159ZC6(M_[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274" y="1993565"/>
            <a:ext cx="1177809"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basic tool\QQ\文档\794460205\Image\]EYY03$7)IUL2_$DXFKX)Q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219" y="2103102"/>
            <a:ext cx="980906" cy="37623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8209" y="2696491"/>
            <a:ext cx="19145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3568" y="1931136"/>
            <a:ext cx="1590174" cy="369332"/>
          </a:xfrm>
          <a:prstGeom prst="rect">
            <a:avLst/>
          </a:prstGeom>
          <a:noFill/>
        </p:spPr>
        <p:txBody>
          <a:bodyPr wrap="square" rtlCol="0">
            <a:spAutoFit/>
          </a:bodyPr>
          <a:lstStyle/>
          <a:p>
            <a:r>
              <a:rPr lang="zh-CN" altLang="en-US" dirty="0" smtClean="0"/>
              <a:t>推理方法多种</a:t>
            </a:r>
            <a:endParaRPr lang="zh-CN" altLang="en-US" dirty="0"/>
          </a:p>
        </p:txBody>
      </p:sp>
      <p:sp>
        <p:nvSpPr>
          <p:cNvPr id="10" name="TextBox 9"/>
          <p:cNvSpPr txBox="1"/>
          <p:nvPr/>
        </p:nvSpPr>
        <p:spPr>
          <a:xfrm>
            <a:off x="6353430" y="3315616"/>
            <a:ext cx="1735063" cy="369332"/>
          </a:xfrm>
          <a:prstGeom prst="rect">
            <a:avLst/>
          </a:prstGeom>
          <a:noFill/>
        </p:spPr>
        <p:txBody>
          <a:bodyPr wrap="square" rtlCol="0">
            <a:spAutoFit/>
          </a:bodyPr>
          <a:lstStyle/>
          <a:p>
            <a:r>
              <a:rPr lang="zh-CN" altLang="en-US" dirty="0" smtClean="0"/>
              <a:t>语言平台各异</a:t>
            </a:r>
            <a:endParaRPr lang="zh-CN" altLang="en-US" dirty="0"/>
          </a:p>
        </p:txBody>
      </p:sp>
      <p:pic>
        <p:nvPicPr>
          <p:cNvPr id="12" name="Picture 1" descr="C:\Users\FGJ\AppData\Roaming\Tencent\Users\794460205\QQ\WinTemp\RichOle\V$5}{0S`L0N10G@_L{4KCH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528" y="4002086"/>
            <a:ext cx="3042005" cy="224145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855219" y="4534217"/>
            <a:ext cx="4572000" cy="1477328"/>
          </a:xfrm>
          <a:prstGeom prst="rect">
            <a:avLst/>
          </a:prstGeom>
        </p:spPr>
        <p:txBody>
          <a:bodyPr>
            <a:spAutoFit/>
          </a:bodyPr>
          <a:lstStyle/>
          <a:p>
            <a:r>
              <a:rPr lang="en-US" altLang="zh-CN" dirty="0" smtClean="0"/>
              <a:t>WebService</a:t>
            </a:r>
            <a:r>
              <a:rPr lang="zh-CN" altLang="en-US" dirty="0"/>
              <a:t>是一个</a:t>
            </a:r>
            <a:r>
              <a:rPr lang="en-US" altLang="zh-CN" dirty="0"/>
              <a:t>SOA</a:t>
            </a:r>
            <a:r>
              <a:rPr lang="zh-CN" altLang="en-US" dirty="0"/>
              <a:t>（面向服务的编程）的架构，它是不依赖于语言，不依赖于平台，可以实现不同的语言间的相互调用，通过</a:t>
            </a:r>
            <a:r>
              <a:rPr lang="en-US" altLang="zh-CN" dirty="0"/>
              <a:t>Internet</a:t>
            </a:r>
            <a:r>
              <a:rPr lang="zh-CN" altLang="en-US" dirty="0"/>
              <a:t>进行基于</a:t>
            </a:r>
            <a:r>
              <a:rPr lang="en-US" altLang="zh-CN" dirty="0"/>
              <a:t>Http</a:t>
            </a:r>
            <a:r>
              <a:rPr lang="zh-CN" altLang="en-US" dirty="0"/>
              <a:t>协议的网络应用间的交互</a:t>
            </a:r>
          </a:p>
        </p:txBody>
      </p:sp>
    </p:spTree>
    <p:extLst>
      <p:ext uri="{BB962C8B-B14F-4D97-AF65-F5344CB8AC3E}">
        <p14:creationId xmlns:p14="http://schemas.microsoft.com/office/powerpoint/2010/main" val="3094100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23</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5.</a:t>
            </a:r>
            <a:r>
              <a:rPr lang="zh-CN" altLang="en-US" sz="2800" b="1" dirty="0" smtClean="0">
                <a:solidFill>
                  <a:srgbClr val="FFFFFF"/>
                </a:solidFill>
                <a:latin typeface="Times New Roman" pitchFamily="18" charset="0"/>
                <a:ea typeface="黑体" pitchFamily="49" charset="-122"/>
                <a:cs typeface="Times New Roman" pitchFamily="18" charset="0"/>
              </a:rPr>
              <a:t>数据转换模块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17" name="AutoShape 14"/>
          <p:cNvSpPr>
            <a:spLocks noChangeArrowheads="1"/>
          </p:cNvSpPr>
          <p:nvPr/>
        </p:nvSpPr>
        <p:spPr bwMode="gray">
          <a:xfrm rot="5400000">
            <a:off x="3454135" y="1978488"/>
            <a:ext cx="905386" cy="1675757"/>
          </a:xfrm>
          <a:prstGeom prst="upArrow">
            <a:avLst>
              <a:gd name="adj1" fmla="val 63898"/>
              <a:gd name="adj2" fmla="val 85770"/>
            </a:avLst>
          </a:prstGeom>
          <a:gradFill rotWithShape="1">
            <a:gsLst>
              <a:gs pos="0">
                <a:srgbClr val="6FC5E3"/>
              </a:gs>
              <a:gs pos="100000">
                <a:srgbClr val="0033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pitchFamily="34" charset="0"/>
            </a:endParaRPr>
          </a:p>
        </p:txBody>
      </p:sp>
      <p:sp>
        <p:nvSpPr>
          <p:cNvPr id="18" name="TextBox 17"/>
          <p:cNvSpPr txBox="1"/>
          <p:nvPr/>
        </p:nvSpPr>
        <p:spPr>
          <a:xfrm>
            <a:off x="611560" y="1402704"/>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数据交换格式</a:t>
            </a:r>
            <a:endParaRPr lang="zh-CN" altLang="en-US" dirty="0"/>
          </a:p>
        </p:txBody>
      </p:sp>
      <p:sp>
        <p:nvSpPr>
          <p:cNvPr id="19" name="TextBox 18"/>
          <p:cNvSpPr txBox="1"/>
          <p:nvPr/>
        </p:nvSpPr>
        <p:spPr>
          <a:xfrm>
            <a:off x="699938" y="2336728"/>
            <a:ext cx="1954030" cy="923330"/>
          </a:xfrm>
          <a:prstGeom prst="rect">
            <a:avLst/>
          </a:prstGeom>
          <a:noFill/>
        </p:spPr>
        <p:txBody>
          <a:bodyPr wrap="square" rtlCol="0">
            <a:spAutoFit/>
          </a:bodyPr>
          <a:lstStyle/>
          <a:p>
            <a:r>
              <a:rPr lang="zh-CN" altLang="en-US" dirty="0" smtClean="0"/>
              <a:t>直接传递对象或</a:t>
            </a:r>
            <a:r>
              <a:rPr lang="en-US" altLang="zh-CN" dirty="0" smtClean="0"/>
              <a:t>HTML</a:t>
            </a:r>
            <a:r>
              <a:rPr lang="zh-CN" altLang="en-US" dirty="0" smtClean="0"/>
              <a:t>，缺乏灵活性，耦合性高</a:t>
            </a:r>
            <a:endParaRPr lang="zh-CN" altLang="en-US" dirty="0"/>
          </a:p>
        </p:txBody>
      </p:sp>
      <p:grpSp>
        <p:nvGrpSpPr>
          <p:cNvPr id="20" name="组合 19"/>
          <p:cNvGrpSpPr/>
          <p:nvPr/>
        </p:nvGrpSpPr>
        <p:grpSpPr>
          <a:xfrm>
            <a:off x="5216545" y="1316669"/>
            <a:ext cx="2690741" cy="1737689"/>
            <a:chOff x="899592" y="1772816"/>
            <a:chExt cx="6991350" cy="1994841"/>
          </a:xfrm>
          <a:effectLst/>
        </p:grpSpPr>
        <p:sp>
          <p:nvSpPr>
            <p:cNvPr id="21"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22"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23" name="Rectangle 6"/>
            <p:cNvSpPr>
              <a:spLocks noChangeArrowheads="1"/>
            </p:cNvSpPr>
            <p:nvPr/>
          </p:nvSpPr>
          <p:spPr bwMode="gray">
            <a:xfrm>
              <a:off x="1078980" y="1944089"/>
              <a:ext cx="6629400" cy="1624881"/>
            </a:xfrm>
            <a:prstGeom prst="rect">
              <a:avLst/>
            </a:prstGeom>
            <a:solidFill>
              <a:srgbClr val="006699"/>
            </a:solidFill>
            <a:ln w="9525">
              <a:noFill/>
              <a:miter lim="800000"/>
              <a:headEnd/>
              <a:tailEnd/>
            </a:ln>
            <a:effectLst/>
          </p:spPr>
          <p:txBody>
            <a:bodyPr anchor="ctr"/>
            <a:lstStyle/>
            <a:p>
              <a:pPr algn="ctr">
                <a:lnSpc>
                  <a:spcPts val="2800"/>
                </a:lnSpc>
              </a:pPr>
              <a:r>
                <a:rPr lang="en-US" altLang="zh-CN" sz="1400" dirty="0">
                  <a:solidFill>
                    <a:srgbClr val="FFFFCC"/>
                  </a:solidFill>
                  <a:ea typeface="宋体" pitchFamily="2" charset="-122"/>
                </a:rPr>
                <a:t>XML</a:t>
              </a:r>
              <a:endParaRPr lang="en-US" altLang="zh-CN" sz="1400" dirty="0" smtClean="0">
                <a:solidFill>
                  <a:srgbClr val="FFFFCC"/>
                </a:solidFill>
                <a:ea typeface="宋体" pitchFamily="2" charset="-122"/>
              </a:endParaRPr>
            </a:p>
            <a:p>
              <a:pPr marL="285750" indent="-285750">
                <a:lnSpc>
                  <a:spcPts val="2800"/>
                </a:lnSpc>
                <a:buFont typeface="Wingdings" pitchFamily="2" charset="2"/>
                <a:buChar char="Ø"/>
              </a:pPr>
              <a:r>
                <a:rPr lang="zh-CN" altLang="en-US" sz="1100" dirty="0" smtClean="0">
                  <a:solidFill>
                    <a:srgbClr val="FFFFFF"/>
                  </a:solidFill>
                  <a:ea typeface="宋体" pitchFamily="2" charset="-122"/>
                </a:rPr>
                <a:t>文件庞大、传输占带宽</a:t>
              </a:r>
              <a:endParaRPr lang="en-US" altLang="zh-CN" sz="1100" dirty="0" smtClean="0">
                <a:solidFill>
                  <a:srgbClr val="FFFFFF"/>
                </a:solidFill>
                <a:ea typeface="宋体" pitchFamily="2" charset="-122"/>
              </a:endParaRPr>
            </a:p>
            <a:p>
              <a:pPr marL="285750" indent="-285750">
                <a:lnSpc>
                  <a:spcPts val="2800"/>
                </a:lnSpc>
                <a:buFont typeface="Wingdings" pitchFamily="2" charset="2"/>
                <a:buChar char="Ø"/>
              </a:pPr>
              <a:r>
                <a:rPr lang="zh-CN" altLang="en-US" sz="1100" dirty="0">
                  <a:solidFill>
                    <a:srgbClr val="FFFFFF"/>
                  </a:solidFill>
                  <a:ea typeface="宋体" pitchFamily="2" charset="-122"/>
                </a:rPr>
                <a:t>格式</a:t>
              </a:r>
              <a:r>
                <a:rPr lang="zh-CN" altLang="en-US" sz="1100" dirty="0" smtClean="0">
                  <a:solidFill>
                    <a:srgbClr val="FFFFFF"/>
                  </a:solidFill>
                  <a:ea typeface="宋体" pitchFamily="2" charset="-122"/>
                </a:rPr>
                <a:t>复杂，解析</a:t>
              </a:r>
              <a:r>
                <a:rPr lang="zh-CN" altLang="en-US" sz="1100" dirty="0">
                  <a:solidFill>
                    <a:srgbClr val="FFFFFF"/>
                  </a:solidFill>
                  <a:ea typeface="宋体" pitchFamily="2" charset="-122"/>
                </a:rPr>
                <a:t>耗时</a:t>
              </a:r>
              <a:endParaRPr lang="en-US" altLang="zh-CN" sz="1100" dirty="0">
                <a:solidFill>
                  <a:srgbClr val="FFFFFF"/>
                </a:solidFill>
                <a:ea typeface="宋体" pitchFamily="2" charset="-122"/>
              </a:endParaRPr>
            </a:p>
          </p:txBody>
        </p:sp>
      </p:grpSp>
      <p:grpSp>
        <p:nvGrpSpPr>
          <p:cNvPr id="24" name="组合 23"/>
          <p:cNvGrpSpPr/>
          <p:nvPr/>
        </p:nvGrpSpPr>
        <p:grpSpPr>
          <a:xfrm>
            <a:off x="5235965" y="3086351"/>
            <a:ext cx="2791204" cy="1996041"/>
            <a:chOff x="918642" y="3953239"/>
            <a:chExt cx="6991350" cy="1996041"/>
          </a:xfrm>
          <a:effectLst/>
        </p:grpSpPr>
        <p:sp>
          <p:nvSpPr>
            <p:cNvPr id="25"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6" name="Freeform 8"/>
            <p:cNvSpPr>
              <a:spLocks/>
            </p:cNvSpPr>
            <p:nvPr/>
          </p:nvSpPr>
          <p:spPr bwMode="gray">
            <a:xfrm rot="10800000">
              <a:off x="5985942" y="3953239"/>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7" name="Rectangle 9"/>
            <p:cNvSpPr>
              <a:spLocks noChangeArrowheads="1"/>
            </p:cNvSpPr>
            <p:nvPr/>
          </p:nvSpPr>
          <p:spPr bwMode="gray">
            <a:xfrm>
              <a:off x="1104817" y="3988446"/>
              <a:ext cx="6629399" cy="1624881"/>
            </a:xfrm>
            <a:prstGeom prst="rect">
              <a:avLst/>
            </a:prstGeom>
            <a:solidFill>
              <a:srgbClr val="009999"/>
            </a:solidFill>
            <a:ln w="9525">
              <a:noFill/>
              <a:miter lim="800000"/>
              <a:headEnd/>
              <a:tailEnd/>
            </a:ln>
            <a:effectLst/>
          </p:spPr>
          <p:txBody>
            <a:bodyPr anchor="ctr"/>
            <a:lstStyle/>
            <a:p>
              <a:pPr algn="ctr" eaLnBrk="0" hangingPunct="0">
                <a:lnSpc>
                  <a:spcPts val="2800"/>
                </a:lnSpc>
              </a:pPr>
              <a:r>
                <a:rPr lang="en-US" altLang="zh-CN" dirty="0" smtClean="0">
                  <a:solidFill>
                    <a:srgbClr val="FFFFCC"/>
                  </a:solidFill>
                  <a:ea typeface="宋体" pitchFamily="2" charset="-122"/>
                </a:rPr>
                <a:t>Json</a:t>
              </a:r>
            </a:p>
            <a:p>
              <a:pPr marL="285750" indent="-285750" eaLnBrk="0" hangingPunct="0">
                <a:lnSpc>
                  <a:spcPts val="2800"/>
                </a:lnSpc>
                <a:buFont typeface="Wingdings" pitchFamily="2" charset="2"/>
                <a:buChar char="Ø"/>
              </a:pPr>
              <a:r>
                <a:rPr lang="zh-CN" altLang="en-US" sz="1400" dirty="0" smtClean="0">
                  <a:solidFill>
                    <a:srgbClr val="FFFFFF"/>
                  </a:solidFill>
                  <a:ea typeface="宋体" pitchFamily="2" charset="-122"/>
                </a:rPr>
                <a:t>数据格式简单，易于读写</a:t>
              </a:r>
              <a:endParaRPr lang="en-US" altLang="zh-CN" sz="1400"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sz="1400" dirty="0" smtClean="0">
                  <a:solidFill>
                    <a:srgbClr val="FFFFFF"/>
                  </a:solidFill>
                  <a:ea typeface="宋体" pitchFamily="2" charset="-122"/>
                </a:rPr>
                <a:t>文件经过压缩，占用带宽小</a:t>
              </a:r>
              <a:endParaRPr lang="en-US" altLang="zh-CN" sz="1400"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sz="1400" dirty="0" smtClean="0">
                  <a:solidFill>
                    <a:srgbClr val="FFFFFF"/>
                  </a:solidFill>
                  <a:ea typeface="宋体" pitchFamily="2" charset="-122"/>
                </a:rPr>
                <a:t>易于解析</a:t>
              </a:r>
              <a:endParaRPr lang="en-US" altLang="zh-CN" sz="1400" dirty="0">
                <a:solidFill>
                  <a:srgbClr val="FFFFFF"/>
                </a:solidFill>
                <a:ea typeface="宋体" pitchFamily="2" charset="-122"/>
              </a:endParaRPr>
            </a:p>
          </p:txBody>
        </p:sp>
      </p:grpSp>
      <p:sp>
        <p:nvSpPr>
          <p:cNvPr id="28" name="TextBox 27"/>
          <p:cNvSpPr txBox="1"/>
          <p:nvPr/>
        </p:nvSpPr>
        <p:spPr>
          <a:xfrm>
            <a:off x="3088523" y="2475227"/>
            <a:ext cx="1656184" cy="646331"/>
          </a:xfrm>
          <a:prstGeom prst="rect">
            <a:avLst/>
          </a:prstGeom>
          <a:noFill/>
        </p:spPr>
        <p:txBody>
          <a:bodyPr wrap="square" rtlCol="0">
            <a:spAutoFit/>
          </a:bodyPr>
          <a:lstStyle/>
          <a:p>
            <a:r>
              <a:rPr lang="zh-CN" altLang="en-US" dirty="0"/>
              <a:t>通用的</a:t>
            </a:r>
            <a:r>
              <a:rPr lang="zh-CN" altLang="en-US" dirty="0" smtClean="0"/>
              <a:t>数据</a:t>
            </a:r>
            <a:endParaRPr lang="en-US" altLang="zh-CN" dirty="0" smtClean="0"/>
          </a:p>
          <a:p>
            <a:r>
              <a:rPr lang="zh-CN" altLang="en-US" dirty="0" smtClean="0"/>
              <a:t>交换</a:t>
            </a:r>
            <a:r>
              <a:rPr lang="zh-CN" altLang="en-US" dirty="0"/>
              <a:t>格式</a:t>
            </a:r>
          </a:p>
        </p:txBody>
      </p:sp>
      <p:pic>
        <p:nvPicPr>
          <p:cNvPr id="29" name="Picture 2" descr="D:\毕设\pictrute\data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630" y="3961948"/>
            <a:ext cx="1426646" cy="1476739"/>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bwMode="auto">
          <a:xfrm>
            <a:off x="2545893" y="4412285"/>
            <a:ext cx="54988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0" name="波形 29"/>
          <p:cNvSpPr/>
          <p:nvPr/>
        </p:nvSpPr>
        <p:spPr bwMode="auto">
          <a:xfrm>
            <a:off x="3109795" y="4221088"/>
            <a:ext cx="1080120" cy="861304"/>
          </a:xfrm>
          <a:prstGeom prst="wav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TextBox 30"/>
          <p:cNvSpPr txBox="1"/>
          <p:nvPr/>
        </p:nvSpPr>
        <p:spPr>
          <a:xfrm>
            <a:off x="3179909" y="5112868"/>
            <a:ext cx="892787" cy="369332"/>
          </a:xfrm>
          <a:prstGeom prst="rect">
            <a:avLst/>
          </a:prstGeom>
          <a:noFill/>
        </p:spPr>
        <p:txBody>
          <a:bodyPr wrap="square" rtlCol="0">
            <a:spAutoFit/>
          </a:bodyPr>
          <a:lstStyle/>
          <a:p>
            <a:r>
              <a:rPr lang="en-US" altLang="zh-CN" dirty="0" err="1" smtClean="0"/>
              <a:t>Json</a:t>
            </a:r>
            <a:r>
              <a:rPr lang="en-US" altLang="zh-CN" dirty="0" smtClean="0"/>
              <a:t> </a:t>
            </a:r>
            <a:endParaRPr lang="zh-CN" altLang="en-US" dirty="0"/>
          </a:p>
        </p:txBody>
      </p:sp>
    </p:spTree>
    <p:extLst>
      <p:ext uri="{BB962C8B-B14F-4D97-AF65-F5344CB8AC3E}">
        <p14:creationId xmlns:p14="http://schemas.microsoft.com/office/powerpoint/2010/main" val="3159350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553200" y="635542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小结</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472480" y="1479590"/>
            <a:ext cx="3091408" cy="369332"/>
          </a:xfrm>
          <a:prstGeom prst="rect">
            <a:avLst/>
          </a:prstGeom>
          <a:noFill/>
        </p:spPr>
        <p:txBody>
          <a:bodyPr wrap="square" rtlCol="0">
            <a:spAutoFit/>
          </a:bodyPr>
          <a:lstStyle/>
          <a:p>
            <a:r>
              <a:rPr lang="zh-CN" altLang="en-US" dirty="0" smtClean="0"/>
              <a:t>决策支持服务构建方案设计</a:t>
            </a:r>
            <a:endParaRPr lang="zh-CN" altLang="en-US" dirty="0"/>
          </a:p>
        </p:txBody>
      </p:sp>
      <p:sp>
        <p:nvSpPr>
          <p:cNvPr id="3" name="TextBox 2"/>
          <p:cNvSpPr txBox="1"/>
          <p:nvPr/>
        </p:nvSpPr>
        <p:spPr>
          <a:xfrm>
            <a:off x="618848" y="2619558"/>
            <a:ext cx="1800200" cy="369332"/>
          </a:xfrm>
          <a:prstGeom prst="rect">
            <a:avLst/>
          </a:prstGeom>
          <a:noFill/>
        </p:spPr>
        <p:txBody>
          <a:bodyPr wrap="square" rtlCol="0">
            <a:spAutoFit/>
          </a:bodyPr>
          <a:lstStyle/>
          <a:p>
            <a:r>
              <a:rPr lang="zh-CN" altLang="en-US" dirty="0" smtClean="0"/>
              <a:t>疾病需求分析</a:t>
            </a:r>
            <a:endParaRPr lang="zh-CN" altLang="en-US" dirty="0"/>
          </a:p>
        </p:txBody>
      </p:sp>
      <p:sp>
        <p:nvSpPr>
          <p:cNvPr id="4" name="TextBox 3"/>
          <p:cNvSpPr txBox="1"/>
          <p:nvPr/>
        </p:nvSpPr>
        <p:spPr>
          <a:xfrm>
            <a:off x="5038750" y="2567860"/>
            <a:ext cx="1440160" cy="369332"/>
          </a:xfrm>
          <a:prstGeom prst="rect">
            <a:avLst/>
          </a:prstGeom>
          <a:noFill/>
        </p:spPr>
        <p:txBody>
          <a:bodyPr wrap="square" rtlCol="0">
            <a:spAutoFit/>
          </a:bodyPr>
          <a:lstStyle/>
          <a:p>
            <a:r>
              <a:rPr lang="zh-CN" altLang="en-US" dirty="0" smtClean="0"/>
              <a:t>系统实现</a:t>
            </a:r>
            <a:endParaRPr lang="zh-CN" altLang="en-US" dirty="0"/>
          </a:p>
        </p:txBody>
      </p:sp>
      <p:sp>
        <p:nvSpPr>
          <p:cNvPr id="5" name="TextBox 4"/>
          <p:cNvSpPr txBox="1"/>
          <p:nvPr/>
        </p:nvSpPr>
        <p:spPr>
          <a:xfrm>
            <a:off x="7380312" y="2619231"/>
            <a:ext cx="1512168" cy="369332"/>
          </a:xfrm>
          <a:prstGeom prst="rect">
            <a:avLst/>
          </a:prstGeom>
          <a:noFill/>
        </p:spPr>
        <p:txBody>
          <a:bodyPr wrap="square" rtlCol="0">
            <a:spAutoFit/>
          </a:bodyPr>
          <a:lstStyle/>
          <a:p>
            <a:r>
              <a:rPr lang="zh-CN" altLang="en-US" dirty="0" smtClean="0"/>
              <a:t>系统应用</a:t>
            </a:r>
            <a:endParaRPr lang="zh-CN" altLang="en-US" dirty="0"/>
          </a:p>
        </p:txBody>
      </p:sp>
      <p:sp>
        <p:nvSpPr>
          <p:cNvPr id="8" name="TextBox 7"/>
          <p:cNvSpPr txBox="1"/>
          <p:nvPr/>
        </p:nvSpPr>
        <p:spPr>
          <a:xfrm>
            <a:off x="727016" y="3089700"/>
            <a:ext cx="1440160" cy="369332"/>
          </a:xfrm>
          <a:prstGeom prst="rect">
            <a:avLst/>
          </a:prstGeom>
          <a:noFill/>
        </p:spPr>
        <p:txBody>
          <a:bodyPr wrap="square" rtlCol="0">
            <a:spAutoFit/>
          </a:bodyPr>
          <a:lstStyle/>
          <a:p>
            <a:r>
              <a:rPr lang="en-US" altLang="zh-CN" dirty="0" smtClean="0"/>
              <a:t>1.</a:t>
            </a:r>
            <a:r>
              <a:rPr lang="zh-CN" altLang="en-US" dirty="0" smtClean="0"/>
              <a:t>选取病种</a:t>
            </a:r>
            <a:endParaRPr lang="zh-CN" altLang="en-US" dirty="0"/>
          </a:p>
        </p:txBody>
      </p:sp>
      <p:sp>
        <p:nvSpPr>
          <p:cNvPr id="10" name="TextBox 9"/>
          <p:cNvSpPr txBox="1"/>
          <p:nvPr/>
        </p:nvSpPr>
        <p:spPr>
          <a:xfrm>
            <a:off x="695440" y="3553598"/>
            <a:ext cx="1705312" cy="923330"/>
          </a:xfrm>
          <a:prstGeom prst="rect">
            <a:avLst/>
          </a:prstGeom>
          <a:noFill/>
        </p:spPr>
        <p:txBody>
          <a:bodyPr wrap="square" rtlCol="0">
            <a:spAutoFit/>
          </a:bodyPr>
          <a:lstStyle/>
          <a:p>
            <a:r>
              <a:rPr lang="en-US" altLang="zh-CN" dirty="0" smtClean="0"/>
              <a:t>2.</a:t>
            </a:r>
            <a:r>
              <a:rPr lang="zh-CN" altLang="en-US" dirty="0" smtClean="0"/>
              <a:t>针对疾病诊断数据需求进行建模</a:t>
            </a:r>
            <a:endParaRPr lang="zh-CN" altLang="en-US" dirty="0"/>
          </a:p>
        </p:txBody>
      </p:sp>
      <p:sp>
        <p:nvSpPr>
          <p:cNvPr id="11" name="TextBox 10"/>
          <p:cNvSpPr txBox="1"/>
          <p:nvPr/>
        </p:nvSpPr>
        <p:spPr>
          <a:xfrm>
            <a:off x="4877435" y="2824717"/>
            <a:ext cx="1743951" cy="1754326"/>
          </a:xfrm>
          <a:prstGeom prst="rect">
            <a:avLst/>
          </a:prstGeom>
          <a:noFill/>
        </p:spPr>
        <p:txBody>
          <a:bodyPr wrap="square" rtlCol="0">
            <a:spAutoFit/>
          </a:bodyPr>
          <a:lstStyle/>
          <a:p>
            <a:r>
              <a:rPr lang="en-US" altLang="zh-CN" dirty="0" smtClean="0"/>
              <a:t>1.</a:t>
            </a:r>
            <a:r>
              <a:rPr lang="zh-CN" altLang="en-US" dirty="0" smtClean="0"/>
              <a:t>诊断流程设计实现</a:t>
            </a:r>
            <a:endParaRPr lang="en-US" altLang="zh-CN" dirty="0" smtClean="0"/>
          </a:p>
          <a:p>
            <a:r>
              <a:rPr lang="en-US" altLang="zh-CN" dirty="0" smtClean="0"/>
              <a:t>2.</a:t>
            </a:r>
            <a:r>
              <a:rPr lang="zh-CN" altLang="en-US" dirty="0" smtClean="0"/>
              <a:t>数据转换模块实现</a:t>
            </a:r>
            <a:endParaRPr lang="en-US" altLang="zh-CN" dirty="0" smtClean="0"/>
          </a:p>
          <a:p>
            <a:r>
              <a:rPr lang="en-US" altLang="zh-CN" dirty="0" smtClean="0"/>
              <a:t>3.</a:t>
            </a:r>
            <a:r>
              <a:rPr lang="zh-CN" altLang="en-US" dirty="0" smtClean="0"/>
              <a:t>完成数据存储模块</a:t>
            </a:r>
            <a:endParaRPr lang="en-US" altLang="zh-CN" dirty="0" smtClean="0"/>
          </a:p>
        </p:txBody>
      </p:sp>
      <p:sp>
        <p:nvSpPr>
          <p:cNvPr id="12" name="TextBox 11"/>
          <p:cNvSpPr txBox="1"/>
          <p:nvPr/>
        </p:nvSpPr>
        <p:spPr>
          <a:xfrm>
            <a:off x="7325271" y="3055100"/>
            <a:ext cx="1442369" cy="1200329"/>
          </a:xfrm>
          <a:prstGeom prst="rect">
            <a:avLst/>
          </a:prstGeom>
          <a:noFill/>
        </p:spPr>
        <p:txBody>
          <a:bodyPr wrap="square" rtlCol="0">
            <a:spAutoFit/>
          </a:bodyPr>
          <a:lstStyle/>
          <a:p>
            <a:r>
              <a:rPr lang="en-US" altLang="zh-CN" dirty="0" smtClean="0"/>
              <a:t>1.</a:t>
            </a:r>
            <a:r>
              <a:rPr lang="zh-CN" altLang="en-US" dirty="0" smtClean="0"/>
              <a:t>云平台部署系统</a:t>
            </a:r>
            <a:endParaRPr lang="en-US" altLang="zh-CN" dirty="0" smtClean="0"/>
          </a:p>
          <a:p>
            <a:r>
              <a:rPr lang="en-US" altLang="zh-CN" dirty="0" smtClean="0"/>
              <a:t>2.</a:t>
            </a:r>
            <a:r>
              <a:rPr lang="zh-CN" altLang="en-US" dirty="0" smtClean="0"/>
              <a:t>临床评估验证</a:t>
            </a:r>
            <a:endParaRPr lang="zh-CN" altLang="en-US" dirty="0"/>
          </a:p>
        </p:txBody>
      </p:sp>
      <p:sp>
        <p:nvSpPr>
          <p:cNvPr id="13" name="TextBox 12"/>
          <p:cNvSpPr txBox="1"/>
          <p:nvPr/>
        </p:nvSpPr>
        <p:spPr>
          <a:xfrm>
            <a:off x="2879812" y="2634410"/>
            <a:ext cx="1368152" cy="369332"/>
          </a:xfrm>
          <a:prstGeom prst="rect">
            <a:avLst/>
          </a:prstGeom>
          <a:noFill/>
        </p:spPr>
        <p:txBody>
          <a:bodyPr wrap="square" rtlCol="0">
            <a:spAutoFit/>
          </a:bodyPr>
          <a:lstStyle/>
          <a:p>
            <a:r>
              <a:rPr lang="zh-CN" altLang="en-US" dirty="0" smtClean="0"/>
              <a:t>推理构建</a:t>
            </a:r>
            <a:endParaRPr lang="zh-CN" altLang="en-US" dirty="0"/>
          </a:p>
        </p:txBody>
      </p:sp>
      <p:sp>
        <p:nvSpPr>
          <p:cNvPr id="14" name="TextBox 13"/>
          <p:cNvSpPr txBox="1"/>
          <p:nvPr/>
        </p:nvSpPr>
        <p:spPr>
          <a:xfrm>
            <a:off x="2642944" y="3290500"/>
            <a:ext cx="1605020" cy="1200329"/>
          </a:xfrm>
          <a:prstGeom prst="rect">
            <a:avLst/>
          </a:prstGeom>
          <a:noFill/>
        </p:spPr>
        <p:txBody>
          <a:bodyPr wrap="square" rtlCol="0">
            <a:spAutoFit/>
          </a:bodyPr>
          <a:lstStyle/>
          <a:p>
            <a:r>
              <a:rPr lang="en-US" altLang="zh-CN" dirty="0" smtClean="0"/>
              <a:t>1.</a:t>
            </a:r>
            <a:r>
              <a:rPr lang="zh-CN" altLang="en-US" dirty="0" smtClean="0"/>
              <a:t>推理方法选择</a:t>
            </a:r>
            <a:endParaRPr lang="en-US" altLang="zh-CN" dirty="0" smtClean="0"/>
          </a:p>
          <a:p>
            <a:r>
              <a:rPr lang="en-US" altLang="zh-CN" dirty="0" smtClean="0"/>
              <a:t>2.</a:t>
            </a:r>
            <a:r>
              <a:rPr lang="zh-CN" altLang="en-US" dirty="0" smtClean="0"/>
              <a:t>知识库构建</a:t>
            </a:r>
            <a:endParaRPr lang="en-US" altLang="zh-CN" dirty="0" smtClean="0"/>
          </a:p>
          <a:p>
            <a:endParaRPr lang="zh-CN" altLang="en-US" dirty="0"/>
          </a:p>
        </p:txBody>
      </p:sp>
      <p:sp>
        <p:nvSpPr>
          <p:cNvPr id="15" name="燕尾形 14"/>
          <p:cNvSpPr/>
          <p:nvPr/>
        </p:nvSpPr>
        <p:spPr bwMode="auto">
          <a:xfrm>
            <a:off x="2239028"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燕尾形 17"/>
          <p:cNvSpPr/>
          <p:nvPr/>
        </p:nvSpPr>
        <p:spPr bwMode="auto">
          <a:xfrm>
            <a:off x="2385886"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9" name="燕尾形 18"/>
          <p:cNvSpPr/>
          <p:nvPr/>
        </p:nvSpPr>
        <p:spPr bwMode="auto">
          <a:xfrm>
            <a:off x="4335132"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0" name="燕尾形 19"/>
          <p:cNvSpPr/>
          <p:nvPr/>
        </p:nvSpPr>
        <p:spPr bwMode="auto">
          <a:xfrm>
            <a:off x="4481990"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燕尾形 20"/>
          <p:cNvSpPr/>
          <p:nvPr/>
        </p:nvSpPr>
        <p:spPr bwMode="auto">
          <a:xfrm>
            <a:off x="6621386"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燕尾形 21"/>
          <p:cNvSpPr/>
          <p:nvPr/>
        </p:nvSpPr>
        <p:spPr bwMode="auto">
          <a:xfrm>
            <a:off x="6768244"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TextBox 15"/>
          <p:cNvSpPr txBox="1"/>
          <p:nvPr/>
        </p:nvSpPr>
        <p:spPr>
          <a:xfrm>
            <a:off x="5326274" y="5616376"/>
            <a:ext cx="1509326" cy="923330"/>
          </a:xfrm>
          <a:prstGeom prst="rect">
            <a:avLst/>
          </a:prstGeom>
          <a:noFill/>
        </p:spPr>
        <p:txBody>
          <a:bodyPr wrap="square" rtlCol="0">
            <a:spAutoFit/>
          </a:bodyPr>
          <a:lstStyle/>
          <a:p>
            <a:r>
              <a:rPr lang="zh-CN" altLang="en-US" dirty="0" smtClean="0"/>
              <a:t>知识库更新</a:t>
            </a:r>
            <a:endParaRPr lang="en-US" altLang="zh-CN" dirty="0" smtClean="0"/>
          </a:p>
          <a:p>
            <a:r>
              <a:rPr lang="zh-CN" altLang="en-US" dirty="0" smtClean="0"/>
              <a:t>推理方法改进</a:t>
            </a:r>
            <a:endParaRPr lang="zh-CN" altLang="en-US" dirty="0"/>
          </a:p>
        </p:txBody>
      </p:sp>
      <p:sp>
        <p:nvSpPr>
          <p:cNvPr id="27" name="燕尾形 26"/>
          <p:cNvSpPr/>
          <p:nvPr/>
        </p:nvSpPr>
        <p:spPr bwMode="auto">
          <a:xfrm rot="9600000">
            <a:off x="7006928" y="4841217"/>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8" name="燕尾形 27"/>
          <p:cNvSpPr/>
          <p:nvPr/>
        </p:nvSpPr>
        <p:spPr bwMode="auto">
          <a:xfrm rot="9600000">
            <a:off x="7149762" y="478796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3" name="TextBox 22"/>
          <p:cNvSpPr txBox="1"/>
          <p:nvPr/>
        </p:nvSpPr>
        <p:spPr>
          <a:xfrm>
            <a:off x="5362248" y="5228788"/>
            <a:ext cx="1439158" cy="369332"/>
          </a:xfrm>
          <a:prstGeom prst="rect">
            <a:avLst/>
          </a:prstGeom>
          <a:noFill/>
        </p:spPr>
        <p:txBody>
          <a:bodyPr wrap="square" rtlCol="0">
            <a:spAutoFit/>
          </a:bodyPr>
          <a:lstStyle/>
          <a:p>
            <a:r>
              <a:rPr lang="zh-CN" altLang="en-US" dirty="0" smtClean="0"/>
              <a:t>系统更新</a:t>
            </a:r>
            <a:endParaRPr lang="zh-CN" altLang="en-US" dirty="0"/>
          </a:p>
        </p:txBody>
      </p:sp>
      <p:sp>
        <p:nvSpPr>
          <p:cNvPr id="30" name="燕尾形 29"/>
          <p:cNvSpPr>
            <a:spLocks/>
          </p:cNvSpPr>
          <p:nvPr/>
        </p:nvSpPr>
        <p:spPr bwMode="auto">
          <a:xfrm rot="13140000">
            <a:off x="4523521" y="4898952"/>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燕尾形 30"/>
          <p:cNvSpPr>
            <a:spLocks/>
          </p:cNvSpPr>
          <p:nvPr/>
        </p:nvSpPr>
        <p:spPr bwMode="auto">
          <a:xfrm rot="13140000">
            <a:off x="4624660" y="498755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618848" y="2326906"/>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圆角矩形 33"/>
          <p:cNvSpPr/>
          <p:nvPr/>
        </p:nvSpPr>
        <p:spPr bwMode="auto">
          <a:xfrm>
            <a:off x="2672252"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圆角矩形 34"/>
          <p:cNvSpPr/>
          <p:nvPr/>
        </p:nvSpPr>
        <p:spPr bwMode="auto">
          <a:xfrm>
            <a:off x="4900378" y="2339020"/>
            <a:ext cx="157853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6" name="圆角矩形 35"/>
          <p:cNvSpPr/>
          <p:nvPr/>
        </p:nvSpPr>
        <p:spPr bwMode="auto">
          <a:xfrm>
            <a:off x="7111088"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7" name="圆角矩形 36"/>
          <p:cNvSpPr/>
          <p:nvPr/>
        </p:nvSpPr>
        <p:spPr bwMode="auto">
          <a:xfrm>
            <a:off x="5186028" y="4971905"/>
            <a:ext cx="1575712" cy="169745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283963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25</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p:grpSpPr>
        <p:sp>
          <p:nvSpPr>
            <p:cNvPr id="42" name="矩形 41"/>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accent5">
              <a:lumMod val="9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p:grpSpPr>
        <p:sp>
          <p:nvSpPr>
            <p:cNvPr id="55"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11007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a:xfrm>
            <a:off x="1979712" y="1912371"/>
            <a:ext cx="6840761" cy="1655762"/>
          </a:xfrm>
          <a:prstGeom prst="horizontalScroll">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317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微软雅黑"/>
              <a:cs typeface="+mn-cs"/>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7" descr="C:\Users\FGJ\Pictures\imagesCAUI51Q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60895"/>
            <a:ext cx="89402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39753" y="2140088"/>
            <a:ext cx="6480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ea typeface="微软雅黑" pitchFamily="34" charset="-122"/>
              </a:rPr>
              <a:t>WHO</a:t>
            </a:r>
            <a:r>
              <a:rPr lang="zh-CN" altLang="en-US" dirty="0" smtClean="0">
                <a:ea typeface="微软雅黑" pitchFamily="34" charset="-122"/>
              </a:rPr>
              <a:t>报告</a:t>
            </a:r>
            <a:r>
              <a:rPr lang="zh-CN" altLang="en-US" dirty="0">
                <a:ea typeface="微软雅黑" pitchFamily="34" charset="-122"/>
              </a:rPr>
              <a:t>称，全球约有</a:t>
            </a:r>
            <a:r>
              <a:rPr lang="en-US" altLang="zh-CN" dirty="0">
                <a:ea typeface="微软雅黑" pitchFamily="34" charset="-122"/>
              </a:rPr>
              <a:t>10%</a:t>
            </a:r>
            <a:r>
              <a:rPr lang="zh-CN" altLang="en-US" dirty="0">
                <a:ea typeface="微软雅黑" pitchFamily="34" charset="-122"/>
              </a:rPr>
              <a:t>的成年人患有偏头痛，</a:t>
            </a:r>
            <a:r>
              <a:rPr lang="en-US" altLang="zh-CN" dirty="0">
                <a:ea typeface="微软雅黑" pitchFamily="34" charset="-122"/>
              </a:rPr>
              <a:t>1.7%~4%</a:t>
            </a:r>
            <a:r>
              <a:rPr lang="zh-CN" altLang="en-US" dirty="0">
                <a:ea typeface="微软雅黑" pitchFamily="34" charset="-122"/>
              </a:rPr>
              <a:t>的成年人每月至少有</a:t>
            </a:r>
            <a:r>
              <a:rPr lang="en-US" altLang="zh-CN" dirty="0">
                <a:ea typeface="微软雅黑" pitchFamily="34" charset="-122"/>
              </a:rPr>
              <a:t>15</a:t>
            </a:r>
            <a:r>
              <a:rPr lang="zh-CN" altLang="en-US" dirty="0">
                <a:ea typeface="微软雅黑" pitchFamily="34" charset="-122"/>
              </a:rPr>
              <a:t>天发生头痛。然而，在偏头痛和紧张型头痛患者中，仅有</a:t>
            </a:r>
            <a:r>
              <a:rPr lang="en-US" altLang="zh-CN" dirty="0">
                <a:ea typeface="微软雅黑" pitchFamily="34" charset="-122"/>
              </a:rPr>
              <a:t>40%</a:t>
            </a:r>
            <a:r>
              <a:rPr lang="zh-CN" altLang="en-US" dirty="0">
                <a:ea typeface="微软雅黑" pitchFamily="34" charset="-122"/>
              </a:rPr>
              <a:t>获得了专业诊断，而在药物过量所致头痛患者中，这一比例更是低至</a:t>
            </a:r>
            <a:r>
              <a:rPr lang="en-US" altLang="zh-CN" dirty="0">
                <a:ea typeface="微软雅黑" pitchFamily="34" charset="-122"/>
              </a:rPr>
              <a:t>10%</a:t>
            </a:r>
          </a:p>
        </p:txBody>
      </p:sp>
      <p:sp>
        <p:nvSpPr>
          <p:cNvPr id="3" name="TextBox 2"/>
          <p:cNvSpPr txBox="1"/>
          <p:nvPr/>
        </p:nvSpPr>
        <p:spPr>
          <a:xfrm>
            <a:off x="1333282" y="4108430"/>
            <a:ext cx="2880320" cy="369332"/>
          </a:xfrm>
          <a:prstGeom prst="rect">
            <a:avLst/>
          </a:prstGeom>
          <a:noFill/>
        </p:spPr>
        <p:txBody>
          <a:bodyPr wrap="square" rtlCol="0">
            <a:spAutoFit/>
          </a:bodyPr>
          <a:lstStyle/>
          <a:p>
            <a:endParaRPr lang="zh-CN" altLang="en-US" dirty="0"/>
          </a:p>
        </p:txBody>
      </p:sp>
      <p:sp>
        <p:nvSpPr>
          <p:cNvPr id="10" name="TextBox 9"/>
          <p:cNvSpPr txBox="1"/>
          <p:nvPr/>
        </p:nvSpPr>
        <p:spPr>
          <a:xfrm>
            <a:off x="860802" y="3644968"/>
            <a:ext cx="6705600" cy="1323439"/>
          </a:xfrm>
          <a:prstGeom prst="rect">
            <a:avLst/>
          </a:prstGeom>
          <a:noFill/>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 </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原发性</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头痛：无明确病因的头痛，包括偏头痛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、紧张</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型头痛、丛集性头痛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等，占头痛总数</a:t>
            </a:r>
            <a:r>
              <a:rPr kumimoji="0" lang="en-US" altLang="zh-CN"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50%</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以上</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继发性头痛种类繁多，主要根据其病因</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分类</a:t>
            </a:r>
            <a:endPar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p:txBody>
      </p:sp>
      <p:sp>
        <p:nvSpPr>
          <p:cNvPr id="7" name="TextBox 6"/>
          <p:cNvSpPr txBox="1"/>
          <p:nvPr/>
        </p:nvSpPr>
        <p:spPr>
          <a:xfrm>
            <a:off x="1187624" y="5476582"/>
            <a:ext cx="5584136" cy="369332"/>
          </a:xfrm>
          <a:prstGeom prst="rect">
            <a:avLst/>
          </a:prstGeom>
          <a:noFill/>
        </p:spPr>
        <p:txBody>
          <a:bodyPr wrap="square" rtlCol="0">
            <a:spAutoFit/>
          </a:bodyPr>
          <a:lstStyle/>
          <a:p>
            <a:r>
              <a:rPr lang="zh-CN" altLang="en-US" dirty="0" smtClean="0"/>
              <a:t>选取覆盖率广的原发性头痛作为辅助决策的目标</a:t>
            </a:r>
            <a:endParaRPr lang="zh-CN" altLang="en-US" dirty="0"/>
          </a:p>
        </p:txBody>
      </p:sp>
    </p:spTree>
    <p:extLst>
      <p:ext uri="{BB962C8B-B14F-4D97-AF65-F5344CB8AC3E}">
        <p14:creationId xmlns:p14="http://schemas.microsoft.com/office/powerpoint/2010/main" val="1397016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76464"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系统推理部分构建</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822178" y="2484099"/>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758280"/>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流程图: 磁盘 10"/>
          <p:cNvSpPr/>
          <p:nvPr/>
        </p:nvSpPr>
        <p:spPr bwMode="auto">
          <a:xfrm>
            <a:off x="6948264" y="3004897"/>
            <a:ext cx="1136650" cy="1000125"/>
          </a:xfrm>
          <a:prstGeom prst="flowChartMagneticDisk">
            <a:avLst/>
          </a:prstGeom>
          <a:solidFill>
            <a:srgbClr val="4F81BD"/>
          </a:solidFill>
          <a:ln w="25400" cap="flat" cmpd="sng" algn="ctr">
            <a:solidFill>
              <a:srgbClr val="4F81BD">
                <a:shade val="50000"/>
              </a:srgbClr>
            </a:solidFill>
            <a:prstDash val="solid"/>
          </a:ln>
          <a:effectLst/>
        </p:spPr>
        <p:txBody>
          <a:bodyPr anchor="ct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ea typeface="宋体"/>
                <a:cs typeface="+mn-cs"/>
              </a:rPr>
              <a:t>知识库</a:t>
            </a:r>
          </a:p>
        </p:txBody>
      </p:sp>
    </p:spTree>
    <p:extLst>
      <p:ext uri="{BB962C8B-B14F-4D97-AF65-F5344CB8AC3E}">
        <p14:creationId xmlns:p14="http://schemas.microsoft.com/office/powerpoint/2010/main" val="36004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335621"/>
            <a:ext cx="316835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系统开发</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869348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2013HeadacheCDSS\picture\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1204" y="2315347"/>
            <a:ext cx="2529615" cy="18514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2013HeadacheCDSS\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315348"/>
            <a:ext cx="2592288" cy="18127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D:\2013HeadacheCDSS\pictur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339" y="2315348"/>
            <a:ext cx="2809321"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0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89131" y="1196752"/>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社区医疗</a:t>
            </a:r>
            <a:endParaRPr lang="zh-CN" altLang="en-US" sz="2800" b="1" dirty="0">
              <a:ln w="1905"/>
              <a:solidFill>
                <a:srgbClr val="0070C0"/>
              </a:solidFill>
              <a:effectLst>
                <a:innerShdw blurRad="69850" dist="43180" dir="5400000">
                  <a:srgbClr val="000000">
                    <a:alpha val="65000"/>
                  </a:srgbClr>
                </a:innerShdw>
              </a:effectLst>
            </a:endParaRPr>
          </a:p>
        </p:txBody>
      </p:sp>
      <p:sp>
        <p:nvSpPr>
          <p:cNvPr id="4" name="TextBox 3"/>
          <p:cNvSpPr txBox="1"/>
          <p:nvPr/>
        </p:nvSpPr>
        <p:spPr>
          <a:xfrm>
            <a:off x="1163253" y="2060848"/>
            <a:ext cx="6851187" cy="646331"/>
          </a:xfrm>
          <a:prstGeom prst="rect">
            <a:avLst/>
          </a:prstGeom>
          <a:noFill/>
        </p:spPr>
        <p:txBody>
          <a:bodyPr wrap="square" rtlCol="0">
            <a:spAutoFit/>
          </a:bodyPr>
          <a:lstStyle/>
          <a:p>
            <a:r>
              <a:rPr lang="zh-CN" altLang="en-US" dirty="0" smtClean="0"/>
              <a:t>重点人群： 妇女儿童、老年人、残疾人和脆弱人群</a:t>
            </a:r>
            <a:endParaRPr lang="en-US" altLang="zh-CN" dirty="0" smtClean="0"/>
          </a:p>
          <a:p>
            <a:r>
              <a:rPr lang="zh-CN" altLang="en-US" dirty="0" smtClean="0"/>
              <a:t>功能：预防、医疗、保健、健康教育、康复</a:t>
            </a:r>
            <a:endParaRPr lang="zh-CN" altLang="en-US" dirty="0"/>
          </a:p>
        </p:txBody>
      </p:sp>
      <p:sp>
        <p:nvSpPr>
          <p:cNvPr id="5" name="TextBox 4"/>
          <p:cNvSpPr txBox="1"/>
          <p:nvPr/>
        </p:nvSpPr>
        <p:spPr>
          <a:xfrm>
            <a:off x="1171482" y="3174360"/>
            <a:ext cx="7034106" cy="923330"/>
          </a:xfrm>
          <a:prstGeom prst="rect">
            <a:avLst/>
          </a:prstGeom>
          <a:noFill/>
        </p:spPr>
        <p:txBody>
          <a:bodyPr wrap="square" rtlCol="0">
            <a:spAutoFit/>
          </a:bodyPr>
          <a:lstStyle/>
          <a:p>
            <a:r>
              <a:rPr lang="zh-CN" altLang="en-US" dirty="0" smtClean="0"/>
              <a:t>目的：</a:t>
            </a:r>
            <a:endParaRPr lang="en-US" altLang="zh-CN" dirty="0" smtClean="0"/>
          </a:p>
          <a:p>
            <a:r>
              <a:rPr lang="zh-CN" altLang="en-US" dirty="0" smtClean="0"/>
              <a:t>解决社区主要问题、满足社区基本卫生</a:t>
            </a:r>
            <a:r>
              <a:rPr lang="zh-CN" altLang="en-US" dirty="0" smtClean="0"/>
              <a:t>需求</a:t>
            </a:r>
            <a:endParaRPr lang="en-US" altLang="zh-CN" dirty="0" smtClean="0"/>
          </a:p>
          <a:p>
            <a:r>
              <a:rPr lang="zh-CN" altLang="en-US" dirty="0"/>
              <a:t>首</a:t>
            </a:r>
            <a:r>
              <a:rPr lang="zh-CN" altLang="en-US" dirty="0" smtClean="0"/>
              <a:t>诊制</a:t>
            </a:r>
            <a:r>
              <a:rPr lang="en-US" altLang="zh-CN" dirty="0" smtClean="0"/>
              <a:t>----</a:t>
            </a:r>
            <a:r>
              <a:rPr lang="zh-CN" altLang="en-US" dirty="0" smtClean="0"/>
              <a:t>多发、常见疾病的诊疗服务</a:t>
            </a:r>
            <a:endParaRPr lang="zh-CN" altLang="en-US" dirty="0"/>
          </a:p>
        </p:txBody>
      </p:sp>
      <p:sp>
        <p:nvSpPr>
          <p:cNvPr id="6" name="TextBox 5"/>
          <p:cNvSpPr txBox="1"/>
          <p:nvPr/>
        </p:nvSpPr>
        <p:spPr>
          <a:xfrm>
            <a:off x="1187624" y="4524061"/>
            <a:ext cx="2628292" cy="369332"/>
          </a:xfrm>
          <a:prstGeom prst="rect">
            <a:avLst/>
          </a:prstGeom>
          <a:noFill/>
        </p:spPr>
        <p:txBody>
          <a:bodyPr wrap="square" rtlCol="0">
            <a:spAutoFit/>
          </a:bodyPr>
          <a:lstStyle/>
          <a:p>
            <a:r>
              <a:rPr lang="zh-CN" altLang="en-US" dirty="0" smtClean="0"/>
              <a:t>国家对社区医疗的投入</a:t>
            </a:r>
            <a:endParaRPr lang="zh-CN" altLang="en-US" dirty="0"/>
          </a:p>
        </p:txBody>
      </p:sp>
      <p:pic>
        <p:nvPicPr>
          <p:cNvPr id="10" name="Picture 5" descr="C:\Users\FGJ\AppData\Roaming\SogouExplorer\Download\line_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946184"/>
            <a:ext cx="1584176" cy="11559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16016" y="5154826"/>
            <a:ext cx="3847081" cy="369332"/>
          </a:xfrm>
          <a:prstGeom prst="rect">
            <a:avLst/>
          </a:prstGeom>
          <a:noFill/>
        </p:spPr>
        <p:txBody>
          <a:bodyPr wrap="square" rtlCol="0">
            <a:spAutoFit/>
          </a:bodyPr>
          <a:lstStyle/>
          <a:p>
            <a:r>
              <a:rPr lang="zh-CN" altLang="en-US" dirty="0" smtClean="0"/>
              <a:t>最终目标：覆盖全国的基础医疗服务</a:t>
            </a:r>
            <a:endParaRPr lang="zh-CN" altLang="en-US" dirty="0"/>
          </a:p>
        </p:txBody>
      </p:sp>
    </p:spTree>
    <p:extLst>
      <p:ext uri="{BB962C8B-B14F-4D97-AF65-F5344CB8AC3E}">
        <p14:creationId xmlns:p14="http://schemas.microsoft.com/office/powerpoint/2010/main" val="297430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383008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系统更新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1" name="图示 10"/>
          <p:cNvGraphicFramePr/>
          <p:nvPr>
            <p:extLst>
              <p:ext uri="{D42A27DB-BD31-4B8C-83A1-F6EECF244321}">
                <p14:modId xmlns:p14="http://schemas.microsoft.com/office/powerpoint/2010/main" val="3952007565"/>
              </p:ext>
            </p:extLst>
          </p:nvPr>
        </p:nvGraphicFramePr>
        <p:xfrm>
          <a:off x="457200" y="2219866"/>
          <a:ext cx="4968552" cy="3496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79728" y="3493946"/>
            <a:ext cx="1440160" cy="1200329"/>
          </a:xfrm>
          <a:prstGeom prst="rect">
            <a:avLst/>
          </a:prstGeom>
          <a:noFill/>
        </p:spPr>
        <p:txBody>
          <a:bodyPr wrap="square" rtlCol="0">
            <a:spAutoFit/>
          </a:bodyPr>
          <a:lstStyle/>
          <a:p>
            <a:r>
              <a:rPr lang="zh-CN" altLang="en-US" b="1" dirty="0" smtClean="0"/>
              <a:t>知识库更新</a:t>
            </a:r>
            <a:endParaRPr lang="en-US" altLang="zh-CN" b="1" dirty="0" smtClean="0"/>
          </a:p>
          <a:p>
            <a:r>
              <a:rPr lang="zh-CN" altLang="en-US" dirty="0" smtClean="0"/>
              <a:t>增加病种的诊断知识</a:t>
            </a:r>
            <a:endParaRPr lang="en-US" altLang="zh-CN" dirty="0" smtClean="0"/>
          </a:p>
          <a:p>
            <a:endParaRPr lang="zh-CN" altLang="en-US" dirty="0"/>
          </a:p>
        </p:txBody>
      </p:sp>
      <p:sp>
        <p:nvSpPr>
          <p:cNvPr id="8" name="TextBox 7"/>
          <p:cNvSpPr txBox="1"/>
          <p:nvPr/>
        </p:nvSpPr>
        <p:spPr>
          <a:xfrm>
            <a:off x="2123728" y="3506523"/>
            <a:ext cx="1584176" cy="923330"/>
          </a:xfrm>
          <a:prstGeom prst="rect">
            <a:avLst/>
          </a:prstGeom>
          <a:noFill/>
        </p:spPr>
        <p:txBody>
          <a:bodyPr wrap="square" rtlCol="0">
            <a:spAutoFit/>
          </a:bodyPr>
          <a:lstStyle/>
          <a:p>
            <a:r>
              <a:rPr lang="zh-CN" altLang="en-US" b="1" dirty="0" smtClean="0"/>
              <a:t>数据录入展示</a:t>
            </a:r>
            <a:endParaRPr lang="en-US" altLang="zh-CN" b="1" dirty="0" smtClean="0"/>
          </a:p>
          <a:p>
            <a:r>
              <a:rPr lang="zh-CN" altLang="en-US" dirty="0" smtClean="0"/>
              <a:t>更新界面组件的模板文件</a:t>
            </a:r>
            <a:endParaRPr lang="zh-CN" altLang="en-US" dirty="0"/>
          </a:p>
        </p:txBody>
      </p:sp>
      <p:sp>
        <p:nvSpPr>
          <p:cNvPr id="12" name="TextBox 11"/>
          <p:cNvSpPr txBox="1"/>
          <p:nvPr/>
        </p:nvSpPr>
        <p:spPr>
          <a:xfrm>
            <a:off x="4067944" y="3480029"/>
            <a:ext cx="1114792" cy="923330"/>
          </a:xfrm>
          <a:prstGeom prst="rect">
            <a:avLst/>
          </a:prstGeom>
          <a:noFill/>
        </p:spPr>
        <p:txBody>
          <a:bodyPr wrap="square" rtlCol="0">
            <a:spAutoFit/>
          </a:bodyPr>
          <a:lstStyle/>
          <a:p>
            <a:r>
              <a:rPr lang="zh-CN" altLang="en-US" b="1" dirty="0" smtClean="0"/>
              <a:t>系统后台</a:t>
            </a:r>
            <a:r>
              <a:rPr lang="zh-CN" altLang="en-US" dirty="0" smtClean="0"/>
              <a:t>数据转换模块实现</a:t>
            </a:r>
            <a:endParaRPr lang="zh-CN" altLang="en-US" dirty="0"/>
          </a:p>
        </p:txBody>
      </p:sp>
      <p:pic>
        <p:nvPicPr>
          <p:cNvPr id="15" name="Picture 2" descr="D:\2013HeadacheCDSS\pictur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0152" y="2842820"/>
            <a:ext cx="2529615"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55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2105160699"/>
              </p:ext>
            </p:extLst>
          </p:nvPr>
        </p:nvGraphicFramePr>
        <p:xfrm>
          <a:off x="457200" y="2060848"/>
          <a:ext cx="3408870" cy="3587488"/>
        </p:xfrm>
        <a:graphic>
          <a:graphicData uri="http://schemas.openxmlformats.org/drawingml/2006/table">
            <a:tbl>
              <a:tblPr firstRow="1" bandRow="1">
                <a:tableStyleId>{5C22544A-7EE6-4342-B048-85BDC9FD1C3A}</a:tableStyleId>
              </a:tblPr>
              <a:tblGrid>
                <a:gridCol w="2716442"/>
                <a:gridCol w="692428"/>
              </a:tblGrid>
              <a:tr h="191833">
                <a:tc>
                  <a:txBody>
                    <a:bodyPr/>
                    <a:lstStyle/>
                    <a:p>
                      <a:pPr algn="ctr" hangingPunct="0">
                        <a:spcAft>
                          <a:spcPts val="0"/>
                        </a:spcAft>
                      </a:pPr>
                      <a:r>
                        <a:rPr lang="en-GB" sz="1400" b="1" kern="100" dirty="0">
                          <a:solidFill>
                            <a:schemeClr val="tx1"/>
                          </a:solidFill>
                          <a:latin typeface="Times New Roman"/>
                          <a:ea typeface="宋体"/>
                          <a:cs typeface="Times New Roman"/>
                        </a:rPr>
                        <a:t>Headache types</a:t>
                      </a:r>
                      <a:endParaRPr lang="zh-CN" sz="1400" b="1" kern="100" dirty="0">
                        <a:solidFill>
                          <a:schemeClr val="tx1"/>
                        </a:solidFill>
                        <a:latin typeface="Times New Roman"/>
                        <a:ea typeface="宋体"/>
                        <a:cs typeface="Times New Roman"/>
                      </a:endParaRPr>
                    </a:p>
                  </a:txBody>
                  <a:tcPr marL="68580" marR="68580" marT="0" marB="0"/>
                </a:tc>
                <a:tc>
                  <a:txBody>
                    <a:bodyPr/>
                    <a:lstStyle/>
                    <a:p>
                      <a:pPr algn="ctr" hangingPunct="0">
                        <a:spcAft>
                          <a:spcPts val="0"/>
                        </a:spcAft>
                      </a:pPr>
                      <a:r>
                        <a:rPr lang="en-GB" sz="1400" b="1" kern="100" dirty="0">
                          <a:solidFill>
                            <a:schemeClr val="tx1"/>
                          </a:solidFill>
                          <a:latin typeface="Times New Roman"/>
                          <a:ea typeface="宋体"/>
                          <a:cs typeface="Times New Roman"/>
                        </a:rPr>
                        <a:t>Result</a:t>
                      </a:r>
                      <a:endParaRPr lang="zh-CN" sz="1400" b="1" kern="100" dirty="0">
                        <a:solidFill>
                          <a:schemeClr val="tx1"/>
                        </a:solidFill>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Migraine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144/153</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without aura (MO)</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105/111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 aura (MA)</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10/10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migraine (CM)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11/12</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migraine (PM)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18/20</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89/100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Infrequent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6/8</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53/59</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tension-type headache (CTTH)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24/27</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tension-type headache (PTTH)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6/6</a:t>
                      </a:r>
                      <a:endParaRPr lang="zh-CN" sz="1000" b="1" kern="100">
                        <a:latin typeface="Times New Roman"/>
                        <a:ea typeface="宋体"/>
                        <a:cs typeface="Times New Roman"/>
                      </a:endParaRPr>
                    </a:p>
                  </a:txBody>
                  <a:tcPr marL="68580" marR="68580" marT="0" marB="0"/>
                </a:tc>
              </a:tr>
              <a:tr h="240985">
                <a:tc>
                  <a:txBody>
                    <a:bodyPr/>
                    <a:lstStyle/>
                    <a:p>
                      <a:pPr hangingPunct="0">
                        <a:spcBef>
                          <a:spcPts val="300"/>
                        </a:spcBef>
                        <a:spcAft>
                          <a:spcPts val="300"/>
                        </a:spcAft>
                      </a:pPr>
                      <a:r>
                        <a:rPr lang="en-US" sz="1000" b="1" kern="100" dirty="0">
                          <a:latin typeface="Times New Roman"/>
                          <a:ea typeface="宋体"/>
                          <a:cs typeface="Times New Roman"/>
                        </a:rPr>
                        <a:t>Cluster headache and other trigeminal autonomic </a:t>
                      </a:r>
                      <a:r>
                        <a:rPr lang="en-US" sz="1000" b="1" kern="100" dirty="0" err="1">
                          <a:latin typeface="Times New Roman"/>
                          <a:ea typeface="宋体"/>
                          <a:cs typeface="Times New Roman"/>
                        </a:rPr>
                        <a:t>Cephalalgias</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Cluster headache (CH)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8/9</a:t>
                      </a:r>
                      <a:endParaRPr lang="zh-CN" sz="1000" b="1" kern="100" dirty="0">
                        <a:latin typeface="Times New Roman"/>
                        <a:ea typeface="宋体"/>
                        <a:cs typeface="Times New Roman"/>
                      </a:endParaRPr>
                    </a:p>
                  </a:txBody>
                  <a:tcPr marL="68580" marR="68580" marT="0" marB="0"/>
                </a:tc>
              </a:tr>
              <a:tr h="191833">
                <a:tc>
                  <a:txBody>
                    <a:bodyPr/>
                    <a:lstStyle/>
                    <a:p>
                      <a:pPr marL="0" indent="190500" algn="l" defTabSz="914400" rtl="0" eaLnBrk="1" latinLnBrk="0" hangingPunct="0">
                        <a:spcBef>
                          <a:spcPts val="300"/>
                        </a:spcBef>
                        <a:spcAft>
                          <a:spcPts val="300"/>
                        </a:spcAft>
                      </a:pPr>
                      <a:r>
                        <a:rPr lang="en-US" sz="1000" b="1" kern="100" dirty="0">
                          <a:solidFill>
                            <a:schemeClr val="dk1"/>
                          </a:solidFill>
                          <a:latin typeface="Times New Roman"/>
                          <a:ea typeface="宋体"/>
                          <a:cs typeface="Times New Roman"/>
                        </a:rPr>
                        <a:t>SUNCT</a:t>
                      </a:r>
                      <a:endParaRPr lang="zh-CN" sz="1000" b="1" kern="100" dirty="0">
                        <a:solidFill>
                          <a:schemeClr val="dk1"/>
                        </a:solidFill>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2/2</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a:latin typeface="Times New Roman"/>
                          <a:ea typeface="宋体"/>
                          <a:cs typeface="Times New Roman"/>
                        </a:rPr>
                        <a:t>Other primary headache</a:t>
                      </a:r>
                      <a:endParaRPr lang="zh-CN" sz="1000" b="1" kern="10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New daily-persistent headache (NDPH)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Medication overuse headache (MOH)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17/17</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Total</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261/282</a:t>
                      </a:r>
                      <a:endParaRPr lang="zh-CN" sz="1000" b="1" kern="100" dirty="0">
                        <a:latin typeface="Times New Roman"/>
                        <a:ea typeface="宋体"/>
                        <a:cs typeface="Times New Roman"/>
                      </a:endParaRPr>
                    </a:p>
                  </a:txBody>
                  <a:tcPr marL="68580" marR="68580" marT="0" marB="0"/>
                </a:tc>
              </a:tr>
            </a:tbl>
          </a:graphicData>
        </a:graphic>
      </p:graphicFrame>
      <p:sp>
        <p:nvSpPr>
          <p:cNvPr id="6" name="矩形 5"/>
          <p:cNvSpPr/>
          <p:nvPr/>
        </p:nvSpPr>
        <p:spPr>
          <a:xfrm>
            <a:off x="5076056" y="2124226"/>
            <a:ext cx="3286148" cy="2585323"/>
          </a:xfrm>
          <a:prstGeom prst="rect">
            <a:avLst/>
          </a:prstGeom>
        </p:spPr>
        <p:txBody>
          <a:bodyPr wrap="square">
            <a:spAutoFit/>
          </a:bodyPr>
          <a:lstStyle/>
          <a:p>
            <a:pPr marL="285750" indent="-285750">
              <a:buFont typeface="Wingdings" pitchFamily="2" charset="2"/>
              <a:buChar char="l"/>
              <a:defRPr/>
            </a:pPr>
            <a:r>
              <a:rPr lang="en-US" altLang="zh-CN" dirty="0">
                <a:latin typeface="Arial" pitchFamily="34" charset="0"/>
                <a:ea typeface="宋体" pitchFamily="2" charset="-122"/>
              </a:rPr>
              <a:t>  12 kinds of headache can be     diagnosed , accounting for more than 95% of </a:t>
            </a:r>
            <a:r>
              <a:rPr lang="en-US" altLang="zh-CN" dirty="0" smtClean="0">
                <a:latin typeface="Arial" pitchFamily="34" charset="0"/>
                <a:ea typeface="宋体" pitchFamily="2" charset="-122"/>
              </a:rPr>
              <a:t>common types </a:t>
            </a:r>
            <a:r>
              <a:rPr lang="en-US" altLang="zh-CN" dirty="0">
                <a:latin typeface="Arial" pitchFamily="34" charset="0"/>
                <a:ea typeface="宋体" pitchFamily="2" charset="-122"/>
              </a:rPr>
              <a:t>of </a:t>
            </a:r>
            <a:r>
              <a:rPr lang="en-US" altLang="zh-CN" dirty="0" smtClean="0">
                <a:latin typeface="Arial" pitchFamily="34" charset="0"/>
                <a:ea typeface="宋体" pitchFamily="2" charset="-122"/>
              </a:rPr>
              <a:t>headache</a:t>
            </a:r>
          </a:p>
          <a:p>
            <a:pPr marL="285750" indent="-285750">
              <a:defRPr/>
            </a:pPr>
            <a:endParaRPr lang="en-US" altLang="zh-CN" dirty="0">
              <a:latin typeface="Arial" pitchFamily="34" charset="0"/>
              <a:ea typeface="宋体" pitchFamily="2" charset="-122"/>
            </a:endParaRPr>
          </a:p>
          <a:p>
            <a:pPr marL="285750" indent="-285750" algn="just">
              <a:buFont typeface="Wingdings" pitchFamily="2" charset="2"/>
              <a:buChar char="l"/>
              <a:defRPr/>
            </a:pPr>
            <a:r>
              <a:rPr lang="en-US" altLang="zh-CN" dirty="0">
                <a:latin typeface="Arial" pitchFamily="34" charset="0"/>
                <a:ea typeface="宋体" pitchFamily="2" charset="-122"/>
              </a:rPr>
              <a:t> The diagnostic accuracy for all headache diagnoses was 261/282 (92.6%)</a:t>
            </a:r>
          </a:p>
        </p:txBody>
      </p:sp>
    </p:spTree>
    <p:extLst>
      <p:ext uri="{BB962C8B-B14F-4D97-AF65-F5344CB8AC3E}">
        <p14:creationId xmlns:p14="http://schemas.microsoft.com/office/powerpoint/2010/main" val="34629630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33</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a:solidFill>
            <a:schemeClr val="accent1">
              <a:lumMod val="90000"/>
            </a:schemeClr>
          </a:solidFill>
        </p:grpSpPr>
        <p:sp>
          <p:nvSpPr>
            <p:cNvPr id="42" name="矩形 41"/>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bg2">
              <a:lumMod val="20000"/>
              <a:lumOff val="8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p:grpSpPr>
        <p:sp>
          <p:nvSpPr>
            <p:cNvPr id="55"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24920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88843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483625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179512"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系统推理方法</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66545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340767"/>
            <a:ext cx="374441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系统开发工作</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605651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683916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706852562"/>
              </p:ext>
            </p:extLst>
          </p:nvPr>
        </p:nvGraphicFramePr>
        <p:xfrm>
          <a:off x="2339752" y="3356992"/>
          <a:ext cx="5289550" cy="2013664"/>
        </p:xfrm>
        <a:graphic>
          <a:graphicData uri="http://schemas.openxmlformats.org/drawingml/2006/table">
            <a:tbl>
              <a:tblPr firstRow="1" firstCol="1" bandRow="1"/>
              <a:tblGrid>
                <a:gridCol w="5289550"/>
              </a:tblGrid>
              <a:tr h="1410414">
                <a:tc>
                  <a:txBody>
                    <a:bodyPr/>
                    <a:lstStyle/>
                    <a:p>
                      <a:pPr algn="ctr">
                        <a:spcBef>
                          <a:spcPts val="600"/>
                        </a:spcBef>
                        <a:spcAft>
                          <a:spcPts val="600"/>
                        </a:spcAft>
                      </a:pPr>
                      <a:r>
                        <a:rPr lang="en-US" sz="1050" kern="0">
                          <a:effectLst/>
                          <a:latin typeface="Arial"/>
                          <a:ea typeface="宋体"/>
                          <a:cs typeface="Times New Roman"/>
                        </a:rPr>
                        <a:t>81.38</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10">
                <a:tc>
                  <a:txBody>
                    <a:bodyPr/>
                    <a:lstStyle/>
                    <a:p>
                      <a:pPr algn="ctr">
                        <a:spcBef>
                          <a:spcPts val="600"/>
                        </a:spcBef>
                        <a:spcAft>
                          <a:spcPts val="600"/>
                        </a:spcAft>
                      </a:pPr>
                      <a:r>
                        <a:rPr lang="en-US" sz="1050" kern="0">
                          <a:effectLst/>
                          <a:latin typeface="Arial"/>
                          <a:ea typeface="宋体"/>
                          <a:cs typeface="Times New Roman"/>
                        </a:rPr>
                        <a:t>81.40</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240">
                <a:tc>
                  <a:txBody>
                    <a:bodyPr/>
                    <a:lstStyle/>
                    <a:p>
                      <a:pPr algn="ctr">
                        <a:spcBef>
                          <a:spcPts val="600"/>
                        </a:spcBef>
                        <a:spcAft>
                          <a:spcPts val="600"/>
                        </a:spcAft>
                      </a:pPr>
                      <a:r>
                        <a:rPr lang="en-US" sz="1050" kern="0" dirty="0">
                          <a:effectLst/>
                          <a:latin typeface="Arial"/>
                          <a:ea typeface="宋体"/>
                          <a:cs typeface="Times New Roman"/>
                        </a:rPr>
                        <a:t>91.40</a:t>
                      </a:r>
                      <a:endParaRPr lang="zh-CN" sz="1050" kern="100" dirty="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489108" y="2348880"/>
            <a:ext cx="1941812" cy="923330"/>
          </a:xfrm>
          <a:prstGeom prst="rect">
            <a:avLst/>
          </a:prstGeom>
          <a:noFill/>
        </p:spPr>
        <p:txBody>
          <a:bodyPr wrap="square" rtlCol="0">
            <a:spAutoFit/>
          </a:bodyPr>
          <a:lstStyle/>
          <a:p>
            <a:r>
              <a:rPr lang="zh-CN" altLang="en-US" dirty="0" smtClean="0"/>
              <a:t>准确性   </a:t>
            </a:r>
            <a:endParaRPr lang="en-US" altLang="zh-CN" dirty="0"/>
          </a:p>
          <a:p>
            <a:r>
              <a:rPr lang="en-US" altLang="zh-CN" dirty="0" smtClean="0"/>
              <a:t>Sensitive</a:t>
            </a:r>
          </a:p>
          <a:p>
            <a:r>
              <a:rPr lang="en-US" altLang="zh-CN" dirty="0"/>
              <a:t>Specificity</a:t>
            </a:r>
            <a:endParaRPr lang="zh-CN" altLang="en-US" dirty="0"/>
          </a:p>
        </p:txBody>
      </p:sp>
    </p:spTree>
    <p:extLst>
      <p:ext uri="{BB962C8B-B14F-4D97-AF65-F5344CB8AC3E}">
        <p14:creationId xmlns:p14="http://schemas.microsoft.com/office/powerpoint/2010/main" val="1872922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39</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a:solidFill>
            <a:schemeClr val="bg2">
              <a:lumMod val="20000"/>
              <a:lumOff val="80000"/>
            </a:schemeClr>
          </a:solidFill>
        </p:grpSpPr>
        <p:sp>
          <p:nvSpPr>
            <p:cNvPr id="42" name="矩形 41"/>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solidFill>
              <a:schemeClr val="accent1">
                <a:lumMod val="90000"/>
              </a:schemeClr>
            </a:solidFill>
            <a:ln>
              <a:solidFill>
                <a:schemeClr val="accent1">
                  <a:lumMod val="90000"/>
                </a:schemeClr>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bg2">
              <a:lumMod val="20000"/>
              <a:lumOff val="8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a:solidFill>
            <a:schemeClr val="accent1">
              <a:lumMod val="90000"/>
            </a:schemeClr>
          </a:solidFill>
        </p:grpSpPr>
        <p:sp>
          <p:nvSpPr>
            <p:cNvPr id="55"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9382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 name="TextBox 4"/>
          <p:cNvSpPr txBox="1"/>
          <p:nvPr/>
        </p:nvSpPr>
        <p:spPr>
          <a:xfrm>
            <a:off x="457200" y="1218809"/>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社区医疗面临的问题</a:t>
            </a:r>
            <a:endParaRPr lang="zh-CN" altLang="en-US" dirty="0"/>
          </a:p>
        </p:txBody>
      </p:sp>
      <p:sp>
        <p:nvSpPr>
          <p:cNvPr id="22" name="圆角矩形 21"/>
          <p:cNvSpPr/>
          <p:nvPr/>
        </p:nvSpPr>
        <p:spPr bwMode="auto">
          <a:xfrm>
            <a:off x="1835696" y="4393692"/>
            <a:ext cx="3657228" cy="64781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5" name="左箭头 14"/>
          <p:cNvSpPr/>
          <p:nvPr/>
        </p:nvSpPr>
        <p:spPr bwMode="auto">
          <a:xfrm rot="15847434">
            <a:off x="3836670" y="3595930"/>
            <a:ext cx="350104" cy="36004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3" name="圆角矩形 22"/>
          <p:cNvSpPr/>
          <p:nvPr/>
        </p:nvSpPr>
        <p:spPr bwMode="auto">
          <a:xfrm>
            <a:off x="827583" y="2057386"/>
            <a:ext cx="7560841" cy="168805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TextBox 17"/>
          <p:cNvSpPr txBox="1"/>
          <p:nvPr/>
        </p:nvSpPr>
        <p:spPr>
          <a:xfrm>
            <a:off x="2483769" y="4576634"/>
            <a:ext cx="2720920" cy="369332"/>
          </a:xfrm>
          <a:prstGeom prst="rect">
            <a:avLst/>
          </a:prstGeom>
          <a:noFill/>
        </p:spPr>
        <p:txBody>
          <a:bodyPr wrap="square" rtlCol="0">
            <a:spAutoFit/>
          </a:bodyPr>
          <a:lstStyle/>
          <a:p>
            <a:r>
              <a:rPr lang="zh-CN" altLang="en-US" dirty="0" smtClean="0"/>
              <a:t>原因：社区的诊疗水平低</a:t>
            </a:r>
            <a:endParaRPr lang="zh-CN" altLang="en-US" dirty="0"/>
          </a:p>
        </p:txBody>
      </p:sp>
      <p:sp>
        <p:nvSpPr>
          <p:cNvPr id="3" name="文本框 2"/>
          <p:cNvSpPr txBox="1"/>
          <p:nvPr/>
        </p:nvSpPr>
        <p:spPr>
          <a:xfrm>
            <a:off x="3887947" y="2186854"/>
            <a:ext cx="1728192" cy="369332"/>
          </a:xfrm>
          <a:prstGeom prst="rect">
            <a:avLst/>
          </a:prstGeom>
          <a:noFill/>
        </p:spPr>
        <p:txBody>
          <a:bodyPr wrap="square" rtlCol="0">
            <a:spAutoFit/>
          </a:bodyPr>
          <a:lstStyle/>
          <a:p>
            <a:r>
              <a:rPr lang="zh-CN" altLang="en-US" dirty="0" smtClean="0"/>
              <a:t>社区首诊困难</a:t>
            </a:r>
            <a:endParaRPr lang="zh-CN" altLang="en-US" dirty="0"/>
          </a:p>
        </p:txBody>
      </p:sp>
    </p:spTree>
    <p:extLst>
      <p:ext uri="{BB962C8B-B14F-4D97-AF65-F5344CB8AC3E}">
        <p14:creationId xmlns:p14="http://schemas.microsoft.com/office/powerpoint/2010/main" val="3213629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总结与展望</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63293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5</a:t>
            </a:fld>
            <a:endParaRPr lang="en-US" altLang="zh-CN" dirty="0"/>
          </a:p>
        </p:txBody>
      </p:sp>
      <p:sp>
        <p:nvSpPr>
          <p:cNvPr id="3" name="文本框 3"/>
          <p:cNvSpPr txBox="1"/>
          <p:nvPr/>
        </p:nvSpPr>
        <p:spPr>
          <a:xfrm>
            <a:off x="1403648" y="2060848"/>
            <a:ext cx="2232250" cy="646331"/>
          </a:xfrm>
          <a:prstGeom prst="rect">
            <a:avLst/>
          </a:prstGeom>
          <a:noFill/>
        </p:spPr>
        <p:txBody>
          <a:bodyPr wrap="square" rtlCol="0">
            <a:spAutoFit/>
          </a:bodyPr>
          <a:lstStyle/>
          <a:p>
            <a:r>
              <a:rPr lang="zh-CN" altLang="en-US" dirty="0" smtClean="0"/>
              <a:t>从专科疾病的诊断水平提高开始分析</a:t>
            </a:r>
            <a:endParaRPr lang="zh-CN" altLang="en-US" dirty="0"/>
          </a:p>
        </p:txBody>
      </p:sp>
      <p:sp>
        <p:nvSpPr>
          <p:cNvPr id="4" name="TextBox 3"/>
          <p:cNvSpPr txBox="1"/>
          <p:nvPr/>
        </p:nvSpPr>
        <p:spPr>
          <a:xfrm>
            <a:off x="395536" y="1340768"/>
            <a:ext cx="2952328" cy="369332"/>
          </a:xfrm>
          <a:prstGeom prst="rect">
            <a:avLst/>
          </a:prstGeom>
          <a:noFill/>
        </p:spPr>
        <p:txBody>
          <a:bodyPr wrap="square" rtlCol="0">
            <a:spAutoFit/>
          </a:bodyPr>
          <a:lstStyle/>
          <a:p>
            <a:r>
              <a:rPr lang="zh-CN" altLang="en-US" dirty="0" smtClean="0"/>
              <a:t>决策支持系统</a:t>
            </a:r>
            <a:endParaRPr lang="zh-CN" altLang="en-US" dirty="0"/>
          </a:p>
        </p:txBody>
      </p:sp>
    </p:spTree>
    <p:extLst>
      <p:ext uri="{BB962C8B-B14F-4D97-AF65-F5344CB8AC3E}">
        <p14:creationId xmlns:p14="http://schemas.microsoft.com/office/powerpoint/2010/main" val="158127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6</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a:t>
            </a:r>
            <a:r>
              <a:rPr lang="zh-CN" altLang="en-US" sz="2800" b="1" dirty="0" smtClean="0">
                <a:solidFill>
                  <a:srgbClr val="FFFFFF"/>
                </a:solidFill>
                <a:latin typeface="Times New Roman" pitchFamily="18" charset="0"/>
                <a:ea typeface="黑体" pitchFamily="49" charset="-122"/>
                <a:cs typeface="Times New Roman" pitchFamily="18" charset="0"/>
              </a:rPr>
              <a:t>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436433" y="1329860"/>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需求分析</a:t>
            </a:r>
            <a:endParaRPr lang="zh-CN" altLang="en-US" sz="2800" b="1" dirty="0">
              <a:ln w="1905"/>
              <a:solidFill>
                <a:srgbClr val="0070C0"/>
              </a:solidFill>
              <a:effectLst>
                <a:innerShdw blurRad="69850" dist="43180" dir="5400000">
                  <a:srgbClr val="000000">
                    <a:alpha val="65000"/>
                  </a:srgbClr>
                </a:innerShdw>
              </a:effectLst>
            </a:endParaRPr>
          </a:p>
        </p:txBody>
      </p:sp>
      <p:sp>
        <p:nvSpPr>
          <p:cNvPr id="36" name="TextBox 35"/>
          <p:cNvSpPr txBox="1"/>
          <p:nvPr/>
        </p:nvSpPr>
        <p:spPr>
          <a:xfrm>
            <a:off x="6876256" y="3755374"/>
            <a:ext cx="1810544" cy="646331"/>
          </a:xfrm>
          <a:prstGeom prst="rect">
            <a:avLst/>
          </a:prstGeom>
          <a:noFill/>
        </p:spPr>
        <p:txBody>
          <a:bodyPr wrap="square" rtlCol="0">
            <a:spAutoFit/>
          </a:bodyPr>
          <a:lstStyle/>
          <a:p>
            <a:r>
              <a:rPr lang="zh-CN" altLang="en-US" dirty="0" smtClean="0"/>
              <a:t>          患者</a:t>
            </a:r>
            <a:endParaRPr lang="en-US" altLang="zh-CN" dirty="0" smtClean="0"/>
          </a:p>
          <a:p>
            <a:endParaRPr lang="en-US" altLang="zh-CN" dirty="0" smtClean="0"/>
          </a:p>
        </p:txBody>
      </p:sp>
      <p:sp>
        <p:nvSpPr>
          <p:cNvPr id="43" name="TextBox 42"/>
          <p:cNvSpPr txBox="1"/>
          <p:nvPr/>
        </p:nvSpPr>
        <p:spPr>
          <a:xfrm>
            <a:off x="4283968" y="4872639"/>
            <a:ext cx="2396214" cy="369332"/>
          </a:xfrm>
          <a:prstGeom prst="rect">
            <a:avLst/>
          </a:prstGeom>
          <a:noFill/>
        </p:spPr>
        <p:txBody>
          <a:bodyPr wrap="square" rtlCol="0">
            <a:spAutoFit/>
          </a:bodyPr>
          <a:lstStyle/>
          <a:p>
            <a:r>
              <a:rPr lang="zh-CN" altLang="en-US" dirty="0" smtClean="0"/>
              <a:t>，提升医疗水平</a:t>
            </a:r>
            <a:endParaRPr lang="zh-CN" altLang="en-US" dirty="0"/>
          </a:p>
        </p:txBody>
      </p:sp>
      <p:sp>
        <p:nvSpPr>
          <p:cNvPr id="44" name="TextBox 43"/>
          <p:cNvSpPr txBox="1"/>
          <p:nvPr/>
        </p:nvSpPr>
        <p:spPr>
          <a:xfrm>
            <a:off x="281550" y="3516004"/>
            <a:ext cx="1381879" cy="646331"/>
          </a:xfrm>
          <a:prstGeom prst="rect">
            <a:avLst/>
          </a:prstGeom>
          <a:noFill/>
        </p:spPr>
        <p:txBody>
          <a:bodyPr wrap="square" rtlCol="0">
            <a:spAutoFit/>
          </a:bodyPr>
          <a:lstStyle/>
          <a:p>
            <a:r>
              <a:rPr lang="zh-CN" altLang="en-US" dirty="0" smtClean="0"/>
              <a:t>领域</a:t>
            </a:r>
            <a:r>
              <a:rPr lang="zh-CN" altLang="en-US" dirty="0" smtClean="0"/>
              <a:t>专家</a:t>
            </a:r>
            <a:endParaRPr lang="en-US" altLang="zh-CN" dirty="0"/>
          </a:p>
          <a:p>
            <a:endParaRPr lang="zh-CN" altLang="en-US" dirty="0"/>
          </a:p>
        </p:txBody>
      </p:sp>
      <p:pic>
        <p:nvPicPr>
          <p:cNvPr id="47" name="Picture 2" descr="C:\Users\Vico\Desktop\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8142" y="2596390"/>
            <a:ext cx="902965" cy="10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右箭头 5"/>
          <p:cNvSpPr/>
          <p:nvPr/>
        </p:nvSpPr>
        <p:spPr>
          <a:xfrm>
            <a:off x="2480818" y="3499482"/>
            <a:ext cx="1368327" cy="482110"/>
          </a:xfrm>
          <a:custGeom>
            <a:avLst/>
            <a:gdLst>
              <a:gd name="connsiteX0" fmla="*/ 0 w 846115"/>
              <a:gd name="connsiteY0" fmla="*/ 152285 h 546224"/>
              <a:gd name="connsiteX1" fmla="*/ 573003 w 846115"/>
              <a:gd name="connsiteY1" fmla="*/ 152285 h 546224"/>
              <a:gd name="connsiteX2" fmla="*/ 573003 w 846115"/>
              <a:gd name="connsiteY2" fmla="*/ 0 h 546224"/>
              <a:gd name="connsiteX3" fmla="*/ 846115 w 846115"/>
              <a:gd name="connsiteY3" fmla="*/ 273112 h 546224"/>
              <a:gd name="connsiteX4" fmla="*/ 573003 w 846115"/>
              <a:gd name="connsiteY4" fmla="*/ 546224 h 546224"/>
              <a:gd name="connsiteX5" fmla="*/ 573003 w 846115"/>
              <a:gd name="connsiteY5" fmla="*/ 393939 h 546224"/>
              <a:gd name="connsiteX6" fmla="*/ 0 w 846115"/>
              <a:gd name="connsiteY6" fmla="*/ 393939 h 546224"/>
              <a:gd name="connsiteX7" fmla="*/ 0 w 846115"/>
              <a:gd name="connsiteY7" fmla="*/ 152285 h 546224"/>
              <a:gd name="connsiteX0" fmla="*/ 36620 w 882735"/>
              <a:gd name="connsiteY0" fmla="*/ 152285 h 546224"/>
              <a:gd name="connsiteX1" fmla="*/ 609623 w 882735"/>
              <a:gd name="connsiteY1" fmla="*/ 152285 h 546224"/>
              <a:gd name="connsiteX2" fmla="*/ 609623 w 882735"/>
              <a:gd name="connsiteY2" fmla="*/ 0 h 546224"/>
              <a:gd name="connsiteX3" fmla="*/ 882735 w 882735"/>
              <a:gd name="connsiteY3" fmla="*/ 273112 h 546224"/>
              <a:gd name="connsiteX4" fmla="*/ 609623 w 882735"/>
              <a:gd name="connsiteY4" fmla="*/ 546224 h 546224"/>
              <a:gd name="connsiteX5" fmla="*/ 609623 w 882735"/>
              <a:gd name="connsiteY5" fmla="*/ 393939 h 546224"/>
              <a:gd name="connsiteX6" fmla="*/ 36620 w 882735"/>
              <a:gd name="connsiteY6" fmla="*/ 393939 h 546224"/>
              <a:gd name="connsiteX7" fmla="*/ 0 w 882735"/>
              <a:gd name="connsiteY7" fmla="*/ 64252 h 546224"/>
              <a:gd name="connsiteX8" fmla="*/ 36620 w 882735"/>
              <a:gd name="connsiteY8" fmla="*/ 152285 h 546224"/>
              <a:gd name="connsiteX0" fmla="*/ 36620 w 882735"/>
              <a:gd name="connsiteY0" fmla="*/ 152285 h 546224"/>
              <a:gd name="connsiteX1" fmla="*/ 609623 w 882735"/>
              <a:gd name="connsiteY1" fmla="*/ 152285 h 546224"/>
              <a:gd name="connsiteX2" fmla="*/ 609623 w 882735"/>
              <a:gd name="connsiteY2" fmla="*/ 0 h 546224"/>
              <a:gd name="connsiteX3" fmla="*/ 882735 w 882735"/>
              <a:gd name="connsiteY3" fmla="*/ 273112 h 546224"/>
              <a:gd name="connsiteX4" fmla="*/ 609623 w 882735"/>
              <a:gd name="connsiteY4" fmla="*/ 546224 h 546224"/>
              <a:gd name="connsiteX5" fmla="*/ 609623 w 882735"/>
              <a:gd name="connsiteY5" fmla="*/ 393939 h 546224"/>
              <a:gd name="connsiteX6" fmla="*/ 7437 w 882735"/>
              <a:gd name="connsiteY6" fmla="*/ 520399 h 546224"/>
              <a:gd name="connsiteX7" fmla="*/ 0 w 882735"/>
              <a:gd name="connsiteY7" fmla="*/ 64252 h 546224"/>
              <a:gd name="connsiteX8" fmla="*/ 36620 w 882735"/>
              <a:gd name="connsiteY8" fmla="*/ 152285 h 546224"/>
              <a:gd name="connsiteX0" fmla="*/ 56075 w 882735"/>
              <a:gd name="connsiteY0" fmla="*/ 84191 h 546224"/>
              <a:gd name="connsiteX1" fmla="*/ 609623 w 882735"/>
              <a:gd name="connsiteY1" fmla="*/ 152285 h 546224"/>
              <a:gd name="connsiteX2" fmla="*/ 609623 w 882735"/>
              <a:gd name="connsiteY2" fmla="*/ 0 h 546224"/>
              <a:gd name="connsiteX3" fmla="*/ 882735 w 882735"/>
              <a:gd name="connsiteY3" fmla="*/ 273112 h 546224"/>
              <a:gd name="connsiteX4" fmla="*/ 609623 w 882735"/>
              <a:gd name="connsiteY4" fmla="*/ 546224 h 546224"/>
              <a:gd name="connsiteX5" fmla="*/ 609623 w 882735"/>
              <a:gd name="connsiteY5" fmla="*/ 393939 h 546224"/>
              <a:gd name="connsiteX6" fmla="*/ 7437 w 882735"/>
              <a:gd name="connsiteY6" fmla="*/ 520399 h 546224"/>
              <a:gd name="connsiteX7" fmla="*/ 0 w 882735"/>
              <a:gd name="connsiteY7" fmla="*/ 64252 h 546224"/>
              <a:gd name="connsiteX8" fmla="*/ 56075 w 882735"/>
              <a:gd name="connsiteY8" fmla="*/ 84191 h 54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2735" h="546224">
                <a:moveTo>
                  <a:pt x="56075" y="84191"/>
                </a:moveTo>
                <a:lnTo>
                  <a:pt x="609623" y="152285"/>
                </a:lnTo>
                <a:lnTo>
                  <a:pt x="609623" y="0"/>
                </a:lnTo>
                <a:lnTo>
                  <a:pt x="882735" y="273112"/>
                </a:lnTo>
                <a:lnTo>
                  <a:pt x="609623" y="546224"/>
                </a:lnTo>
                <a:lnTo>
                  <a:pt x="609623" y="393939"/>
                </a:lnTo>
                <a:lnTo>
                  <a:pt x="7437" y="520399"/>
                </a:lnTo>
                <a:cubicBezTo>
                  <a:pt x="4958" y="452656"/>
                  <a:pt x="2479" y="131995"/>
                  <a:pt x="0" y="64252"/>
                </a:cubicBezTo>
                <a:lnTo>
                  <a:pt x="56075" y="84191"/>
                </a:lnTo>
                <a:close/>
              </a:path>
            </a:pathLst>
          </a:custGeom>
          <a:solidFill>
            <a:schemeClr val="accent5">
              <a:lumMod val="90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6"/>
          <p:cNvSpPr/>
          <p:nvPr/>
        </p:nvSpPr>
        <p:spPr>
          <a:xfrm>
            <a:off x="6225505" y="3939639"/>
            <a:ext cx="1301502" cy="445391"/>
          </a:xfrm>
          <a:custGeom>
            <a:avLst/>
            <a:gdLst>
              <a:gd name="connsiteX0" fmla="*/ 0 w 936104"/>
              <a:gd name="connsiteY0" fmla="*/ 109553 h 438212"/>
              <a:gd name="connsiteX1" fmla="*/ 716998 w 936104"/>
              <a:gd name="connsiteY1" fmla="*/ 109553 h 438212"/>
              <a:gd name="connsiteX2" fmla="*/ 716998 w 936104"/>
              <a:gd name="connsiteY2" fmla="*/ 0 h 438212"/>
              <a:gd name="connsiteX3" fmla="*/ 936104 w 936104"/>
              <a:gd name="connsiteY3" fmla="*/ 219106 h 438212"/>
              <a:gd name="connsiteX4" fmla="*/ 716998 w 936104"/>
              <a:gd name="connsiteY4" fmla="*/ 438212 h 438212"/>
              <a:gd name="connsiteX5" fmla="*/ 716998 w 936104"/>
              <a:gd name="connsiteY5" fmla="*/ 328659 h 438212"/>
              <a:gd name="connsiteX6" fmla="*/ 0 w 936104"/>
              <a:gd name="connsiteY6" fmla="*/ 328659 h 438212"/>
              <a:gd name="connsiteX7" fmla="*/ 0 w 936104"/>
              <a:gd name="connsiteY7" fmla="*/ 109553 h 438212"/>
              <a:gd name="connsiteX0" fmla="*/ 0 w 945832"/>
              <a:gd name="connsiteY0" fmla="*/ 31732 h 438212"/>
              <a:gd name="connsiteX1" fmla="*/ 726726 w 945832"/>
              <a:gd name="connsiteY1" fmla="*/ 109553 h 438212"/>
              <a:gd name="connsiteX2" fmla="*/ 726726 w 945832"/>
              <a:gd name="connsiteY2" fmla="*/ 0 h 438212"/>
              <a:gd name="connsiteX3" fmla="*/ 945832 w 945832"/>
              <a:gd name="connsiteY3" fmla="*/ 219106 h 438212"/>
              <a:gd name="connsiteX4" fmla="*/ 726726 w 945832"/>
              <a:gd name="connsiteY4" fmla="*/ 438212 h 438212"/>
              <a:gd name="connsiteX5" fmla="*/ 726726 w 945832"/>
              <a:gd name="connsiteY5" fmla="*/ 328659 h 438212"/>
              <a:gd name="connsiteX6" fmla="*/ 9728 w 945832"/>
              <a:gd name="connsiteY6" fmla="*/ 328659 h 438212"/>
              <a:gd name="connsiteX7" fmla="*/ 0 w 945832"/>
              <a:gd name="connsiteY7" fmla="*/ 31732 h 438212"/>
              <a:gd name="connsiteX0" fmla="*/ 29182 w 975014"/>
              <a:gd name="connsiteY0" fmla="*/ 31732 h 445391"/>
              <a:gd name="connsiteX1" fmla="*/ 755908 w 975014"/>
              <a:gd name="connsiteY1" fmla="*/ 109553 h 445391"/>
              <a:gd name="connsiteX2" fmla="*/ 755908 w 975014"/>
              <a:gd name="connsiteY2" fmla="*/ 0 h 445391"/>
              <a:gd name="connsiteX3" fmla="*/ 975014 w 975014"/>
              <a:gd name="connsiteY3" fmla="*/ 219106 h 445391"/>
              <a:gd name="connsiteX4" fmla="*/ 755908 w 975014"/>
              <a:gd name="connsiteY4" fmla="*/ 438212 h 445391"/>
              <a:gd name="connsiteX5" fmla="*/ 755908 w 975014"/>
              <a:gd name="connsiteY5" fmla="*/ 328659 h 445391"/>
              <a:gd name="connsiteX6" fmla="*/ 0 w 975014"/>
              <a:gd name="connsiteY6" fmla="*/ 445391 h 445391"/>
              <a:gd name="connsiteX7" fmla="*/ 29182 w 975014"/>
              <a:gd name="connsiteY7" fmla="*/ 31732 h 445391"/>
              <a:gd name="connsiteX0" fmla="*/ 9727 w 975014"/>
              <a:gd name="connsiteY0" fmla="*/ 22004 h 445391"/>
              <a:gd name="connsiteX1" fmla="*/ 755908 w 975014"/>
              <a:gd name="connsiteY1" fmla="*/ 109553 h 445391"/>
              <a:gd name="connsiteX2" fmla="*/ 755908 w 975014"/>
              <a:gd name="connsiteY2" fmla="*/ 0 h 445391"/>
              <a:gd name="connsiteX3" fmla="*/ 975014 w 975014"/>
              <a:gd name="connsiteY3" fmla="*/ 219106 h 445391"/>
              <a:gd name="connsiteX4" fmla="*/ 755908 w 975014"/>
              <a:gd name="connsiteY4" fmla="*/ 438212 h 445391"/>
              <a:gd name="connsiteX5" fmla="*/ 755908 w 975014"/>
              <a:gd name="connsiteY5" fmla="*/ 328659 h 445391"/>
              <a:gd name="connsiteX6" fmla="*/ 0 w 975014"/>
              <a:gd name="connsiteY6" fmla="*/ 445391 h 445391"/>
              <a:gd name="connsiteX7" fmla="*/ 9727 w 975014"/>
              <a:gd name="connsiteY7" fmla="*/ 22004 h 44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014" h="445391">
                <a:moveTo>
                  <a:pt x="9727" y="22004"/>
                </a:moveTo>
                <a:lnTo>
                  <a:pt x="755908" y="109553"/>
                </a:lnTo>
                <a:lnTo>
                  <a:pt x="755908" y="0"/>
                </a:lnTo>
                <a:lnTo>
                  <a:pt x="975014" y="219106"/>
                </a:lnTo>
                <a:lnTo>
                  <a:pt x="755908" y="438212"/>
                </a:lnTo>
                <a:lnTo>
                  <a:pt x="755908" y="328659"/>
                </a:lnTo>
                <a:lnTo>
                  <a:pt x="0" y="445391"/>
                </a:lnTo>
                <a:lnTo>
                  <a:pt x="9727" y="22004"/>
                </a:lnTo>
                <a:close/>
              </a:path>
            </a:pathLst>
          </a:custGeom>
          <a:solidFill>
            <a:schemeClr val="accent5">
              <a:lumMod val="90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3"/>
          <p:cNvSpPr>
            <a:spLocks/>
          </p:cNvSpPr>
          <p:nvPr/>
        </p:nvSpPr>
        <p:spPr bwMode="gray">
          <a:xfrm rot="5400000" flipV="1">
            <a:off x="3124089" y="1170625"/>
            <a:ext cx="554028" cy="2296252"/>
          </a:xfrm>
          <a:custGeom>
            <a:avLst/>
            <a:gdLst>
              <a:gd name="T0" fmla="*/ 415215134 w 501"/>
              <a:gd name="T1" fmla="*/ 1248269996 h 1198"/>
              <a:gd name="T2" fmla="*/ 330514655 w 501"/>
              <a:gd name="T3" fmla="*/ 1155566102 h 1198"/>
              <a:gd name="T4" fmla="*/ 258703233 w 501"/>
              <a:gd name="T5" fmla="*/ 1059628073 h 1198"/>
              <a:gd name="T6" fmla="*/ 199781828 w 501"/>
              <a:gd name="T7" fmla="*/ 965846480 h 1198"/>
              <a:gd name="T8" fmla="*/ 153749480 w 501"/>
              <a:gd name="T9" fmla="*/ 877454419 h 1198"/>
              <a:gd name="T10" fmla="*/ 118763937 w 501"/>
              <a:gd name="T11" fmla="*/ 800919120 h 1198"/>
              <a:gd name="T12" fmla="*/ 96668410 w 501"/>
              <a:gd name="T13" fmla="*/ 742709892 h 1198"/>
              <a:gd name="T14" fmla="*/ 84700479 w 501"/>
              <a:gd name="T15" fmla="*/ 704981092 h 1198"/>
              <a:gd name="T16" fmla="*/ 51556229 w 501"/>
              <a:gd name="T17" fmla="*/ 558379802 h 1198"/>
              <a:gd name="T18" fmla="*/ 35905711 w 501"/>
              <a:gd name="T19" fmla="*/ 426869409 h 1198"/>
              <a:gd name="T20" fmla="*/ 33143290 w 501"/>
              <a:gd name="T21" fmla="*/ 316918182 h 1198"/>
              <a:gd name="T22" fmla="*/ 37747005 w 501"/>
              <a:gd name="T23" fmla="*/ 228526120 h 1198"/>
              <a:gd name="T24" fmla="*/ 47873642 w 501"/>
              <a:gd name="T25" fmla="*/ 162770924 h 1198"/>
              <a:gd name="T26" fmla="*/ 56159944 w 501"/>
              <a:gd name="T27" fmla="*/ 122886727 h 1198"/>
              <a:gd name="T28" fmla="*/ 60762699 w 501"/>
              <a:gd name="T29" fmla="*/ 108873528 h 1198"/>
              <a:gd name="T30" fmla="*/ 221877355 w 501"/>
              <a:gd name="T31" fmla="*/ 0 h 1198"/>
              <a:gd name="T32" fmla="*/ 211750718 w 501"/>
              <a:gd name="T33" fmla="*/ 215590621 h 1198"/>
              <a:gd name="T34" fmla="*/ 208068130 w 501"/>
              <a:gd name="T35" fmla="*/ 224214287 h 1198"/>
              <a:gd name="T36" fmla="*/ 198861661 w 501"/>
              <a:gd name="T37" fmla="*/ 249007588 h 1198"/>
              <a:gd name="T38" fmla="*/ 186892771 w 501"/>
              <a:gd name="T39" fmla="*/ 293203618 h 1198"/>
              <a:gd name="T40" fmla="*/ 176765175 w 501"/>
              <a:gd name="T41" fmla="*/ 357880078 h 1198"/>
              <a:gd name="T42" fmla="*/ 172162419 w 501"/>
              <a:gd name="T43" fmla="*/ 445194440 h 1198"/>
              <a:gd name="T44" fmla="*/ 175845007 w 501"/>
              <a:gd name="T45" fmla="*/ 556224404 h 1198"/>
              <a:gd name="T46" fmla="*/ 192416652 w 501"/>
              <a:gd name="T47" fmla="*/ 687734797 h 1198"/>
              <a:gd name="T48" fmla="*/ 220036061 w 501"/>
              <a:gd name="T49" fmla="*/ 809542787 h 1198"/>
              <a:gd name="T50" fmla="*/ 255941772 w 501"/>
              <a:gd name="T51" fmla="*/ 920572751 h 1198"/>
              <a:gd name="T52" fmla="*/ 297371365 w 501"/>
              <a:gd name="T53" fmla="*/ 1019743876 h 1198"/>
              <a:gd name="T54" fmla="*/ 339721124 w 501"/>
              <a:gd name="T55" fmla="*/ 1104902841 h 1198"/>
              <a:gd name="T56" fmla="*/ 381150717 w 501"/>
              <a:gd name="T57" fmla="*/ 1176047569 h 1198"/>
              <a:gd name="T58" fmla="*/ 417056428 w 501"/>
              <a:gd name="T59" fmla="*/ 1231022664 h 1198"/>
              <a:gd name="T60" fmla="*/ 444675837 w 501"/>
              <a:gd name="T61" fmla="*/ 1269829162 h 1198"/>
              <a:gd name="T62" fmla="*/ 460326355 w 501"/>
              <a:gd name="T63" fmla="*/ 1289232931 h 11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1" h="1198">
                <a:moveTo>
                  <a:pt x="501" y="1198"/>
                </a:moveTo>
                <a:lnTo>
                  <a:pt x="451" y="1158"/>
                </a:lnTo>
                <a:lnTo>
                  <a:pt x="403" y="1115"/>
                </a:lnTo>
                <a:lnTo>
                  <a:pt x="359" y="1072"/>
                </a:lnTo>
                <a:lnTo>
                  <a:pt x="318" y="1027"/>
                </a:lnTo>
                <a:lnTo>
                  <a:pt x="281" y="983"/>
                </a:lnTo>
                <a:lnTo>
                  <a:pt x="248" y="938"/>
                </a:lnTo>
                <a:lnTo>
                  <a:pt x="217" y="896"/>
                </a:lnTo>
                <a:lnTo>
                  <a:pt x="190" y="853"/>
                </a:lnTo>
                <a:lnTo>
                  <a:pt x="167" y="814"/>
                </a:lnTo>
                <a:lnTo>
                  <a:pt x="147" y="777"/>
                </a:lnTo>
                <a:lnTo>
                  <a:pt x="129" y="743"/>
                </a:lnTo>
                <a:lnTo>
                  <a:pt x="115" y="714"/>
                </a:lnTo>
                <a:lnTo>
                  <a:pt x="105" y="689"/>
                </a:lnTo>
                <a:lnTo>
                  <a:pt x="97" y="669"/>
                </a:lnTo>
                <a:lnTo>
                  <a:pt x="92" y="654"/>
                </a:lnTo>
                <a:lnTo>
                  <a:pt x="71" y="583"/>
                </a:lnTo>
                <a:lnTo>
                  <a:pt x="56" y="518"/>
                </a:lnTo>
                <a:lnTo>
                  <a:pt x="45" y="454"/>
                </a:lnTo>
                <a:lnTo>
                  <a:pt x="39" y="396"/>
                </a:lnTo>
                <a:lnTo>
                  <a:pt x="36" y="343"/>
                </a:lnTo>
                <a:lnTo>
                  <a:pt x="36" y="294"/>
                </a:lnTo>
                <a:lnTo>
                  <a:pt x="37" y="251"/>
                </a:lnTo>
                <a:lnTo>
                  <a:pt x="41" y="212"/>
                </a:lnTo>
                <a:lnTo>
                  <a:pt x="46" y="180"/>
                </a:lnTo>
                <a:lnTo>
                  <a:pt x="52" y="151"/>
                </a:lnTo>
                <a:lnTo>
                  <a:pt x="57" y="129"/>
                </a:lnTo>
                <a:lnTo>
                  <a:pt x="61" y="114"/>
                </a:lnTo>
                <a:lnTo>
                  <a:pt x="65" y="105"/>
                </a:lnTo>
                <a:lnTo>
                  <a:pt x="66" y="101"/>
                </a:lnTo>
                <a:lnTo>
                  <a:pt x="0" y="63"/>
                </a:lnTo>
                <a:lnTo>
                  <a:pt x="241" y="0"/>
                </a:lnTo>
                <a:lnTo>
                  <a:pt x="306" y="245"/>
                </a:lnTo>
                <a:lnTo>
                  <a:pt x="230" y="200"/>
                </a:lnTo>
                <a:lnTo>
                  <a:pt x="229" y="203"/>
                </a:lnTo>
                <a:lnTo>
                  <a:pt x="226" y="208"/>
                </a:lnTo>
                <a:lnTo>
                  <a:pt x="221" y="217"/>
                </a:lnTo>
                <a:lnTo>
                  <a:pt x="216" y="231"/>
                </a:lnTo>
                <a:lnTo>
                  <a:pt x="209" y="249"/>
                </a:lnTo>
                <a:lnTo>
                  <a:pt x="203" y="272"/>
                </a:lnTo>
                <a:lnTo>
                  <a:pt x="196" y="300"/>
                </a:lnTo>
                <a:lnTo>
                  <a:pt x="192" y="332"/>
                </a:lnTo>
                <a:lnTo>
                  <a:pt x="189" y="369"/>
                </a:lnTo>
                <a:lnTo>
                  <a:pt x="187" y="413"/>
                </a:lnTo>
                <a:lnTo>
                  <a:pt x="187" y="462"/>
                </a:lnTo>
                <a:lnTo>
                  <a:pt x="191" y="516"/>
                </a:lnTo>
                <a:lnTo>
                  <a:pt x="199" y="578"/>
                </a:lnTo>
                <a:lnTo>
                  <a:pt x="209" y="638"/>
                </a:lnTo>
                <a:lnTo>
                  <a:pt x="222" y="696"/>
                </a:lnTo>
                <a:lnTo>
                  <a:pt x="239" y="751"/>
                </a:lnTo>
                <a:lnTo>
                  <a:pt x="257" y="804"/>
                </a:lnTo>
                <a:lnTo>
                  <a:pt x="278" y="854"/>
                </a:lnTo>
                <a:lnTo>
                  <a:pt x="300" y="901"/>
                </a:lnTo>
                <a:lnTo>
                  <a:pt x="323" y="946"/>
                </a:lnTo>
                <a:lnTo>
                  <a:pt x="346" y="987"/>
                </a:lnTo>
                <a:lnTo>
                  <a:pt x="369" y="1025"/>
                </a:lnTo>
                <a:lnTo>
                  <a:pt x="392" y="1060"/>
                </a:lnTo>
                <a:lnTo>
                  <a:pt x="414" y="1091"/>
                </a:lnTo>
                <a:lnTo>
                  <a:pt x="434" y="1119"/>
                </a:lnTo>
                <a:lnTo>
                  <a:pt x="453" y="1142"/>
                </a:lnTo>
                <a:lnTo>
                  <a:pt x="469" y="1161"/>
                </a:lnTo>
                <a:lnTo>
                  <a:pt x="483" y="1178"/>
                </a:lnTo>
                <a:lnTo>
                  <a:pt x="493" y="1189"/>
                </a:lnTo>
                <a:lnTo>
                  <a:pt x="500" y="1196"/>
                </a:lnTo>
                <a:lnTo>
                  <a:pt x="501" y="1198"/>
                </a:lnTo>
                <a:close/>
              </a:path>
            </a:pathLst>
          </a:custGeom>
          <a:gradFill rotWithShape="1">
            <a:gsLst>
              <a:gs pos="0">
                <a:srgbClr val="53E1B8">
                  <a:alpha val="70000"/>
                </a:srgbClr>
              </a:gs>
              <a:gs pos="100000">
                <a:srgbClr val="008080"/>
              </a:gs>
            </a:gsLst>
            <a:lin ang="54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pic>
        <p:nvPicPr>
          <p:cNvPr id="52" name="Picture 2" descr="C:\Users\Vico\Pictures\110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7993" y="2713090"/>
            <a:ext cx="998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4428782" y="3796926"/>
            <a:ext cx="1115751" cy="369332"/>
          </a:xfrm>
          <a:prstGeom prst="rect">
            <a:avLst/>
          </a:prstGeom>
          <a:noFill/>
        </p:spPr>
        <p:txBody>
          <a:bodyPr wrap="square" rtlCol="0">
            <a:spAutoFit/>
          </a:bodyPr>
          <a:lstStyle/>
          <a:p>
            <a:r>
              <a:rPr lang="zh-CN" altLang="en-US" dirty="0" smtClean="0"/>
              <a:t>社区医生</a:t>
            </a:r>
            <a:endParaRPr lang="zh-CN" altLang="en-US" dirty="0"/>
          </a:p>
        </p:txBody>
      </p:sp>
      <p:sp>
        <p:nvSpPr>
          <p:cNvPr id="62" name="Freeform 3"/>
          <p:cNvSpPr>
            <a:spLocks/>
          </p:cNvSpPr>
          <p:nvPr/>
        </p:nvSpPr>
        <p:spPr bwMode="gray">
          <a:xfrm rot="5400000" flipV="1">
            <a:off x="6044947" y="1329346"/>
            <a:ext cx="554028" cy="2209398"/>
          </a:xfrm>
          <a:custGeom>
            <a:avLst/>
            <a:gdLst>
              <a:gd name="T0" fmla="*/ 415215134 w 501"/>
              <a:gd name="T1" fmla="*/ 1248269996 h 1198"/>
              <a:gd name="T2" fmla="*/ 330514655 w 501"/>
              <a:gd name="T3" fmla="*/ 1155566102 h 1198"/>
              <a:gd name="T4" fmla="*/ 258703233 w 501"/>
              <a:gd name="T5" fmla="*/ 1059628073 h 1198"/>
              <a:gd name="T6" fmla="*/ 199781828 w 501"/>
              <a:gd name="T7" fmla="*/ 965846480 h 1198"/>
              <a:gd name="T8" fmla="*/ 153749480 w 501"/>
              <a:gd name="T9" fmla="*/ 877454419 h 1198"/>
              <a:gd name="T10" fmla="*/ 118763937 w 501"/>
              <a:gd name="T11" fmla="*/ 800919120 h 1198"/>
              <a:gd name="T12" fmla="*/ 96668410 w 501"/>
              <a:gd name="T13" fmla="*/ 742709892 h 1198"/>
              <a:gd name="T14" fmla="*/ 84700479 w 501"/>
              <a:gd name="T15" fmla="*/ 704981092 h 1198"/>
              <a:gd name="T16" fmla="*/ 51556229 w 501"/>
              <a:gd name="T17" fmla="*/ 558379802 h 1198"/>
              <a:gd name="T18" fmla="*/ 35905711 w 501"/>
              <a:gd name="T19" fmla="*/ 426869409 h 1198"/>
              <a:gd name="T20" fmla="*/ 33143290 w 501"/>
              <a:gd name="T21" fmla="*/ 316918182 h 1198"/>
              <a:gd name="T22" fmla="*/ 37747005 w 501"/>
              <a:gd name="T23" fmla="*/ 228526120 h 1198"/>
              <a:gd name="T24" fmla="*/ 47873642 w 501"/>
              <a:gd name="T25" fmla="*/ 162770924 h 1198"/>
              <a:gd name="T26" fmla="*/ 56159944 w 501"/>
              <a:gd name="T27" fmla="*/ 122886727 h 1198"/>
              <a:gd name="T28" fmla="*/ 60762699 w 501"/>
              <a:gd name="T29" fmla="*/ 108873528 h 1198"/>
              <a:gd name="T30" fmla="*/ 221877355 w 501"/>
              <a:gd name="T31" fmla="*/ 0 h 1198"/>
              <a:gd name="T32" fmla="*/ 211750718 w 501"/>
              <a:gd name="T33" fmla="*/ 215590621 h 1198"/>
              <a:gd name="T34" fmla="*/ 208068130 w 501"/>
              <a:gd name="T35" fmla="*/ 224214287 h 1198"/>
              <a:gd name="T36" fmla="*/ 198861661 w 501"/>
              <a:gd name="T37" fmla="*/ 249007588 h 1198"/>
              <a:gd name="T38" fmla="*/ 186892771 w 501"/>
              <a:gd name="T39" fmla="*/ 293203618 h 1198"/>
              <a:gd name="T40" fmla="*/ 176765175 w 501"/>
              <a:gd name="T41" fmla="*/ 357880078 h 1198"/>
              <a:gd name="T42" fmla="*/ 172162419 w 501"/>
              <a:gd name="T43" fmla="*/ 445194440 h 1198"/>
              <a:gd name="T44" fmla="*/ 175845007 w 501"/>
              <a:gd name="T45" fmla="*/ 556224404 h 1198"/>
              <a:gd name="T46" fmla="*/ 192416652 w 501"/>
              <a:gd name="T47" fmla="*/ 687734797 h 1198"/>
              <a:gd name="T48" fmla="*/ 220036061 w 501"/>
              <a:gd name="T49" fmla="*/ 809542787 h 1198"/>
              <a:gd name="T50" fmla="*/ 255941772 w 501"/>
              <a:gd name="T51" fmla="*/ 920572751 h 1198"/>
              <a:gd name="T52" fmla="*/ 297371365 w 501"/>
              <a:gd name="T53" fmla="*/ 1019743876 h 1198"/>
              <a:gd name="T54" fmla="*/ 339721124 w 501"/>
              <a:gd name="T55" fmla="*/ 1104902841 h 1198"/>
              <a:gd name="T56" fmla="*/ 381150717 w 501"/>
              <a:gd name="T57" fmla="*/ 1176047569 h 1198"/>
              <a:gd name="T58" fmla="*/ 417056428 w 501"/>
              <a:gd name="T59" fmla="*/ 1231022664 h 1198"/>
              <a:gd name="T60" fmla="*/ 444675837 w 501"/>
              <a:gd name="T61" fmla="*/ 1269829162 h 1198"/>
              <a:gd name="T62" fmla="*/ 460326355 w 501"/>
              <a:gd name="T63" fmla="*/ 1289232931 h 11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1" h="1198">
                <a:moveTo>
                  <a:pt x="501" y="1198"/>
                </a:moveTo>
                <a:lnTo>
                  <a:pt x="451" y="1158"/>
                </a:lnTo>
                <a:lnTo>
                  <a:pt x="403" y="1115"/>
                </a:lnTo>
                <a:lnTo>
                  <a:pt x="359" y="1072"/>
                </a:lnTo>
                <a:lnTo>
                  <a:pt x="318" y="1027"/>
                </a:lnTo>
                <a:lnTo>
                  <a:pt x="281" y="983"/>
                </a:lnTo>
                <a:lnTo>
                  <a:pt x="248" y="938"/>
                </a:lnTo>
                <a:lnTo>
                  <a:pt x="217" y="896"/>
                </a:lnTo>
                <a:lnTo>
                  <a:pt x="190" y="853"/>
                </a:lnTo>
                <a:lnTo>
                  <a:pt x="167" y="814"/>
                </a:lnTo>
                <a:lnTo>
                  <a:pt x="147" y="777"/>
                </a:lnTo>
                <a:lnTo>
                  <a:pt x="129" y="743"/>
                </a:lnTo>
                <a:lnTo>
                  <a:pt x="115" y="714"/>
                </a:lnTo>
                <a:lnTo>
                  <a:pt x="105" y="689"/>
                </a:lnTo>
                <a:lnTo>
                  <a:pt x="97" y="669"/>
                </a:lnTo>
                <a:lnTo>
                  <a:pt x="92" y="654"/>
                </a:lnTo>
                <a:lnTo>
                  <a:pt x="71" y="583"/>
                </a:lnTo>
                <a:lnTo>
                  <a:pt x="56" y="518"/>
                </a:lnTo>
                <a:lnTo>
                  <a:pt x="45" y="454"/>
                </a:lnTo>
                <a:lnTo>
                  <a:pt x="39" y="396"/>
                </a:lnTo>
                <a:lnTo>
                  <a:pt x="36" y="343"/>
                </a:lnTo>
                <a:lnTo>
                  <a:pt x="36" y="294"/>
                </a:lnTo>
                <a:lnTo>
                  <a:pt x="37" y="251"/>
                </a:lnTo>
                <a:lnTo>
                  <a:pt x="41" y="212"/>
                </a:lnTo>
                <a:lnTo>
                  <a:pt x="46" y="180"/>
                </a:lnTo>
                <a:lnTo>
                  <a:pt x="52" y="151"/>
                </a:lnTo>
                <a:lnTo>
                  <a:pt x="57" y="129"/>
                </a:lnTo>
                <a:lnTo>
                  <a:pt x="61" y="114"/>
                </a:lnTo>
                <a:lnTo>
                  <a:pt x="65" y="105"/>
                </a:lnTo>
                <a:lnTo>
                  <a:pt x="66" y="101"/>
                </a:lnTo>
                <a:lnTo>
                  <a:pt x="0" y="63"/>
                </a:lnTo>
                <a:lnTo>
                  <a:pt x="241" y="0"/>
                </a:lnTo>
                <a:lnTo>
                  <a:pt x="306" y="245"/>
                </a:lnTo>
                <a:lnTo>
                  <a:pt x="230" y="200"/>
                </a:lnTo>
                <a:lnTo>
                  <a:pt x="229" y="203"/>
                </a:lnTo>
                <a:lnTo>
                  <a:pt x="226" y="208"/>
                </a:lnTo>
                <a:lnTo>
                  <a:pt x="221" y="217"/>
                </a:lnTo>
                <a:lnTo>
                  <a:pt x="216" y="231"/>
                </a:lnTo>
                <a:lnTo>
                  <a:pt x="209" y="249"/>
                </a:lnTo>
                <a:lnTo>
                  <a:pt x="203" y="272"/>
                </a:lnTo>
                <a:lnTo>
                  <a:pt x="196" y="300"/>
                </a:lnTo>
                <a:lnTo>
                  <a:pt x="192" y="332"/>
                </a:lnTo>
                <a:lnTo>
                  <a:pt x="189" y="369"/>
                </a:lnTo>
                <a:lnTo>
                  <a:pt x="187" y="413"/>
                </a:lnTo>
                <a:lnTo>
                  <a:pt x="187" y="462"/>
                </a:lnTo>
                <a:lnTo>
                  <a:pt x="191" y="516"/>
                </a:lnTo>
                <a:lnTo>
                  <a:pt x="199" y="578"/>
                </a:lnTo>
                <a:lnTo>
                  <a:pt x="209" y="638"/>
                </a:lnTo>
                <a:lnTo>
                  <a:pt x="222" y="696"/>
                </a:lnTo>
                <a:lnTo>
                  <a:pt x="239" y="751"/>
                </a:lnTo>
                <a:lnTo>
                  <a:pt x="257" y="804"/>
                </a:lnTo>
                <a:lnTo>
                  <a:pt x="278" y="854"/>
                </a:lnTo>
                <a:lnTo>
                  <a:pt x="300" y="901"/>
                </a:lnTo>
                <a:lnTo>
                  <a:pt x="323" y="946"/>
                </a:lnTo>
                <a:lnTo>
                  <a:pt x="346" y="987"/>
                </a:lnTo>
                <a:lnTo>
                  <a:pt x="369" y="1025"/>
                </a:lnTo>
                <a:lnTo>
                  <a:pt x="392" y="1060"/>
                </a:lnTo>
                <a:lnTo>
                  <a:pt x="414" y="1091"/>
                </a:lnTo>
                <a:lnTo>
                  <a:pt x="434" y="1119"/>
                </a:lnTo>
                <a:lnTo>
                  <a:pt x="453" y="1142"/>
                </a:lnTo>
                <a:lnTo>
                  <a:pt x="469" y="1161"/>
                </a:lnTo>
                <a:lnTo>
                  <a:pt x="483" y="1178"/>
                </a:lnTo>
                <a:lnTo>
                  <a:pt x="493" y="1189"/>
                </a:lnTo>
                <a:lnTo>
                  <a:pt x="500" y="1196"/>
                </a:lnTo>
                <a:lnTo>
                  <a:pt x="501" y="1198"/>
                </a:lnTo>
                <a:close/>
              </a:path>
            </a:pathLst>
          </a:custGeom>
          <a:gradFill rotWithShape="1">
            <a:gsLst>
              <a:gs pos="0">
                <a:srgbClr val="53E1B8">
                  <a:alpha val="70000"/>
                </a:srgbClr>
              </a:gs>
              <a:gs pos="100000">
                <a:srgbClr val="008080"/>
              </a:gs>
            </a:gsLst>
            <a:lin ang="54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pic>
        <p:nvPicPr>
          <p:cNvPr id="63" name="Picture 4" descr="C:\Users\FGJ\Pictures\doc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57" y="2575267"/>
            <a:ext cx="944660" cy="94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250117" y="3435055"/>
            <a:ext cx="1135654" cy="646331"/>
          </a:xfrm>
          <a:prstGeom prst="rect">
            <a:avLst/>
          </a:prstGeom>
          <a:noFill/>
        </p:spPr>
        <p:txBody>
          <a:bodyPr wrap="square" rtlCol="0">
            <a:spAutoFit/>
          </a:bodyPr>
          <a:lstStyle/>
          <a:p>
            <a:r>
              <a:rPr lang="zh-CN" altLang="en-US" dirty="0" smtClean="0"/>
              <a:t>传播最新知识</a:t>
            </a:r>
            <a:endParaRPr lang="zh-CN" altLang="en-US" dirty="0"/>
          </a:p>
        </p:txBody>
      </p:sp>
      <p:sp>
        <p:nvSpPr>
          <p:cNvPr id="14" name="TextBox 13"/>
          <p:cNvSpPr txBox="1"/>
          <p:nvPr/>
        </p:nvSpPr>
        <p:spPr>
          <a:xfrm>
            <a:off x="7097638" y="4217039"/>
            <a:ext cx="1580933" cy="646331"/>
          </a:xfrm>
          <a:prstGeom prst="rect">
            <a:avLst/>
          </a:prstGeom>
          <a:noFill/>
        </p:spPr>
        <p:txBody>
          <a:bodyPr wrap="square" rtlCol="0">
            <a:spAutoFit/>
          </a:bodyPr>
          <a:lstStyle/>
          <a:p>
            <a:r>
              <a:rPr lang="zh-CN" altLang="en-US" dirty="0" smtClean="0"/>
              <a:t>高质量、低费用的医疗服务</a:t>
            </a:r>
            <a:endParaRPr lang="zh-CN" altLang="en-US" dirty="0"/>
          </a:p>
        </p:txBody>
      </p:sp>
      <p:sp>
        <p:nvSpPr>
          <p:cNvPr id="66" name="乘号 65"/>
          <p:cNvSpPr/>
          <p:nvPr/>
        </p:nvSpPr>
        <p:spPr>
          <a:xfrm>
            <a:off x="2771799" y="2710812"/>
            <a:ext cx="786367" cy="947367"/>
          </a:xfrm>
          <a:prstGeom prst="mathMultiply">
            <a:avLst>
              <a:gd name="adj1" fmla="val 18153"/>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 name="TextBox 14"/>
          <p:cNvSpPr txBox="1"/>
          <p:nvPr/>
        </p:nvSpPr>
        <p:spPr>
          <a:xfrm>
            <a:off x="1024093" y="1897477"/>
            <a:ext cx="1268399" cy="923330"/>
          </a:xfrm>
          <a:prstGeom prst="rect">
            <a:avLst/>
          </a:prstGeom>
          <a:noFill/>
        </p:spPr>
        <p:txBody>
          <a:bodyPr wrap="square" rtlCol="0">
            <a:spAutoFit/>
          </a:bodyPr>
          <a:lstStyle/>
          <a:p>
            <a:r>
              <a:rPr lang="zh-CN" altLang="en-US" dirty="0" smtClean="0"/>
              <a:t>收集研究临床数据获取知识</a:t>
            </a:r>
            <a:endParaRPr lang="zh-CN" altLang="en-US" dirty="0"/>
          </a:p>
        </p:txBody>
      </p:sp>
      <p:sp>
        <p:nvSpPr>
          <p:cNvPr id="67" name="乘号 66"/>
          <p:cNvSpPr/>
          <p:nvPr/>
        </p:nvSpPr>
        <p:spPr>
          <a:xfrm>
            <a:off x="2903100" y="1730231"/>
            <a:ext cx="786367" cy="947367"/>
          </a:xfrm>
          <a:prstGeom prst="mathMultiply">
            <a:avLst>
              <a:gd name="adj1" fmla="val 18153"/>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 name="矩形 15"/>
          <p:cNvSpPr/>
          <p:nvPr/>
        </p:nvSpPr>
        <p:spPr>
          <a:xfrm>
            <a:off x="3689467" y="2944642"/>
            <a:ext cx="1338828" cy="646331"/>
          </a:xfrm>
          <a:prstGeom prst="rect">
            <a:avLst/>
          </a:prstGeom>
        </p:spPr>
        <p:txBody>
          <a:bodyPr wrap="none">
            <a:spAutoFit/>
          </a:bodyPr>
          <a:lstStyle/>
          <a:p>
            <a:r>
              <a:rPr lang="zh-CN" altLang="en-US" dirty="0"/>
              <a:t>应用和</a:t>
            </a:r>
            <a:r>
              <a:rPr lang="zh-CN" altLang="en-US" dirty="0" smtClean="0"/>
              <a:t>学习</a:t>
            </a:r>
            <a:endParaRPr lang="en-US" altLang="zh-CN" dirty="0" smtClean="0"/>
          </a:p>
          <a:p>
            <a:r>
              <a:rPr lang="zh-CN" altLang="en-US" dirty="0" smtClean="0"/>
              <a:t>医学</a:t>
            </a:r>
            <a:r>
              <a:rPr lang="zh-CN" altLang="en-US" dirty="0"/>
              <a:t>资源</a:t>
            </a:r>
          </a:p>
        </p:txBody>
      </p:sp>
    </p:spTree>
    <p:extLst>
      <p:ext uri="{BB962C8B-B14F-4D97-AF65-F5344CB8AC3E}">
        <p14:creationId xmlns:p14="http://schemas.microsoft.com/office/powerpoint/2010/main" val="290513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down)">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6"/>
                                        </p:tgtEl>
                                      </p:cBhvr>
                                    </p:animEffect>
                                    <p:set>
                                      <p:cBhvr>
                                        <p:cTn id="15" dur="1" fill="hold">
                                          <p:stCondLst>
                                            <p:cond delay="499"/>
                                          </p:stCondLst>
                                        </p:cTn>
                                        <p:tgtEl>
                                          <p:spTgt spid="6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7"/>
                                        </p:tgtEl>
                                      </p:cBhvr>
                                    </p:animEffect>
                                    <p:set>
                                      <p:cBhvr>
                                        <p:cTn id="20"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2" grpId="0" animBg="1"/>
      <p:bldP spid="66" grpId="0" animBg="1"/>
      <p:bldP spid="6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a:t>
            </a:r>
            <a:r>
              <a:rPr lang="zh-CN" altLang="en-US" sz="2800" b="1" dirty="0" smtClean="0">
                <a:solidFill>
                  <a:srgbClr val="FFFFFF"/>
                </a:solidFill>
                <a:latin typeface="Times New Roman" pitchFamily="18" charset="0"/>
                <a:ea typeface="黑体" pitchFamily="49" charset="-122"/>
                <a:cs typeface="Times New Roman" pitchFamily="18" charset="0"/>
              </a:rPr>
              <a:t>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 name="TextBox 4"/>
          <p:cNvSpPr txBox="1"/>
          <p:nvPr/>
        </p:nvSpPr>
        <p:spPr>
          <a:xfrm>
            <a:off x="302361" y="1327074"/>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需求分析</a:t>
            </a:r>
            <a:endParaRPr lang="zh-CN" altLang="en-US" dirty="0"/>
          </a:p>
        </p:txBody>
      </p:sp>
      <p:sp>
        <p:nvSpPr>
          <p:cNvPr id="16" name="TextBox 15"/>
          <p:cNvSpPr txBox="1"/>
          <p:nvPr/>
        </p:nvSpPr>
        <p:spPr>
          <a:xfrm>
            <a:off x="724753" y="2132856"/>
            <a:ext cx="7272808" cy="369332"/>
          </a:xfrm>
          <a:prstGeom prst="rect">
            <a:avLst/>
          </a:prstGeom>
          <a:noFill/>
        </p:spPr>
        <p:txBody>
          <a:bodyPr wrap="square" rtlCol="0">
            <a:spAutoFit/>
          </a:bodyPr>
          <a:lstStyle/>
          <a:p>
            <a:r>
              <a:rPr lang="zh-CN" altLang="en-US" dirty="0" smtClean="0"/>
              <a:t>实际应用</a:t>
            </a:r>
            <a:r>
              <a:rPr lang="zh-CN" altLang="en-US" dirty="0" smtClean="0"/>
              <a:t>中</a:t>
            </a:r>
            <a:endParaRPr lang="en-US" altLang="zh-CN" dirty="0" smtClean="0"/>
          </a:p>
        </p:txBody>
      </p:sp>
      <p:sp>
        <p:nvSpPr>
          <p:cNvPr id="19" name="TextBox 18"/>
          <p:cNvSpPr txBox="1"/>
          <p:nvPr/>
        </p:nvSpPr>
        <p:spPr>
          <a:xfrm>
            <a:off x="755576" y="2780928"/>
            <a:ext cx="2016224" cy="369332"/>
          </a:xfrm>
          <a:prstGeom prst="rect">
            <a:avLst/>
          </a:prstGeom>
          <a:noFill/>
        </p:spPr>
        <p:txBody>
          <a:bodyPr wrap="square" rtlCol="0">
            <a:spAutoFit/>
          </a:bodyPr>
          <a:lstStyle/>
          <a:p>
            <a:r>
              <a:rPr lang="zh-CN" altLang="en-US" dirty="0" smtClean="0"/>
              <a:t>国外的研究</a:t>
            </a:r>
            <a:endParaRPr lang="zh-CN" altLang="en-US" dirty="0"/>
          </a:p>
        </p:txBody>
      </p:sp>
      <p:pic>
        <p:nvPicPr>
          <p:cNvPr id="20" name="Picture 1" descr="C:\Users\FGJ\AppData\Roaming\Tencent\Users\794460205\QQ\WinTemp\RichOle\1P}8$MM[S2XMY8`4REQ%G%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492" y="3309253"/>
            <a:ext cx="2687378" cy="227076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34588" y="6248926"/>
            <a:ext cx="7053139" cy="369332"/>
          </a:xfrm>
          <a:prstGeom prst="rect">
            <a:avLst/>
          </a:prstGeom>
          <a:noFill/>
        </p:spPr>
        <p:txBody>
          <a:bodyPr wrap="square" rtlCol="0">
            <a:spAutoFit/>
          </a:bodyPr>
          <a:lstStyle/>
          <a:p>
            <a:r>
              <a:rPr lang="zh-CN" altLang="en-US" dirty="0" smtClean="0"/>
              <a:t>面向</a:t>
            </a:r>
            <a:r>
              <a:rPr lang="zh-CN" altLang="en-US" dirty="0" smtClean="0"/>
              <a:t>社区临床决策支持服务</a:t>
            </a:r>
            <a:r>
              <a:rPr lang="zh-CN" altLang="en-US" dirty="0" smtClean="0"/>
              <a:t>模式</a:t>
            </a:r>
            <a:r>
              <a:rPr lang="en-US" altLang="zh-CN" dirty="0" smtClean="0"/>
              <a:t>--</a:t>
            </a:r>
            <a:r>
              <a:rPr lang="zh-CN" altLang="en-US" dirty="0"/>
              <a:t>更好的在社区利用</a:t>
            </a:r>
            <a:r>
              <a:rPr lang="zh-CN" altLang="en-US" dirty="0" smtClean="0"/>
              <a:t>决策支持系统</a:t>
            </a:r>
            <a:endParaRPr lang="zh-CN" altLang="en-US" dirty="0"/>
          </a:p>
        </p:txBody>
      </p:sp>
      <p:sp>
        <p:nvSpPr>
          <p:cNvPr id="24" name="右箭头 23"/>
          <p:cNvSpPr/>
          <p:nvPr/>
        </p:nvSpPr>
        <p:spPr bwMode="auto">
          <a:xfrm>
            <a:off x="3893106" y="4365104"/>
            <a:ext cx="936104" cy="3066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5" name="TextBox 24"/>
          <p:cNvSpPr txBox="1"/>
          <p:nvPr/>
        </p:nvSpPr>
        <p:spPr>
          <a:xfrm>
            <a:off x="3977633" y="4075304"/>
            <a:ext cx="767050" cy="369332"/>
          </a:xfrm>
          <a:prstGeom prst="rect">
            <a:avLst/>
          </a:prstGeom>
          <a:noFill/>
        </p:spPr>
        <p:txBody>
          <a:bodyPr wrap="square" rtlCol="0">
            <a:spAutoFit/>
          </a:bodyPr>
          <a:lstStyle/>
          <a:p>
            <a:r>
              <a:rPr lang="zh-CN" altLang="en-US" dirty="0"/>
              <a:t>符合</a:t>
            </a:r>
          </a:p>
        </p:txBody>
      </p:sp>
      <p:sp>
        <p:nvSpPr>
          <p:cNvPr id="26" name="TextBox 25"/>
          <p:cNvSpPr txBox="1"/>
          <p:nvPr/>
        </p:nvSpPr>
        <p:spPr>
          <a:xfrm>
            <a:off x="985284" y="5575409"/>
            <a:ext cx="4916401" cy="646331"/>
          </a:xfrm>
          <a:prstGeom prst="rect">
            <a:avLst/>
          </a:prstGeom>
          <a:noFill/>
        </p:spPr>
        <p:txBody>
          <a:bodyPr wrap="square" rtlCol="0">
            <a:spAutoFit/>
          </a:bodyPr>
          <a:lstStyle/>
          <a:p>
            <a:r>
              <a:rPr lang="en-US" altLang="zh-CN" dirty="0" smtClean="0"/>
              <a:t>CDS</a:t>
            </a:r>
            <a:r>
              <a:rPr lang="zh-CN" altLang="en-US" dirty="0" smtClean="0"/>
              <a:t>需要医疗服务群体、医疗研究人员、信息系统开发方以系统的视角整合以上的要素</a:t>
            </a:r>
            <a:endParaRPr lang="zh-CN" altLang="en-US" dirty="0"/>
          </a:p>
        </p:txBody>
      </p:sp>
      <p:sp>
        <p:nvSpPr>
          <p:cNvPr id="27" name="TextBox 26"/>
          <p:cNvSpPr txBox="1"/>
          <p:nvPr/>
        </p:nvSpPr>
        <p:spPr>
          <a:xfrm>
            <a:off x="4427984" y="3150260"/>
            <a:ext cx="4482066" cy="646331"/>
          </a:xfrm>
          <a:prstGeom prst="rect">
            <a:avLst/>
          </a:prstGeom>
          <a:noFill/>
        </p:spPr>
        <p:txBody>
          <a:bodyPr wrap="square" rtlCol="0">
            <a:spAutoFit/>
          </a:bodyPr>
          <a:lstStyle/>
          <a:p>
            <a:r>
              <a:rPr lang="en-US" altLang="zh-CN" dirty="0" smtClean="0"/>
              <a:t>Three pillars for realizing the promise of CDS</a:t>
            </a:r>
            <a:endParaRPr lang="zh-CN" altLang="en-US" dirty="0"/>
          </a:p>
        </p:txBody>
      </p:sp>
      <p:sp>
        <p:nvSpPr>
          <p:cNvPr id="28" name="TextBox 27"/>
          <p:cNvSpPr txBox="1"/>
          <p:nvPr/>
        </p:nvSpPr>
        <p:spPr>
          <a:xfrm>
            <a:off x="4829210" y="3796591"/>
            <a:ext cx="3888432" cy="1477328"/>
          </a:xfrm>
          <a:prstGeom prst="rect">
            <a:avLst/>
          </a:prstGeom>
          <a:noFill/>
        </p:spPr>
        <p:txBody>
          <a:bodyPr wrap="square" rtlCol="0">
            <a:spAutoFit/>
          </a:bodyPr>
          <a:lstStyle/>
          <a:p>
            <a:r>
              <a:rPr lang="en-US" altLang="zh-CN" dirty="0" smtClean="0"/>
              <a:t>1.Best Knowledge Available when needed</a:t>
            </a:r>
          </a:p>
          <a:p>
            <a:r>
              <a:rPr lang="en-US" altLang="zh-CN" dirty="0" smtClean="0"/>
              <a:t>2.High Adoption and Effective use </a:t>
            </a:r>
          </a:p>
          <a:p>
            <a:r>
              <a:rPr lang="en-US" altLang="zh-CN" dirty="0" smtClean="0"/>
              <a:t>3.Continuous Improvement of knowledge and CDS</a:t>
            </a:r>
            <a:endParaRPr lang="zh-CN" altLang="en-US" dirty="0"/>
          </a:p>
        </p:txBody>
      </p:sp>
    </p:spTree>
    <p:extLst>
      <p:ext uri="{BB962C8B-B14F-4D97-AF65-F5344CB8AC3E}">
        <p14:creationId xmlns:p14="http://schemas.microsoft.com/office/powerpoint/2010/main" val="177117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bwMode="auto">
          <a:xfrm rot="8306664">
            <a:off x="4136557" y="2639075"/>
            <a:ext cx="389836" cy="624538"/>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8</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a:t>
            </a:r>
            <a:r>
              <a:rPr lang="zh-CN" altLang="en-US" sz="2800" b="1" dirty="0" smtClean="0">
                <a:solidFill>
                  <a:srgbClr val="FFFFFF"/>
                </a:solidFill>
                <a:latin typeface="Times New Roman" pitchFamily="18" charset="0"/>
                <a:ea typeface="黑体" pitchFamily="49" charset="-122"/>
                <a:cs typeface="Times New Roman" pitchFamily="18" charset="0"/>
              </a:rPr>
              <a:t>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436432" y="1409243"/>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解决方法</a:t>
            </a:r>
            <a:endParaRPr lang="zh-CN" altLang="en-US" sz="2800" b="1" dirty="0">
              <a:ln w="1905"/>
              <a:solidFill>
                <a:srgbClr val="0070C0"/>
              </a:solidFill>
              <a:effectLst>
                <a:innerShdw blurRad="69850" dist="43180" dir="5400000">
                  <a:srgbClr val="000000">
                    <a:alpha val="65000"/>
                  </a:srgbClr>
                </a:innerShdw>
              </a:effectLst>
            </a:endParaRPr>
          </a:p>
        </p:txBody>
      </p:sp>
      <p:pic>
        <p:nvPicPr>
          <p:cNvPr id="31" name="Picture 5" descr="C:\Users\Vico\Desktop\20120927122730781_easyicon_cn_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965" y="3835497"/>
            <a:ext cx="746029" cy="80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 descr="C:\Users\FGJ\Pictures\imagesCAULZML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968" y="3674375"/>
            <a:ext cx="907482" cy="90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a:xfrm>
            <a:off x="3924224" y="4523192"/>
            <a:ext cx="87941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数据库</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40" name="TextBox 39"/>
          <p:cNvSpPr txBox="1"/>
          <p:nvPr/>
        </p:nvSpPr>
        <p:spPr>
          <a:xfrm>
            <a:off x="2976112" y="4537864"/>
            <a:ext cx="92717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solidFill>
                <a:effectLst/>
                <a:uLnTx/>
                <a:uFillTx/>
              </a:rPr>
              <a:t>知识</a:t>
            </a:r>
            <a:r>
              <a:rPr kumimoji="0" lang="zh-CN" altLang="en-US" sz="1800" b="0" i="0" u="none" strike="noStrike" kern="0" cap="none" spc="0" normalizeH="0" baseline="0" noProof="0" dirty="0" smtClean="0">
                <a:ln>
                  <a:noFill/>
                </a:ln>
                <a:solidFill>
                  <a:sysClr val="windowText" lastClr="000000"/>
                </a:solidFill>
                <a:effectLst/>
                <a:uLnTx/>
                <a:uFillTx/>
              </a:rPr>
              <a:t>库</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45" name="TextBox 44"/>
          <p:cNvSpPr txBox="1"/>
          <p:nvPr/>
        </p:nvSpPr>
        <p:spPr>
          <a:xfrm>
            <a:off x="5702468" y="4584031"/>
            <a:ext cx="857256"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数据存储</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1094694" y="4746798"/>
            <a:ext cx="126263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评估分析</a:t>
            </a:r>
            <a:endParaRPr kumimoji="0" lang="zh-CN" altLang="en-US" sz="1800" b="0" i="0" u="none" strike="noStrike" kern="0" cap="none" spc="0" normalizeH="0" baseline="0" noProof="0" dirty="0">
              <a:ln>
                <a:noFill/>
              </a:ln>
              <a:solidFill>
                <a:sysClr val="windowText" lastClr="000000"/>
              </a:solidFill>
              <a:effectLst/>
              <a:uLnTx/>
              <a:uFillTx/>
            </a:endParaRPr>
          </a:p>
        </p:txBody>
      </p:sp>
      <p:pic>
        <p:nvPicPr>
          <p:cNvPr id="57" name="Picture 4" descr="C:\Users\FGJ\Pictures\doc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596" y="3745498"/>
            <a:ext cx="931209" cy="93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5" descr="C:\Users\Vico\Desktop\20120927122730781_easyicon_cn_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224" y="3673018"/>
            <a:ext cx="814501" cy="81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 descr="C:\Users\FGJ\Pictures\imagesCAGSP7Q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72789">
            <a:off x="7113852" y="3090600"/>
            <a:ext cx="1125453" cy="97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702468" y="2924944"/>
            <a:ext cx="648072" cy="646331"/>
          </a:xfrm>
          <a:prstGeom prst="rect">
            <a:avLst/>
          </a:prstGeom>
          <a:noFill/>
        </p:spPr>
        <p:txBody>
          <a:bodyPr wrap="square" rtlCol="0">
            <a:spAutoFit/>
          </a:bodyPr>
          <a:lstStyle/>
          <a:p>
            <a:r>
              <a:rPr lang="zh-CN" altLang="en-US" dirty="0" smtClean="0"/>
              <a:t>决策支持</a:t>
            </a:r>
            <a:endParaRPr lang="zh-CN" altLang="en-US" dirty="0"/>
          </a:p>
        </p:txBody>
      </p:sp>
      <p:sp>
        <p:nvSpPr>
          <p:cNvPr id="8" name="右箭头 7"/>
          <p:cNvSpPr/>
          <p:nvPr/>
        </p:nvSpPr>
        <p:spPr bwMode="auto">
          <a:xfrm rot="15260007">
            <a:off x="2920814" y="2788921"/>
            <a:ext cx="509124" cy="323166"/>
          </a:xfrm>
          <a:prstGeom prst="rightArrow">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082850">
            <a:off x="5245304" y="4480260"/>
            <a:ext cx="69041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右箭头 63"/>
          <p:cNvSpPr/>
          <p:nvPr/>
        </p:nvSpPr>
        <p:spPr bwMode="auto">
          <a:xfrm rot="20150591">
            <a:off x="1743588" y="3557885"/>
            <a:ext cx="1108792" cy="323166"/>
          </a:xfrm>
          <a:prstGeom prst="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9" name="TextBox 8"/>
          <p:cNvSpPr txBox="1"/>
          <p:nvPr/>
        </p:nvSpPr>
        <p:spPr>
          <a:xfrm>
            <a:off x="1694466" y="3386609"/>
            <a:ext cx="1207036" cy="369332"/>
          </a:xfrm>
          <a:prstGeom prst="rect">
            <a:avLst/>
          </a:prstGeom>
          <a:noFill/>
        </p:spPr>
        <p:txBody>
          <a:bodyPr wrap="square" rtlCol="0">
            <a:spAutoFit/>
          </a:bodyPr>
          <a:lstStyle/>
          <a:p>
            <a:r>
              <a:rPr lang="zh-CN" altLang="en-US" dirty="0" smtClean="0"/>
              <a:t>知识</a:t>
            </a:r>
            <a:r>
              <a:rPr lang="zh-CN" altLang="en-US" dirty="0"/>
              <a:t>表达</a:t>
            </a:r>
          </a:p>
        </p:txBody>
      </p:sp>
      <p:sp>
        <p:nvSpPr>
          <p:cNvPr id="21" name="圆角矩形 20"/>
          <p:cNvSpPr/>
          <p:nvPr/>
        </p:nvSpPr>
        <p:spPr bwMode="auto">
          <a:xfrm>
            <a:off x="2758620" y="3186708"/>
            <a:ext cx="2387073" cy="228448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22" name="Picture 2" descr="D:\毕设\pictrute\imagesCAHMW3LF.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5476" y="1329860"/>
            <a:ext cx="1163712" cy="1163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35476" y="2276871"/>
            <a:ext cx="1968572" cy="276999"/>
          </a:xfrm>
          <a:prstGeom prst="rect">
            <a:avLst/>
          </a:prstGeom>
          <a:noFill/>
        </p:spPr>
        <p:txBody>
          <a:bodyPr wrap="square" rtlCol="0">
            <a:spAutoFit/>
          </a:bodyPr>
          <a:lstStyle/>
          <a:p>
            <a:r>
              <a:rPr lang="zh-CN" altLang="en-US" sz="1200" dirty="0" smtClean="0"/>
              <a:t>软件开发人员</a:t>
            </a:r>
            <a:endParaRPr lang="zh-CN" altLang="en-US" sz="1200" dirty="0"/>
          </a:p>
        </p:txBody>
      </p:sp>
      <p:sp>
        <p:nvSpPr>
          <p:cNvPr id="4" name="TextBox 3"/>
          <p:cNvSpPr txBox="1"/>
          <p:nvPr/>
        </p:nvSpPr>
        <p:spPr>
          <a:xfrm>
            <a:off x="3766168" y="2469845"/>
            <a:ext cx="1296467" cy="369332"/>
          </a:xfrm>
          <a:prstGeom prst="rect">
            <a:avLst/>
          </a:prstGeom>
          <a:noFill/>
        </p:spPr>
        <p:txBody>
          <a:bodyPr wrap="square" rtlCol="0">
            <a:spAutoFit/>
          </a:bodyPr>
          <a:lstStyle/>
          <a:p>
            <a:r>
              <a:rPr lang="zh-CN" altLang="en-US" dirty="0" smtClean="0"/>
              <a:t>服务构建</a:t>
            </a:r>
            <a:endParaRPr lang="zh-CN" altLang="en-US" dirty="0"/>
          </a:p>
        </p:txBody>
      </p:sp>
      <p:sp>
        <p:nvSpPr>
          <p:cNvPr id="7" name="TextBox 6"/>
          <p:cNvSpPr txBox="1"/>
          <p:nvPr/>
        </p:nvSpPr>
        <p:spPr>
          <a:xfrm>
            <a:off x="2403373" y="2469845"/>
            <a:ext cx="1145479" cy="369332"/>
          </a:xfrm>
          <a:prstGeom prst="rect">
            <a:avLst/>
          </a:prstGeom>
          <a:noFill/>
        </p:spPr>
        <p:txBody>
          <a:bodyPr wrap="square" rtlCol="0">
            <a:spAutoFit/>
          </a:bodyPr>
          <a:lstStyle/>
          <a:p>
            <a:r>
              <a:rPr lang="zh-CN" altLang="en-US" dirty="0" smtClean="0"/>
              <a:t>服务更新</a:t>
            </a:r>
            <a:endParaRPr lang="zh-CN" altLang="en-US" dirty="0"/>
          </a:p>
        </p:txBody>
      </p:sp>
      <p:pic>
        <p:nvPicPr>
          <p:cNvPr id="27" name="Picture 2" descr="C:\Users\Vico\Desktop\use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8996" y="5504837"/>
            <a:ext cx="777520" cy="88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上箭头 27"/>
          <p:cNvSpPr/>
          <p:nvPr/>
        </p:nvSpPr>
        <p:spPr bwMode="auto">
          <a:xfrm rot="5758551">
            <a:off x="5556184" y="3587118"/>
            <a:ext cx="389836" cy="624538"/>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32" name="上箭头 31"/>
          <p:cNvSpPr/>
          <p:nvPr/>
        </p:nvSpPr>
        <p:spPr bwMode="auto">
          <a:xfrm rot="13134763">
            <a:off x="4461317" y="5552003"/>
            <a:ext cx="389836" cy="624538"/>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0" name="TextBox 9"/>
          <p:cNvSpPr txBox="1"/>
          <p:nvPr/>
        </p:nvSpPr>
        <p:spPr>
          <a:xfrm>
            <a:off x="4684478" y="6165304"/>
            <a:ext cx="1666062" cy="369332"/>
          </a:xfrm>
          <a:prstGeom prst="rect">
            <a:avLst/>
          </a:prstGeom>
          <a:noFill/>
        </p:spPr>
        <p:txBody>
          <a:bodyPr wrap="square" rtlCol="0">
            <a:spAutoFit/>
          </a:bodyPr>
          <a:lstStyle/>
          <a:p>
            <a:r>
              <a:rPr lang="zh-CN" altLang="en-US" dirty="0" smtClean="0"/>
              <a:t>疾病教育</a:t>
            </a:r>
            <a:endParaRPr lang="zh-CN" altLang="en-US" dirty="0"/>
          </a:p>
        </p:txBody>
      </p:sp>
      <p:pic>
        <p:nvPicPr>
          <p:cNvPr id="3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3994903">
            <a:off x="3064844" y="5740571"/>
            <a:ext cx="87511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372624" y="6045782"/>
            <a:ext cx="1244708" cy="369332"/>
          </a:xfrm>
          <a:prstGeom prst="rect">
            <a:avLst/>
          </a:prstGeom>
          <a:noFill/>
        </p:spPr>
        <p:txBody>
          <a:bodyPr wrap="square" rtlCol="0">
            <a:spAutoFit/>
          </a:bodyPr>
          <a:lstStyle/>
          <a:p>
            <a:r>
              <a:rPr lang="zh-CN" altLang="en-US" dirty="0" smtClean="0"/>
              <a:t>诊治反馈</a:t>
            </a:r>
            <a:endParaRPr lang="zh-CN" altLang="en-US" dirty="0"/>
          </a:p>
        </p:txBody>
      </p:sp>
      <p:pic>
        <p:nvPicPr>
          <p:cNvPr id="3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082850">
            <a:off x="2169076" y="4566059"/>
            <a:ext cx="67506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853668" y="5051762"/>
            <a:ext cx="822910" cy="369332"/>
          </a:xfrm>
          <a:prstGeom prst="rect">
            <a:avLst/>
          </a:prstGeom>
          <a:noFill/>
        </p:spPr>
        <p:txBody>
          <a:bodyPr wrap="square" rtlCol="0">
            <a:spAutoFit/>
          </a:bodyPr>
          <a:lstStyle/>
          <a:p>
            <a:r>
              <a:rPr lang="zh-CN" altLang="en-US" dirty="0" smtClean="0"/>
              <a:t>系统</a:t>
            </a:r>
            <a:endParaRPr lang="zh-CN" altLang="en-US" dirty="0"/>
          </a:p>
        </p:txBody>
      </p:sp>
    </p:spTree>
    <p:extLst>
      <p:ext uri="{BB962C8B-B14F-4D97-AF65-F5344CB8AC3E}">
        <p14:creationId xmlns:p14="http://schemas.microsoft.com/office/powerpoint/2010/main" val="389535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a:t>
            </a:r>
            <a:r>
              <a:rPr lang="zh-CN" altLang="en-US" sz="2800" b="1" dirty="0" smtClean="0">
                <a:solidFill>
                  <a:srgbClr val="FFFFFF"/>
                </a:solidFill>
                <a:latin typeface="Times New Roman" pitchFamily="18" charset="0"/>
                <a:ea typeface="黑体" pitchFamily="49" charset="-122"/>
                <a:cs typeface="Times New Roman" pitchFamily="18" charset="0"/>
              </a:rPr>
              <a:t>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771105" y="1340768"/>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关键问题</a:t>
            </a:r>
            <a:endParaRPr lang="zh-CN" altLang="en-US" dirty="0"/>
          </a:p>
        </p:txBody>
      </p:sp>
      <p:sp>
        <p:nvSpPr>
          <p:cNvPr id="6" name="TextBox 5"/>
          <p:cNvSpPr txBox="1"/>
          <p:nvPr/>
        </p:nvSpPr>
        <p:spPr>
          <a:xfrm>
            <a:off x="757453" y="5445224"/>
            <a:ext cx="5832648" cy="646331"/>
          </a:xfrm>
          <a:prstGeom prst="rect">
            <a:avLst/>
          </a:prstGeom>
          <a:noFill/>
        </p:spPr>
        <p:txBody>
          <a:bodyPr wrap="square" rtlCol="0">
            <a:spAutoFit/>
          </a:bodyPr>
          <a:lstStyle/>
          <a:p>
            <a:r>
              <a:rPr lang="en-US" altLang="zh-CN" dirty="0" smtClean="0"/>
              <a:t>3.</a:t>
            </a:r>
            <a:r>
              <a:rPr lang="zh-CN" altLang="en-US" dirty="0" smtClean="0"/>
              <a:t>社区医疗缺乏</a:t>
            </a:r>
            <a:r>
              <a:rPr lang="zh-CN" altLang="en-US" dirty="0"/>
              <a:t>专业</a:t>
            </a:r>
            <a:r>
              <a:rPr lang="en-US" altLang="zh-CN" dirty="0" smtClean="0"/>
              <a:t>IT</a:t>
            </a:r>
            <a:r>
              <a:rPr lang="zh-CN" altLang="en-US" dirty="0" smtClean="0"/>
              <a:t>人员，很难承担</a:t>
            </a:r>
            <a:r>
              <a:rPr lang="en-US" altLang="zh-CN" dirty="0" smtClean="0"/>
              <a:t>IT</a:t>
            </a:r>
            <a:r>
              <a:rPr lang="zh-CN" altLang="en-US" dirty="0"/>
              <a:t>系统的维护</a:t>
            </a:r>
            <a:r>
              <a:rPr lang="zh-CN" altLang="en-US" dirty="0" smtClean="0"/>
              <a:t>运营，需要建立统一的</a:t>
            </a:r>
            <a:r>
              <a:rPr lang="en-US" altLang="zh-CN" dirty="0" smtClean="0"/>
              <a:t>IT</a:t>
            </a:r>
            <a:r>
              <a:rPr lang="zh-CN" altLang="en-US" dirty="0" smtClean="0"/>
              <a:t>系统</a:t>
            </a:r>
            <a:endParaRPr lang="en-US" altLang="zh-CN" dirty="0" smtClean="0"/>
          </a:p>
        </p:txBody>
      </p:sp>
      <p:sp>
        <p:nvSpPr>
          <p:cNvPr id="8" name="文本框 2"/>
          <p:cNvSpPr txBox="1"/>
          <p:nvPr/>
        </p:nvSpPr>
        <p:spPr>
          <a:xfrm>
            <a:off x="2987824" y="5229200"/>
            <a:ext cx="4752528" cy="1200329"/>
          </a:xfrm>
          <a:prstGeom prst="rect">
            <a:avLst/>
          </a:prstGeom>
          <a:noFill/>
        </p:spPr>
        <p:txBody>
          <a:bodyPr wrap="square" rtlCol="0">
            <a:spAutoFit/>
          </a:bodyPr>
          <a:lstStyle/>
          <a:p>
            <a:r>
              <a:rPr lang="en-US" altLang="zh-CN" dirty="0" smtClean="0"/>
              <a:t>1.</a:t>
            </a:r>
            <a:r>
              <a:rPr lang="zh-CN" altLang="en-US" dirty="0" smtClean="0"/>
              <a:t>现有的系统架构无法直接应用于云计算平台，需要使用适合云平台的系统架构开发系统</a:t>
            </a:r>
            <a:endParaRPr lang="en-US" altLang="zh-CN" dirty="0" smtClean="0"/>
          </a:p>
          <a:p>
            <a:r>
              <a:rPr lang="en-US" altLang="zh-CN" dirty="0" smtClean="0"/>
              <a:t>2.</a:t>
            </a:r>
            <a:r>
              <a:rPr lang="zh-CN" altLang="en-US" dirty="0" smtClean="0"/>
              <a:t>疾病种类繁多，开发工作存在重复内容，构建具有可扩展性的框架辅助系统开发</a:t>
            </a:r>
            <a:endParaRPr lang="en-US" altLang="zh-CN" dirty="0" smtClean="0"/>
          </a:p>
        </p:txBody>
      </p:sp>
    </p:spTree>
    <p:extLst>
      <p:ext uri="{BB962C8B-B14F-4D97-AF65-F5344CB8AC3E}">
        <p14:creationId xmlns:p14="http://schemas.microsoft.com/office/powerpoint/2010/main" val="860522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9119</TotalTime>
  <Words>2108</Words>
  <Application>Microsoft Office PowerPoint</Application>
  <PresentationFormat>全屏显示(4:3)</PresentationFormat>
  <Paragraphs>438</Paragraphs>
  <Slides>40</Slides>
  <Notes>14</Notes>
  <HiddenSlides>0</HiddenSlides>
  <MMClips>0</MMClips>
  <ScaleCrop>false</ScaleCrop>
  <HeadingPairs>
    <vt:vector size="4" baseType="variant">
      <vt:variant>
        <vt:lpstr>主题</vt:lpstr>
      </vt:variant>
      <vt:variant>
        <vt:i4>2</vt:i4>
      </vt:variant>
      <vt:variant>
        <vt:lpstr>幻灯片标题</vt:lpstr>
      </vt:variant>
      <vt:variant>
        <vt:i4>40</vt:i4>
      </vt:variant>
    </vt:vector>
  </HeadingPairs>
  <TitlesOfParts>
    <vt:vector size="42"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FGJ</dc:creator>
  <cp:lastModifiedBy>FGJ</cp:lastModifiedBy>
  <cp:revision>271</cp:revision>
  <dcterms:created xsi:type="dcterms:W3CDTF">2013-12-18T05:22:15Z</dcterms:created>
  <dcterms:modified xsi:type="dcterms:W3CDTF">2013-12-27T02:26:48Z</dcterms:modified>
</cp:coreProperties>
</file>