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5"/>
  </p:notesMasterIdLst>
  <p:sldIdLst>
    <p:sldId id="256" r:id="rId2"/>
    <p:sldId id="261" r:id="rId3"/>
    <p:sldId id="274" r:id="rId4"/>
    <p:sldId id="275" r:id="rId5"/>
    <p:sldId id="286" r:id="rId6"/>
    <p:sldId id="280" r:id="rId7"/>
    <p:sldId id="278" r:id="rId8"/>
    <p:sldId id="276" r:id="rId9"/>
    <p:sldId id="281" r:id="rId10"/>
    <p:sldId id="257" r:id="rId11"/>
    <p:sldId id="258" r:id="rId12"/>
    <p:sldId id="259" r:id="rId13"/>
    <p:sldId id="262" r:id="rId14"/>
    <p:sldId id="260" r:id="rId15"/>
    <p:sldId id="264" r:id="rId16"/>
    <p:sldId id="269" r:id="rId17"/>
    <p:sldId id="270" r:id="rId18"/>
    <p:sldId id="309" r:id="rId19"/>
    <p:sldId id="283" r:id="rId20"/>
    <p:sldId id="284" r:id="rId21"/>
    <p:sldId id="271" r:id="rId22"/>
    <p:sldId id="282" r:id="rId23"/>
    <p:sldId id="272" r:id="rId24"/>
    <p:sldId id="285" r:id="rId25"/>
    <p:sldId id="287" r:id="rId26"/>
    <p:sldId id="289" r:id="rId27"/>
    <p:sldId id="291" r:id="rId28"/>
    <p:sldId id="292"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28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38" autoAdjust="0"/>
  </p:normalViewPr>
  <p:slideViewPr>
    <p:cSldViewPr>
      <p:cViewPr varScale="1">
        <p:scale>
          <a:sx n="78" d="100"/>
          <a:sy n="78" d="100"/>
        </p:scale>
        <p:origin x="-133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ECA16D-A404-4C48-8474-5D66BB6E8C11}" type="datetimeFigureOut">
              <a:rPr lang="zh-CN" altLang="en-US" smtClean="0"/>
              <a:pPr/>
              <a:t>2013/3/15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798F6-64B2-4CC7-9411-ADE6C9EB686F}" type="slidenum">
              <a:rPr lang="zh-CN" altLang="en-US" smtClean="0"/>
              <a:pPr/>
              <a:t>‹#›</a:t>
            </a:fld>
            <a:endParaRPr lang="zh-CN" altLang="en-US"/>
          </a:p>
        </p:txBody>
      </p:sp>
    </p:spTree>
    <p:extLst>
      <p:ext uri="{BB962C8B-B14F-4D97-AF65-F5344CB8AC3E}">
        <p14:creationId xmlns:p14="http://schemas.microsoft.com/office/powerpoint/2010/main" val="3244620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85000" lnSpcReduction="20000"/>
          </a:bodyPr>
          <a:lstStyle/>
          <a:p>
            <a:pPr eaLnBrk="1" fontAlgn="auto" hangingPunct="1">
              <a:spcBef>
                <a:spcPts val="0"/>
              </a:spcBef>
              <a:spcAft>
                <a:spcPts val="0"/>
              </a:spcAft>
              <a:defRPr/>
            </a:pPr>
            <a:r>
              <a:rPr lang="zh-CN" altLang="en-US" b="1" dirty="0" smtClean="0"/>
              <a:t>极限编程（</a:t>
            </a:r>
            <a:r>
              <a:rPr lang="en-US" altLang="zh-CN" b="1" dirty="0" smtClean="0"/>
              <a:t>XP</a:t>
            </a:r>
            <a:r>
              <a:rPr lang="zh-CN" altLang="en-US" b="1" dirty="0" smtClean="0"/>
              <a:t>）</a:t>
            </a:r>
            <a:r>
              <a:rPr lang="zh-CN" altLang="en-US" dirty="0" smtClean="0"/>
              <a:t/>
            </a:r>
            <a:br>
              <a:rPr lang="zh-CN" altLang="en-US" dirty="0" smtClean="0"/>
            </a:br>
            <a:r>
              <a:rPr lang="zh-CN" altLang="en-US" dirty="0" smtClean="0"/>
              <a:t>极限编程（</a:t>
            </a:r>
            <a:r>
              <a:rPr lang="en-US" altLang="zh-CN" dirty="0" smtClean="0"/>
              <a:t>XP</a:t>
            </a:r>
            <a:r>
              <a:rPr lang="zh-CN" altLang="en-US" dirty="0" smtClean="0"/>
              <a:t>）的主要目的是降低需求变化的成本。它引入一系列优秀的软件开发方法，并将它们发挥到极致。比如，为了能及时得到用户的反馈，</a:t>
            </a:r>
            <a:r>
              <a:rPr lang="en-US" altLang="zh-CN" dirty="0" smtClean="0"/>
              <a:t>XP</a:t>
            </a:r>
            <a:r>
              <a:rPr lang="zh-CN" altLang="en-US" dirty="0" smtClean="0"/>
              <a:t>要求客户代表每天都必须与开发团队在一起。同时，</a:t>
            </a:r>
            <a:r>
              <a:rPr lang="en-US" altLang="zh-CN" dirty="0" smtClean="0"/>
              <a:t>XP</a:t>
            </a:r>
            <a:r>
              <a:rPr lang="zh-CN" altLang="en-US" dirty="0" smtClean="0"/>
              <a:t>要求所有的编程都采用结对编程（</a:t>
            </a:r>
            <a:r>
              <a:rPr lang="en-US" altLang="zh-CN" dirty="0" smtClean="0"/>
              <a:t>pair-programming</a:t>
            </a:r>
            <a:r>
              <a:rPr lang="zh-CN" altLang="en-US" dirty="0" smtClean="0"/>
              <a:t>）的方式。这种方式是传统的同行审查（</a:t>
            </a:r>
            <a:r>
              <a:rPr lang="en-US" altLang="zh-CN" dirty="0" smtClean="0"/>
              <a:t>peer review</a:t>
            </a:r>
            <a:r>
              <a:rPr lang="zh-CN" altLang="en-US" dirty="0" smtClean="0"/>
              <a:t>）的一种极端表现，或者可以说是它的替代方式。 </a:t>
            </a:r>
          </a:p>
          <a:p>
            <a:pPr eaLnBrk="1" fontAlgn="auto" hangingPunct="1">
              <a:spcBef>
                <a:spcPts val="0"/>
              </a:spcBef>
              <a:spcAft>
                <a:spcPts val="0"/>
              </a:spcAft>
              <a:defRPr/>
            </a:pPr>
            <a:r>
              <a:rPr lang="en-US" altLang="zh-CN" dirty="0" smtClean="0"/>
              <a:t>XP</a:t>
            </a:r>
            <a:r>
              <a:rPr lang="zh-CN" altLang="en-US" dirty="0" smtClean="0"/>
              <a:t>定义了一套简单的开发流程，包括：编写用户案例，架构规范，实施规划，迭代计划，代码开发，单元测试，验收测试等等。 </a:t>
            </a:r>
          </a:p>
          <a:p>
            <a:pPr eaLnBrk="1" fontAlgn="auto" hangingPunct="1">
              <a:spcBef>
                <a:spcPts val="0"/>
              </a:spcBef>
              <a:spcAft>
                <a:spcPts val="0"/>
              </a:spcAft>
              <a:defRPr/>
            </a:pPr>
            <a:r>
              <a:rPr lang="zh-CN" altLang="en-US" dirty="0" smtClean="0"/>
              <a:t>像所有其他敏捷方法一样，</a:t>
            </a:r>
            <a:r>
              <a:rPr lang="en-US" altLang="zh-CN" dirty="0" smtClean="0"/>
              <a:t>XP</a:t>
            </a:r>
            <a:r>
              <a:rPr lang="zh-CN" altLang="en-US" dirty="0" smtClean="0"/>
              <a:t>预期并积极接受变化。它具有以下的价值观或原则：</a:t>
            </a:r>
          </a:p>
          <a:p>
            <a:pPr eaLnBrk="1" fontAlgn="auto" hangingPunct="1">
              <a:spcBef>
                <a:spcPts val="0"/>
              </a:spcBef>
              <a:spcAft>
                <a:spcPts val="0"/>
              </a:spcAft>
              <a:defRPr/>
            </a:pPr>
            <a:r>
              <a:rPr lang="en-US" altLang="zh-CN" dirty="0" smtClean="0"/>
              <a:t>·</a:t>
            </a:r>
            <a:r>
              <a:rPr lang="zh-CN" altLang="en-US" dirty="0" smtClean="0"/>
              <a:t>互动交流。团队成员不是通过文档来交流，文档不是必须的。团队成员之间通过日常沟通，简单设计，测试，系统隐喻以及代码本身来沟通产品需求和系统设计。 </a:t>
            </a:r>
          </a:p>
          <a:p>
            <a:pPr eaLnBrk="1" fontAlgn="auto" hangingPunct="1">
              <a:spcBef>
                <a:spcPts val="0"/>
              </a:spcBef>
              <a:spcAft>
                <a:spcPts val="0"/>
              </a:spcAft>
              <a:defRPr/>
            </a:pPr>
            <a:r>
              <a:rPr lang="en-US" altLang="zh-CN" dirty="0" smtClean="0"/>
              <a:t>·</a:t>
            </a:r>
            <a:r>
              <a:rPr lang="zh-CN" altLang="en-US" dirty="0" smtClean="0"/>
              <a:t>反馈。反馈是一种信息的交流，能使系统更加完善。反馈也和交流密切相关，客户的实际使用、功能测试、单元测试等都能为开发团队提供反馈信息。同时，开发团队也可以通过估计和设计用户案例的方式将信息反馈给客户。 </a:t>
            </a:r>
            <a:endParaRPr lang="en-US" altLang="zh-CN" dirty="0" smtClean="0"/>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a:t>
            </a:r>
            <a:r>
              <a:rPr lang="zh-CN" altLang="en-US" dirty="0" smtClean="0"/>
              <a:t>简单。</a:t>
            </a:r>
            <a:r>
              <a:rPr lang="en-US" altLang="zh-CN" dirty="0" smtClean="0"/>
              <a:t>XP</a:t>
            </a:r>
            <a:r>
              <a:rPr lang="zh-CN" altLang="en-US" dirty="0" smtClean="0"/>
              <a:t>提倡简单的设计，简单的解决方案。</a:t>
            </a:r>
            <a:r>
              <a:rPr lang="en-US" altLang="zh-CN" dirty="0" smtClean="0"/>
              <a:t>XP</a:t>
            </a:r>
            <a:r>
              <a:rPr lang="zh-CN" altLang="en-US" dirty="0" smtClean="0"/>
              <a:t>总是从一个简单的系统入手，并且只创建今天，而不是明天，需要的功能模块。因为它认为，创建明天需要的功能模块可能会由于需求的变化而成为浪费。</a:t>
            </a:r>
          </a:p>
          <a:p>
            <a:pPr eaLnBrk="1" fontAlgn="auto" hangingPunct="1">
              <a:spcBef>
                <a:spcPts val="0"/>
              </a:spcBef>
              <a:spcAft>
                <a:spcPts val="0"/>
              </a:spcAft>
              <a:defRPr/>
            </a:pPr>
            <a:r>
              <a:rPr lang="en-US" altLang="zh-CN" dirty="0" smtClean="0"/>
              <a:t>·</a:t>
            </a:r>
            <a:r>
              <a:rPr lang="zh-CN" altLang="en-US" dirty="0" smtClean="0"/>
              <a:t>勇气。</a:t>
            </a:r>
            <a:r>
              <a:rPr lang="en-US" altLang="zh-CN" dirty="0" smtClean="0"/>
              <a:t>XP</a:t>
            </a:r>
            <a:r>
              <a:rPr lang="zh-CN" altLang="en-US" dirty="0" smtClean="0"/>
              <a:t>在这一点所要达到的目的（我们认为）是鼓励一些有较高风险的良好的做法。例如，它要求程序员尽可能频繁地重构代码，必须删除过时的代码，不解决技术难题就不罢休，等等。 </a:t>
            </a:r>
          </a:p>
          <a:p>
            <a:pPr eaLnBrk="1" fontAlgn="auto" hangingPunct="1">
              <a:spcBef>
                <a:spcPts val="0"/>
              </a:spcBef>
              <a:spcAft>
                <a:spcPts val="0"/>
              </a:spcAft>
              <a:defRPr/>
            </a:pPr>
            <a:r>
              <a:rPr lang="en-US" altLang="zh-CN" dirty="0" smtClean="0"/>
              <a:t>·</a:t>
            </a:r>
            <a:r>
              <a:rPr lang="zh-CN" altLang="en-US" dirty="0" smtClean="0"/>
              <a:t>团队。</a:t>
            </a:r>
            <a:r>
              <a:rPr lang="en-US" altLang="zh-CN" dirty="0" smtClean="0"/>
              <a:t>XP</a:t>
            </a:r>
            <a:r>
              <a:rPr lang="zh-CN" altLang="en-US" dirty="0" smtClean="0"/>
              <a:t>提倡团队合作，相互尊重。</a:t>
            </a:r>
            <a:r>
              <a:rPr lang="en-US" altLang="zh-CN" dirty="0" smtClean="0"/>
              <a:t>XP</a:t>
            </a:r>
            <a:r>
              <a:rPr lang="zh-CN" altLang="en-US" dirty="0" smtClean="0"/>
              <a:t>以建立并激励团队为一项重要任务。同时它把互相尊重和实际的开发习惯相结合。比如，为了尊重其他团队成员的劳动成果，每个人不得将未通过单元测试的代码集成到系统中。因此，每个人的代码质量必须过关。</a:t>
            </a:r>
          </a:p>
          <a:p>
            <a:pPr eaLnBrk="1" fontAlgn="auto" hangingPunct="1">
              <a:spcBef>
                <a:spcPts val="0"/>
              </a:spcBef>
              <a:spcAft>
                <a:spcPts val="0"/>
              </a:spcAft>
              <a:defRPr/>
            </a:pPr>
            <a:r>
              <a:rPr lang="zh-CN" altLang="en-US" dirty="0" smtClean="0"/>
              <a:t>核心做法：</a:t>
            </a:r>
          </a:p>
          <a:p>
            <a:pPr eaLnBrk="1" fontAlgn="auto" hangingPunct="1">
              <a:spcBef>
                <a:spcPts val="0"/>
              </a:spcBef>
              <a:spcAft>
                <a:spcPts val="0"/>
              </a:spcAft>
              <a:defRPr/>
            </a:pPr>
            <a:r>
              <a:rPr lang="en-US" altLang="zh-CN" dirty="0" smtClean="0"/>
              <a:t>·</a:t>
            </a:r>
            <a:r>
              <a:rPr lang="zh-CN" altLang="en-US" dirty="0" smtClean="0"/>
              <a:t>小规模，频繁的版本发布，短迭代周期。</a:t>
            </a:r>
            <a:br>
              <a:rPr lang="zh-CN" altLang="en-US" dirty="0" smtClean="0"/>
            </a:br>
            <a:r>
              <a:rPr lang="en-US" altLang="zh-CN" dirty="0" smtClean="0"/>
              <a:t>·</a:t>
            </a:r>
            <a:r>
              <a:rPr lang="zh-CN" altLang="en-US" dirty="0" smtClean="0"/>
              <a:t>测试驱动开发（</a:t>
            </a:r>
            <a:r>
              <a:rPr lang="en-US" altLang="zh-CN" dirty="0" smtClean="0"/>
              <a:t>Test-driven development</a:t>
            </a:r>
            <a:r>
              <a:rPr lang="zh-CN" altLang="en-US" dirty="0" smtClean="0"/>
              <a:t>）。</a:t>
            </a:r>
            <a:br>
              <a:rPr lang="zh-CN" altLang="en-US" dirty="0" smtClean="0"/>
            </a:br>
            <a:r>
              <a:rPr lang="en-US" altLang="zh-CN" dirty="0" smtClean="0"/>
              <a:t>·</a:t>
            </a:r>
            <a:r>
              <a:rPr lang="zh-CN" altLang="en-US" dirty="0" smtClean="0"/>
              <a:t>结对编程（</a:t>
            </a:r>
            <a:r>
              <a:rPr lang="en-US" altLang="zh-CN" dirty="0" smtClean="0"/>
              <a:t>Pair programming</a:t>
            </a:r>
            <a:r>
              <a:rPr lang="zh-CN" altLang="en-US" dirty="0" smtClean="0"/>
              <a:t>）。</a:t>
            </a:r>
            <a:br>
              <a:rPr lang="zh-CN" altLang="en-US" dirty="0" smtClean="0"/>
            </a:br>
            <a:r>
              <a:rPr lang="en-US" altLang="zh-CN" dirty="0" smtClean="0"/>
              <a:t>·</a:t>
            </a:r>
            <a:r>
              <a:rPr lang="zh-CN" altLang="en-US" dirty="0" smtClean="0"/>
              <a:t>持续集成（</a:t>
            </a:r>
            <a:r>
              <a:rPr lang="en-US" altLang="zh-CN" dirty="0" smtClean="0"/>
              <a:t>Continuous integration</a:t>
            </a:r>
            <a:r>
              <a:rPr lang="zh-CN" altLang="en-US" dirty="0" smtClean="0"/>
              <a:t>）。</a:t>
            </a:r>
            <a:br>
              <a:rPr lang="zh-CN" altLang="en-US" dirty="0" smtClean="0"/>
            </a:br>
            <a:r>
              <a:rPr lang="en-US" altLang="zh-CN" dirty="0" smtClean="0"/>
              <a:t>·</a:t>
            </a:r>
            <a:r>
              <a:rPr lang="zh-CN" altLang="en-US" dirty="0" smtClean="0"/>
              <a:t>每日站立会议（</a:t>
            </a:r>
            <a:r>
              <a:rPr lang="en-US" altLang="zh-CN" dirty="0" smtClean="0"/>
              <a:t>Daily stand-up meeting</a:t>
            </a:r>
            <a:r>
              <a:rPr lang="zh-CN" altLang="en-US" dirty="0" smtClean="0"/>
              <a:t>）。</a:t>
            </a:r>
            <a:br>
              <a:rPr lang="zh-CN" altLang="en-US" dirty="0" smtClean="0"/>
            </a:br>
            <a:r>
              <a:rPr lang="en-US" altLang="zh-CN" dirty="0" smtClean="0"/>
              <a:t>·</a:t>
            </a:r>
            <a:r>
              <a:rPr lang="zh-CN" altLang="en-US" dirty="0" smtClean="0"/>
              <a:t>共同拥有代码</a:t>
            </a:r>
            <a:r>
              <a:rPr lang="en-US" altLang="zh-CN" dirty="0" smtClean="0"/>
              <a:t>Collative code ownership.</a:t>
            </a:r>
            <a:br>
              <a:rPr lang="en-US" altLang="zh-CN" dirty="0" smtClean="0"/>
            </a:br>
            <a:r>
              <a:rPr lang="en-US" altLang="zh-CN" dirty="0" smtClean="0"/>
              <a:t>·</a:t>
            </a:r>
            <a:r>
              <a:rPr lang="zh-CN" altLang="en-US" dirty="0" smtClean="0"/>
              <a:t>系统隐喻（</a:t>
            </a:r>
            <a:r>
              <a:rPr lang="en-US" altLang="zh-CN" dirty="0" smtClean="0"/>
              <a:t>System metaphor</a:t>
            </a:r>
            <a:r>
              <a:rPr lang="zh-CN" altLang="en-US" dirty="0" smtClean="0"/>
              <a:t>）。</a:t>
            </a:r>
          </a:p>
          <a:p>
            <a:pPr eaLnBrk="1" fontAlgn="auto" hangingPunct="1">
              <a:spcBef>
                <a:spcPts val="0"/>
              </a:spcBef>
              <a:spcAft>
                <a:spcPts val="0"/>
              </a:spcAft>
              <a:defRPr/>
            </a:pPr>
            <a:endParaRPr lang="zh-CN" altLang="en-US" dirty="0" smtClean="0"/>
          </a:p>
          <a:p>
            <a:pPr eaLnBrk="1" fontAlgn="auto" hangingPunct="1">
              <a:spcBef>
                <a:spcPts val="0"/>
              </a:spcBef>
              <a:spcAft>
                <a:spcPts val="0"/>
              </a:spcAft>
              <a:defRPr/>
            </a:pPr>
            <a:endParaRPr lang="zh-CN" altLang="en-US" dirty="0" smtClean="0"/>
          </a:p>
          <a:p>
            <a:pPr eaLnBrk="1" fontAlgn="auto" hangingPunct="1">
              <a:spcBef>
                <a:spcPts val="0"/>
              </a:spcBef>
              <a:spcAft>
                <a:spcPts val="0"/>
              </a:spcAft>
              <a:defRPr/>
            </a:pPr>
            <a:endParaRPr lang="zh-CN" altLang="en-US" dirty="0" smtClean="0"/>
          </a:p>
        </p:txBody>
      </p:sp>
      <p:sp>
        <p:nvSpPr>
          <p:cNvPr id="297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53069F-2C18-4880-BC95-6941847AC7A5}" type="slidenum">
              <a:rPr lang="zh-CN" altLang="en-US" smtClean="0"/>
              <a:pPr/>
              <a:t>16</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9458" name="Picture 2" descr="bamboo"/>
          <p:cNvPicPr>
            <a:picLocks noChangeAspect="1" noChangeArrowheads="1"/>
          </p:cNvPicPr>
          <p:nvPr/>
        </p:nvPicPr>
        <p:blipFill>
          <a:blip r:embed="rId2"/>
          <a:srcRect r="13792"/>
          <a:stretch>
            <a:fillRect/>
          </a:stretch>
        </p:blipFill>
        <p:spPr bwMode="ltGray">
          <a:xfrm>
            <a:off x="6292850" y="-1588"/>
            <a:ext cx="2857500" cy="6869113"/>
          </a:xfrm>
          <a:prstGeom prst="rect">
            <a:avLst/>
          </a:prstGeom>
          <a:noFill/>
        </p:spPr>
      </p:pic>
      <p:sp>
        <p:nvSpPr>
          <p:cNvPr id="19459" name="Rectangle 3"/>
          <p:cNvSpPr>
            <a:spLocks noGrp="1" noChangeArrowheads="1"/>
          </p:cNvSpPr>
          <p:nvPr>
            <p:ph type="ctrTitle"/>
          </p:nvPr>
        </p:nvSpPr>
        <p:spPr>
          <a:xfrm>
            <a:off x="304800" y="1158875"/>
            <a:ext cx="6248400" cy="1431925"/>
          </a:xfrm>
        </p:spPr>
        <p:txBody>
          <a:bodyPr/>
          <a:lstStyle>
            <a:lvl1pPr>
              <a:defRPr/>
            </a:lvl1pPr>
          </a:lstStyle>
          <a:p>
            <a:r>
              <a:rPr lang="zh-CN" altLang="en-US" smtClean="0"/>
              <a:t>单击此处编辑母版标题样式</a:t>
            </a:r>
            <a:endParaRPr lang="zh-CN" altLang="en-US"/>
          </a:p>
        </p:txBody>
      </p:sp>
      <p:sp>
        <p:nvSpPr>
          <p:cNvPr id="19460" name="Rectangle 4"/>
          <p:cNvSpPr>
            <a:spLocks noGrp="1" noChangeArrowheads="1"/>
          </p:cNvSpPr>
          <p:nvPr>
            <p:ph type="subTitle" idx="1"/>
          </p:nvPr>
        </p:nvSpPr>
        <p:spPr>
          <a:xfrm>
            <a:off x="304800" y="3429000"/>
            <a:ext cx="6019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19461" name="Rectangle 5"/>
          <p:cNvSpPr>
            <a:spLocks noGrp="1" noChangeArrowheads="1"/>
          </p:cNvSpPr>
          <p:nvPr>
            <p:ph type="dt" sz="half" idx="2"/>
          </p:nvPr>
        </p:nvSpPr>
        <p:spPr>
          <a:xfrm>
            <a:off x="257175" y="6248400"/>
            <a:ext cx="1622425" cy="457200"/>
          </a:xfrm>
        </p:spPr>
        <p:txBody>
          <a:bodyPr/>
          <a:lstStyle>
            <a:lvl1pPr>
              <a:defRPr/>
            </a:lvl1pPr>
          </a:lstStyle>
          <a:p>
            <a:fld id="{530820CF-B880-4189-942D-D702A7CBA730}" type="datetimeFigureOut">
              <a:rPr lang="zh-CN" altLang="en-US" smtClean="0"/>
              <a:pPr/>
              <a:t>2013/3/15</a:t>
            </a:fld>
            <a:endParaRPr lang="zh-CN" altLang="en-US"/>
          </a:p>
        </p:txBody>
      </p:sp>
      <p:sp>
        <p:nvSpPr>
          <p:cNvPr id="19462" name="Rectangle 6"/>
          <p:cNvSpPr>
            <a:spLocks noGrp="1" noChangeArrowheads="1"/>
          </p:cNvSpPr>
          <p:nvPr>
            <p:ph type="ftr" sz="quarter" idx="3"/>
          </p:nvPr>
        </p:nvSpPr>
        <p:spPr>
          <a:xfrm>
            <a:off x="2108200" y="6248400"/>
            <a:ext cx="2997200" cy="457200"/>
          </a:xfrm>
        </p:spPr>
        <p:txBody>
          <a:bodyPr/>
          <a:lstStyle>
            <a:lvl1pPr>
              <a:defRPr/>
            </a:lvl1pPr>
          </a:lstStyle>
          <a:p>
            <a:endParaRPr lang="zh-CN" altLang="en-US"/>
          </a:p>
        </p:txBody>
      </p:sp>
      <p:sp>
        <p:nvSpPr>
          <p:cNvPr id="19463" name="Rectangle 7"/>
          <p:cNvSpPr>
            <a:spLocks noGrp="1" noChangeArrowheads="1"/>
          </p:cNvSpPr>
          <p:nvPr>
            <p:ph type="sldNum" sz="quarter" idx="4"/>
          </p:nvPr>
        </p:nvSpPr>
        <p:spPr>
          <a:xfrm>
            <a:off x="5486400" y="6248400"/>
            <a:ext cx="1371600" cy="457200"/>
          </a:xfrm>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29350" y="533400"/>
            <a:ext cx="200025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533400"/>
            <a:ext cx="5848350" cy="5562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600200"/>
            <a:ext cx="39243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305300" y="1600200"/>
            <a:ext cx="3924300" cy="4495800"/>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228600" y="6248400"/>
            <a:ext cx="1600200" cy="457200"/>
          </a:xfrm>
        </p:spPr>
        <p:txBody>
          <a:bodyPr/>
          <a:lstStyle>
            <a:lvl1pPr>
              <a:defRPr/>
            </a:lvl1pPr>
          </a:lstStyle>
          <a:p>
            <a:fld id="{530820CF-B880-4189-942D-D702A7CBA730}" type="datetimeFigureOut">
              <a:rPr lang="zh-CN" altLang="en-US" smtClean="0"/>
              <a:pPr/>
              <a:t>2013/3/15</a:t>
            </a:fld>
            <a:endParaRPr lang="zh-CN" altLang="en-US"/>
          </a:p>
        </p:txBody>
      </p:sp>
      <p:sp>
        <p:nvSpPr>
          <p:cNvPr id="6" name="页脚占位符 5"/>
          <p:cNvSpPr>
            <a:spLocks noGrp="1"/>
          </p:cNvSpPr>
          <p:nvPr>
            <p:ph type="ftr" sz="quarter" idx="11"/>
          </p:nvPr>
        </p:nvSpPr>
        <p:spPr>
          <a:xfrm>
            <a:off x="2209800" y="6248400"/>
            <a:ext cx="3505200" cy="4572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248400" y="6248400"/>
            <a:ext cx="1524000" cy="457200"/>
          </a:xfrm>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600200"/>
            <a:ext cx="3924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05300" y="1600200"/>
            <a:ext cx="3924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2013/3/15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4" name="Picture 2" descr="bamboo"/>
          <p:cNvPicPr>
            <a:picLocks noChangeAspect="1" noChangeArrowheads="1"/>
          </p:cNvPicPr>
          <p:nvPr/>
        </p:nvPicPr>
        <p:blipFill>
          <a:blip r:embed="rId14"/>
          <a:srcRect r="45976"/>
          <a:stretch>
            <a:fillRect/>
          </a:stretch>
        </p:blipFill>
        <p:spPr bwMode="ltGray">
          <a:xfrm>
            <a:off x="8382000" y="0"/>
            <a:ext cx="762000" cy="6858000"/>
          </a:xfrm>
          <a:prstGeom prst="rect">
            <a:avLst/>
          </a:prstGeom>
          <a:noFill/>
        </p:spPr>
      </p:pic>
      <p:sp>
        <p:nvSpPr>
          <p:cNvPr id="18435" name="Rectangle 3"/>
          <p:cNvSpPr>
            <a:spLocks noGrp="1" noChangeArrowheads="1"/>
          </p:cNvSpPr>
          <p:nvPr>
            <p:ph type="title"/>
          </p:nvPr>
        </p:nvSpPr>
        <p:spPr bwMode="auto">
          <a:xfrm>
            <a:off x="228600" y="533400"/>
            <a:ext cx="7848600" cy="762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8436" name="Rectangle 4"/>
          <p:cNvSpPr>
            <a:spLocks noGrp="1" noChangeArrowheads="1"/>
          </p:cNvSpPr>
          <p:nvPr>
            <p:ph type="body" idx="1"/>
          </p:nvPr>
        </p:nvSpPr>
        <p:spPr bwMode="auto">
          <a:xfrm>
            <a:off x="228600" y="1600200"/>
            <a:ext cx="8001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437" name="Rectangle 5"/>
          <p:cNvSpPr>
            <a:spLocks noGrp="1" noChangeArrowheads="1"/>
          </p:cNvSpPr>
          <p:nvPr>
            <p:ph type="dt" sz="half" idx="2"/>
          </p:nvPr>
        </p:nvSpPr>
        <p:spPr bwMode="auto">
          <a:xfrm>
            <a:off x="2286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vl1pPr>
          </a:lstStyle>
          <a:p>
            <a:fld id="{530820CF-B880-4189-942D-D702A7CBA730}" type="datetimeFigureOut">
              <a:rPr lang="zh-CN" altLang="en-US" smtClean="0"/>
              <a:pPr/>
              <a:t>2013/3/15</a:t>
            </a:fld>
            <a:endParaRPr lang="zh-CN" altLang="en-US"/>
          </a:p>
        </p:txBody>
      </p:sp>
      <p:sp>
        <p:nvSpPr>
          <p:cNvPr id="18438" name="Rectangle 6"/>
          <p:cNvSpPr>
            <a:spLocks noGrp="1" noChangeArrowheads="1"/>
          </p:cNvSpPr>
          <p:nvPr>
            <p:ph type="ftr" sz="quarter" idx="3"/>
          </p:nvPr>
        </p:nvSpPr>
        <p:spPr bwMode="auto">
          <a:xfrm>
            <a:off x="22098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lvl1pPr>
          </a:lstStyle>
          <a:p>
            <a:endParaRPr lang="zh-CN" altLang="en-US"/>
          </a:p>
        </p:txBody>
      </p:sp>
      <p:sp>
        <p:nvSpPr>
          <p:cNvPr id="18439" name="Rectangle 7"/>
          <p:cNvSpPr>
            <a:spLocks noGrp="1" noChangeArrowheads="1"/>
          </p:cNvSpPr>
          <p:nvPr>
            <p:ph type="sldNum" sz="quarter" idx="4"/>
          </p:nvPr>
        </p:nvSpPr>
        <p:spPr bwMode="auto">
          <a:xfrm>
            <a:off x="6248400" y="6248400"/>
            <a:ext cx="152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Black" pitchFamily="34" charset="0"/>
          <a:ea typeface="华文隶书" pitchFamily="2" charset="-122"/>
        </a:defRPr>
      </a:lvl2pPr>
      <a:lvl3pPr algn="ctr" rtl="0" eaLnBrk="1" fontAlgn="base" hangingPunct="1">
        <a:spcBef>
          <a:spcPct val="0"/>
        </a:spcBef>
        <a:spcAft>
          <a:spcPct val="0"/>
        </a:spcAft>
        <a:defRPr kumimoji="1" sz="4400">
          <a:solidFill>
            <a:schemeClr val="tx2"/>
          </a:solidFill>
          <a:latin typeface="Arial Black" pitchFamily="34" charset="0"/>
          <a:ea typeface="华文隶书" pitchFamily="2" charset="-122"/>
        </a:defRPr>
      </a:lvl3pPr>
      <a:lvl4pPr algn="ctr" rtl="0" eaLnBrk="1" fontAlgn="base" hangingPunct="1">
        <a:spcBef>
          <a:spcPct val="0"/>
        </a:spcBef>
        <a:spcAft>
          <a:spcPct val="0"/>
        </a:spcAft>
        <a:defRPr kumimoji="1" sz="4400">
          <a:solidFill>
            <a:schemeClr val="tx2"/>
          </a:solidFill>
          <a:latin typeface="Arial Black" pitchFamily="34" charset="0"/>
          <a:ea typeface="华文隶书" pitchFamily="2" charset="-122"/>
        </a:defRPr>
      </a:lvl4pPr>
      <a:lvl5pPr algn="ctr" rtl="0" eaLnBrk="1" fontAlgn="base" hangingPunct="1">
        <a:spcBef>
          <a:spcPct val="0"/>
        </a:spcBef>
        <a:spcAft>
          <a:spcPct val="0"/>
        </a:spcAft>
        <a:defRPr kumimoji="1" sz="4400">
          <a:solidFill>
            <a:schemeClr val="tx2"/>
          </a:solidFill>
          <a:latin typeface="Arial Black" pitchFamily="34" charset="0"/>
          <a:ea typeface="华文隶书" pitchFamily="2" charset="-122"/>
        </a:defRPr>
      </a:lvl5pPr>
      <a:lvl6pPr marL="457200" algn="ctr" rtl="0" eaLnBrk="1" fontAlgn="base" hangingPunct="1">
        <a:spcBef>
          <a:spcPct val="0"/>
        </a:spcBef>
        <a:spcAft>
          <a:spcPct val="0"/>
        </a:spcAft>
        <a:defRPr kumimoji="1" sz="4400">
          <a:solidFill>
            <a:schemeClr val="tx2"/>
          </a:solidFill>
          <a:latin typeface="Arial Black" pitchFamily="34" charset="0"/>
          <a:ea typeface="华文隶书" pitchFamily="2" charset="-122"/>
        </a:defRPr>
      </a:lvl6pPr>
      <a:lvl7pPr marL="914400" algn="ctr" rtl="0" eaLnBrk="1" fontAlgn="base" hangingPunct="1">
        <a:spcBef>
          <a:spcPct val="0"/>
        </a:spcBef>
        <a:spcAft>
          <a:spcPct val="0"/>
        </a:spcAft>
        <a:defRPr kumimoji="1" sz="4400">
          <a:solidFill>
            <a:schemeClr val="tx2"/>
          </a:solidFill>
          <a:latin typeface="Arial Black" pitchFamily="34" charset="0"/>
          <a:ea typeface="华文隶书" pitchFamily="2" charset="-122"/>
        </a:defRPr>
      </a:lvl7pPr>
      <a:lvl8pPr marL="1371600" algn="ctr" rtl="0" eaLnBrk="1" fontAlgn="base" hangingPunct="1">
        <a:spcBef>
          <a:spcPct val="0"/>
        </a:spcBef>
        <a:spcAft>
          <a:spcPct val="0"/>
        </a:spcAft>
        <a:defRPr kumimoji="1" sz="4400">
          <a:solidFill>
            <a:schemeClr val="tx2"/>
          </a:solidFill>
          <a:latin typeface="Arial Black" pitchFamily="34" charset="0"/>
          <a:ea typeface="华文隶书" pitchFamily="2" charset="-122"/>
        </a:defRPr>
      </a:lvl8pPr>
      <a:lvl9pPr marL="1828800" algn="ctr" rtl="0" eaLnBrk="1" fontAlgn="base" hangingPunct="1">
        <a:spcBef>
          <a:spcPct val="0"/>
        </a:spcBef>
        <a:spcAft>
          <a:spcPct val="0"/>
        </a:spcAft>
        <a:defRPr kumimoji="1" sz="4400">
          <a:solidFill>
            <a:schemeClr val="tx2"/>
          </a:solidFill>
          <a:latin typeface="Arial Black" pitchFamily="34" charset="0"/>
          <a:ea typeface="华文隶书" pitchFamily="2" charset="-122"/>
        </a:defRPr>
      </a:lvl9pPr>
    </p:titleStyle>
    <p:bodyStyle>
      <a:lvl1pPr marL="342900" indent="-342900" algn="l" rtl="0" eaLnBrk="1" fontAlgn="base" hangingPunct="1">
        <a:spcBef>
          <a:spcPct val="20000"/>
        </a:spcBef>
        <a:spcAft>
          <a:spcPct val="0"/>
        </a:spcAft>
        <a:buClr>
          <a:schemeClr val="bg2"/>
        </a:buClr>
        <a:buSzPct val="65000"/>
        <a:buFont typeface="Wingdings" pitchFamily="2" charset="2"/>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bg2"/>
        </a:buClr>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敏捷开发初探</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pPr lvl="1"/>
            <a:r>
              <a:rPr lang="zh-CN" altLang="en-US" b="1" dirty="0" smtClean="0"/>
              <a:t>敏捷开发（</a:t>
            </a:r>
            <a:r>
              <a:rPr lang="en-US" altLang="zh-CN" b="1" dirty="0" smtClean="0"/>
              <a:t>Agile</a:t>
            </a:r>
            <a:r>
              <a:rPr lang="zh-CN" altLang="en-US" b="1" dirty="0" smtClean="0"/>
              <a:t>）是一种关注价值、消除浪费、以人为核</a:t>
            </a:r>
            <a:r>
              <a:rPr lang="zh-CN" altLang="en-US" dirty="0" smtClean="0"/>
              <a:t>心、迭代、循序渐进的开发方法。</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宣言与价值观</a:t>
            </a:r>
            <a:endParaRPr lang="zh-CN" altLang="en-US" dirty="0"/>
          </a:p>
        </p:txBody>
      </p:sp>
      <p:sp>
        <p:nvSpPr>
          <p:cNvPr id="3" name="内容占位符 2"/>
          <p:cNvSpPr>
            <a:spLocks noGrp="1"/>
          </p:cNvSpPr>
          <p:nvPr>
            <p:ph idx="1"/>
          </p:nvPr>
        </p:nvSpPr>
        <p:spPr/>
        <p:txBody>
          <a:bodyPr/>
          <a:lstStyle/>
          <a:p>
            <a:pPr>
              <a:lnSpc>
                <a:spcPct val="110000"/>
              </a:lnSpc>
              <a:buFontTx/>
              <a:buChar char="•"/>
            </a:pPr>
            <a:r>
              <a:rPr lang="zh-CN" altLang="en-US" sz="3600" dirty="0" smtClean="0"/>
              <a:t> 敏捷宣言</a:t>
            </a:r>
          </a:p>
          <a:p>
            <a:pPr>
              <a:lnSpc>
                <a:spcPct val="110000"/>
              </a:lnSpc>
              <a:buNone/>
            </a:pPr>
            <a:r>
              <a:rPr lang="zh-CN" altLang="en-US" dirty="0" smtClean="0"/>
              <a:t>     人和交互重于过程和工具。 </a:t>
            </a:r>
            <a:br>
              <a:rPr lang="zh-CN" altLang="en-US" dirty="0" smtClean="0"/>
            </a:br>
            <a:r>
              <a:rPr lang="zh-CN" altLang="en-US" dirty="0" smtClean="0"/>
              <a:t>  可以工作的软件重于求全责备的文档。 </a:t>
            </a:r>
            <a:br>
              <a:rPr lang="zh-CN" altLang="en-US" dirty="0" smtClean="0"/>
            </a:br>
            <a:r>
              <a:rPr lang="zh-CN" altLang="en-US" dirty="0" smtClean="0"/>
              <a:t>  客户合作重于合同谈判。 </a:t>
            </a:r>
            <a:br>
              <a:rPr lang="zh-CN" altLang="en-US" dirty="0" smtClean="0"/>
            </a:br>
            <a:r>
              <a:rPr lang="zh-CN" altLang="en-US" dirty="0" smtClean="0"/>
              <a:t>  随时应对变化重于循规蹈矩。</a:t>
            </a:r>
          </a:p>
          <a:p>
            <a:pPr>
              <a:lnSpc>
                <a:spcPct val="110000"/>
              </a:lnSpc>
              <a:buFontTx/>
              <a:buChar char="•"/>
            </a:pPr>
            <a:r>
              <a:rPr lang="zh-CN" altLang="en-US" sz="3600" dirty="0" smtClean="0"/>
              <a:t> 核心价值观</a:t>
            </a:r>
            <a:endParaRPr lang="en-US" altLang="zh-CN" sz="3600" dirty="0" smtClean="0"/>
          </a:p>
          <a:p>
            <a:pPr>
              <a:lnSpc>
                <a:spcPct val="110000"/>
              </a:lnSpc>
              <a:buNone/>
            </a:pPr>
            <a:r>
              <a:rPr lang="zh-CN" altLang="en-US" dirty="0" smtClean="0"/>
              <a:t>    沟通，简单，反馈，勇气，尊重</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zh-CN" altLang="en-US" dirty="0" smtClean="0"/>
              <a:t>是一种开发方法学（</a:t>
            </a:r>
            <a:r>
              <a:rPr lang="en-US" altLang="zh-CN" dirty="0" smtClean="0"/>
              <a:t>Methodology</a:t>
            </a:r>
            <a:r>
              <a:rPr lang="zh-CN" altLang="en-US" dirty="0" smtClean="0"/>
              <a:t>），可以应对客户快速变</a:t>
            </a:r>
            <a:r>
              <a:rPr lang="en-US" altLang="zh-CN" dirty="0" smtClean="0"/>
              <a:t> </a:t>
            </a:r>
            <a:r>
              <a:rPr lang="zh-CN" altLang="en-US" dirty="0" smtClean="0"/>
              <a:t>更的需求。</a:t>
            </a:r>
          </a:p>
          <a:p>
            <a:pPr lvl="1"/>
            <a:r>
              <a:rPr lang="zh-CN" altLang="en-US" dirty="0" smtClean="0"/>
              <a:t>强调以人为核心，采用迭代的方式，循序渐进地开发软件。</a:t>
            </a:r>
          </a:p>
          <a:p>
            <a:pPr lvl="1"/>
            <a:r>
              <a:rPr lang="zh-CN" altLang="en-US" dirty="0" smtClean="0"/>
              <a:t>在敏捷开发过程中，软件项目被划分成多个相互联系但也能独立运行的子项目。</a:t>
            </a:r>
          </a:p>
          <a:p>
            <a:pPr lvl="1"/>
            <a:r>
              <a:rPr lang="en-US" altLang="zh-CN" dirty="0" smtClean="0"/>
              <a:t> </a:t>
            </a:r>
            <a:r>
              <a:rPr lang="zh-CN" altLang="en-US" dirty="0" smtClean="0"/>
              <a:t>每个子项目在开发、测试直至完成的过程中一直保持可使用的状态。</a:t>
            </a:r>
          </a:p>
          <a:p>
            <a:pPr lvl="1"/>
            <a:r>
              <a:rPr lang="zh-CN" altLang="en-US" dirty="0" smtClean="0"/>
              <a:t>这个过程就是要形成开发过程中团队之成员之间更加有效的合作关系，使其灵活性更高，以适应不断变化的需求。</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敏捷团队成员</a:t>
            </a:r>
            <a:endParaRPr lang="zh-CN" altLang="en-US" dirty="0"/>
          </a:p>
        </p:txBody>
      </p:sp>
      <p:sp>
        <p:nvSpPr>
          <p:cNvPr id="3" name="内容占位符 2"/>
          <p:cNvSpPr>
            <a:spLocks noGrp="1"/>
          </p:cNvSpPr>
          <p:nvPr>
            <p:ph idx="1"/>
          </p:nvPr>
        </p:nvSpPr>
        <p:spPr/>
        <p:txBody>
          <a:bodyPr/>
          <a:lstStyle/>
          <a:p>
            <a:r>
              <a:rPr lang="zh-CN" altLang="en-US" b="1" dirty="0" smtClean="0"/>
              <a:t>优秀的沟通能力</a:t>
            </a:r>
          </a:p>
          <a:p>
            <a:pPr lvl="1"/>
            <a:r>
              <a:rPr lang="zh-CN" altLang="en-US" dirty="0" smtClean="0"/>
              <a:t>这一点的重要性不言而喻，敏捷里最强调的就是沟通，最有效的沟通方式就是面对面的交流。那种只会埋头干活，不会沟通的就需要提高自己的沟通能力。</a:t>
            </a:r>
          </a:p>
          <a:p>
            <a:pPr lvl="1"/>
            <a:r>
              <a:rPr lang="zh-CN" altLang="en-US" dirty="0" smtClean="0"/>
              <a:t>注：人是敏捷开发的核心。</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敏捷开发的独特性</a:t>
            </a:r>
            <a:endParaRPr lang="zh-CN" altLang="en-US" dirty="0"/>
          </a:p>
        </p:txBody>
      </p:sp>
      <p:sp>
        <p:nvSpPr>
          <p:cNvPr id="3" name="内容占位符 2"/>
          <p:cNvSpPr>
            <a:spLocks noGrp="1"/>
          </p:cNvSpPr>
          <p:nvPr>
            <p:ph idx="1"/>
          </p:nvPr>
        </p:nvSpPr>
        <p:spPr/>
        <p:txBody>
          <a:bodyPr/>
          <a:lstStyle/>
          <a:p>
            <a:r>
              <a:rPr lang="zh-CN" altLang="en-US" sz="2500" dirty="0" smtClean="0"/>
              <a:t>敏捷开发过程与传统开发过程的最大的不同：</a:t>
            </a:r>
          </a:p>
          <a:p>
            <a:pPr lvl="1"/>
            <a:r>
              <a:rPr lang="en-US" altLang="zh-CN" sz="2500" dirty="0" smtClean="0"/>
              <a:t> </a:t>
            </a:r>
            <a:r>
              <a:rPr lang="zh-CN" altLang="en-US" sz="2500" dirty="0" smtClean="0"/>
              <a:t>在敏捷开发过程中，团队是有激情、有活力的，能够适应更大的变化，生产出更高质量的软件。”</a:t>
            </a:r>
          </a:p>
          <a:p>
            <a:pPr lvl="1"/>
            <a:r>
              <a:rPr lang="en-US" altLang="zh-CN" sz="2500" dirty="0" smtClean="0"/>
              <a:t> </a:t>
            </a:r>
            <a:r>
              <a:rPr lang="zh-CN" altLang="en-US" sz="2500" dirty="0" smtClean="0"/>
              <a:t>在敏捷开发 中，要求团队是跨职能的。团队应该包含开发人员、测试人员、美工及文档人员</a:t>
            </a:r>
            <a:r>
              <a:rPr lang="zh-CN" altLang="en-US" sz="2900" dirty="0" smtClean="0"/>
              <a:t>。</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zh-CN" altLang="en-US" dirty="0" smtClean="0">
                <a:ea typeface="楷体_GB2312" pitchFamily="49" charset="-122"/>
              </a:rPr>
              <a:t>已有的敏捷过程：</a:t>
            </a:r>
            <a:endParaRPr lang="zh-CN" altLang="en-US" dirty="0" smtClean="0">
              <a:ea typeface="宋体" pitchFamily="2" charset="-122"/>
            </a:endParaRPr>
          </a:p>
        </p:txBody>
      </p:sp>
      <p:sp>
        <p:nvSpPr>
          <p:cNvPr id="10243" name="Rectangle 3"/>
          <p:cNvSpPr>
            <a:spLocks noGrp="1" noChangeArrowheads="1"/>
          </p:cNvSpPr>
          <p:nvPr>
            <p:ph idx="1"/>
          </p:nvPr>
        </p:nvSpPr>
        <p:spPr>
          <a:xfrm>
            <a:off x="468313" y="1571611"/>
            <a:ext cx="7675587" cy="4006863"/>
          </a:xfrm>
        </p:spPr>
        <p:txBody>
          <a:bodyPr/>
          <a:lstStyle/>
          <a:p>
            <a:pPr lvl="1">
              <a:buClr>
                <a:schemeClr val="tx1"/>
              </a:buClr>
              <a:buFont typeface="Wingdings" pitchFamily="2" charset="2"/>
              <a:buChar char="à"/>
            </a:pPr>
            <a:r>
              <a:rPr lang="en-US" altLang="zh-CN" dirty="0" smtClean="0">
                <a:solidFill>
                  <a:srgbClr val="FF3300"/>
                </a:solidFill>
                <a:ea typeface="楷体_GB2312" pitchFamily="49" charset="-122"/>
              </a:rPr>
              <a:t>XP(</a:t>
            </a:r>
            <a:r>
              <a:rPr lang="en-US" altLang="zh-CN" dirty="0" err="1" smtClean="0">
                <a:solidFill>
                  <a:srgbClr val="FF3300"/>
                </a:solidFill>
                <a:ea typeface="楷体_GB2312" pitchFamily="49" charset="-122"/>
              </a:rPr>
              <a:t>eXtreme</a:t>
            </a:r>
            <a:r>
              <a:rPr lang="en-US" altLang="zh-CN" dirty="0" smtClean="0">
                <a:solidFill>
                  <a:srgbClr val="FF3300"/>
                </a:solidFill>
                <a:ea typeface="楷体_GB2312" pitchFamily="49" charset="-122"/>
              </a:rPr>
              <a:t> Programming)</a:t>
            </a:r>
            <a:r>
              <a:rPr lang="zh-CN" altLang="en-US" dirty="0" smtClean="0">
                <a:ea typeface="楷体_GB2312" pitchFamily="49" charset="-122"/>
              </a:rPr>
              <a:t>：</a:t>
            </a:r>
            <a:r>
              <a:rPr lang="zh-CN" altLang="en-US" sz="2400" dirty="0" smtClean="0"/>
              <a:t>极限编程</a:t>
            </a:r>
            <a:endParaRPr lang="en-US" altLang="zh-CN" dirty="0" smtClean="0">
              <a:solidFill>
                <a:srgbClr val="FF0000"/>
              </a:solidFill>
              <a:ea typeface="楷体_GB2312" pitchFamily="49" charset="-122"/>
            </a:endParaRPr>
          </a:p>
          <a:p>
            <a:pPr lvl="1">
              <a:buClr>
                <a:schemeClr val="tx1"/>
              </a:buClr>
              <a:buFont typeface="Wingdings" pitchFamily="2" charset="2"/>
              <a:buChar char="à"/>
            </a:pPr>
            <a:r>
              <a:rPr lang="en-US" altLang="zh-CN" dirty="0" smtClean="0">
                <a:solidFill>
                  <a:srgbClr val="FF0000"/>
                </a:solidFill>
                <a:ea typeface="楷体_GB2312" pitchFamily="49" charset="-122"/>
              </a:rPr>
              <a:t>SCRUM</a:t>
            </a:r>
            <a:r>
              <a:rPr lang="zh-CN" altLang="en-US" dirty="0" smtClean="0">
                <a:solidFill>
                  <a:srgbClr val="FF0000"/>
                </a:solidFill>
                <a:ea typeface="楷体_GB2312" pitchFamily="49" charset="-122"/>
              </a:rPr>
              <a:t>：</a:t>
            </a:r>
            <a:r>
              <a:rPr lang="en-US" altLang="zh-CN" sz="2400" dirty="0" smtClean="0"/>
              <a:t> “</a:t>
            </a:r>
            <a:r>
              <a:rPr lang="zh-CN" altLang="en-US" sz="2400" dirty="0" smtClean="0"/>
              <a:t>棒球”团队开发模式</a:t>
            </a:r>
            <a:endParaRPr lang="en-US" altLang="zh-CN" dirty="0" smtClean="0">
              <a:solidFill>
                <a:schemeClr val="tx1"/>
              </a:solidFill>
              <a:ea typeface="楷体_GB2312" pitchFamily="49" charset="-122"/>
            </a:endParaRPr>
          </a:p>
          <a:p>
            <a:pPr lvl="1">
              <a:buClr>
                <a:schemeClr val="tx1"/>
              </a:buClr>
              <a:buFont typeface="Wingdings" pitchFamily="2" charset="2"/>
              <a:buChar char="à"/>
            </a:pPr>
            <a:r>
              <a:rPr lang="en-US" altLang="zh-CN" dirty="0" smtClean="0">
                <a:ea typeface="楷体_GB2312" pitchFamily="49" charset="-122"/>
              </a:rPr>
              <a:t>Crystal </a:t>
            </a:r>
            <a:r>
              <a:rPr lang="en-US" altLang="zh-CN" sz="2400" dirty="0" smtClean="0"/>
              <a:t>Clear </a:t>
            </a:r>
            <a:r>
              <a:rPr lang="zh-CN" altLang="en-US" dirty="0" smtClean="0">
                <a:ea typeface="楷体_GB2312" pitchFamily="49" charset="-122"/>
              </a:rPr>
              <a:t>：</a:t>
            </a:r>
            <a:r>
              <a:rPr lang="zh-CN" altLang="en-US" sz="2400" dirty="0" smtClean="0"/>
              <a:t>水晶开发</a:t>
            </a:r>
            <a:endParaRPr lang="zh-CN" altLang="en-US" dirty="0" smtClean="0">
              <a:ea typeface="楷体_GB2312" pitchFamily="49" charset="-122"/>
            </a:endParaRPr>
          </a:p>
          <a:p>
            <a:pPr lvl="1">
              <a:buClr>
                <a:schemeClr val="tx1"/>
              </a:buClr>
              <a:buFont typeface="Wingdings" pitchFamily="2" charset="2"/>
              <a:buChar char="à"/>
            </a:pPr>
            <a:r>
              <a:rPr lang="en-US" altLang="zh-CN" dirty="0" smtClean="0">
                <a:ea typeface="楷体_GB2312" pitchFamily="49" charset="-122"/>
              </a:rPr>
              <a:t>FDD(Feature Driven Development)</a:t>
            </a:r>
            <a:r>
              <a:rPr lang="zh-CN" altLang="en-US" dirty="0" smtClean="0">
                <a:ea typeface="楷体_GB2312" pitchFamily="49" charset="-122"/>
              </a:rPr>
              <a:t>：</a:t>
            </a:r>
            <a:r>
              <a:rPr lang="zh-CN" altLang="en-US" sz="2400" dirty="0" smtClean="0"/>
              <a:t>特征驱动开发</a:t>
            </a:r>
            <a:endParaRPr lang="zh-CN" altLang="en-US" dirty="0" smtClean="0">
              <a:ea typeface="楷体_GB2312" pitchFamily="49" charset="-122"/>
            </a:endParaRPr>
          </a:p>
          <a:p>
            <a:pPr lvl="1">
              <a:buClr>
                <a:schemeClr val="tx1"/>
              </a:buClr>
              <a:buFont typeface="Wingdings" pitchFamily="2" charset="2"/>
              <a:buChar char="à"/>
            </a:pPr>
            <a:r>
              <a:rPr lang="en-US" altLang="zh-CN" sz="2400" dirty="0" smtClean="0"/>
              <a:t>DSDM:</a:t>
            </a:r>
            <a:r>
              <a:rPr lang="zh-CN" altLang="en-US" sz="2400" dirty="0" smtClean="0"/>
              <a:t>动态系统开发方法</a:t>
            </a:r>
            <a:r>
              <a:rPr lang="zh-CN" altLang="en-US" dirty="0" smtClean="0">
                <a:ea typeface="楷体_GB2312" pitchFamily="49" charset="-122"/>
              </a:rPr>
              <a:t>。</a:t>
            </a:r>
          </a:p>
        </p:txBody>
      </p:sp>
      <p:graphicFrame>
        <p:nvGraphicFramePr>
          <p:cNvPr id="3074" name="Chart 7"/>
          <p:cNvGraphicFramePr>
            <a:graphicFrameLocks/>
          </p:cNvGraphicFramePr>
          <p:nvPr/>
        </p:nvGraphicFramePr>
        <p:xfrm>
          <a:off x="4071903" y="3786190"/>
          <a:ext cx="5072097" cy="3252825"/>
        </p:xfrm>
        <a:graphic>
          <a:graphicData uri="http://schemas.openxmlformats.org/presentationml/2006/ole">
            <mc:AlternateContent xmlns:mc="http://schemas.openxmlformats.org/markup-compatibility/2006">
              <mc:Choice xmlns:v="urn:schemas-microsoft-com:vml" Requires="v">
                <p:oleObj spid="_x0000_s3078" r:id="rId3" imgW="10364098" imgH="6706181" progId="Excel.Sheet.8">
                  <p:embed/>
                </p:oleObj>
              </mc:Choice>
              <mc:Fallback>
                <p:oleObj r:id="rId3" imgW="10364098" imgH="6706181" progId="Excel.Sheet.8">
                  <p:embed/>
                  <p:pic>
                    <p:nvPicPr>
                      <p:cNvPr id="0" name="Char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903" y="3786190"/>
                        <a:ext cx="5072097" cy="325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ln>
            <a:miter lim="800000"/>
            <a:headEnd/>
            <a:tailEnd/>
          </a:ln>
        </p:spPr>
        <p:txBody>
          <a:bodyPr vert="horz" wrap="square" lIns="91440" tIns="45720" rIns="91440" bIns="45720" numCol="1" anchorCtr="0" compatLnSpc="1">
            <a:prstTxWarp prst="textNoShape">
              <a:avLst/>
            </a:prstTxWarp>
          </a:bodyPr>
          <a:lstStyle/>
          <a:p>
            <a:pPr eaLnBrk="1" hangingPunct="1"/>
            <a:r>
              <a:rPr lang="zh-CN" altLang="en-US" dirty="0" smtClean="0"/>
              <a:t>敏捷开发介绍</a:t>
            </a:r>
            <a:r>
              <a:rPr lang="en-US" altLang="zh-CN" dirty="0" smtClean="0"/>
              <a:t>-</a:t>
            </a:r>
            <a:r>
              <a:rPr lang="zh-CN" altLang="en-US" dirty="0" smtClean="0"/>
              <a:t>极限编程</a:t>
            </a:r>
            <a:r>
              <a:rPr lang="en-US" altLang="zh-CN" dirty="0" smtClean="0"/>
              <a:t>XP</a:t>
            </a:r>
            <a:endParaRPr lang="zh-CN" altLang="en-US" dirty="0" smtClean="0"/>
          </a:p>
        </p:txBody>
      </p:sp>
      <p:sp>
        <p:nvSpPr>
          <p:cNvPr id="13315" name="内容占位符 2"/>
          <p:cNvSpPr>
            <a:spLocks noGrp="1"/>
          </p:cNvSpPr>
          <p:nvPr>
            <p:ph idx="1"/>
          </p:nvPr>
        </p:nvSpPr>
        <p:spPr bwMode="auto">
          <a:xfrm>
            <a:off x="428596" y="1285860"/>
            <a:ext cx="8043890" cy="5357826"/>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l"/>
            </a:pPr>
            <a:r>
              <a:rPr lang="zh-CN" altLang="en-US" b="1" dirty="0" smtClean="0">
                <a:solidFill>
                  <a:srgbClr val="C00000"/>
                </a:solidFill>
              </a:rPr>
              <a:t>主要目的是降低需求变化的成本</a:t>
            </a:r>
            <a:endParaRPr lang="en-US" altLang="zh-CN" b="1" dirty="0" smtClean="0">
              <a:solidFill>
                <a:srgbClr val="C00000"/>
              </a:solidFill>
            </a:endParaRPr>
          </a:p>
          <a:p>
            <a:pPr>
              <a:buFont typeface="Wingdings" pitchFamily="2" charset="2"/>
              <a:buChar char="l"/>
            </a:pPr>
            <a:r>
              <a:rPr lang="zh-CN" altLang="en-US" b="1" dirty="0" smtClean="0">
                <a:solidFill>
                  <a:srgbClr val="C00000"/>
                </a:solidFill>
              </a:rPr>
              <a:t>定义了一套简单的开发流程</a:t>
            </a:r>
            <a:endParaRPr lang="en-US" altLang="zh-CN" sz="1800" dirty="0" smtClean="0"/>
          </a:p>
          <a:p>
            <a:pPr>
              <a:buFontTx/>
              <a:buNone/>
            </a:pPr>
            <a:r>
              <a:rPr lang="en-US" altLang="zh-CN" sz="1800" dirty="0" smtClean="0"/>
              <a:t>	</a:t>
            </a:r>
            <a:r>
              <a:rPr lang="zh-CN" altLang="en-US" sz="1800" dirty="0" smtClean="0"/>
              <a:t>包括：编写用户案例，架构规范，实施规划，迭代计划，代码开发，单元测试，验收测试等等</a:t>
            </a:r>
            <a:endParaRPr lang="en-US" altLang="zh-CN" sz="1800" dirty="0" smtClean="0"/>
          </a:p>
          <a:p>
            <a:pPr>
              <a:buFont typeface="Wingdings" pitchFamily="2" charset="2"/>
              <a:buChar char="l"/>
            </a:pPr>
            <a:r>
              <a:rPr lang="zh-CN" altLang="en-US" b="1" dirty="0" smtClean="0">
                <a:solidFill>
                  <a:srgbClr val="C00000"/>
                </a:solidFill>
              </a:rPr>
              <a:t>提倡互动交流、反馈、简单、勇气、团队</a:t>
            </a:r>
            <a:endParaRPr lang="en-US" altLang="zh-CN" b="1" dirty="0" smtClean="0">
              <a:solidFill>
                <a:srgbClr val="C00000"/>
              </a:solidFill>
            </a:endParaRPr>
          </a:p>
          <a:p>
            <a:pPr>
              <a:buFont typeface="Wingdings" pitchFamily="2" charset="2"/>
              <a:buChar char="l"/>
            </a:pPr>
            <a:r>
              <a:rPr lang="zh-CN" altLang="en-US" b="1" dirty="0" smtClean="0">
                <a:solidFill>
                  <a:srgbClr val="C00000"/>
                </a:solidFill>
              </a:rPr>
              <a:t>核心做法：</a:t>
            </a:r>
          </a:p>
          <a:p>
            <a:pPr>
              <a:buFontTx/>
              <a:buNone/>
            </a:pPr>
            <a:r>
              <a:rPr lang="en-US" altLang="zh-CN" sz="2400" dirty="0" smtClean="0"/>
              <a:t>	</a:t>
            </a:r>
            <a:r>
              <a:rPr lang="zh-CN" altLang="en-US" sz="2400" dirty="0" smtClean="0"/>
              <a:t>小规模，频繁的版本发布，短迭代周期。</a:t>
            </a:r>
            <a:br>
              <a:rPr lang="zh-CN" altLang="en-US" sz="2400" dirty="0" smtClean="0"/>
            </a:br>
            <a:r>
              <a:rPr lang="en-US" altLang="zh-CN" sz="2400" dirty="0" smtClean="0"/>
              <a:t>·</a:t>
            </a:r>
            <a:r>
              <a:rPr lang="zh-CN" altLang="en-US" sz="2400" dirty="0" smtClean="0"/>
              <a:t>测试驱动开发（</a:t>
            </a:r>
            <a:r>
              <a:rPr lang="en-US" altLang="zh-CN" sz="2400" dirty="0" smtClean="0"/>
              <a:t>Test-driven development</a:t>
            </a:r>
            <a:r>
              <a:rPr lang="zh-CN" altLang="en-US" sz="2400" dirty="0" smtClean="0"/>
              <a:t>）。</a:t>
            </a:r>
            <a:br>
              <a:rPr lang="zh-CN" altLang="en-US" sz="2400" dirty="0" smtClean="0"/>
            </a:br>
            <a:r>
              <a:rPr lang="en-US" altLang="zh-CN" sz="2400" dirty="0" smtClean="0"/>
              <a:t>·</a:t>
            </a:r>
            <a:r>
              <a:rPr lang="zh-CN" altLang="en-US" sz="2400" dirty="0" smtClean="0"/>
              <a:t>结对编程（</a:t>
            </a:r>
            <a:r>
              <a:rPr lang="en-US" altLang="zh-CN" sz="2400" dirty="0" smtClean="0"/>
              <a:t>Pair programming</a:t>
            </a:r>
            <a:r>
              <a:rPr lang="zh-CN" altLang="en-US" sz="2400" dirty="0" smtClean="0"/>
              <a:t>）。</a:t>
            </a:r>
            <a:br>
              <a:rPr lang="zh-CN" altLang="en-US" sz="2400" dirty="0" smtClean="0"/>
            </a:br>
            <a:r>
              <a:rPr lang="en-US" altLang="zh-CN" sz="2400" dirty="0" smtClean="0"/>
              <a:t>·</a:t>
            </a:r>
            <a:r>
              <a:rPr lang="zh-CN" altLang="en-US" sz="2400" dirty="0" smtClean="0"/>
              <a:t>持续集成（</a:t>
            </a:r>
            <a:r>
              <a:rPr lang="en-US" altLang="zh-CN" sz="2400" dirty="0" smtClean="0"/>
              <a:t>Continuous integration</a:t>
            </a:r>
            <a:r>
              <a:rPr lang="zh-CN" altLang="en-US" sz="2400" dirty="0" smtClean="0"/>
              <a:t>）。</a:t>
            </a:r>
            <a:br>
              <a:rPr lang="zh-CN" altLang="en-US" sz="2400" dirty="0" smtClean="0"/>
            </a:br>
            <a:r>
              <a:rPr lang="en-US" altLang="zh-CN" sz="2400" dirty="0" smtClean="0"/>
              <a:t>·</a:t>
            </a:r>
            <a:r>
              <a:rPr lang="zh-CN" altLang="en-US" sz="2400" dirty="0" smtClean="0"/>
              <a:t>每日站立会议（</a:t>
            </a:r>
            <a:r>
              <a:rPr lang="en-US" altLang="zh-CN" sz="2400" dirty="0" smtClean="0"/>
              <a:t>Daily stand-up meeting</a:t>
            </a:r>
            <a:r>
              <a:rPr lang="zh-CN" altLang="en-US" sz="2400" dirty="0" smtClean="0"/>
              <a:t>）。</a:t>
            </a:r>
            <a:br>
              <a:rPr lang="zh-CN" altLang="en-US" sz="2400" dirty="0" smtClean="0"/>
            </a:br>
            <a:r>
              <a:rPr lang="en-US" altLang="zh-CN" sz="2400" dirty="0" smtClean="0"/>
              <a:t>·</a:t>
            </a:r>
            <a:r>
              <a:rPr lang="zh-CN" altLang="en-US" sz="2400" dirty="0" smtClean="0"/>
              <a:t>共同拥有代码</a:t>
            </a:r>
            <a:r>
              <a:rPr lang="en-US" altLang="zh-CN" sz="2400" dirty="0" smtClean="0"/>
              <a:t>Collative code ownership.</a:t>
            </a:r>
            <a:br>
              <a:rPr lang="en-US" altLang="zh-CN" sz="2400" dirty="0" smtClean="0"/>
            </a:br>
            <a:r>
              <a:rPr lang="en-US" altLang="zh-CN" sz="2400" dirty="0" smtClean="0"/>
              <a:t>·</a:t>
            </a:r>
            <a:r>
              <a:rPr lang="zh-CN" altLang="en-US" sz="2400" dirty="0" smtClean="0"/>
              <a:t>系统隐喻（</a:t>
            </a:r>
            <a:r>
              <a:rPr lang="en-US" altLang="zh-CN" sz="2400" dirty="0" smtClean="0"/>
              <a:t>System metaphor</a:t>
            </a:r>
            <a:r>
              <a:rPr lang="zh-CN" altLang="en-US" sz="2400" dirty="0" smtClean="0"/>
              <a:t>）。</a:t>
            </a:r>
          </a:p>
          <a:p>
            <a:pPr>
              <a:buFontTx/>
              <a:buNone/>
            </a:pPr>
            <a:endParaRPr lang="en-US" altLang="zh-CN" sz="1800" dirty="0" smtClean="0"/>
          </a:p>
          <a:p>
            <a:endParaRPr lang="zh-CN" alt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ln>
            <a:miter lim="800000"/>
            <a:headEnd/>
            <a:tailEnd/>
          </a:ln>
        </p:spPr>
        <p:txBody>
          <a:bodyPr vert="horz" wrap="square" lIns="91440" tIns="45720" rIns="91440" bIns="45720" numCol="1" anchorCtr="0" compatLnSpc="1">
            <a:prstTxWarp prst="textNoShape">
              <a:avLst/>
            </a:prstTxWarp>
          </a:bodyPr>
          <a:lstStyle/>
          <a:p>
            <a:pPr eaLnBrk="1" hangingPunct="1"/>
            <a:r>
              <a:rPr lang="zh-CN" altLang="en-US" dirty="0" smtClean="0"/>
              <a:t>敏捷开发介绍</a:t>
            </a:r>
            <a:r>
              <a:rPr lang="en-US" altLang="zh-CN" dirty="0" smtClean="0"/>
              <a:t>-scrum</a:t>
            </a:r>
            <a:endParaRPr lang="zh-CN" altLang="en-US" dirty="0" smtClean="0"/>
          </a:p>
        </p:txBody>
      </p:sp>
      <p:sp>
        <p:nvSpPr>
          <p:cNvPr id="15363"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Char char="l"/>
            </a:pPr>
            <a:r>
              <a:rPr lang="en-US" altLang="zh-CN" dirty="0" smtClean="0">
                <a:solidFill>
                  <a:srgbClr val="C00000"/>
                </a:solidFill>
              </a:rPr>
              <a:t>SCRUM</a:t>
            </a:r>
            <a:r>
              <a:rPr lang="zh-CN" altLang="en-US" dirty="0" smtClean="0">
                <a:solidFill>
                  <a:srgbClr val="C00000"/>
                </a:solidFill>
              </a:rPr>
              <a:t>是一个敏捷开发框架</a:t>
            </a:r>
            <a:r>
              <a:rPr lang="zh-CN" altLang="en-US" sz="1800" dirty="0" smtClean="0"/>
              <a:t/>
            </a:r>
            <a:br>
              <a:rPr lang="zh-CN" altLang="en-US" sz="1800" dirty="0" smtClean="0"/>
            </a:br>
            <a:r>
              <a:rPr lang="zh-CN" altLang="en-US" sz="1800" dirty="0" smtClean="0"/>
              <a:t>它由一个开发过程，几种角色以及一套规范的实施方法组成。它可以被运用于软件开发，项目维护，也可以被用来作为一种管理敏捷项目的框架。</a:t>
            </a:r>
            <a:endParaRPr lang="en-US" altLang="zh-CN" sz="1800" dirty="0" smtClean="0"/>
          </a:p>
          <a:p>
            <a:pPr>
              <a:buFont typeface="Wingdings" pitchFamily="2" charset="2"/>
              <a:buChar char="l"/>
            </a:pPr>
            <a:r>
              <a:rPr lang="en-US" altLang="zh-CN" dirty="0" smtClean="0">
                <a:solidFill>
                  <a:srgbClr val="C00000"/>
                </a:solidFill>
              </a:rPr>
              <a:t>Scrum</a:t>
            </a:r>
            <a:r>
              <a:rPr lang="zh-CN" altLang="en-US" dirty="0" smtClean="0">
                <a:solidFill>
                  <a:srgbClr val="C00000"/>
                </a:solidFill>
              </a:rPr>
              <a:t>定义了</a:t>
            </a:r>
            <a:r>
              <a:rPr lang="en-US" altLang="zh-CN" dirty="0" smtClean="0">
                <a:solidFill>
                  <a:srgbClr val="C00000"/>
                </a:solidFill>
              </a:rPr>
              <a:t>4</a:t>
            </a:r>
            <a:r>
              <a:rPr lang="zh-CN" altLang="en-US" dirty="0" smtClean="0">
                <a:solidFill>
                  <a:srgbClr val="C00000"/>
                </a:solidFill>
              </a:rPr>
              <a:t>种主要的角色：</a:t>
            </a:r>
          </a:p>
          <a:p>
            <a:pPr>
              <a:buFontTx/>
              <a:buNone/>
            </a:pPr>
            <a:r>
              <a:rPr lang="en-US" altLang="zh-CN" sz="1800" dirty="0" smtClean="0"/>
              <a:t>	1</a:t>
            </a:r>
            <a:r>
              <a:rPr lang="zh-CN" altLang="en-US" sz="1800" dirty="0" smtClean="0"/>
              <a:t>、产品拥有者（</a:t>
            </a:r>
            <a:r>
              <a:rPr lang="en-US" altLang="zh-CN" sz="1800" dirty="0" smtClean="0"/>
              <a:t>Product Owner</a:t>
            </a:r>
            <a:r>
              <a:rPr lang="zh-CN" altLang="en-US" sz="1800" dirty="0" smtClean="0"/>
              <a:t>）：该角色负责产品的远景规划，平衡所有利益相关者（</a:t>
            </a:r>
            <a:r>
              <a:rPr lang="en-US" altLang="zh-CN" sz="1800" dirty="0" smtClean="0"/>
              <a:t>stakeholder</a:t>
            </a:r>
            <a:r>
              <a:rPr lang="zh-CN" altLang="en-US" sz="1800" dirty="0" smtClean="0"/>
              <a:t>）的利益，确定不同的产品需求积压的优先级等。它是开发团队和客户或最终用户之间的联络点。</a:t>
            </a:r>
          </a:p>
          <a:p>
            <a:pPr>
              <a:buFontTx/>
              <a:buNone/>
            </a:pPr>
            <a:r>
              <a:rPr lang="en-US" altLang="zh-CN" sz="1800" dirty="0" smtClean="0"/>
              <a:t>	2</a:t>
            </a:r>
            <a:r>
              <a:rPr lang="zh-CN" altLang="en-US" sz="1800" dirty="0" smtClean="0"/>
              <a:t>、利益相关者（</a:t>
            </a:r>
            <a:r>
              <a:rPr lang="en-US" altLang="zh-CN" sz="1800" dirty="0" smtClean="0"/>
              <a:t>Stakeholder</a:t>
            </a:r>
            <a:r>
              <a:rPr lang="zh-CN" altLang="en-US" sz="1800" dirty="0" smtClean="0"/>
              <a:t>）：该角色与产品之间有直接或间接的利益关系，通常是客户或最终用户代表。他们负责收集编写产品需求，审查项目成果等。</a:t>
            </a:r>
          </a:p>
          <a:p>
            <a:pPr>
              <a:buFontTx/>
              <a:buNone/>
            </a:pPr>
            <a:r>
              <a:rPr lang="en-US" altLang="zh-CN" sz="1800" dirty="0" smtClean="0"/>
              <a:t>	3</a:t>
            </a:r>
            <a:r>
              <a:rPr lang="zh-CN" altLang="en-US" sz="1800" dirty="0" smtClean="0"/>
              <a:t>、</a:t>
            </a:r>
            <a:r>
              <a:rPr lang="en-US" altLang="zh-CN" sz="1800" dirty="0" smtClean="0"/>
              <a:t>Scrum</a:t>
            </a:r>
            <a:r>
              <a:rPr lang="zh-CN" altLang="en-US" sz="1800" dirty="0" smtClean="0"/>
              <a:t>专家（</a:t>
            </a:r>
            <a:r>
              <a:rPr lang="en-US" altLang="zh-CN" sz="1800" dirty="0" smtClean="0"/>
              <a:t>Scrum Master</a:t>
            </a:r>
            <a:r>
              <a:rPr lang="zh-CN" altLang="en-US" sz="1800" dirty="0" smtClean="0"/>
              <a:t>）：</a:t>
            </a:r>
            <a:r>
              <a:rPr lang="en-US" altLang="zh-CN" sz="1800" dirty="0" smtClean="0"/>
              <a:t>Scrum</a:t>
            </a:r>
            <a:r>
              <a:rPr lang="zh-CN" altLang="en-US" sz="1800" dirty="0" smtClean="0"/>
              <a:t>专家负责指导开发团队进行</a:t>
            </a:r>
            <a:r>
              <a:rPr lang="en-US" altLang="zh-CN" sz="1800" dirty="0" smtClean="0"/>
              <a:t>Scrum</a:t>
            </a:r>
            <a:r>
              <a:rPr lang="zh-CN" altLang="en-US" sz="1800" dirty="0" smtClean="0"/>
              <a:t>开发与实践。它也是开发团队与产品拥有者之间交流的联络点。 </a:t>
            </a:r>
          </a:p>
          <a:p>
            <a:pPr>
              <a:buFontTx/>
              <a:buNone/>
            </a:pPr>
            <a:r>
              <a:rPr lang="en-US" altLang="zh-CN" sz="1800" dirty="0" smtClean="0"/>
              <a:t>	4</a:t>
            </a:r>
            <a:r>
              <a:rPr lang="zh-CN" altLang="en-US" sz="1800" dirty="0" smtClean="0"/>
              <a:t>、团队成员（</a:t>
            </a:r>
            <a:r>
              <a:rPr lang="en-US" altLang="zh-CN" sz="1800" dirty="0" smtClean="0"/>
              <a:t>Team Member</a:t>
            </a:r>
            <a:r>
              <a:rPr lang="zh-CN" altLang="en-US" sz="1800" dirty="0" smtClean="0"/>
              <a:t>）：即项目开发人员。</a:t>
            </a:r>
          </a:p>
          <a:p>
            <a:endParaRPr lang="zh-CN" altLang="en-US" sz="1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敏捷开发介绍</a:t>
            </a:r>
            <a:r>
              <a:rPr lang="en-US" altLang="zh-CN" dirty="0" smtClean="0"/>
              <a:t>-scrum</a:t>
            </a:r>
            <a:endParaRPr lang="zh-CN" altLang="en-US" dirty="0"/>
          </a:p>
        </p:txBody>
      </p:sp>
      <p:sp>
        <p:nvSpPr>
          <p:cNvPr id="3" name="内容占位符 2"/>
          <p:cNvSpPr>
            <a:spLocks noGrp="1"/>
          </p:cNvSpPr>
          <p:nvPr>
            <p:ph idx="1"/>
          </p:nvPr>
        </p:nvSpPr>
        <p:spPr>
          <a:xfrm>
            <a:off x="228600" y="1600200"/>
            <a:ext cx="8343928" cy="4472006"/>
          </a:xfrm>
        </p:spPr>
        <p:txBody>
          <a:bodyPr/>
          <a:lstStyle/>
          <a:p>
            <a:r>
              <a:rPr lang="zh-CN" altLang="en-US" sz="2400" dirty="0" smtClean="0">
                <a:solidFill>
                  <a:srgbClr val="C00000"/>
                </a:solidFill>
              </a:rPr>
              <a:t>三个基本角色</a:t>
            </a:r>
            <a:r>
              <a:rPr lang="en-US" altLang="zh-CN" sz="2400" dirty="0" smtClean="0">
                <a:solidFill>
                  <a:srgbClr val="C00000"/>
                </a:solidFill>
              </a:rPr>
              <a:t>(Role)</a:t>
            </a:r>
          </a:p>
          <a:p>
            <a:pPr lvl="1"/>
            <a:r>
              <a:rPr lang="zh-CN" altLang="en-US" sz="2000" dirty="0" smtClean="0"/>
              <a:t>产品主管</a:t>
            </a:r>
            <a:r>
              <a:rPr lang="en-US" altLang="zh-CN" sz="2000" dirty="0" smtClean="0"/>
              <a:t>(Product Owner):</a:t>
            </a:r>
            <a:r>
              <a:rPr lang="zh-CN" altLang="en-US" sz="2000" dirty="0" smtClean="0"/>
              <a:t>该角色负责产品的远景规划，平衡所有利益相关者（</a:t>
            </a:r>
            <a:r>
              <a:rPr lang="en-US" altLang="zh-CN" sz="2000" dirty="0" smtClean="0"/>
              <a:t>stakeholder</a:t>
            </a:r>
            <a:r>
              <a:rPr lang="zh-CN" altLang="en-US" sz="2000" dirty="0" smtClean="0"/>
              <a:t>）的利益，确定不同的产品需求积压的优先级等。它是开发团队和客户或最终用户之间的联络点。</a:t>
            </a:r>
            <a:endParaRPr lang="en-US" altLang="zh-CN" sz="2000" dirty="0" smtClean="0"/>
          </a:p>
          <a:p>
            <a:pPr lvl="1"/>
            <a:r>
              <a:rPr lang="en-US" altLang="zh-CN" sz="2000" dirty="0" smtClean="0"/>
              <a:t>Scrum</a:t>
            </a:r>
            <a:r>
              <a:rPr lang="zh-CN" altLang="en-US" sz="2000" dirty="0" smtClean="0"/>
              <a:t>专家</a:t>
            </a:r>
            <a:r>
              <a:rPr lang="en-US" altLang="zh-CN" sz="2000" dirty="0" smtClean="0"/>
              <a:t>(Scrum Master):</a:t>
            </a:r>
            <a:r>
              <a:rPr lang="zh-CN" altLang="en-US" sz="2000" dirty="0" smtClean="0"/>
              <a:t> ：</a:t>
            </a:r>
            <a:r>
              <a:rPr lang="en-US" altLang="zh-CN" sz="2000" dirty="0" smtClean="0"/>
              <a:t>Scrum</a:t>
            </a:r>
            <a:r>
              <a:rPr lang="zh-CN" altLang="en-US" sz="2000" dirty="0" smtClean="0"/>
              <a:t>专家负责指导开发团队进行</a:t>
            </a:r>
            <a:r>
              <a:rPr lang="en-US" altLang="zh-CN" sz="2000" dirty="0" smtClean="0"/>
              <a:t>Scrum</a:t>
            </a:r>
            <a:r>
              <a:rPr lang="zh-CN" altLang="en-US" sz="2000" dirty="0" smtClean="0"/>
              <a:t>开发与实践。它也是开发团队与产品拥有者之间交流的联络点。 </a:t>
            </a:r>
            <a:endParaRPr lang="en-US" altLang="zh-CN" sz="2000" dirty="0" smtClean="0"/>
          </a:p>
          <a:p>
            <a:pPr lvl="1"/>
            <a:r>
              <a:rPr lang="zh-CN" altLang="en-US" sz="2000" dirty="0" smtClean="0"/>
              <a:t>团队成员</a:t>
            </a:r>
            <a:r>
              <a:rPr lang="en-US" altLang="zh-CN" sz="2000" dirty="0" smtClean="0"/>
              <a:t>(Scrum Team):</a:t>
            </a:r>
          </a:p>
          <a:p>
            <a:r>
              <a:rPr lang="zh-CN" altLang="en-US" sz="2400" dirty="0" smtClean="0">
                <a:solidFill>
                  <a:srgbClr val="C00000"/>
                </a:solidFill>
              </a:rPr>
              <a:t>三种会议</a:t>
            </a:r>
            <a:r>
              <a:rPr lang="en-US" altLang="zh-CN" sz="2400" dirty="0" smtClean="0">
                <a:solidFill>
                  <a:srgbClr val="C00000"/>
                </a:solidFill>
              </a:rPr>
              <a:t>(Meeting)</a:t>
            </a:r>
          </a:p>
          <a:p>
            <a:pPr lvl="1"/>
            <a:r>
              <a:rPr lang="zh-CN" altLang="en-US" sz="2000" dirty="0" smtClean="0"/>
              <a:t>迭代计划会议</a:t>
            </a:r>
            <a:r>
              <a:rPr lang="en-US" altLang="zh-CN" sz="2000" dirty="0" smtClean="0"/>
              <a:t>(Sprint Planning Meeting):</a:t>
            </a:r>
          </a:p>
          <a:p>
            <a:pPr lvl="1"/>
            <a:r>
              <a:rPr lang="zh-CN" altLang="en-US" sz="2000" dirty="0" smtClean="0"/>
              <a:t>每日晨会</a:t>
            </a:r>
            <a:r>
              <a:rPr lang="en-US" altLang="zh-CN" sz="2000" dirty="0" smtClean="0"/>
              <a:t>(Daily Scrum Meeting)</a:t>
            </a:r>
          </a:p>
          <a:p>
            <a:pPr lvl="1"/>
            <a:r>
              <a:rPr lang="zh-CN" altLang="en-US" sz="2000" dirty="0" smtClean="0"/>
              <a:t>迭代回顾会议</a:t>
            </a:r>
            <a:r>
              <a:rPr lang="en-US" altLang="zh-CN" sz="2000" dirty="0" smtClean="0"/>
              <a:t>(Sprint Review Meeting)</a:t>
            </a:r>
          </a:p>
          <a:p>
            <a:r>
              <a:rPr lang="zh-CN" altLang="en-US" sz="2400" dirty="0" smtClean="0">
                <a:solidFill>
                  <a:srgbClr val="C00000"/>
                </a:solidFill>
              </a:rPr>
              <a:t>三项工件</a:t>
            </a:r>
            <a:r>
              <a:rPr lang="en-US" altLang="zh-CN" sz="2400" dirty="0" smtClean="0">
                <a:solidFill>
                  <a:srgbClr val="C00000"/>
                </a:solidFill>
              </a:rPr>
              <a:t>(Artifact)</a:t>
            </a:r>
          </a:p>
          <a:p>
            <a:pPr lvl="1"/>
            <a:r>
              <a:rPr lang="zh-CN" altLang="en-US" sz="2000" dirty="0" smtClean="0"/>
              <a:t>待开发任务列表</a:t>
            </a:r>
            <a:r>
              <a:rPr lang="en-US" altLang="zh-CN" sz="2000" dirty="0" smtClean="0"/>
              <a:t>(The Sprint Backlog)</a:t>
            </a:r>
          </a:p>
          <a:p>
            <a:pPr lvl="1"/>
            <a:r>
              <a:rPr lang="zh-CN" altLang="en-US" sz="2000" dirty="0" smtClean="0"/>
              <a:t>待修复缺陷列表</a:t>
            </a:r>
            <a:r>
              <a:rPr lang="en-US" altLang="zh-CN" sz="2000" dirty="0" smtClean="0"/>
              <a:t>(The defect backlog)</a:t>
            </a:r>
          </a:p>
          <a:p>
            <a:pPr lvl="1"/>
            <a:r>
              <a:rPr lang="zh-CN" altLang="en-US" sz="2000" dirty="0" smtClean="0"/>
              <a:t>进度图</a:t>
            </a:r>
            <a:r>
              <a:rPr lang="en-US" altLang="zh-CN" sz="2000" dirty="0" smtClean="0"/>
              <a:t>(</a:t>
            </a:r>
            <a:r>
              <a:rPr lang="en-US" altLang="zh-CN" sz="2000" dirty="0" err="1" smtClean="0"/>
              <a:t>BrunDown</a:t>
            </a:r>
            <a:r>
              <a:rPr lang="en-US" altLang="zh-CN" sz="2000" dirty="0" smtClean="0"/>
              <a:t> Chart)</a:t>
            </a:r>
          </a:p>
          <a:p>
            <a:endParaRPr lang="zh-CN" alt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ln>
            <a:miter lim="800000"/>
            <a:headEnd/>
            <a:tailEnd/>
          </a:ln>
        </p:spPr>
        <p:txBody>
          <a:bodyPr vert="horz" wrap="square" lIns="91440" tIns="45720" rIns="91440" bIns="45720" numCol="1" anchorCtr="0" compatLnSpc="1">
            <a:prstTxWarp prst="textNoShape">
              <a:avLst/>
            </a:prstTxWarp>
          </a:bodyPr>
          <a:lstStyle/>
          <a:p>
            <a:r>
              <a:rPr lang="zh-CN" altLang="en-US" dirty="0" smtClean="0"/>
              <a:t>敏捷开发</a:t>
            </a:r>
            <a:r>
              <a:rPr lang="en-US" altLang="zh-CN" dirty="0" smtClean="0"/>
              <a:t>-</a:t>
            </a:r>
            <a:r>
              <a:rPr lang="zh-CN" altLang="en-US" b="1" dirty="0" smtClean="0"/>
              <a:t>实施</a:t>
            </a:r>
            <a:r>
              <a:rPr lang="en-US" altLang="zh-CN" b="1" dirty="0" smtClean="0"/>
              <a:t>Scrum</a:t>
            </a:r>
            <a:r>
              <a:rPr lang="zh-CN" altLang="en-US" b="1" dirty="0" smtClean="0"/>
              <a:t>的过程</a:t>
            </a:r>
            <a:endParaRPr lang="zh-CN" altLang="en-US" dirty="0" smtClean="0"/>
          </a:p>
        </p:txBody>
      </p:sp>
      <p:sp>
        <p:nvSpPr>
          <p:cNvPr id="17411" name="内容占位符 2"/>
          <p:cNvSpPr>
            <a:spLocks noGrp="1"/>
          </p:cNvSpPr>
          <p:nvPr>
            <p:ph idx="1"/>
          </p:nvPr>
        </p:nvSpPr>
        <p:spPr bwMode="auto">
          <a:xfrm>
            <a:off x="457200" y="1143000"/>
            <a:ext cx="8401050" cy="528637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Wingdings" pitchFamily="2" charset="2"/>
              <a:buChar char="l"/>
            </a:pPr>
            <a:r>
              <a:rPr lang="en-US" altLang="zh-CN" b="1" dirty="0" smtClean="0">
                <a:solidFill>
                  <a:srgbClr val="C00000"/>
                </a:solidFill>
              </a:rPr>
              <a:t>backlog</a:t>
            </a:r>
            <a:r>
              <a:rPr lang="zh-CN" altLang="en-US" b="1" dirty="0" smtClean="0">
                <a:solidFill>
                  <a:srgbClr val="C00000"/>
                </a:solidFill>
              </a:rPr>
              <a:t>：</a:t>
            </a:r>
            <a:r>
              <a:rPr lang="zh-CN" altLang="en-US" sz="2400" dirty="0" smtClean="0"/>
              <a:t>可以预知的所有任务，包括功能性的和非功能性的所有任务。</a:t>
            </a:r>
            <a:endParaRPr lang="en-US" altLang="zh-CN" sz="2400" dirty="0" smtClean="0"/>
          </a:p>
          <a:p>
            <a:pPr eaLnBrk="1" hangingPunct="1">
              <a:buFont typeface="Wingdings" pitchFamily="2" charset="2"/>
              <a:buChar char="l"/>
            </a:pPr>
            <a:r>
              <a:rPr lang="en-US" altLang="zh-CN" b="1" dirty="0" smtClean="0">
                <a:solidFill>
                  <a:srgbClr val="C00000"/>
                </a:solidFill>
              </a:rPr>
              <a:t>sprint</a:t>
            </a:r>
            <a:r>
              <a:rPr lang="zh-CN" altLang="en-US" b="1" dirty="0" smtClean="0">
                <a:solidFill>
                  <a:srgbClr val="C00000"/>
                </a:solidFill>
              </a:rPr>
              <a:t>：</a:t>
            </a:r>
            <a:r>
              <a:rPr lang="zh-CN" altLang="en-US" sz="2400" dirty="0" smtClean="0"/>
              <a:t>一次跌代开发的时间周期，一般最多以</a:t>
            </a:r>
            <a:r>
              <a:rPr lang="en-US" altLang="zh-CN" sz="2400" dirty="0" smtClean="0"/>
              <a:t>30</a:t>
            </a:r>
            <a:r>
              <a:rPr lang="zh-CN" altLang="en-US" sz="2400" dirty="0" smtClean="0"/>
              <a:t>天为一个周期。在这段时间内，开发团队需要完成一个制定的</a:t>
            </a:r>
            <a:r>
              <a:rPr lang="en-US" altLang="zh-CN" sz="2400" dirty="0" smtClean="0"/>
              <a:t>backlog</a:t>
            </a:r>
            <a:r>
              <a:rPr lang="zh-CN" altLang="en-US" sz="2400" dirty="0" smtClean="0"/>
              <a:t>，并且最终成果是一个增量的，可以交付的产品。</a:t>
            </a:r>
            <a:endParaRPr lang="en-US" altLang="zh-CN" sz="2400" dirty="0" smtClean="0"/>
          </a:p>
          <a:p>
            <a:pPr eaLnBrk="1" hangingPunct="1">
              <a:buFont typeface="Wingdings" pitchFamily="2" charset="2"/>
              <a:buChar char="l"/>
            </a:pPr>
            <a:r>
              <a:rPr lang="en-US" altLang="zh-CN" b="1" dirty="0" smtClean="0">
                <a:solidFill>
                  <a:srgbClr val="C00000"/>
                </a:solidFill>
              </a:rPr>
              <a:t>sprint backlog</a:t>
            </a:r>
            <a:r>
              <a:rPr lang="zh-CN" altLang="en-US" b="1" dirty="0" smtClean="0">
                <a:solidFill>
                  <a:srgbClr val="C00000"/>
                </a:solidFill>
              </a:rPr>
              <a:t>：</a:t>
            </a:r>
            <a:endParaRPr lang="en-US" altLang="zh-CN" b="1" dirty="0" smtClean="0">
              <a:solidFill>
                <a:srgbClr val="C00000"/>
              </a:solidFill>
            </a:endParaRPr>
          </a:p>
          <a:p>
            <a:pPr eaLnBrk="1" hangingPunct="1">
              <a:buFontTx/>
              <a:buNone/>
            </a:pPr>
            <a:r>
              <a:rPr lang="en-US" altLang="zh-CN" sz="2400" b="1" dirty="0" smtClean="0">
                <a:solidFill>
                  <a:srgbClr val="C00000"/>
                </a:solidFill>
              </a:rPr>
              <a:t>	</a:t>
            </a:r>
            <a:r>
              <a:rPr lang="zh-CN" altLang="en-US" sz="2400" dirty="0" smtClean="0"/>
              <a:t>一个</a:t>
            </a:r>
            <a:r>
              <a:rPr lang="en-US" altLang="zh-CN" sz="2400" dirty="0" smtClean="0"/>
              <a:t>sprint</a:t>
            </a:r>
            <a:r>
              <a:rPr lang="zh-CN" altLang="en-US" sz="2400" dirty="0" smtClean="0"/>
              <a:t>周期内所需要完成的任务。</a:t>
            </a:r>
            <a:endParaRPr lang="en-US" altLang="zh-CN" sz="2400" dirty="0" smtClean="0"/>
          </a:p>
          <a:p>
            <a:pPr eaLnBrk="1" hangingPunct="1">
              <a:buFont typeface="Wingdings" pitchFamily="2" charset="2"/>
              <a:buChar char="l"/>
            </a:pPr>
            <a:r>
              <a:rPr lang="en-US" altLang="zh-CN" b="1" dirty="0" err="1" smtClean="0">
                <a:solidFill>
                  <a:srgbClr val="C00000"/>
                </a:solidFill>
              </a:rPr>
              <a:t>scrumMaster</a:t>
            </a:r>
            <a:r>
              <a:rPr lang="zh-CN" altLang="en-US" b="1" dirty="0" smtClean="0">
                <a:solidFill>
                  <a:srgbClr val="C00000"/>
                </a:solidFill>
              </a:rPr>
              <a:t>：</a:t>
            </a:r>
            <a:r>
              <a:rPr lang="zh-CN" altLang="en-US" sz="2400" dirty="0" smtClean="0"/>
              <a:t>负责监督整个</a:t>
            </a:r>
            <a:r>
              <a:rPr lang="en-US" altLang="zh-CN" sz="2400" dirty="0" smtClean="0"/>
              <a:t>Scrum</a:t>
            </a:r>
            <a:r>
              <a:rPr lang="zh-CN" altLang="en-US" sz="2400" dirty="0" smtClean="0"/>
              <a:t>进程，修订计划的一个团队成员。</a:t>
            </a:r>
            <a:endParaRPr lang="en-US" altLang="zh-CN" sz="2400" dirty="0" smtClean="0"/>
          </a:p>
          <a:p>
            <a:pPr eaLnBrk="1" hangingPunct="1">
              <a:buFont typeface="Wingdings" pitchFamily="2" charset="2"/>
              <a:buChar char="l"/>
            </a:pPr>
            <a:r>
              <a:rPr lang="en-US" altLang="zh-CN" b="1" dirty="0" smtClean="0">
                <a:solidFill>
                  <a:srgbClr val="C00000"/>
                </a:solidFill>
              </a:rPr>
              <a:t>time-box</a:t>
            </a:r>
            <a:r>
              <a:rPr lang="zh-CN" altLang="en-US" b="1" dirty="0" smtClean="0">
                <a:solidFill>
                  <a:srgbClr val="C00000"/>
                </a:solidFill>
              </a:rPr>
              <a:t>：</a:t>
            </a:r>
            <a:r>
              <a:rPr lang="zh-CN" altLang="en-US" sz="2400" dirty="0" smtClean="0"/>
              <a:t>一个用于开会时间段。比如每个</a:t>
            </a:r>
            <a:r>
              <a:rPr lang="en-US" altLang="zh-CN" sz="2400" dirty="0" smtClean="0"/>
              <a:t>daily scrum meeting</a:t>
            </a:r>
            <a:r>
              <a:rPr lang="zh-CN" altLang="en-US" sz="2400" dirty="0" smtClean="0"/>
              <a:t>的</a:t>
            </a:r>
            <a:r>
              <a:rPr lang="en-US" altLang="zh-CN" sz="2400" dirty="0" smtClean="0"/>
              <a:t>time-box</a:t>
            </a:r>
            <a:r>
              <a:rPr lang="zh-CN" altLang="en-US" sz="2400" dirty="0" smtClean="0"/>
              <a:t>为</a:t>
            </a:r>
            <a:r>
              <a:rPr lang="en-US" altLang="zh-CN" sz="2400" dirty="0" smtClean="0"/>
              <a:t>15</a:t>
            </a:r>
            <a:r>
              <a:rPr lang="zh-CN" altLang="en-US" sz="2400" dirty="0" smtClean="0"/>
              <a:t>分钟。</a:t>
            </a:r>
            <a:r>
              <a:rPr lang="zh-CN" altLang="en-US" sz="1800" dirty="0" smtClean="0"/>
              <a:t/>
            </a:r>
            <a:br>
              <a:rPr lang="zh-CN" altLang="en-US" sz="1800" dirty="0" smtClean="0"/>
            </a:br>
            <a:endParaRPr lang="zh-CN" altLang="en-US"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t">
            <a:normAutofit/>
          </a:bodyPr>
          <a:lstStyle/>
          <a:p>
            <a:pPr algn="ctr"/>
            <a:r>
              <a:rPr lang="zh-CN" altLang="en-US" sz="3200" dirty="0" smtClean="0">
                <a:solidFill>
                  <a:srgbClr val="5F5F5F"/>
                </a:solidFill>
                <a:ea typeface="宋体" pitchFamily="2" charset="-122"/>
              </a:rPr>
              <a:t>敏捷开发 </a:t>
            </a:r>
            <a:r>
              <a:rPr lang="en-US" altLang="zh-CN" sz="3200" dirty="0" smtClean="0">
                <a:ea typeface="宋体" pitchFamily="2" charset="-122"/>
              </a:rPr>
              <a:t>Agile Development</a:t>
            </a:r>
            <a:r>
              <a:rPr lang="zh-CN" altLang="en-US" sz="3200" dirty="0" smtClean="0">
                <a:ea typeface="宋体" pitchFamily="2" charset="-122"/>
              </a:rPr>
              <a:t>简介</a:t>
            </a: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noFill/>
          <a:ln>
            <a:miter lim="800000"/>
            <a:headEnd/>
            <a:tailEnd/>
          </a:ln>
        </p:spPr>
        <p:txBody>
          <a:bodyPr vert="horz" wrap="square" lIns="91440" tIns="45720" rIns="91440" bIns="45720" numCol="1" anchorCtr="0" compatLnSpc="1">
            <a:prstTxWarp prst="textNoShape">
              <a:avLst/>
            </a:prstTxWarp>
          </a:bodyPr>
          <a:lstStyle/>
          <a:p>
            <a:r>
              <a:rPr lang="zh-CN" altLang="en-US" dirty="0" smtClean="0"/>
              <a:t>敏捷开发</a:t>
            </a:r>
            <a:r>
              <a:rPr lang="en-US" altLang="zh-CN" dirty="0" smtClean="0"/>
              <a:t>-</a:t>
            </a:r>
            <a:r>
              <a:rPr lang="zh-CN" altLang="en-US" b="1" dirty="0" smtClean="0"/>
              <a:t>实施</a:t>
            </a:r>
            <a:r>
              <a:rPr lang="en-US" altLang="zh-CN" b="1" dirty="0" smtClean="0"/>
              <a:t>Scrum</a:t>
            </a:r>
            <a:r>
              <a:rPr lang="zh-CN" altLang="en-US" b="1" dirty="0" smtClean="0"/>
              <a:t>的过程</a:t>
            </a:r>
            <a:endParaRPr lang="zh-CN" altLang="en-US" dirty="0" smtClean="0"/>
          </a:p>
        </p:txBody>
      </p:sp>
      <p:sp>
        <p:nvSpPr>
          <p:cNvPr id="18435" name="内容占位符 2"/>
          <p:cNvSpPr>
            <a:spLocks noGrp="1"/>
          </p:cNvSpPr>
          <p:nvPr>
            <p:ph idx="1"/>
          </p:nvPr>
        </p:nvSpPr>
        <p:spPr bwMode="auto">
          <a:xfrm>
            <a:off x="571472" y="1357298"/>
            <a:ext cx="8001000" cy="449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Wingdings" pitchFamily="2" charset="2"/>
              <a:buChar char="l"/>
            </a:pPr>
            <a:r>
              <a:rPr lang="en-US" altLang="zh-CN" b="1" dirty="0">
                <a:solidFill>
                  <a:srgbClr val="C00000"/>
                </a:solidFill>
              </a:rPr>
              <a:t>sprint planning meeting</a:t>
            </a:r>
            <a:r>
              <a:rPr lang="zh-CN" altLang="en-US" b="1" dirty="0">
                <a:solidFill>
                  <a:srgbClr val="C00000"/>
                </a:solidFill>
              </a:rPr>
              <a:t>：</a:t>
            </a:r>
            <a:endParaRPr lang="en-US" altLang="zh-CN" b="1" dirty="0">
              <a:solidFill>
                <a:srgbClr val="C00000"/>
              </a:solidFill>
            </a:endParaRPr>
          </a:p>
          <a:p>
            <a:pPr eaLnBrk="1" hangingPunct="1">
              <a:buFontTx/>
              <a:buNone/>
            </a:pPr>
            <a:r>
              <a:rPr lang="en-US" altLang="zh-CN" sz="1800" b="1" dirty="0" smtClean="0">
                <a:solidFill>
                  <a:srgbClr val="FF0000"/>
                </a:solidFill>
              </a:rPr>
              <a:t>	</a:t>
            </a:r>
            <a:r>
              <a:rPr lang="zh-CN" altLang="en-US" sz="1800" dirty="0" smtClean="0"/>
              <a:t>在启动每个</a:t>
            </a:r>
            <a:r>
              <a:rPr lang="en-US" altLang="zh-CN" sz="1800" dirty="0" smtClean="0"/>
              <a:t>sprint</a:t>
            </a:r>
            <a:r>
              <a:rPr lang="zh-CN" altLang="en-US" sz="1800" dirty="0" smtClean="0"/>
              <a:t>前召开。一般为一天时间（</a:t>
            </a:r>
            <a:r>
              <a:rPr lang="en-US" altLang="zh-CN" sz="1800" dirty="0" smtClean="0"/>
              <a:t>8</a:t>
            </a:r>
            <a:r>
              <a:rPr lang="zh-CN" altLang="en-US" sz="1800" dirty="0" smtClean="0"/>
              <a:t>小时）。该会议需要制定的任务是：产品</a:t>
            </a:r>
            <a:r>
              <a:rPr lang="en-US" altLang="zh-CN" sz="1800" dirty="0" smtClean="0"/>
              <a:t>Owner</a:t>
            </a:r>
            <a:r>
              <a:rPr lang="zh-CN" altLang="en-US" sz="1800" dirty="0" smtClean="0"/>
              <a:t>和团队成员将</a:t>
            </a:r>
            <a:r>
              <a:rPr lang="en-US" altLang="zh-CN" sz="1800" dirty="0" smtClean="0"/>
              <a:t>backlog</a:t>
            </a:r>
            <a:r>
              <a:rPr lang="zh-CN" altLang="en-US" sz="1800" dirty="0" smtClean="0"/>
              <a:t>分解成小的功能模块，决定在即将进行的</a:t>
            </a:r>
            <a:r>
              <a:rPr lang="en-US" altLang="zh-CN" sz="1800" dirty="0" smtClean="0"/>
              <a:t>sprint</a:t>
            </a:r>
            <a:r>
              <a:rPr lang="zh-CN" altLang="en-US" sz="1800" dirty="0" smtClean="0"/>
              <a:t>里需要完成多少小功能模块，确定好这个</a:t>
            </a:r>
            <a:r>
              <a:rPr lang="en-US" altLang="zh-CN" sz="1800" dirty="0" smtClean="0"/>
              <a:t>Product Backlog</a:t>
            </a:r>
            <a:r>
              <a:rPr lang="zh-CN" altLang="en-US" sz="1800" dirty="0" smtClean="0"/>
              <a:t>的任务优先级。另外，该会议还需详细地讨论如何能够按照需求完成这些小功能模块。制定的这些模块的工作量以小时计算。</a:t>
            </a:r>
            <a:endParaRPr lang="en-US" altLang="zh-CN" sz="1800" dirty="0" smtClean="0"/>
          </a:p>
          <a:p>
            <a:pPr>
              <a:buFont typeface="Wingdings" pitchFamily="2" charset="2"/>
              <a:buChar char="l"/>
            </a:pPr>
            <a:r>
              <a:rPr lang="en-US" altLang="zh-CN" b="1" dirty="0">
                <a:solidFill>
                  <a:srgbClr val="C00000"/>
                </a:solidFill>
              </a:rPr>
              <a:t>Daily Scrum meeting</a:t>
            </a:r>
            <a:r>
              <a:rPr lang="zh-CN" altLang="en-US" b="1" dirty="0">
                <a:solidFill>
                  <a:srgbClr val="C00000"/>
                </a:solidFill>
              </a:rPr>
              <a:t>：</a:t>
            </a:r>
            <a:endParaRPr lang="en-US" altLang="zh-CN" b="1" dirty="0">
              <a:solidFill>
                <a:srgbClr val="C00000"/>
              </a:solidFill>
            </a:endParaRPr>
          </a:p>
          <a:p>
            <a:pPr eaLnBrk="1" hangingPunct="1">
              <a:buFontTx/>
              <a:buNone/>
            </a:pPr>
            <a:r>
              <a:rPr lang="en-US" altLang="zh-CN" sz="1800" b="1" dirty="0" smtClean="0">
                <a:solidFill>
                  <a:srgbClr val="FF0000"/>
                </a:solidFill>
              </a:rPr>
              <a:t>	</a:t>
            </a:r>
            <a:r>
              <a:rPr lang="zh-CN" altLang="en-US" sz="1800" dirty="0" smtClean="0"/>
              <a:t>开发团队成员召开，一般为</a:t>
            </a:r>
            <a:r>
              <a:rPr lang="en-US" altLang="zh-CN" sz="1800" dirty="0" smtClean="0"/>
              <a:t>15</a:t>
            </a:r>
            <a:r>
              <a:rPr lang="zh-CN" altLang="en-US" sz="1800" dirty="0" smtClean="0"/>
              <a:t>分钟。每个开发成员需要向</a:t>
            </a:r>
            <a:r>
              <a:rPr lang="en-US" altLang="zh-CN" sz="1800" dirty="0" err="1" smtClean="0"/>
              <a:t>ScrumMaster</a:t>
            </a:r>
            <a:r>
              <a:rPr lang="zh-CN" altLang="en-US" sz="1800" dirty="0" smtClean="0"/>
              <a:t>汇报三个项目：今天完成了什么？遇到了障碍无法继续下去？明天要做什么？通过该会议，团队成员可以相互了解项目进度。</a:t>
            </a:r>
            <a:endParaRPr lang="en-US" altLang="zh-CN" sz="1800" dirty="0" smtClean="0"/>
          </a:p>
          <a:p>
            <a:pPr>
              <a:buFont typeface="Wingdings" pitchFamily="2" charset="2"/>
              <a:buChar char="l"/>
            </a:pPr>
            <a:r>
              <a:rPr lang="en-US" altLang="zh-CN" b="1" dirty="0">
                <a:solidFill>
                  <a:srgbClr val="C00000"/>
                </a:solidFill>
              </a:rPr>
              <a:t>Sprint review meeting</a:t>
            </a:r>
            <a:r>
              <a:rPr lang="zh-CN" altLang="en-US" b="1" dirty="0">
                <a:solidFill>
                  <a:srgbClr val="C00000"/>
                </a:solidFill>
              </a:rPr>
              <a:t>：</a:t>
            </a:r>
            <a:endParaRPr lang="en-US" altLang="zh-CN" b="1" dirty="0">
              <a:solidFill>
                <a:srgbClr val="C00000"/>
              </a:solidFill>
            </a:endParaRPr>
          </a:p>
          <a:p>
            <a:pPr eaLnBrk="1" hangingPunct="1">
              <a:buFontTx/>
              <a:buNone/>
            </a:pPr>
            <a:r>
              <a:rPr lang="en-US" altLang="zh-CN" sz="1800" dirty="0" smtClean="0"/>
              <a:t>	</a:t>
            </a:r>
            <a:r>
              <a:rPr lang="zh-CN" altLang="en-US" sz="1800" dirty="0" smtClean="0"/>
              <a:t>在每个</a:t>
            </a:r>
            <a:r>
              <a:rPr lang="en-US" altLang="zh-CN" sz="1800" dirty="0" smtClean="0"/>
              <a:t>Sprint</a:t>
            </a:r>
            <a:r>
              <a:rPr lang="zh-CN" altLang="en-US" sz="1800" dirty="0" smtClean="0"/>
              <a:t>结束后，这个</a:t>
            </a:r>
            <a:r>
              <a:rPr lang="en-US" altLang="zh-CN" sz="1800" dirty="0" smtClean="0"/>
              <a:t>Team</a:t>
            </a:r>
            <a:r>
              <a:rPr lang="zh-CN" altLang="en-US" sz="1800" dirty="0" smtClean="0"/>
              <a:t>将这个</a:t>
            </a:r>
            <a:r>
              <a:rPr lang="en-US" altLang="zh-CN" sz="1800" dirty="0" smtClean="0"/>
              <a:t>Sprint</a:t>
            </a:r>
            <a:r>
              <a:rPr lang="zh-CN" altLang="en-US" sz="1800" dirty="0" smtClean="0"/>
              <a:t>的工作成果演示给</a:t>
            </a:r>
            <a:r>
              <a:rPr lang="en-US" altLang="zh-CN" sz="1800" dirty="0" smtClean="0"/>
              <a:t>Product Owner</a:t>
            </a:r>
            <a:r>
              <a:rPr lang="zh-CN" altLang="en-US" sz="1800" dirty="0" smtClean="0"/>
              <a:t>和其他相关的人员。一般该会议为</a:t>
            </a:r>
            <a:r>
              <a:rPr lang="en-US" altLang="zh-CN" sz="1800" dirty="0" smtClean="0"/>
              <a:t>4</a:t>
            </a:r>
            <a:r>
              <a:rPr lang="zh-CN" altLang="en-US" sz="1800" dirty="0" smtClean="0"/>
              <a:t>小时。</a:t>
            </a:r>
            <a:br>
              <a:rPr lang="zh-CN" altLang="en-US" sz="1800" dirty="0" smtClean="0"/>
            </a:br>
            <a:r>
              <a:rPr lang="en-US" altLang="zh-CN" sz="1800" dirty="0" smtClean="0"/>
              <a:t>Sprint retrospective meeting</a:t>
            </a:r>
            <a:r>
              <a:rPr lang="zh-CN" altLang="en-US" sz="1800" dirty="0" smtClean="0"/>
              <a:t>：对刚结束的</a:t>
            </a:r>
            <a:r>
              <a:rPr lang="en-US" altLang="zh-CN" sz="1800" dirty="0" smtClean="0"/>
              <a:t>Sprint</a:t>
            </a:r>
            <a:r>
              <a:rPr lang="zh-CN" altLang="en-US" sz="1800" dirty="0" smtClean="0"/>
              <a:t>进行总结。会议的参与人员为团队开发的内部人员。一般该会议为</a:t>
            </a:r>
            <a:r>
              <a:rPr lang="en-US" altLang="zh-CN" sz="1800" dirty="0" smtClean="0"/>
              <a:t>3</a:t>
            </a:r>
            <a:r>
              <a:rPr lang="zh-CN" altLang="en-US" sz="1800" dirty="0" smtClean="0"/>
              <a:t>小时。</a:t>
            </a:r>
            <a:endParaRPr lang="en-US" altLang="zh-CN" sz="1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457200" y="320040"/>
            <a:ext cx="7758138" cy="1446550"/>
          </a:xfrm>
          <a:noFill/>
          <a:ln>
            <a:miter lim="800000"/>
            <a:headEnd/>
            <a:tailEnd/>
          </a:ln>
        </p:spPr>
        <p:txBody>
          <a:bodyPr vert="horz" wrap="square" lIns="91440" tIns="45720" rIns="91440" bIns="45720" numCol="1" anchorCtr="0" compatLnSpc="1">
            <a:prstTxWarp prst="textNoShape">
              <a:avLst/>
            </a:prstTxWarp>
          </a:bodyPr>
          <a:lstStyle/>
          <a:p>
            <a:r>
              <a:rPr lang="zh-CN" altLang="en-US" dirty="0" smtClean="0"/>
              <a:t>敏捷开发</a:t>
            </a:r>
            <a:r>
              <a:rPr lang="en-US" altLang="zh-CN" dirty="0" smtClean="0"/>
              <a:t>-</a:t>
            </a:r>
            <a:r>
              <a:rPr lang="zh-CN" altLang="en-US" b="1" dirty="0" smtClean="0"/>
              <a:t>实施</a:t>
            </a:r>
            <a:r>
              <a:rPr lang="en-US" altLang="zh-CN" b="1" dirty="0" smtClean="0"/>
              <a:t>Scrum</a:t>
            </a:r>
            <a:r>
              <a:rPr lang="zh-CN" altLang="en-US" b="1" dirty="0" smtClean="0"/>
              <a:t>的过程介绍</a:t>
            </a:r>
            <a:endParaRPr lang="zh-CN" altLang="en-US" dirty="0" smtClean="0"/>
          </a:p>
        </p:txBody>
      </p:sp>
      <p:pic>
        <p:nvPicPr>
          <p:cNvPr id="19459" name="Picture 2" descr="http://www.pcdog.com/ArtImage/20071229/hi22_3.gif"/>
          <p:cNvPicPr>
            <a:picLocks noChangeAspect="1" noChangeArrowheads="1"/>
          </p:cNvPicPr>
          <p:nvPr/>
        </p:nvPicPr>
        <p:blipFill>
          <a:blip r:embed="rId2"/>
          <a:srcRect/>
          <a:stretch>
            <a:fillRect/>
          </a:stretch>
        </p:blipFill>
        <p:spPr bwMode="auto">
          <a:xfrm>
            <a:off x="0" y="1071546"/>
            <a:ext cx="8858250" cy="564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228600" y="533400"/>
            <a:ext cx="7848600" cy="769441"/>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zh-CN" altLang="en-US" dirty="0" smtClean="0"/>
              <a:t>敏捷开发</a:t>
            </a:r>
            <a:r>
              <a:rPr lang="en-US" altLang="zh-CN" dirty="0" smtClean="0"/>
              <a:t>-</a:t>
            </a:r>
            <a:r>
              <a:rPr lang="zh-CN" altLang="en-US" b="1" dirty="0" smtClean="0"/>
              <a:t>实施</a:t>
            </a:r>
            <a:r>
              <a:rPr lang="en-US" altLang="zh-CN" b="1" dirty="0" smtClean="0"/>
              <a:t>Scrum</a:t>
            </a:r>
            <a:r>
              <a:rPr lang="zh-CN" altLang="en-US" b="1" dirty="0" smtClean="0"/>
              <a:t>的要点</a:t>
            </a:r>
            <a:endParaRPr lang="zh-CN" altLang="en-US" dirty="0" smtClean="0"/>
          </a:p>
        </p:txBody>
      </p:sp>
      <p:sp>
        <p:nvSpPr>
          <p:cNvPr id="20483" name="内容占位符 2"/>
          <p:cNvSpPr>
            <a:spLocks noGrp="1"/>
          </p:cNvSpPr>
          <p:nvPr>
            <p:ph idx="1"/>
          </p:nvPr>
        </p:nvSpPr>
        <p:spPr bwMode="auto">
          <a:xfrm>
            <a:off x="457200" y="1143000"/>
            <a:ext cx="8229600" cy="5500688"/>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Wingdings" pitchFamily="2" charset="2"/>
              <a:buChar char="l"/>
            </a:pPr>
            <a:r>
              <a:rPr lang="zh-CN" altLang="en-US" b="1" dirty="0" smtClean="0">
                <a:solidFill>
                  <a:srgbClr val="FF0000"/>
                </a:solidFill>
              </a:rPr>
              <a:t>确定</a:t>
            </a:r>
            <a:r>
              <a:rPr lang="en-US" altLang="zh-CN" b="1" dirty="0" smtClean="0">
                <a:solidFill>
                  <a:srgbClr val="FF0000"/>
                </a:solidFill>
              </a:rPr>
              <a:t>Sprint Backlog</a:t>
            </a:r>
          </a:p>
          <a:p>
            <a:pPr eaLnBrk="1" hangingPunct="1">
              <a:buFontTx/>
              <a:buNone/>
            </a:pPr>
            <a:r>
              <a:rPr lang="en-US" altLang="zh-CN" sz="1800" dirty="0" smtClean="0"/>
              <a:t>	</a:t>
            </a:r>
            <a:r>
              <a:rPr lang="zh-CN" altLang="en-US" sz="1800" dirty="0" smtClean="0"/>
              <a:t>将整个产品的</a:t>
            </a:r>
            <a:r>
              <a:rPr lang="en-US" altLang="zh-CN" sz="1800" dirty="0" smtClean="0"/>
              <a:t>backlog</a:t>
            </a:r>
            <a:r>
              <a:rPr lang="zh-CN" altLang="en-US" sz="1800" dirty="0" smtClean="0"/>
              <a:t>分解成</a:t>
            </a:r>
            <a:r>
              <a:rPr lang="en-US" altLang="zh-CN" sz="1800" dirty="0" smtClean="0"/>
              <a:t>Sprint Backlog</a:t>
            </a:r>
            <a:r>
              <a:rPr lang="en-US" sz="1800" dirty="0" smtClean="0"/>
              <a:t>，</a:t>
            </a:r>
            <a:r>
              <a:rPr lang="zh-CN" altLang="en-US" sz="1800" dirty="0" smtClean="0"/>
              <a:t>这个</a:t>
            </a:r>
            <a:r>
              <a:rPr lang="en-US" altLang="zh-CN" sz="1800" dirty="0" smtClean="0"/>
              <a:t>Sprint Backlog</a:t>
            </a:r>
            <a:r>
              <a:rPr lang="zh-CN" altLang="en-US" sz="1800" dirty="0" smtClean="0"/>
              <a:t>是按照目前的人力物力条件可以完成的。</a:t>
            </a:r>
            <a:endParaRPr lang="en-US" altLang="zh-CN" sz="1800" dirty="0" smtClean="0"/>
          </a:p>
          <a:p>
            <a:pPr eaLnBrk="1" hangingPunct="1">
              <a:buFont typeface="Wingdings" pitchFamily="2" charset="2"/>
              <a:buChar char="l"/>
            </a:pPr>
            <a:r>
              <a:rPr lang="zh-CN" altLang="en-US" b="1" dirty="0" smtClean="0">
                <a:solidFill>
                  <a:srgbClr val="FF0000"/>
                </a:solidFill>
              </a:rPr>
              <a:t>召开</a:t>
            </a:r>
            <a:r>
              <a:rPr lang="en-US" altLang="zh-CN" b="1" dirty="0" smtClean="0">
                <a:solidFill>
                  <a:srgbClr val="FF0000"/>
                </a:solidFill>
              </a:rPr>
              <a:t>sprint planning meeting</a:t>
            </a:r>
            <a:endParaRPr lang="en-US" altLang="en-US" b="1" dirty="0" smtClean="0">
              <a:solidFill>
                <a:srgbClr val="FF0000"/>
              </a:solidFill>
            </a:endParaRPr>
          </a:p>
          <a:p>
            <a:pPr eaLnBrk="1" hangingPunct="1">
              <a:buFontTx/>
              <a:buNone/>
            </a:pPr>
            <a:r>
              <a:rPr lang="en-US" altLang="zh-CN" sz="1800" dirty="0" smtClean="0"/>
              <a:t>	</a:t>
            </a:r>
            <a:r>
              <a:rPr lang="zh-CN" altLang="en-US" sz="1800" dirty="0" smtClean="0"/>
              <a:t>划分，确定这个</a:t>
            </a:r>
            <a:r>
              <a:rPr lang="en-US" altLang="zh-CN" sz="1800" dirty="0" smtClean="0"/>
              <a:t>Sprint</a:t>
            </a:r>
            <a:r>
              <a:rPr lang="zh-CN" altLang="en-US" sz="1800" dirty="0" smtClean="0"/>
              <a:t>内需要完成的任务，标注任务的优先级并分配给每个成员。注意这里的任务是以小时计算的，并不是按人天计算。</a:t>
            </a:r>
            <a:endParaRPr lang="en-US" altLang="zh-CN" sz="1800" dirty="0" smtClean="0"/>
          </a:p>
          <a:p>
            <a:pPr eaLnBrk="1" hangingPunct="1">
              <a:buFont typeface="Wingdings" pitchFamily="2" charset="2"/>
              <a:buChar char="l"/>
            </a:pPr>
            <a:r>
              <a:rPr lang="en-US" altLang="zh-CN" b="1" dirty="0" smtClean="0">
                <a:solidFill>
                  <a:srgbClr val="FF0000"/>
                </a:solidFill>
              </a:rPr>
              <a:t>sprint</a:t>
            </a:r>
            <a:r>
              <a:rPr lang="zh-CN" altLang="en-US" b="1" dirty="0" smtClean="0">
                <a:solidFill>
                  <a:srgbClr val="FF0000"/>
                </a:solidFill>
              </a:rPr>
              <a:t>开发周期</a:t>
            </a:r>
            <a:r>
              <a:rPr lang="zh-CN" altLang="en-US" sz="1800" dirty="0" smtClean="0"/>
              <a:t/>
            </a:r>
            <a:br>
              <a:rPr lang="zh-CN" altLang="en-US" sz="1800" dirty="0" smtClean="0"/>
            </a:br>
            <a:r>
              <a:rPr lang="zh-CN" altLang="en-US" sz="1800" dirty="0" smtClean="0"/>
              <a:t>进入</a:t>
            </a:r>
            <a:r>
              <a:rPr lang="en-US" altLang="zh-CN" sz="1800" dirty="0" smtClean="0"/>
              <a:t>sprint</a:t>
            </a:r>
            <a:r>
              <a:rPr lang="zh-CN" altLang="en-US" sz="1800" dirty="0" smtClean="0"/>
              <a:t>开发周期，在这个周期内，</a:t>
            </a:r>
            <a:r>
              <a:rPr lang="zh-CN" altLang="en-US" sz="1800" b="1" dirty="0" smtClean="0">
                <a:solidFill>
                  <a:srgbClr val="FF0000"/>
                </a:solidFill>
              </a:rPr>
              <a:t>每天</a:t>
            </a:r>
            <a:r>
              <a:rPr lang="zh-CN" altLang="en-US" sz="1800" dirty="0" smtClean="0"/>
              <a:t>需要召开</a:t>
            </a:r>
            <a:r>
              <a:rPr lang="en-US" altLang="zh-CN" sz="1800" dirty="0" smtClean="0"/>
              <a:t>Daily Scrum meeting</a:t>
            </a:r>
            <a:r>
              <a:rPr lang="en-US" sz="1800" dirty="0" smtClean="0"/>
              <a:t>。</a:t>
            </a:r>
          </a:p>
          <a:p>
            <a:pPr eaLnBrk="1" hangingPunct="1">
              <a:buFont typeface="Wingdings" pitchFamily="2" charset="2"/>
              <a:buChar char="l"/>
            </a:pPr>
            <a:r>
              <a:rPr lang="zh-CN" altLang="en-US" b="1" dirty="0" smtClean="0">
                <a:solidFill>
                  <a:srgbClr val="FF0000"/>
                </a:solidFill>
              </a:rPr>
              <a:t>成果演示 </a:t>
            </a:r>
            <a:r>
              <a:rPr lang="zh-CN" altLang="en-US" sz="1800" dirty="0" smtClean="0"/>
              <a:t>整个</a:t>
            </a:r>
            <a:r>
              <a:rPr lang="en-US" altLang="zh-CN" sz="1800" dirty="0" smtClean="0"/>
              <a:t>sprint</a:t>
            </a:r>
            <a:r>
              <a:rPr lang="zh-CN" altLang="en-US" sz="1800" dirty="0" smtClean="0"/>
              <a:t>周期结束，召开</a:t>
            </a:r>
            <a:r>
              <a:rPr lang="en-US" altLang="zh-CN" sz="1800" dirty="0" smtClean="0"/>
              <a:t>Sprint review meeting</a:t>
            </a:r>
            <a:r>
              <a:rPr lang="en-US" sz="1800" dirty="0" smtClean="0"/>
              <a:t>，</a:t>
            </a:r>
            <a:r>
              <a:rPr lang="zh-CN" altLang="en-US" sz="1800" dirty="0" smtClean="0"/>
              <a:t>将成果演示给</a:t>
            </a:r>
            <a:r>
              <a:rPr lang="en-US" altLang="zh-CN" sz="1800" dirty="0" smtClean="0"/>
              <a:t>Product Owner</a:t>
            </a:r>
            <a:r>
              <a:rPr lang="en-US" sz="1800" dirty="0" smtClean="0"/>
              <a:t>。</a:t>
            </a:r>
          </a:p>
          <a:p>
            <a:pPr eaLnBrk="1" hangingPunct="1">
              <a:buFont typeface="Wingdings" pitchFamily="2" charset="2"/>
              <a:buChar char="l"/>
            </a:pPr>
            <a:r>
              <a:rPr lang="zh-CN" altLang="en-US" b="1" dirty="0" smtClean="0">
                <a:solidFill>
                  <a:srgbClr val="FF0000"/>
                </a:solidFill>
              </a:rPr>
              <a:t>回顾</a:t>
            </a:r>
            <a:r>
              <a:rPr lang="en-US" sz="1800" dirty="0" smtClean="0"/>
              <a:t/>
            </a:r>
            <a:br>
              <a:rPr lang="en-US" sz="1800" dirty="0" smtClean="0"/>
            </a:br>
            <a:r>
              <a:rPr lang="zh-CN" altLang="en-US" sz="1800" dirty="0" smtClean="0"/>
              <a:t>团队成员最后召开</a:t>
            </a:r>
            <a:r>
              <a:rPr lang="en-US" altLang="zh-CN" sz="1800" dirty="0" smtClean="0"/>
              <a:t>Sprint retrospective meeting</a:t>
            </a:r>
            <a:r>
              <a:rPr lang="en-US" sz="1800" dirty="0" smtClean="0"/>
              <a:t>，</a:t>
            </a:r>
            <a:r>
              <a:rPr lang="zh-CN" altLang="en-US" sz="1800" dirty="0" smtClean="0"/>
              <a:t>总结问题和经验。</a:t>
            </a:r>
            <a:endParaRPr lang="en-US" altLang="zh-CN" sz="1800" dirty="0" smtClean="0"/>
          </a:p>
          <a:p>
            <a:pPr eaLnBrk="1" hangingPunct="1">
              <a:buFontTx/>
              <a:buNone/>
            </a:pPr>
            <a:endParaRPr lang="en-US" altLang="zh-CN" sz="1800" dirty="0" smtClean="0"/>
          </a:p>
          <a:p>
            <a:pPr eaLnBrk="1" hangingPunct="1">
              <a:buFontTx/>
              <a:buNone/>
            </a:pPr>
            <a:r>
              <a:rPr lang="zh-CN" altLang="en-US" sz="1800" b="1" dirty="0" smtClean="0">
                <a:solidFill>
                  <a:srgbClr val="FF0000"/>
                </a:solidFill>
              </a:rPr>
              <a:t>下一次</a:t>
            </a:r>
            <a:r>
              <a:rPr lang="en-US" altLang="zh-CN" sz="1800" b="1" dirty="0" smtClean="0">
                <a:solidFill>
                  <a:srgbClr val="FF0000"/>
                </a:solidFill>
              </a:rPr>
              <a:t>Sprint</a:t>
            </a:r>
            <a:r>
              <a:rPr lang="en-US" sz="1800" b="1" dirty="0" smtClean="0">
                <a:solidFill>
                  <a:srgbClr val="FF0000"/>
                </a:solidFill>
              </a:rPr>
              <a:t>。</a:t>
            </a:r>
            <a:endParaRPr lang="zh-CN" altLang="en-US" sz="1800" b="1" dirty="0" smtClean="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500034" y="642918"/>
            <a:ext cx="7572428" cy="563563"/>
          </a:xfrm>
          <a:noFill/>
          <a:ln>
            <a:miter lim="800000"/>
            <a:headEnd/>
            <a:tailEnd/>
          </a:ln>
        </p:spPr>
        <p:txBody>
          <a:bodyPr vert="horz" wrap="square" lIns="91440" tIns="45720" rIns="91440" bIns="45720" numCol="1" anchorCtr="0" compatLnSpc="1">
            <a:prstTxWarp prst="textNoShape">
              <a:avLst/>
            </a:prstTxWarp>
            <a:noAutofit/>
          </a:bodyPr>
          <a:lstStyle/>
          <a:p>
            <a:pPr eaLnBrk="1" hangingPunct="1"/>
            <a:r>
              <a:rPr lang="zh-CN" altLang="en-US" dirty="0" smtClean="0"/>
              <a:t>敏捷开发原则和方法</a:t>
            </a:r>
          </a:p>
        </p:txBody>
      </p:sp>
      <p:sp>
        <p:nvSpPr>
          <p:cNvPr id="22531" name="内容占位符 2"/>
          <p:cNvSpPr>
            <a:spLocks noGrp="1"/>
          </p:cNvSpPr>
          <p:nvPr>
            <p:ph idx="1"/>
          </p:nvPr>
        </p:nvSpPr>
        <p:spPr bwMode="auto">
          <a:xfrm>
            <a:off x="428596" y="1714488"/>
            <a:ext cx="7572399" cy="4572032"/>
          </a:xfrm>
          <a:noFill/>
          <a:ln>
            <a:miter lim="800000"/>
            <a:headEnd/>
            <a:tailEnd/>
          </a:ln>
        </p:spPr>
        <p:txBody>
          <a:bodyPr vert="horz" wrap="square" lIns="91440" tIns="45720" rIns="91440" bIns="45720" numCol="1" anchor="t" anchorCtr="0" compatLnSpc="1">
            <a:prstTxWarp prst="textNoShape">
              <a:avLst/>
            </a:prstTxWarp>
            <a:normAutofit/>
          </a:bodyPr>
          <a:lstStyle/>
          <a:p>
            <a:pPr>
              <a:buFont typeface="Wingdings" pitchFamily="2" charset="2"/>
              <a:buChar char="l"/>
            </a:pPr>
            <a:r>
              <a:rPr lang="zh-CN" altLang="en-US" sz="2400" b="1" dirty="0" smtClean="0">
                <a:solidFill>
                  <a:srgbClr val="FF0000"/>
                </a:solidFill>
              </a:rPr>
              <a:t>迭代式开发。</a:t>
            </a:r>
            <a:r>
              <a:rPr lang="zh-CN" altLang="en-US" sz="2400" dirty="0" smtClean="0"/>
              <a:t>即整个开发过程被分为几个迭代周期，每个迭代周期是一个定长或不定长的时间块每个迭代周期持续的时间一般较短，通常为一到六周。</a:t>
            </a:r>
          </a:p>
          <a:p>
            <a:pPr>
              <a:buFont typeface="Wingdings" pitchFamily="2" charset="2"/>
              <a:buChar char="l"/>
            </a:pPr>
            <a:r>
              <a:rPr lang="zh-CN" altLang="en-US" sz="2400" b="1" dirty="0" smtClean="0">
                <a:solidFill>
                  <a:srgbClr val="FF0000"/>
                </a:solidFill>
              </a:rPr>
              <a:t>增量交付。</a:t>
            </a:r>
            <a:r>
              <a:rPr lang="zh-CN" altLang="en-US" sz="2400" dirty="0" smtClean="0"/>
              <a:t>产品是在每个迭代周期结束时被逐步交付使用，而不是在整个开发过程结束的时候一次性交付使用。每次交付的都是可以被部署到用户应用环境中被用户使用的、能给用户带来即时效益和价值的产品。</a:t>
            </a:r>
          </a:p>
          <a:p>
            <a:pPr eaLnBrk="1" hangingPunct="1"/>
            <a:endParaRPr lang="zh-CN" alt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敏捷开发原则和方法</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sz="2400" b="1" dirty="0" smtClean="0">
                <a:solidFill>
                  <a:srgbClr val="FF0000"/>
                </a:solidFill>
              </a:rPr>
              <a:t>开发团队和用户反馈推动产品开发。</a:t>
            </a:r>
            <a:r>
              <a:rPr lang="zh-CN" altLang="en-US" sz="2400" dirty="0" smtClean="0"/>
              <a:t>敏捷开发方法主张用户能够全程参与到整个开发过程中。这使需求变化和用户反馈能被动态管理并及时集成到产品中。同时，团队对于用户的需求也能及时提供反馈意见。</a:t>
            </a:r>
          </a:p>
          <a:p>
            <a:pPr>
              <a:buFont typeface="Wingdings" pitchFamily="2" charset="2"/>
              <a:buChar char="l"/>
            </a:pPr>
            <a:r>
              <a:rPr lang="zh-CN" altLang="en-US" sz="2400" b="1" dirty="0" smtClean="0">
                <a:solidFill>
                  <a:srgbClr val="FF0000"/>
                </a:solidFill>
              </a:rPr>
              <a:t>持续集成</a:t>
            </a:r>
            <a:r>
              <a:rPr lang="zh-CN" altLang="en-US" sz="2400" dirty="0" smtClean="0"/>
              <a:t>。新的功能或需求变化总是尽可能频繁地被整合到产品中。一些项目是在每个迭代周期结束的时候集成， 有些项目则每天都在这么做。 </a:t>
            </a:r>
          </a:p>
          <a:p>
            <a:pPr>
              <a:buFont typeface="Wingdings" pitchFamily="2" charset="2"/>
              <a:buChar char="l"/>
            </a:pPr>
            <a:r>
              <a:rPr lang="zh-CN" altLang="en-US" sz="2400" b="1" dirty="0" smtClean="0">
                <a:solidFill>
                  <a:srgbClr val="FF0000"/>
                </a:solidFill>
              </a:rPr>
              <a:t>开发团队自我管理。</a:t>
            </a:r>
            <a:r>
              <a:rPr lang="zh-CN" altLang="en-US" sz="2400" dirty="0" smtClean="0"/>
              <a:t>拥有一个积极的、自我管理的、具备自由交流风格的开发团队，是每个敏捷项目必不可少的条件。人是敏捷开发的核心。敏捷开发总是以人为中心建立开发的过程和机制，而非把过程和机制强加给人。</a:t>
            </a:r>
          </a:p>
          <a:p>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bwMode="auto">
          <a:xfrm>
            <a:off x="395288" y="1285860"/>
            <a:ext cx="8229600" cy="4735528"/>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sz="2800" dirty="0"/>
              <a:t>Scrum的主要缺陷：</a:t>
            </a:r>
          </a:p>
          <a:p>
            <a:pPr lvl="1">
              <a:lnSpc>
                <a:spcPct val="90000"/>
              </a:lnSpc>
            </a:pPr>
            <a:r>
              <a:rPr lang="zh-CN" sz="2400" dirty="0"/>
              <a:t>压力大</a:t>
            </a:r>
          </a:p>
          <a:p>
            <a:pPr lvl="1">
              <a:lnSpc>
                <a:spcPct val="90000"/>
              </a:lnSpc>
            </a:pPr>
            <a:r>
              <a:rPr lang="zh-CN" sz="2400" dirty="0"/>
              <a:t>不方便跨时区，跨语言</a:t>
            </a:r>
          </a:p>
          <a:p>
            <a:pPr lvl="1">
              <a:lnSpc>
                <a:spcPct val="90000"/>
              </a:lnSpc>
            </a:pPr>
            <a:r>
              <a:rPr lang="zh-CN" sz="2400" dirty="0"/>
              <a:t>程序维护成本偏高</a:t>
            </a:r>
          </a:p>
          <a:p>
            <a:pPr lvl="1">
              <a:lnSpc>
                <a:spcPct val="90000"/>
              </a:lnSpc>
            </a:pPr>
            <a:r>
              <a:rPr lang="zh-CN" sz="2400" dirty="0"/>
              <a:t>无法被中断</a:t>
            </a:r>
          </a:p>
          <a:p>
            <a:pPr lvl="1">
              <a:lnSpc>
                <a:spcPct val="90000"/>
              </a:lnSpc>
            </a:pPr>
            <a:endParaRPr lang="zh-CN" sz="2400" dirty="0"/>
          </a:p>
          <a:p>
            <a:pPr>
              <a:lnSpc>
                <a:spcPct val="90000"/>
              </a:lnSpc>
            </a:pPr>
            <a:r>
              <a:rPr lang="zh-CN" sz="2800" dirty="0"/>
              <a:t>如何改善：</a:t>
            </a:r>
            <a:endParaRPr lang="zh-CN" sz="2400" dirty="0"/>
          </a:p>
          <a:p>
            <a:pPr lvl="1">
              <a:lnSpc>
                <a:spcPct val="90000"/>
              </a:lnSpc>
            </a:pPr>
            <a:r>
              <a:rPr lang="zh-CN" sz="2400" dirty="0"/>
              <a:t>结合XP：</a:t>
            </a:r>
          </a:p>
          <a:p>
            <a:pPr lvl="2">
              <a:lnSpc>
                <a:spcPct val="90000"/>
              </a:lnSpc>
            </a:pPr>
            <a:r>
              <a:rPr lang="zh-CN" sz="2000" dirty="0"/>
              <a:t>和客户坐在一起</a:t>
            </a:r>
          </a:p>
          <a:p>
            <a:pPr lvl="2">
              <a:lnSpc>
                <a:spcPct val="90000"/>
              </a:lnSpc>
            </a:pPr>
            <a:r>
              <a:rPr lang="zh-CN" sz="2000" dirty="0"/>
              <a:t>结对编程</a:t>
            </a:r>
          </a:p>
          <a:p>
            <a:pPr lvl="2">
              <a:lnSpc>
                <a:spcPct val="90000"/>
              </a:lnSpc>
            </a:pPr>
            <a:r>
              <a:rPr lang="zh-CN" sz="2000" dirty="0"/>
              <a:t>测试驱动开发（TDD）</a:t>
            </a:r>
          </a:p>
          <a:p>
            <a:pPr lvl="2">
              <a:lnSpc>
                <a:spcPct val="90000"/>
              </a:lnSpc>
            </a:pPr>
            <a:r>
              <a:rPr lang="zh-CN" sz="2000" dirty="0"/>
              <a:t>使用编码规范</a:t>
            </a:r>
          </a:p>
          <a:p>
            <a:pPr lvl="1">
              <a:lnSpc>
                <a:spcPct val="90000"/>
              </a:lnSpc>
            </a:pPr>
            <a:r>
              <a:rPr lang="zh-CN" sz="2400" dirty="0"/>
              <a:t>32小时工作制</a:t>
            </a:r>
          </a:p>
        </p:txBody>
      </p:sp>
      <p:sp>
        <p:nvSpPr>
          <p:cNvPr id="3" name="标题 1"/>
          <p:cNvSpPr>
            <a:spLocks noGrp="1"/>
          </p:cNvSpPr>
          <p:nvPr>
            <p:ph type="title"/>
          </p:nvPr>
        </p:nvSpPr>
        <p:spPr>
          <a:xfrm>
            <a:off x="228600" y="533400"/>
            <a:ext cx="7848600" cy="762000"/>
          </a:xfrm>
        </p:spPr>
        <p:txBody>
          <a:bodyPr/>
          <a:lstStyle/>
          <a:p>
            <a:r>
              <a:rPr lang="zh-CN" altLang="en-US" dirty="0" smtClean="0"/>
              <a:t>敏捷开发</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1785926"/>
            <a:ext cx="8001000" cy="4310074"/>
          </a:xfrm>
        </p:spPr>
        <p:txBody>
          <a:bodyPr/>
          <a:lstStyle/>
          <a:p>
            <a:pPr algn="ctr"/>
            <a:r>
              <a:rPr lang="zh-CN" altLang="en-US" dirty="0" smtClean="0"/>
              <a:t>应用场景</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产品需求</a:t>
            </a:r>
          </a:p>
        </p:txBody>
      </p:sp>
      <p:pic>
        <p:nvPicPr>
          <p:cNvPr id="13315" name="Picture 3"/>
          <p:cNvPicPr>
            <a:picLocks noChangeAspect="1" noChangeArrowheads="1"/>
          </p:cNvPicPr>
          <p:nvPr/>
        </p:nvPicPr>
        <p:blipFill>
          <a:blip r:embed="rId2"/>
          <a:srcRect/>
          <a:stretch>
            <a:fillRect/>
          </a:stretch>
        </p:blipFill>
        <p:spPr bwMode="auto">
          <a:xfrm>
            <a:off x="107950" y="1268413"/>
            <a:ext cx="8877300" cy="4953000"/>
          </a:xfrm>
          <a:prstGeom prst="rect">
            <a:avLst/>
          </a:prstGeom>
          <a:noFill/>
          <a:ln w="9525">
            <a:noFill/>
            <a:miter lim="800000"/>
            <a:headEnd/>
            <a:tailEnd/>
          </a:ln>
          <a:effectLst/>
        </p:spPr>
      </p:pic>
      <p:sp>
        <p:nvSpPr>
          <p:cNvPr id="13316" name="Text Box 4"/>
          <p:cNvSpPr txBox="1">
            <a:spLocks noChangeArrowheads="1"/>
          </p:cNvSpPr>
          <p:nvPr/>
        </p:nvSpPr>
        <p:spPr bwMode="auto">
          <a:xfrm>
            <a:off x="361950" y="6248400"/>
            <a:ext cx="7956550" cy="365125"/>
          </a:xfrm>
          <a:prstGeom prst="rect">
            <a:avLst/>
          </a:prstGeom>
          <a:noFill/>
          <a:ln w="9525">
            <a:noFill/>
            <a:miter lim="800000"/>
            <a:headEnd/>
            <a:tailEnd/>
          </a:ln>
          <a:effectLst/>
        </p:spPr>
        <p:txBody>
          <a:bodyPr>
            <a:spAutoFit/>
          </a:bodyPr>
          <a:lstStyle/>
          <a:p>
            <a:r>
              <a:rPr lang="zh-CN"/>
              <a:t>Imp：重要性；      Est ：大致相当于一个“理想的人天（man-day）”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Sprint 计划会议</a:t>
            </a:r>
          </a:p>
        </p:txBody>
      </p:sp>
      <p:sp>
        <p:nvSpPr>
          <p:cNvPr id="1433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t>计划会议要有足够的时间，最好至少8个小时</a:t>
            </a:r>
          </a:p>
          <a:p>
            <a:r>
              <a:rPr lang="zh-CN"/>
              <a:t>取出部分产品需求做成sprint需求，并写成索引卡</a:t>
            </a:r>
          </a:p>
          <a:p>
            <a:r>
              <a:rPr lang="zh-CN"/>
              <a:t>确定并细分每一个索引卡的故事（Story）</a:t>
            </a:r>
          </a:p>
          <a:p>
            <a:r>
              <a:rPr lang="zh-CN"/>
              <a:t>进行工作认领（不是分配）</a:t>
            </a:r>
          </a:p>
          <a:p>
            <a:r>
              <a:rPr lang="zh-CN"/>
              <a:t>确定每日站立会议的时间和地点</a:t>
            </a:r>
          </a:p>
          <a:p>
            <a:r>
              <a:rPr lang="zh-CN"/>
              <a:t>确定好演示会议和回顾会议的日期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场景展示 - 故事看板</a:t>
            </a:r>
          </a:p>
        </p:txBody>
      </p:sp>
      <p:pic>
        <p:nvPicPr>
          <p:cNvPr id="17411" name="Picture 3"/>
          <p:cNvPicPr>
            <a:picLocks noGrp="1" noChangeAspect="1" noChangeArrowheads="1"/>
          </p:cNvPicPr>
          <p:nvPr>
            <p:ph sz="half" idx="1"/>
          </p:nvPr>
        </p:nvPicPr>
        <p:blipFill>
          <a:blip r:embed="rId2"/>
          <a:srcRect/>
          <a:stretch>
            <a:fillRect/>
          </a:stretch>
        </p:blipFill>
        <p:spPr bwMode="auto">
          <a:xfrm>
            <a:off x="323850" y="1239838"/>
            <a:ext cx="8578850" cy="2765425"/>
          </a:xfrm>
          <a:noFill/>
          <a:ln>
            <a:miter lim="800000"/>
            <a:headEnd/>
            <a:tailEnd/>
          </a:ln>
        </p:spPr>
      </p:pic>
      <p:pic>
        <p:nvPicPr>
          <p:cNvPr id="17412" name="Picture 4"/>
          <p:cNvPicPr>
            <a:picLocks noGrp="1" noChangeAspect="1" noChangeArrowheads="1"/>
          </p:cNvPicPr>
          <p:nvPr>
            <p:ph sz="half" idx="2"/>
          </p:nvPr>
        </p:nvPicPr>
        <p:blipFill>
          <a:blip r:embed="rId3"/>
          <a:srcRect/>
          <a:stretch>
            <a:fillRect/>
          </a:stretch>
        </p:blipFill>
        <p:spPr bwMode="auto">
          <a:xfrm>
            <a:off x="323850" y="4078288"/>
            <a:ext cx="8640763" cy="2552700"/>
          </a:xfrm>
          <a:noFill/>
          <a:ln>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ln>
            <a:miter lim="800000"/>
            <a:headEnd/>
            <a:tailEnd/>
          </a:ln>
        </p:spPr>
        <p:txBody>
          <a:bodyPr vert="horz" wrap="square" lIns="91440" tIns="45720" rIns="91440" bIns="45720" numCol="1" anchorCtr="0" compatLnSpc="1">
            <a:prstTxWarp prst="textNoShape">
              <a:avLst/>
            </a:prstTxWarp>
          </a:bodyPr>
          <a:lstStyle/>
          <a:p>
            <a:pPr eaLnBrk="1" hangingPunct="1"/>
            <a:r>
              <a:rPr lang="zh-CN" altLang="en-US" dirty="0" smtClean="0"/>
              <a:t>软件开发模式介绍</a:t>
            </a:r>
          </a:p>
        </p:txBody>
      </p:sp>
      <p:sp>
        <p:nvSpPr>
          <p:cNvPr id="8195"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Wingdings" pitchFamily="2" charset="2"/>
              <a:buChar char="l"/>
            </a:pPr>
            <a:r>
              <a:rPr lang="zh-CN" altLang="en-US" dirty="0" smtClean="0">
                <a:solidFill>
                  <a:srgbClr val="C00000"/>
                </a:solidFill>
              </a:rPr>
              <a:t>软件生命周期</a:t>
            </a:r>
            <a:endParaRPr lang="en-US" altLang="zh-CN" dirty="0" smtClean="0">
              <a:solidFill>
                <a:srgbClr val="C00000"/>
              </a:solidFill>
            </a:endParaRPr>
          </a:p>
          <a:p>
            <a:pPr eaLnBrk="1" hangingPunct="1">
              <a:buFontTx/>
              <a:buNone/>
            </a:pPr>
            <a:r>
              <a:rPr lang="en-US" altLang="zh-CN" dirty="0" smtClean="0"/>
              <a:t>-</a:t>
            </a:r>
            <a:r>
              <a:rPr lang="zh-CN" altLang="en-US" sz="1800" dirty="0" smtClean="0"/>
              <a:t>同任何事物一样</a:t>
            </a:r>
            <a:r>
              <a:rPr lang="en-US" altLang="zh-CN" sz="1800" dirty="0" smtClean="0"/>
              <a:t>,</a:t>
            </a:r>
            <a:r>
              <a:rPr lang="zh-CN" altLang="en-US" sz="1800" dirty="0" smtClean="0"/>
              <a:t>一个软件产品或软件系统也要经历孕育、诞生、成长、成熟、</a:t>
            </a:r>
            <a:r>
              <a:rPr lang="en-US" altLang="zh-CN" sz="1800" dirty="0" smtClean="0"/>
              <a:t> -</a:t>
            </a:r>
            <a:r>
              <a:rPr lang="zh-CN" altLang="en-US" sz="1800" dirty="0" smtClean="0"/>
              <a:t>衰亡等阶段，这一般称为软件生命周期。</a:t>
            </a:r>
            <a:endParaRPr lang="en-US" altLang="zh-CN" sz="1800" dirty="0" smtClean="0"/>
          </a:p>
          <a:p>
            <a:pPr eaLnBrk="1" hangingPunct="1">
              <a:buFontTx/>
              <a:buNone/>
            </a:pPr>
            <a:r>
              <a:rPr lang="en-US" altLang="zh-CN" sz="1800" dirty="0" smtClean="0"/>
              <a:t>-</a:t>
            </a:r>
            <a:r>
              <a:rPr lang="zh-CN" altLang="en-US" sz="1800" dirty="0" smtClean="0"/>
              <a:t>软件开发生命周期</a:t>
            </a:r>
            <a:r>
              <a:rPr lang="en-US" altLang="zh-CN" sz="1800" dirty="0" smtClean="0"/>
              <a:t>(SDLC)</a:t>
            </a:r>
            <a:r>
              <a:rPr lang="zh-CN" altLang="en-US" sz="1800" dirty="0" smtClean="0"/>
              <a:t>是指软件开发的全部过程、活动和任务的结构框架。</a:t>
            </a:r>
            <a:endParaRPr lang="en-US" altLang="zh-CN" sz="1800" dirty="0" smtClean="0"/>
          </a:p>
          <a:p>
            <a:pPr eaLnBrk="1" hangingPunct="1">
              <a:buFontTx/>
              <a:buChar char="-"/>
            </a:pPr>
            <a:r>
              <a:rPr lang="en-US" altLang="zh-CN" sz="1800" dirty="0" smtClean="0"/>
              <a:t>SDLC</a:t>
            </a:r>
            <a:r>
              <a:rPr lang="zh-CN" altLang="en-US" sz="1800" dirty="0" smtClean="0"/>
              <a:t>的一般步骤包括：</a:t>
            </a:r>
            <a:r>
              <a:rPr lang="zh-CN" altLang="en-US" sz="1800" dirty="0" smtClean="0">
                <a:solidFill>
                  <a:srgbClr val="FF0000"/>
                </a:solidFill>
              </a:rPr>
              <a:t>确定问题</a:t>
            </a:r>
            <a:r>
              <a:rPr lang="zh-CN" altLang="en-US" sz="1800" dirty="0" smtClean="0"/>
              <a:t>、可行性分析与开发计划、收集需求、分析与设计、编码开发、测试、安装、维护。</a:t>
            </a:r>
            <a:endParaRPr lang="en-US" altLang="zh-CN" sz="1800" dirty="0" smtClean="0"/>
          </a:p>
          <a:p>
            <a:pPr eaLnBrk="1" hangingPunct="1">
              <a:buFontTx/>
              <a:buChar char="-"/>
            </a:pPr>
            <a:endParaRPr lang="en-US" altLang="zh-CN" sz="1800" dirty="0" smtClean="0"/>
          </a:p>
          <a:p>
            <a:pPr eaLnBrk="1" hangingPunct="1">
              <a:buFont typeface="Wingdings" pitchFamily="2" charset="2"/>
              <a:buChar char="l"/>
            </a:pPr>
            <a:r>
              <a:rPr lang="zh-CN" altLang="en-US" dirty="0" smtClean="0">
                <a:solidFill>
                  <a:srgbClr val="C00000"/>
                </a:solidFill>
              </a:rPr>
              <a:t>软件生命周期模式</a:t>
            </a:r>
            <a:endParaRPr lang="en-US" altLang="zh-CN" dirty="0" smtClean="0">
              <a:solidFill>
                <a:srgbClr val="C00000"/>
              </a:solidFill>
            </a:endParaRPr>
          </a:p>
          <a:p>
            <a:pPr eaLnBrk="1" hangingPunct="1">
              <a:buFontTx/>
              <a:buNone/>
            </a:pPr>
            <a:endParaRPr lang="en-US" altLang="zh-CN" sz="1800" dirty="0" smtClean="0"/>
          </a:p>
          <a:p>
            <a:pPr eaLnBrk="1" hangingPunct="1">
              <a:buFontTx/>
              <a:buNone/>
            </a:pPr>
            <a:r>
              <a:rPr lang="en-US" altLang="zh-CN" sz="1800" dirty="0" smtClean="0"/>
              <a:t>	</a:t>
            </a:r>
            <a:r>
              <a:rPr lang="zh-CN" altLang="en-US" sz="1800" dirty="0" smtClean="0"/>
              <a:t>典型的几种生命周期模式包括：瀑布模式、演化模式、螺旋模式、快速原型模式、喷泉模式和混合模式等。在这里只介绍其中最常用的几种模式：</a:t>
            </a:r>
            <a:endParaRPr lang="en-US" altLang="zh-CN" sz="1800" dirty="0" smtClean="0"/>
          </a:p>
          <a:p>
            <a:pPr eaLnBrk="1" hangingPunct="1"/>
            <a:endParaRPr lang="zh-CN" altLang="en-US"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站立会议</a:t>
            </a:r>
          </a:p>
        </p:txBody>
      </p:sp>
      <p:sp>
        <p:nvSpPr>
          <p:cNvPr id="18435"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t>10-15分钟</a:t>
            </a:r>
          </a:p>
          <a:p>
            <a:r>
              <a:rPr lang="zh-CN"/>
              <a:t>迟到将接受惩罚</a:t>
            </a:r>
          </a:p>
          <a:p>
            <a:r>
              <a:rPr lang="zh-CN"/>
              <a:t>自问自答三个问题</a:t>
            </a:r>
          </a:p>
          <a:p>
            <a:pPr lvl="1"/>
            <a:r>
              <a:rPr lang="zh-CN"/>
              <a:t>昨天做了什么</a:t>
            </a:r>
          </a:p>
          <a:p>
            <a:pPr lvl="1"/>
            <a:r>
              <a:rPr lang="zh-CN"/>
              <a:t>今天要做什么</a:t>
            </a:r>
          </a:p>
          <a:p>
            <a:pPr lvl="1"/>
            <a:r>
              <a:rPr lang="zh-CN"/>
              <a:t>遇到了什么问题</a:t>
            </a:r>
          </a:p>
          <a:p>
            <a:r>
              <a:rPr lang="zh-CN"/>
              <a:t>更新燃尽图</a:t>
            </a:r>
          </a:p>
          <a:p>
            <a:pPr lvl="2">
              <a:buFontTx/>
              <a:buNone/>
            </a:pPr>
            <a:endParaRPr 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场景展示 - 每日站立会议</a:t>
            </a:r>
          </a:p>
        </p:txBody>
      </p:sp>
      <p:pic>
        <p:nvPicPr>
          <p:cNvPr id="19459" name="Picture 3"/>
          <p:cNvPicPr>
            <a:picLocks noGrp="1" noChangeAspect="1" noChangeArrowheads="1"/>
          </p:cNvPicPr>
          <p:nvPr>
            <p:ph idx="1"/>
          </p:nvPr>
        </p:nvPicPr>
        <p:blipFill>
          <a:blip r:embed="rId2"/>
          <a:srcRect/>
          <a:stretch>
            <a:fillRect/>
          </a:stretch>
        </p:blipFill>
        <p:spPr bwMode="auto">
          <a:xfrm>
            <a:off x="468313" y="1268413"/>
            <a:ext cx="8229600" cy="5184775"/>
          </a:xfrm>
          <a:noFill/>
          <a:ln>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endParaRPr lang="zh-CN" altLang="zh-CN"/>
          </a:p>
        </p:txBody>
      </p:sp>
      <p:pic>
        <p:nvPicPr>
          <p:cNvPr id="20483" name="Picture 3"/>
          <p:cNvPicPr>
            <a:picLocks noGrp="1" noChangeAspect="1" noChangeArrowheads="1"/>
          </p:cNvPicPr>
          <p:nvPr>
            <p:ph idx="1"/>
          </p:nvPr>
        </p:nvPicPr>
        <p:blipFill>
          <a:blip r:embed="rId2"/>
          <a:srcRect/>
          <a:stretch>
            <a:fillRect/>
          </a:stretch>
        </p:blipFill>
        <p:spPr bwMode="auto">
          <a:xfrm>
            <a:off x="-30163" y="0"/>
            <a:ext cx="9210676" cy="6862763"/>
          </a:xfrm>
          <a:noFill/>
          <a:ln>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场景展示 - 燃尽图</a:t>
            </a:r>
          </a:p>
        </p:txBody>
      </p:sp>
      <p:pic>
        <p:nvPicPr>
          <p:cNvPr id="21507" name="Picture 3" descr="dsc02646"/>
          <p:cNvPicPr>
            <a:picLocks noGrp="1" noChangeAspect="1" noChangeArrowheads="1"/>
          </p:cNvPicPr>
          <p:nvPr>
            <p:ph idx="1"/>
          </p:nvPr>
        </p:nvPicPr>
        <p:blipFill>
          <a:blip r:embed="rId2"/>
          <a:srcRect/>
          <a:stretch>
            <a:fillRect/>
          </a:stretch>
        </p:blipFill>
        <p:spPr bwMode="auto">
          <a:xfrm>
            <a:off x="0" y="1268413"/>
            <a:ext cx="9144000" cy="5029200"/>
          </a:xfrm>
          <a:noFill/>
          <a:ln>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Sprint开发周期</a:t>
            </a:r>
          </a:p>
        </p:txBody>
      </p:sp>
      <p:sp>
        <p:nvSpPr>
          <p:cNvPr id="22531"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t>使用好任务看板</a:t>
            </a:r>
          </a:p>
          <a:p>
            <a:r>
              <a:rPr lang="zh-CN"/>
              <a:t>需求，设计，开发，测试，维护</a:t>
            </a:r>
          </a:p>
          <a:p>
            <a:r>
              <a:rPr lang="zh-CN"/>
              <a:t>注意燃尽图</a:t>
            </a:r>
          </a:p>
          <a:p>
            <a:r>
              <a:rPr lang="zh-CN"/>
              <a:t>不要使用软件取代看板</a:t>
            </a:r>
          </a:p>
          <a:p>
            <a:r>
              <a:rPr lang="zh-CN"/>
              <a:t>可以选择性的和XP的某些方式结合</a:t>
            </a:r>
          </a:p>
          <a:p>
            <a:pPr lvl="1"/>
            <a:r>
              <a:rPr lang="zh-CN"/>
              <a:t>测试驱动开发</a:t>
            </a:r>
          </a:p>
          <a:p>
            <a:pPr lvl="1"/>
            <a:r>
              <a:rPr lang="zh-CN"/>
              <a:t>结对编程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sz="4000"/>
              <a:t>场景展示 - 任务</a:t>
            </a:r>
            <a:r>
              <a:rPr lang="zh-CN"/>
              <a:t>看板</a:t>
            </a:r>
          </a:p>
        </p:txBody>
      </p:sp>
      <p:pic>
        <p:nvPicPr>
          <p:cNvPr id="23555" name="Picture 3"/>
          <p:cNvPicPr>
            <a:picLocks noGrp="1" noChangeAspect="1" noChangeArrowheads="1"/>
          </p:cNvPicPr>
          <p:nvPr>
            <p:ph idx="1"/>
          </p:nvPr>
        </p:nvPicPr>
        <p:blipFill>
          <a:blip r:embed="rId2"/>
          <a:srcRect/>
          <a:stretch>
            <a:fillRect/>
          </a:stretch>
        </p:blipFill>
        <p:spPr bwMode="auto">
          <a:xfrm>
            <a:off x="34925" y="1412875"/>
            <a:ext cx="9034463" cy="4968875"/>
          </a:xfrm>
          <a:noFill/>
          <a:ln>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场景展示 - 任务看板</a:t>
            </a:r>
          </a:p>
        </p:txBody>
      </p:sp>
      <p:pic>
        <p:nvPicPr>
          <p:cNvPr id="24579" name="Picture 3" descr="Black_team_small"/>
          <p:cNvPicPr>
            <a:picLocks noChangeAspect="1" noChangeArrowheads="1"/>
          </p:cNvPicPr>
          <p:nvPr/>
        </p:nvPicPr>
        <p:blipFill>
          <a:blip r:embed="rId2"/>
          <a:srcRect/>
          <a:stretch>
            <a:fillRect/>
          </a:stretch>
        </p:blipFill>
        <p:spPr bwMode="auto">
          <a:xfrm>
            <a:off x="755650" y="1484313"/>
            <a:ext cx="7704138" cy="516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30163" y="260350"/>
            <a:ext cx="9174163" cy="6597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演示会议</a:t>
            </a:r>
          </a:p>
        </p:txBody>
      </p:sp>
      <p:sp>
        <p:nvSpPr>
          <p:cNvPr id="26627"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t>演示是跨团队的，会产生不同团队之间的交流</a:t>
            </a:r>
          </a:p>
          <a:p>
            <a:r>
              <a:rPr lang="zh-CN"/>
              <a:t>不要关注太多的细节，以主要的功能为主</a:t>
            </a:r>
          </a:p>
          <a:p>
            <a:r>
              <a:rPr lang="zh-CN"/>
              <a:t>让老板和客户看到</a:t>
            </a:r>
          </a:p>
          <a:p>
            <a:r>
              <a:rPr lang="zh-CN"/>
              <a:t>非常的重要，绝对不可以被忽略</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回顾会议</a:t>
            </a:r>
          </a:p>
        </p:txBody>
      </p:sp>
      <p:sp>
        <p:nvSpPr>
          <p:cNvPr id="27651"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t>时间在1-3个小时</a:t>
            </a:r>
          </a:p>
          <a:p>
            <a:r>
              <a:rPr lang="zh-CN"/>
              <a:t>找最舒适的地方（要有回顾看板）</a:t>
            </a:r>
          </a:p>
          <a:p>
            <a:r>
              <a:rPr lang="zh-CN"/>
              <a:t>开始的时候轮流发言，而不是主动发言</a:t>
            </a:r>
          </a:p>
          <a:p>
            <a:r>
              <a:rPr lang="zh-CN"/>
              <a:t>记录问题，总结，并讨论改进的方法，放在回顾看板上</a:t>
            </a:r>
          </a:p>
          <a:p>
            <a:r>
              <a:rPr lang="zh-CN"/>
              <a:t>每人三个磁铁，将最重要的2-3个改进点，成为下一轮的产品需求</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ln>
            <a:miter lim="800000"/>
            <a:headEnd/>
            <a:tailEnd/>
          </a:ln>
        </p:spPr>
        <p:txBody>
          <a:bodyPr vert="horz" wrap="square" lIns="91440" tIns="45720" rIns="91440" bIns="45720" numCol="1" anchorCtr="0" compatLnSpc="1">
            <a:prstTxWarp prst="textNoShape">
              <a:avLst/>
            </a:prstTxWarp>
          </a:bodyPr>
          <a:lstStyle/>
          <a:p>
            <a:pPr eaLnBrk="1" hangingPunct="1"/>
            <a:r>
              <a:rPr lang="zh-CN" altLang="en-US" dirty="0" smtClean="0"/>
              <a:t>软件生命周期模式</a:t>
            </a:r>
          </a:p>
        </p:txBody>
      </p:sp>
      <p:sp>
        <p:nvSpPr>
          <p:cNvPr id="9219"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buFont typeface="Wingdings" pitchFamily="2" charset="2"/>
              <a:buChar char="l"/>
            </a:pPr>
            <a:r>
              <a:rPr lang="zh-CN" altLang="en-US" dirty="0" smtClean="0">
                <a:solidFill>
                  <a:srgbClr val="C00000"/>
                </a:solidFill>
              </a:rPr>
              <a:t>瀑布式</a:t>
            </a:r>
            <a:endParaRPr lang="en-US" altLang="zh-CN" dirty="0" smtClean="0">
              <a:solidFill>
                <a:srgbClr val="C00000"/>
              </a:solidFill>
            </a:endParaRPr>
          </a:p>
          <a:p>
            <a:pPr eaLnBrk="1" hangingPunct="1">
              <a:buFontTx/>
              <a:buNone/>
            </a:pPr>
            <a:r>
              <a:rPr lang="en-US" altLang="zh-CN" sz="1800" dirty="0" smtClean="0"/>
              <a:t>	</a:t>
            </a:r>
            <a:r>
              <a:rPr lang="zh-CN" altLang="en-US" sz="2400" dirty="0" smtClean="0"/>
              <a:t>它首先是由</a:t>
            </a:r>
            <a:r>
              <a:rPr lang="en-US" altLang="zh-CN" sz="2400" dirty="0" smtClean="0"/>
              <a:t>Royce</a:t>
            </a:r>
            <a:r>
              <a:rPr lang="zh-CN" altLang="en-US" sz="2400" dirty="0" smtClean="0"/>
              <a:t>提出，该模式由于酷似瀑布闻名。在该模式中首先确定需求，然后拟定规格说明，在通过验证后方可进入计划阶段。因此，瀑布模式中至关重要的一点是</a:t>
            </a:r>
            <a:r>
              <a:rPr lang="zh-CN" altLang="en-US" sz="2400" b="1" dirty="0" smtClean="0">
                <a:solidFill>
                  <a:srgbClr val="C00000"/>
                </a:solidFill>
              </a:rPr>
              <a:t>只有当一个阶段的文档获得认可才可以进入下一个阶段</a:t>
            </a:r>
            <a:r>
              <a:rPr lang="zh-CN" altLang="en-US" sz="2400" dirty="0" smtClean="0"/>
              <a:t>。瀑布模式通过强制性规约来确保每个阶段都能很好的完成任务，但是实际上却往往难以办到。因为整个瀑布模式几乎都是以文档驱动的，这对于非专业的用户来说是难以阅读和理解的。虽然瀑布模式有很多很好的思想可以借鉴，但是在过程能力上有天生的缺陷。</a:t>
            </a:r>
            <a:endParaRPr lang="en-US" altLang="zh-CN" sz="2400" dirty="0" smtClean="0"/>
          </a:p>
          <a:p>
            <a:pPr eaLnBrk="1" hangingPunct="1"/>
            <a:endParaRPr lang="zh-CN" altLang="en-US" sz="1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场景展示 - 回顾会议看板</a:t>
            </a:r>
          </a:p>
        </p:txBody>
      </p:sp>
      <p:pic>
        <p:nvPicPr>
          <p:cNvPr id="28675" name="Picture 3"/>
          <p:cNvPicPr>
            <a:picLocks noGrp="1" noChangeAspect="1" noChangeArrowheads="1"/>
          </p:cNvPicPr>
          <p:nvPr>
            <p:ph idx="1"/>
          </p:nvPr>
        </p:nvPicPr>
        <p:blipFill>
          <a:blip r:embed="rId2"/>
          <a:srcRect/>
          <a:stretch>
            <a:fillRect/>
          </a:stretch>
        </p:blipFill>
        <p:spPr bwMode="auto">
          <a:xfrm>
            <a:off x="34925" y="1341438"/>
            <a:ext cx="9109075" cy="5008562"/>
          </a:xfrm>
          <a:noFill/>
          <a:ln>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回顾会议问题举例</a:t>
            </a:r>
          </a:p>
        </p:txBody>
      </p:sp>
      <p:sp>
        <p:nvSpPr>
          <p:cNvPr id="2969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t>我们应花更多时间，把故事拆分成更小的条目和任务</a:t>
            </a:r>
          </a:p>
          <a:p>
            <a:r>
              <a:rPr lang="zh-CN"/>
              <a:t>我们办公室的环境太吵太混乱了</a:t>
            </a:r>
          </a:p>
          <a:p>
            <a:r>
              <a:rPr lang="zh-CN"/>
              <a:t>我们做出了过度的承诺，最后只完成了一半工作</a:t>
            </a:r>
          </a:p>
          <a:p>
            <a:endParaRPr lang="zh-CN"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bwMode="auto">
          <a:xfrm>
            <a:off x="395288" y="549275"/>
            <a:ext cx="8229600" cy="547211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sz="2800"/>
              <a:t>Scrum的主要缺陷：</a:t>
            </a:r>
          </a:p>
          <a:p>
            <a:pPr lvl="1">
              <a:lnSpc>
                <a:spcPct val="90000"/>
              </a:lnSpc>
            </a:pPr>
            <a:r>
              <a:rPr lang="zh-CN" sz="2400"/>
              <a:t>压力大</a:t>
            </a:r>
          </a:p>
          <a:p>
            <a:pPr lvl="1">
              <a:lnSpc>
                <a:spcPct val="90000"/>
              </a:lnSpc>
            </a:pPr>
            <a:r>
              <a:rPr lang="zh-CN" sz="2400"/>
              <a:t>不方便跨时区，跨语言</a:t>
            </a:r>
          </a:p>
          <a:p>
            <a:pPr lvl="1">
              <a:lnSpc>
                <a:spcPct val="90000"/>
              </a:lnSpc>
            </a:pPr>
            <a:r>
              <a:rPr lang="zh-CN" sz="2400"/>
              <a:t>程序维护成本偏高</a:t>
            </a:r>
          </a:p>
          <a:p>
            <a:pPr lvl="1">
              <a:lnSpc>
                <a:spcPct val="90000"/>
              </a:lnSpc>
            </a:pPr>
            <a:r>
              <a:rPr lang="zh-CN" sz="2400"/>
              <a:t>无法被中断</a:t>
            </a:r>
          </a:p>
          <a:p>
            <a:pPr lvl="1">
              <a:lnSpc>
                <a:spcPct val="90000"/>
              </a:lnSpc>
            </a:pPr>
            <a:endParaRPr lang="zh-CN" sz="2400"/>
          </a:p>
          <a:p>
            <a:pPr>
              <a:lnSpc>
                <a:spcPct val="90000"/>
              </a:lnSpc>
            </a:pPr>
            <a:r>
              <a:rPr lang="zh-CN" sz="2800"/>
              <a:t>如何改善：</a:t>
            </a:r>
            <a:endParaRPr lang="zh-CN" sz="2400"/>
          </a:p>
          <a:p>
            <a:pPr lvl="1">
              <a:lnSpc>
                <a:spcPct val="90000"/>
              </a:lnSpc>
            </a:pPr>
            <a:r>
              <a:rPr lang="zh-CN" sz="2400"/>
              <a:t>结合XP：</a:t>
            </a:r>
          </a:p>
          <a:p>
            <a:pPr lvl="2">
              <a:lnSpc>
                <a:spcPct val="90000"/>
              </a:lnSpc>
            </a:pPr>
            <a:r>
              <a:rPr lang="zh-CN" sz="2000"/>
              <a:t>和客户坐在一起</a:t>
            </a:r>
          </a:p>
          <a:p>
            <a:pPr lvl="2">
              <a:lnSpc>
                <a:spcPct val="90000"/>
              </a:lnSpc>
            </a:pPr>
            <a:r>
              <a:rPr lang="zh-CN" sz="2000"/>
              <a:t>结对编程</a:t>
            </a:r>
          </a:p>
          <a:p>
            <a:pPr lvl="2">
              <a:lnSpc>
                <a:spcPct val="90000"/>
              </a:lnSpc>
            </a:pPr>
            <a:r>
              <a:rPr lang="zh-CN" sz="2000"/>
              <a:t>测试驱动开发（TDD）</a:t>
            </a:r>
          </a:p>
          <a:p>
            <a:pPr lvl="2">
              <a:lnSpc>
                <a:spcPct val="90000"/>
              </a:lnSpc>
            </a:pPr>
            <a:r>
              <a:rPr lang="zh-CN" sz="2000"/>
              <a:t>使用编码规范</a:t>
            </a:r>
          </a:p>
          <a:p>
            <a:pPr lvl="1">
              <a:lnSpc>
                <a:spcPct val="90000"/>
              </a:lnSpc>
            </a:pPr>
            <a:r>
              <a:rPr lang="zh-CN" sz="2400"/>
              <a:t>32小时工作制</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3068960"/>
            <a:ext cx="8001000" cy="2332856"/>
          </a:xfrm>
        </p:spPr>
        <p:txBody>
          <a:bodyPr/>
          <a:lstStyle/>
          <a:p>
            <a:pPr algn="ctr"/>
            <a:r>
              <a:rPr lang="zh-CN" altLang="en-US" sz="6000" dirty="0" smtClean="0"/>
              <a:t>谢谢！</a:t>
            </a:r>
            <a:endParaRPr lang="zh-CN" altLang="en-US" sz="6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500034" y="1214422"/>
            <a:ext cx="8229600" cy="4525963"/>
          </a:xfrm>
          <a:noFill/>
          <a:ln>
            <a:miter lim="800000"/>
            <a:headEnd/>
            <a:tailEnd/>
          </a:ln>
        </p:spPr>
        <p:txBody>
          <a:bodyPr vert="horz" wrap="square" lIns="91440" tIns="45720" rIns="91440" bIns="45720" numCol="1" anchor="t" anchorCtr="0" compatLnSpc="1">
            <a:prstTxWarp prst="textNoShape">
              <a:avLst/>
            </a:prstTxWarp>
          </a:bodyPr>
          <a:lstStyle/>
          <a:p>
            <a:pPr lvl="1">
              <a:buFontTx/>
              <a:buNone/>
            </a:pPr>
            <a:r>
              <a:rPr lang="zh-CN" sz="2400" dirty="0">
                <a:sym typeface="Arial" pitchFamily="34" charset="0"/>
              </a:rPr>
              <a:t>瀑布模型的主要缺陷</a:t>
            </a:r>
            <a:r>
              <a:rPr lang="zh-CN" sz="2400" dirty="0" smtClean="0">
                <a:sym typeface="Arial" pitchFamily="34" charset="0"/>
              </a:rPr>
              <a:t>：</a:t>
            </a:r>
            <a:endParaRPr lang="en-US" altLang="zh-CN" sz="2400" dirty="0" smtClean="0">
              <a:sym typeface="Arial" pitchFamily="34" charset="0"/>
            </a:endParaRPr>
          </a:p>
          <a:p>
            <a:pPr lvl="1">
              <a:buFontTx/>
              <a:buNone/>
            </a:pPr>
            <a:r>
              <a:rPr lang="zh-CN" altLang="en-US" sz="2400" dirty="0" smtClean="0"/>
              <a:t>  </a:t>
            </a:r>
            <a:r>
              <a:rPr lang="en-US" altLang="zh-CN" sz="2400" dirty="0" smtClean="0"/>
              <a:t>1). </a:t>
            </a:r>
            <a:r>
              <a:rPr lang="zh-CN" altLang="en-US" sz="2400" dirty="0" smtClean="0"/>
              <a:t>强调文档性</a:t>
            </a:r>
            <a:r>
              <a:rPr lang="en-US" altLang="zh-CN" sz="2400" dirty="0" smtClean="0"/>
              <a:t>:</a:t>
            </a:r>
            <a:r>
              <a:rPr lang="zh-CN" altLang="en-US" sz="2400" dirty="0" smtClean="0"/>
              <a:t>导致了往往要到开发的后期</a:t>
            </a:r>
            <a:r>
              <a:rPr lang="en-US" altLang="zh-CN" sz="2400" dirty="0" smtClean="0"/>
              <a:t>,</a:t>
            </a:r>
            <a:r>
              <a:rPr lang="zh-CN" altLang="en-US" sz="2400" dirty="0" smtClean="0"/>
              <a:t>才能看到软件的模样</a:t>
            </a:r>
            <a:r>
              <a:rPr lang="en-US" altLang="zh-CN" sz="2400" dirty="0" smtClean="0"/>
              <a:t>.</a:t>
            </a:r>
            <a:r>
              <a:rPr lang="zh-CN" altLang="en-US" sz="2400" dirty="0" smtClean="0"/>
              <a:t>为软件的开发极大的增加了风险性</a:t>
            </a:r>
            <a:r>
              <a:rPr lang="en-US" altLang="zh-CN" sz="2400" dirty="0" smtClean="0"/>
              <a:t>.</a:t>
            </a:r>
          </a:p>
          <a:p>
            <a:pPr lvl="1">
              <a:buNone/>
            </a:pPr>
            <a:r>
              <a:rPr lang="en-US" altLang="zh-CN" sz="2400" dirty="0" smtClean="0"/>
              <a:t> 2).</a:t>
            </a:r>
            <a:r>
              <a:rPr lang="zh-CN" altLang="en-US" sz="2400" dirty="0" smtClean="0"/>
              <a:t>没有迭代与反馈</a:t>
            </a:r>
            <a:r>
              <a:rPr lang="en-US" altLang="zh-CN" sz="2400" dirty="0" smtClean="0"/>
              <a:t>:</a:t>
            </a:r>
            <a:r>
              <a:rPr lang="zh-CN" altLang="en-US" sz="2400" dirty="0" smtClean="0"/>
              <a:t>导致了无法应对客户的需求变化</a:t>
            </a:r>
            <a:r>
              <a:rPr lang="en-US" altLang="zh-CN" sz="2400" dirty="0" smtClean="0"/>
              <a:t>.</a:t>
            </a:r>
            <a:r>
              <a:rPr lang="zh-CN" altLang="en-US" sz="2400" dirty="0" smtClean="0"/>
              <a:t>而在当今</a:t>
            </a:r>
            <a:r>
              <a:rPr lang="en-US" altLang="zh-CN" sz="2400" dirty="0" smtClean="0"/>
              <a:t>ERP</a:t>
            </a:r>
            <a:r>
              <a:rPr lang="zh-CN" altLang="en-US" sz="2400" dirty="0" smtClean="0"/>
              <a:t>盛行的软件市场里面</a:t>
            </a:r>
            <a:r>
              <a:rPr lang="en-US" altLang="zh-CN" sz="2400" dirty="0" smtClean="0"/>
              <a:t>,</a:t>
            </a:r>
            <a:r>
              <a:rPr lang="zh-CN" altLang="en-US" sz="2400" dirty="0" smtClean="0"/>
              <a:t>由于市场带动的软件需求变化和软件初期客户对需求描述的不清楚</a:t>
            </a:r>
            <a:r>
              <a:rPr lang="en-US" altLang="zh-CN" sz="2400" dirty="0" smtClean="0"/>
              <a:t>,</a:t>
            </a:r>
            <a:r>
              <a:rPr lang="zh-CN" altLang="en-US" sz="2400" dirty="0" smtClean="0"/>
              <a:t>都为瀑布模型的使用带来了困难</a:t>
            </a:r>
            <a:r>
              <a:rPr lang="en-US" altLang="zh-CN" sz="2400" dirty="0" smtClean="0"/>
              <a:t>.</a:t>
            </a:r>
          </a:p>
          <a:p>
            <a:pPr lvl="1">
              <a:buNone/>
            </a:pPr>
            <a:r>
              <a:rPr lang="en-US" altLang="zh-CN" sz="2400" dirty="0" smtClean="0"/>
              <a:t>3).</a:t>
            </a:r>
            <a:r>
              <a:rPr lang="zh-CN" altLang="en-US" sz="2400" dirty="0" smtClean="0"/>
              <a:t>采用瀑布模型开发的软件</a:t>
            </a:r>
            <a:r>
              <a:rPr lang="en-US" altLang="zh-CN" sz="2400" dirty="0" smtClean="0"/>
              <a:t>,</a:t>
            </a:r>
            <a:r>
              <a:rPr lang="zh-CN" altLang="en-US" sz="2400" dirty="0" smtClean="0"/>
              <a:t>极大的带来了更改的成本</a:t>
            </a:r>
          </a:p>
          <a:p>
            <a:pPr lvl="1">
              <a:buNone/>
            </a:pPr>
            <a:r>
              <a:rPr lang="zh-CN" altLang="en-US" sz="2400" dirty="0" smtClean="0"/>
              <a:t>结果</a:t>
            </a:r>
            <a:r>
              <a:rPr lang="en-US" altLang="zh-CN" sz="2400" dirty="0" smtClean="0"/>
              <a:t>:</a:t>
            </a:r>
            <a:r>
              <a:rPr lang="zh-CN" altLang="en-US" sz="2400" dirty="0" smtClean="0"/>
              <a:t>我们需要一种能够针对需求变化作出快速有效反馈并且能够让客户在短期内看到软件模型</a:t>
            </a:r>
            <a:r>
              <a:rPr lang="en-US" altLang="zh-CN" sz="2400" dirty="0" smtClean="0"/>
              <a:t>,</a:t>
            </a:r>
            <a:r>
              <a:rPr lang="zh-CN" altLang="en-US" sz="2400" dirty="0" smtClean="0"/>
              <a:t>减少风险的开发方法</a:t>
            </a:r>
            <a:r>
              <a:rPr lang="en-US" altLang="zh-CN" sz="2400" dirty="0" smtClean="0"/>
              <a:t>-------Agile{Scrum}</a:t>
            </a:r>
          </a:p>
          <a:p>
            <a:pPr lvl="1"/>
            <a:endParaRPr lang="zh-CN" sz="2400" dirty="0">
              <a:sym typeface="Arial" pitchFamily="34" charset="0"/>
            </a:endParaRPr>
          </a:p>
        </p:txBody>
      </p:sp>
      <p:sp>
        <p:nvSpPr>
          <p:cNvPr id="3" name="标题 1"/>
          <p:cNvSpPr>
            <a:spLocks noGrp="1"/>
          </p:cNvSpPr>
          <p:nvPr>
            <p:ph type="title"/>
          </p:nvPr>
        </p:nvSpPr>
        <p:spPr bwMode="auto">
          <a:xfrm>
            <a:off x="214282" y="428604"/>
            <a:ext cx="7848600" cy="762000"/>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zh-CN" altLang="en-US" dirty="0" smtClean="0"/>
              <a:t>软件生命周期模式</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ln>
            <a:miter lim="800000"/>
            <a:headEnd/>
            <a:tailEnd/>
          </a:ln>
        </p:spPr>
        <p:txBody>
          <a:bodyPr vert="horz" wrap="square" lIns="91440" tIns="45720" rIns="91440" bIns="45720" numCol="1" anchor="ctr" anchorCtr="0" compatLnSpc="1">
            <a:prstTxWarp prst="textNoShape">
              <a:avLst/>
            </a:prstTxWarp>
          </a:bodyPr>
          <a:lstStyle/>
          <a:p>
            <a:r>
              <a:rPr lang="zh-CN"/>
              <a:t>需求，设计阶段的问题</a:t>
            </a:r>
          </a:p>
        </p:txBody>
      </p:sp>
      <p:pic>
        <p:nvPicPr>
          <p:cNvPr id="9219" name="Picture 3" descr="最形象的客户需求开发模型"/>
          <p:cNvPicPr>
            <a:picLocks noGrp="1" noChangeAspect="1" noChangeArrowheads="1"/>
          </p:cNvPicPr>
          <p:nvPr>
            <p:ph idx="1"/>
          </p:nvPr>
        </p:nvPicPr>
        <p:blipFill>
          <a:blip r:embed="rId2"/>
          <a:srcRect/>
          <a:stretch>
            <a:fillRect/>
          </a:stretch>
        </p:blipFill>
        <p:spPr bwMode="auto">
          <a:xfrm>
            <a:off x="466725" y="1341438"/>
            <a:ext cx="8229600" cy="5256212"/>
          </a:xfrm>
          <a:noFill/>
          <a:ln>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软件生命周期模式</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dirty="0" smtClean="0">
                <a:solidFill>
                  <a:srgbClr val="C00000"/>
                </a:solidFill>
              </a:rPr>
              <a:t>演化模式</a:t>
            </a:r>
            <a:endParaRPr lang="en-US" altLang="zh-CN" dirty="0" smtClean="0">
              <a:solidFill>
                <a:srgbClr val="C00000"/>
              </a:solidFill>
            </a:endParaRPr>
          </a:p>
          <a:p>
            <a:pPr>
              <a:buNone/>
            </a:pPr>
            <a:r>
              <a:rPr lang="en-US" altLang="zh-CN" dirty="0" smtClean="0"/>
              <a:t>	</a:t>
            </a:r>
            <a:r>
              <a:rPr lang="zh-CN" altLang="en-US" sz="2400" dirty="0" smtClean="0"/>
              <a:t>它主要是针对事先不能完整定义需求的软件开发。它的方法是用户先给出待开发系统的</a:t>
            </a:r>
            <a:r>
              <a:rPr lang="zh-CN" altLang="en-US" sz="2400" b="1" dirty="0" smtClean="0">
                <a:solidFill>
                  <a:srgbClr val="C00000"/>
                </a:solidFill>
              </a:rPr>
              <a:t>核心需求</a:t>
            </a:r>
            <a:r>
              <a:rPr lang="zh-CN" altLang="en-US" sz="2400" dirty="0" smtClean="0"/>
              <a:t>，并且在核心需求实现后，再提出反馈以支持系统的最终设计和实现。也就是说：开发人员首先会根据用户的需求开发核心系统，然后提供给用户试用；用户试用后再提出增强系统能力的需求；最后开发人员再根据用户的反馈，实施迭代开发。实际上，这个模式可看作是重复执行的多个瀑布模式。演化模式要求开发人员把项目的产品需求分解为不同组，以便分批循环开发。但这种分组并不是随意性的，而是要根据功能的重要性及对总体设计的基础结构的影响而作出判断。</a:t>
            </a:r>
            <a:endParaRPr lang="en-US" altLang="zh-CN" sz="2400" dirty="0" smtClean="0"/>
          </a:p>
          <a:p>
            <a:pPr>
              <a:buNone/>
            </a:pPr>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noFill/>
          <a:ln>
            <a:miter lim="800000"/>
            <a:headEnd/>
            <a:tailEnd/>
          </a:ln>
        </p:spPr>
        <p:txBody>
          <a:bodyPr vert="horz" wrap="square" lIns="91440" tIns="45720" rIns="91440" bIns="45720" numCol="1" anchorCtr="0" compatLnSpc="1">
            <a:prstTxWarp prst="textNoShape">
              <a:avLst/>
            </a:prstTxWarp>
          </a:bodyPr>
          <a:lstStyle/>
          <a:p>
            <a:pPr eaLnBrk="1" hangingPunct="1"/>
            <a:r>
              <a:rPr lang="zh-CN" altLang="en-US" smtClean="0"/>
              <a:t>软件生命周期模式</a:t>
            </a:r>
          </a:p>
        </p:txBody>
      </p:sp>
      <p:sp>
        <p:nvSpPr>
          <p:cNvPr id="10243"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eaLnBrk="1" hangingPunct="1">
              <a:buFont typeface="Wingdings" pitchFamily="2" charset="2"/>
              <a:buChar char="l"/>
            </a:pPr>
            <a:r>
              <a:rPr lang="zh-CN" altLang="en-US" dirty="0" smtClean="0">
                <a:solidFill>
                  <a:srgbClr val="C00000"/>
                </a:solidFill>
              </a:rPr>
              <a:t>螺旋模式：</a:t>
            </a:r>
            <a:endParaRPr lang="en-US" altLang="zh-CN" dirty="0" smtClean="0">
              <a:solidFill>
                <a:srgbClr val="C00000"/>
              </a:solidFill>
            </a:endParaRPr>
          </a:p>
          <a:p>
            <a:pPr eaLnBrk="1" hangingPunct="1">
              <a:buFontTx/>
              <a:buNone/>
            </a:pPr>
            <a:r>
              <a:rPr lang="en-US" altLang="zh-CN" sz="1800" dirty="0" smtClean="0"/>
              <a:t>	</a:t>
            </a:r>
            <a:r>
              <a:rPr lang="zh-CN" altLang="en-US" sz="1800" dirty="0" smtClean="0"/>
              <a:t>它是瀑布模式与演化模式相结合，并加入两者所忽略的风险分析所建立的一种软件开发模式。螺旋模式基本的做法是在瀑布模式的每一个</a:t>
            </a:r>
            <a:r>
              <a:rPr lang="zh-CN" altLang="en-US" sz="1800" b="1" dirty="0" smtClean="0">
                <a:solidFill>
                  <a:srgbClr val="C00000"/>
                </a:solidFill>
              </a:rPr>
              <a:t>开发阶段之前</a:t>
            </a:r>
            <a:r>
              <a:rPr lang="zh-CN" altLang="en-US" sz="1800" dirty="0" smtClean="0"/>
              <a:t>，引入非常严格的</a:t>
            </a:r>
            <a:r>
              <a:rPr lang="zh-CN" altLang="en-US" sz="1800" b="1" dirty="0" smtClean="0">
                <a:solidFill>
                  <a:srgbClr val="C00000"/>
                </a:solidFill>
              </a:rPr>
              <a:t>风险识别、风险分析和风险控制</a:t>
            </a:r>
            <a:r>
              <a:rPr lang="zh-CN" altLang="en-US" sz="1800" dirty="0" smtClean="0"/>
              <a:t>。</a:t>
            </a:r>
            <a:r>
              <a:rPr lang="zh-CN" altLang="en-US" sz="1800" b="1" dirty="0" smtClean="0">
                <a:solidFill>
                  <a:srgbClr val="C00000"/>
                </a:solidFill>
              </a:rPr>
              <a:t>直到采取了消除风险的措施之后，才开始计划下一阶段的开发工作</a:t>
            </a:r>
            <a:r>
              <a:rPr lang="zh-CN" altLang="en-US" sz="1800" dirty="0" smtClean="0"/>
              <a:t>。否则，项目就很可能被暂停。另外，如果有充足的把握判断遗留的风险已降低到一定的程度，项目管理人员还可作出决定让余下的开发工作采用另外的生命周期模式，如演化模式，瀑布模式或自定的混合模式。</a:t>
            </a:r>
            <a:endParaRPr lang="en-US" altLang="zh-CN" sz="1800" dirty="0" smtClean="0"/>
          </a:p>
          <a:p>
            <a:pPr eaLnBrk="1" hangingPunct="1"/>
            <a:endParaRPr lang="en-US" altLang="zh-CN" sz="1800" dirty="0" smtClean="0"/>
          </a:p>
          <a:p>
            <a:pPr eaLnBrk="1" hangingPunct="1">
              <a:buFont typeface="Wingdings" pitchFamily="2" charset="2"/>
              <a:buChar char="l"/>
            </a:pPr>
            <a:r>
              <a:rPr lang="zh-CN" altLang="en-US" dirty="0" smtClean="0">
                <a:solidFill>
                  <a:srgbClr val="C00000"/>
                </a:solidFill>
              </a:rPr>
              <a:t>过程开发模式：</a:t>
            </a:r>
            <a:endParaRPr lang="en-US" altLang="zh-CN" dirty="0" smtClean="0">
              <a:solidFill>
                <a:srgbClr val="C00000"/>
              </a:solidFill>
            </a:endParaRPr>
          </a:p>
          <a:p>
            <a:pPr eaLnBrk="1" hangingPunct="1">
              <a:buFontTx/>
              <a:buNone/>
            </a:pPr>
            <a:r>
              <a:rPr lang="en-US" altLang="zh-CN" sz="1800" dirty="0" smtClean="0">
                <a:solidFill>
                  <a:srgbClr val="C00000"/>
                </a:solidFill>
              </a:rPr>
              <a:t>	</a:t>
            </a:r>
            <a:r>
              <a:rPr lang="zh-CN" altLang="en-US" sz="1800" dirty="0" smtClean="0"/>
              <a:t>它又叫混合模式或元模式，是指把几种不同模式组合成一种</a:t>
            </a:r>
            <a:r>
              <a:rPr lang="zh-CN" altLang="en-US" sz="1800" b="1" dirty="0" smtClean="0">
                <a:solidFill>
                  <a:srgbClr val="C00000"/>
                </a:solidFill>
              </a:rPr>
              <a:t>混合模式</a:t>
            </a:r>
            <a:r>
              <a:rPr lang="zh-CN" altLang="en-US" sz="1800" dirty="0" smtClean="0"/>
              <a:t>，它允许一个</a:t>
            </a:r>
            <a:r>
              <a:rPr lang="zh-CN" altLang="en-US" sz="1800" b="1" dirty="0" smtClean="0">
                <a:solidFill>
                  <a:srgbClr val="C00000"/>
                </a:solidFill>
              </a:rPr>
              <a:t>项目能沿着最有效的路径发展</a:t>
            </a:r>
            <a:r>
              <a:rPr lang="zh-CN" altLang="en-US" sz="1800" dirty="0" smtClean="0"/>
              <a:t>。因为上述的模式中都有自己独特的思想，现在的软件开发团队中很少说标准的采用那一种模式的，因为模式和实际应用还是有很大的区别的。实际上，许多软件开发团队都是在使用几种不同的开发方法组成他们自己的混合模式。</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ctr"/>
            <a:r>
              <a:rPr lang="zh-CN" altLang="en-US" b="1" dirty="0" smtClean="0"/>
              <a:t>敏捷开发（</a:t>
            </a:r>
            <a:r>
              <a:rPr lang="en-US" altLang="zh-CN" b="1" dirty="0" smtClean="0"/>
              <a:t>Agile</a:t>
            </a:r>
            <a:r>
              <a:rPr lang="zh-CN" altLang="en-US" b="1" dirty="0" smtClean="0"/>
              <a:t>）是什么？</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inese[1]">
  <a:themeElements>
    <a:clrScheme name="Chinese[1]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fontScheme name="Chinese[1]">
      <a:majorFont>
        <a:latin typeface="Arial Black"/>
        <a:ea typeface="华文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hinese[1] 1">
        <a:dk1>
          <a:srgbClr val="000000"/>
        </a:dk1>
        <a:lt1>
          <a:srgbClr val="FFFFFF"/>
        </a:lt1>
        <a:dk2>
          <a:srgbClr val="396F39"/>
        </a:dk2>
        <a:lt2>
          <a:srgbClr val="FFCC00"/>
        </a:lt2>
        <a:accent1>
          <a:srgbClr val="009900"/>
        </a:accent1>
        <a:accent2>
          <a:srgbClr val="CC9900"/>
        </a:accent2>
        <a:accent3>
          <a:srgbClr val="AEBBAE"/>
        </a:accent3>
        <a:accent4>
          <a:srgbClr val="DADADA"/>
        </a:accent4>
        <a:accent5>
          <a:srgbClr val="AACAAA"/>
        </a:accent5>
        <a:accent6>
          <a:srgbClr val="B98A00"/>
        </a:accent6>
        <a:hlink>
          <a:srgbClr val="FF3300"/>
        </a:hlink>
        <a:folHlink>
          <a:srgbClr val="663300"/>
        </a:folHlink>
      </a:clrScheme>
      <a:clrMap bg1="dk2" tx1="lt1" bg2="dk1" tx2="lt2" accent1="accent1" accent2="accent2" accent3="accent3" accent4="accent4" accent5="accent5" accent6="accent6" hlink="hlink" folHlink="folHlink"/>
    </a:extraClrScheme>
    <a:extraClrScheme>
      <a:clrScheme name="Chinese[1]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clrMap bg1="lt1" tx1="dk1" bg2="lt2" tx2="dk2" accent1="accent1" accent2="accent2" accent3="accent3" accent4="accent4" accent5="accent5" accent6="accent6" hlink="hlink" folHlink="folHlink"/>
    </a:extraClrScheme>
    <a:extraClrScheme>
      <a:clrScheme name="Chinese[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Chinese[1] 4">
        <a:dk1>
          <a:srgbClr val="000000"/>
        </a:dk1>
        <a:lt1>
          <a:srgbClr val="FFFFFF"/>
        </a:lt1>
        <a:dk2>
          <a:srgbClr val="FF0000"/>
        </a:dk2>
        <a:lt2>
          <a:srgbClr val="800000"/>
        </a:lt2>
        <a:accent1>
          <a:srgbClr val="008000"/>
        </a:accent1>
        <a:accent2>
          <a:srgbClr val="FF9900"/>
        </a:accent2>
        <a:accent3>
          <a:srgbClr val="FFFFFF"/>
        </a:accent3>
        <a:accent4>
          <a:srgbClr val="000000"/>
        </a:accent4>
        <a:accent5>
          <a:srgbClr val="AAC0AA"/>
        </a:accent5>
        <a:accent6>
          <a:srgbClr val="E78A00"/>
        </a:accent6>
        <a:hlink>
          <a:srgbClr val="CC3300"/>
        </a:hlink>
        <a:folHlink>
          <a:srgbClr val="66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Chinese</Template>
  <TotalTime>192</TotalTime>
  <Words>1598</Words>
  <Application>Microsoft Office PowerPoint</Application>
  <PresentationFormat>全屏显示(4:3)</PresentationFormat>
  <Paragraphs>206</Paragraphs>
  <Slides>43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45" baseType="lpstr">
      <vt:lpstr>Chinese[1]</vt:lpstr>
      <vt:lpstr>Microsoft Excel 97-2003 工作表</vt:lpstr>
      <vt:lpstr>敏捷开发初探</vt:lpstr>
      <vt:lpstr>PowerPoint 演示文稿</vt:lpstr>
      <vt:lpstr>软件开发模式介绍</vt:lpstr>
      <vt:lpstr>软件生命周期模式</vt:lpstr>
      <vt:lpstr>软件生命周期模式</vt:lpstr>
      <vt:lpstr>需求，设计阶段的问题</vt:lpstr>
      <vt:lpstr>软件生命周期模式</vt:lpstr>
      <vt:lpstr>软件生命周期模式</vt:lpstr>
      <vt:lpstr>PowerPoint 演示文稿</vt:lpstr>
      <vt:lpstr>定义</vt:lpstr>
      <vt:lpstr>宣言与价值观</vt:lpstr>
      <vt:lpstr>特点</vt:lpstr>
      <vt:lpstr>敏捷团队成员</vt:lpstr>
      <vt:lpstr>敏捷开发的独特性</vt:lpstr>
      <vt:lpstr>已有的敏捷过程：</vt:lpstr>
      <vt:lpstr>敏捷开发介绍-极限编程XP</vt:lpstr>
      <vt:lpstr>敏捷开发介绍-scrum</vt:lpstr>
      <vt:lpstr>敏捷开发介绍-scrum</vt:lpstr>
      <vt:lpstr>敏捷开发-实施Scrum的过程</vt:lpstr>
      <vt:lpstr>敏捷开发-实施Scrum的过程</vt:lpstr>
      <vt:lpstr>敏捷开发-实施Scrum的过程介绍</vt:lpstr>
      <vt:lpstr>敏捷开发-实施Scrum的要点</vt:lpstr>
      <vt:lpstr>敏捷开发原则和方法</vt:lpstr>
      <vt:lpstr>敏捷开发原则和方法</vt:lpstr>
      <vt:lpstr>敏捷开发</vt:lpstr>
      <vt:lpstr>PowerPoint 演示文稿</vt:lpstr>
      <vt:lpstr>产品需求</vt:lpstr>
      <vt:lpstr>Sprint 计划会议</vt:lpstr>
      <vt:lpstr>场景展示 - 故事看板</vt:lpstr>
      <vt:lpstr>站立会议</vt:lpstr>
      <vt:lpstr>场景展示 - 每日站立会议</vt:lpstr>
      <vt:lpstr>PowerPoint 演示文稿</vt:lpstr>
      <vt:lpstr>场景展示 - 燃尽图</vt:lpstr>
      <vt:lpstr>Sprint开发周期</vt:lpstr>
      <vt:lpstr>场景展示 - 任务看板</vt:lpstr>
      <vt:lpstr>场景展示 - 任务看板</vt:lpstr>
      <vt:lpstr>PowerPoint 演示文稿</vt:lpstr>
      <vt:lpstr>演示会议</vt:lpstr>
      <vt:lpstr>回顾会议</vt:lpstr>
      <vt:lpstr>场景展示 - 回顾会议看板</vt:lpstr>
      <vt:lpstr>回顾会议问题举例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敏捷开发初探</dc:title>
  <cp:lastModifiedBy>刘华</cp:lastModifiedBy>
  <cp:revision>76</cp:revision>
  <dcterms:modified xsi:type="dcterms:W3CDTF">2013-03-15T08:44:04Z</dcterms:modified>
</cp:coreProperties>
</file>