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3C17E-4194-4867-908A-51273F5C24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E0DA2-E3BB-4A15-AF49-368C33B15C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Sensor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张泽宇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535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从上面的代码可以知道，使用到加速度传感器关键是要能获得</a:t>
            </a:r>
            <a:r>
              <a:rPr lang="en-US" altLang="zh-CN" sz="3600" dirty="0" err="1" smtClean="0"/>
              <a:t>event.values</a:t>
            </a:r>
            <a:r>
              <a:rPr lang="en-US" altLang="zh-CN" sz="3600" dirty="0" smtClean="0"/>
              <a:t>[]</a:t>
            </a:r>
            <a:r>
              <a:rPr lang="zh-CN" altLang="en-US" sz="3600" dirty="0" smtClean="0"/>
              <a:t>数组元素的值。</a:t>
            </a:r>
            <a:endParaRPr lang="en-US" altLang="zh-CN" sz="3600" dirty="0" smtClean="0"/>
          </a:p>
          <a:p>
            <a:r>
              <a:rPr lang="zh-CN" altLang="en-US" sz="3600" dirty="0"/>
              <a:t>如上所</a:t>
            </a:r>
            <a:r>
              <a:rPr lang="zh-CN" altLang="en-US" sz="3600" dirty="0" smtClean="0"/>
              <a:t>示，</a:t>
            </a:r>
            <a:r>
              <a:rPr lang="en-US" altLang="zh-CN" sz="3600" dirty="0" smtClean="0">
                <a:solidFill>
                  <a:srgbClr val="FF0000"/>
                </a:solidFill>
              </a:rPr>
              <a:t>values[0]</a:t>
            </a:r>
            <a:r>
              <a:rPr lang="zh-CN" altLang="en-US" sz="3600" dirty="0" smtClean="0">
                <a:solidFill>
                  <a:srgbClr val="FF0000"/>
                </a:solidFill>
              </a:rPr>
              <a:t>表示</a:t>
            </a:r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r>
              <a:rPr lang="zh-CN" altLang="en-US" sz="3600" dirty="0" smtClean="0">
                <a:solidFill>
                  <a:srgbClr val="FF0000"/>
                </a:solidFill>
              </a:rPr>
              <a:t>轴的值，</a:t>
            </a:r>
            <a:r>
              <a:rPr lang="en-US" altLang="zh-CN" sz="3600" dirty="0" smtClean="0">
                <a:solidFill>
                  <a:srgbClr val="FF0000"/>
                </a:solidFill>
              </a:rPr>
              <a:t>values[1]</a:t>
            </a:r>
            <a:r>
              <a:rPr lang="zh-CN" altLang="en-US" sz="3600" dirty="0" smtClean="0">
                <a:solidFill>
                  <a:srgbClr val="FF0000"/>
                </a:solidFill>
              </a:rPr>
              <a:t>表示</a:t>
            </a:r>
            <a:r>
              <a:rPr lang="en-US" altLang="zh-CN" sz="3600" dirty="0" smtClean="0">
                <a:solidFill>
                  <a:srgbClr val="FF0000"/>
                </a:solidFill>
              </a:rPr>
              <a:t>y</a:t>
            </a:r>
            <a:r>
              <a:rPr lang="zh-CN" altLang="en-US" sz="3600" dirty="0" smtClean="0">
                <a:solidFill>
                  <a:srgbClr val="FF0000"/>
                </a:solidFill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</a:rPr>
              <a:t>values[2]</a:t>
            </a:r>
            <a:r>
              <a:rPr lang="zh-CN" altLang="en-US" sz="3600" dirty="0" smtClean="0">
                <a:solidFill>
                  <a:srgbClr val="FF0000"/>
                </a:solidFill>
              </a:rPr>
              <a:t>表示</a:t>
            </a:r>
            <a:r>
              <a:rPr lang="en-US" altLang="zh-CN" sz="3600" dirty="0" smtClean="0">
                <a:solidFill>
                  <a:srgbClr val="FF0000"/>
                </a:solidFill>
              </a:rPr>
              <a:t>z</a:t>
            </a:r>
            <a:r>
              <a:rPr lang="zh-CN" altLang="en-US" sz="3600" dirty="0" smtClean="0">
                <a:solidFill>
                  <a:srgbClr val="FF0000"/>
                </a:solidFill>
              </a:rPr>
              <a:t>，单位使用</a:t>
            </a:r>
            <a:r>
              <a:rPr lang="en-US" altLang="zh-CN" sz="3600" dirty="0" smtClean="0">
                <a:solidFill>
                  <a:srgbClr val="FF0000"/>
                </a:solidFill>
              </a:rPr>
              <a:t>m/s²</a:t>
            </a:r>
            <a:r>
              <a:rPr lang="zh-CN" altLang="en-US" sz="3600" dirty="0" smtClean="0">
                <a:solidFill>
                  <a:srgbClr val="FF0000"/>
                </a:solidFill>
              </a:rPr>
              <a:t>。</a:t>
            </a:r>
            <a:r>
              <a:rPr lang="en-US" altLang="zh-CN" sz="3600" dirty="0" smtClean="0">
                <a:solidFill>
                  <a:srgbClr val="FF0000"/>
                </a:solidFill>
              </a:rPr>
              <a:t>values[]</a:t>
            </a:r>
            <a:r>
              <a:rPr lang="zh-CN" altLang="en-US" sz="3600" dirty="0" smtClean="0">
                <a:solidFill>
                  <a:srgbClr val="FF0000"/>
                </a:solidFill>
              </a:rPr>
              <a:t>数据类型为</a:t>
            </a:r>
            <a:r>
              <a:rPr lang="en-US" altLang="zh-CN" sz="3600" dirty="0" smtClean="0">
                <a:solidFill>
                  <a:srgbClr val="FF0000"/>
                </a:solidFill>
              </a:rPr>
              <a:t>float</a:t>
            </a:r>
            <a:r>
              <a:rPr lang="zh-CN" altLang="en-US" sz="3600" dirty="0" smtClean="0">
                <a:solidFill>
                  <a:srgbClr val="FF0000"/>
                </a:solidFill>
              </a:rPr>
              <a:t>。</a:t>
            </a:r>
            <a:endParaRPr lang="en-US" altLang="zh-CN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二、方向传感器（</a:t>
            </a:r>
            <a:r>
              <a:rPr lang="zh-CN" altLang="en-US" sz="3600" dirty="0" smtClean="0">
                <a:solidFill>
                  <a:srgbClr val="FFFF00"/>
                </a:solidFill>
              </a:rPr>
              <a:t>实际上是通过分析</a:t>
            </a:r>
            <a:r>
              <a:rPr lang="zh-CN" altLang="en-US" sz="3600" dirty="0" smtClean="0">
                <a:solidFill>
                  <a:srgbClr val="FF0000"/>
                </a:solidFill>
              </a:rPr>
              <a:t>磁力</a:t>
            </a:r>
            <a:r>
              <a:rPr lang="zh-CN" altLang="en-US" sz="3600" dirty="0" smtClean="0">
                <a:solidFill>
                  <a:srgbClr val="FFFF00"/>
                </a:solidFill>
              </a:rPr>
              <a:t>和</a:t>
            </a:r>
            <a:r>
              <a:rPr lang="zh-CN" altLang="en-US" sz="3600" dirty="0" smtClean="0">
                <a:solidFill>
                  <a:srgbClr val="FF0000"/>
                </a:solidFill>
              </a:rPr>
              <a:t>加速度传感器</a:t>
            </a:r>
            <a:r>
              <a:rPr lang="zh-CN" altLang="en-US" sz="3600" dirty="0" smtClean="0">
                <a:solidFill>
                  <a:srgbClr val="FFFF00"/>
                </a:solidFill>
              </a:rPr>
              <a:t>的数据，得到方向传感器的数据。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values[0]</a:t>
            </a:r>
            <a:r>
              <a:rPr lang="en-US" altLang="zh-CN" sz="3600" dirty="0"/>
              <a:t>: Azimuth</a:t>
            </a:r>
            <a:r>
              <a:rPr lang="zh-CN" altLang="zh-CN" sz="3600" dirty="0" smtClean="0"/>
              <a:t>方位角</a:t>
            </a:r>
            <a:endParaRPr lang="en-US" altLang="zh-CN" sz="3600" dirty="0" smtClean="0"/>
          </a:p>
          <a:p>
            <a:r>
              <a:rPr lang="zh-CN" altLang="en-US" sz="3600" dirty="0" smtClean="0"/>
              <a:t>表示的是手机</a:t>
            </a:r>
            <a:r>
              <a:rPr lang="en-US" altLang="zh-CN" sz="3600" dirty="0" smtClean="0">
                <a:solidFill>
                  <a:srgbClr val="FF0000"/>
                </a:solidFill>
              </a:rPr>
              <a:t>Y</a:t>
            </a:r>
            <a:r>
              <a:rPr lang="zh-CN" altLang="en-US" sz="3600" dirty="0" smtClean="0"/>
              <a:t>轴在</a:t>
            </a:r>
            <a:r>
              <a:rPr lang="zh-CN" altLang="en-US" sz="3600" dirty="0" smtClean="0">
                <a:solidFill>
                  <a:srgbClr val="FF0000"/>
                </a:solidFill>
              </a:rPr>
              <a:t>水平面上的投影</a:t>
            </a:r>
            <a:r>
              <a:rPr lang="zh-CN" altLang="en-US" sz="3600" dirty="0" smtClean="0"/>
              <a:t>与</a:t>
            </a:r>
            <a:r>
              <a:rPr lang="zh-CN" altLang="en-US" sz="3600" dirty="0" smtClean="0">
                <a:solidFill>
                  <a:srgbClr val="FF0000"/>
                </a:solidFill>
              </a:rPr>
              <a:t>正北</a:t>
            </a:r>
            <a:r>
              <a:rPr lang="zh-CN" altLang="en-US" sz="3600" dirty="0" smtClean="0"/>
              <a:t>方向的夹角。</a:t>
            </a:r>
            <a:endParaRPr lang="en-US" altLang="zh-CN" sz="3600" dirty="0" smtClean="0"/>
          </a:p>
          <a:p>
            <a:r>
              <a:rPr lang="en-US" altLang="zh-CN" sz="3600" dirty="0" smtClean="0"/>
              <a:t>(0&lt;=azimuth&lt;360). 0 = North, 90 = East, 180 = South, 270 = West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741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values[1]</a:t>
            </a:r>
            <a:r>
              <a:rPr lang="en-US" altLang="zh-CN" sz="4000" dirty="0" smtClean="0"/>
              <a:t>: Pitch</a:t>
            </a:r>
            <a:r>
              <a:rPr lang="zh-CN" altLang="en-US" sz="4000" dirty="0" smtClean="0"/>
              <a:t>倾斜角</a:t>
            </a:r>
            <a:endParaRPr lang="en-US" altLang="zh-CN" sz="4000" dirty="0" smtClean="0"/>
          </a:p>
          <a:p>
            <a:r>
              <a:rPr lang="zh-CN" altLang="en-US" sz="3600" dirty="0" smtClean="0"/>
              <a:t>表示的是手机</a:t>
            </a:r>
            <a:r>
              <a:rPr lang="en-US" altLang="zh-CN" sz="3600" dirty="0" smtClean="0"/>
              <a:t>Y</a:t>
            </a:r>
            <a:r>
              <a:rPr lang="zh-CN" altLang="en-US" sz="3600" dirty="0" smtClean="0"/>
              <a:t>轴与水平面的夹角。</a:t>
            </a:r>
            <a:endParaRPr lang="en-US" altLang="zh-CN" sz="3600" dirty="0" smtClean="0"/>
          </a:p>
          <a:p>
            <a:r>
              <a:rPr lang="zh-CN" altLang="en-US" sz="3600" dirty="0" smtClean="0"/>
              <a:t>当手机的</a:t>
            </a:r>
            <a:r>
              <a:rPr lang="en-US" altLang="zh-CN" sz="3600" dirty="0" smtClean="0"/>
              <a:t>z</a:t>
            </a:r>
            <a:r>
              <a:rPr lang="zh-CN" altLang="en-US" sz="3600" dirty="0" smtClean="0"/>
              <a:t>轴朝向</a:t>
            </a:r>
            <a:r>
              <a:rPr lang="en-US" altLang="zh-CN" sz="3600" dirty="0" smtClean="0"/>
              <a:t>y</a:t>
            </a:r>
            <a:r>
              <a:rPr lang="zh-CN" altLang="en-US" sz="3600" dirty="0" smtClean="0"/>
              <a:t>轴，绕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轴转动时，值为正。</a:t>
            </a:r>
            <a:r>
              <a:rPr lang="en-US" altLang="zh-CN" sz="3600" dirty="0" smtClean="0"/>
              <a:t>(-180&lt;=pitch&lt;=180)</a:t>
            </a:r>
            <a:r>
              <a:rPr lang="zh-CN" altLang="en-US" sz="3600" dirty="0" smtClean="0"/>
              <a:t>。（</a:t>
            </a:r>
            <a:r>
              <a:rPr lang="en-US" altLang="zh-CN" sz="3600" dirty="0"/>
              <a:t>R</a:t>
            </a:r>
            <a:r>
              <a:rPr lang="en-US" altLang="zh-CN" sz="3600" dirty="0" smtClean="0"/>
              <a:t>otation around X axis (-180&lt;=pitch&lt;=180), with positive values when the z-axis moves toward the y-axis.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824230"/>
            <a:ext cx="11125200" cy="435165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values[2]</a:t>
            </a:r>
            <a:r>
              <a:rPr lang="en-US" altLang="zh-CN" sz="4000" dirty="0" smtClean="0"/>
              <a:t>: Roll</a:t>
            </a:r>
            <a:r>
              <a:rPr lang="zh-CN" altLang="en-US" sz="4000" dirty="0" smtClean="0"/>
              <a:t>旋转角</a:t>
            </a:r>
            <a:endParaRPr lang="en-US" altLang="zh-CN" sz="4000" dirty="0" smtClean="0"/>
          </a:p>
          <a:p>
            <a:r>
              <a:rPr lang="zh-CN" altLang="en-US" sz="3600" dirty="0" smtClean="0"/>
              <a:t>表示的是手机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轴与水平面的夹角。</a:t>
            </a:r>
            <a:endParaRPr lang="en-US" altLang="zh-CN" sz="3600" dirty="0" smtClean="0"/>
          </a:p>
          <a:p>
            <a:r>
              <a:rPr lang="zh-CN" altLang="en-US" sz="3600" dirty="0" smtClean="0"/>
              <a:t>当手机的</a:t>
            </a:r>
            <a:r>
              <a:rPr lang="en-US" altLang="zh-CN" sz="3600" dirty="0" smtClean="0"/>
              <a:t>z</a:t>
            </a:r>
            <a:r>
              <a:rPr lang="zh-CN" altLang="en-US" sz="3600" dirty="0" smtClean="0"/>
              <a:t>轴朝向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轴，绕</a:t>
            </a:r>
            <a:r>
              <a:rPr lang="en-US" altLang="zh-CN" sz="3600" dirty="0" smtClean="0"/>
              <a:t>y</a:t>
            </a:r>
            <a:r>
              <a:rPr lang="zh-CN" altLang="en-US" sz="3600" dirty="0" smtClean="0"/>
              <a:t>轴转动时，值为正。</a:t>
            </a:r>
            <a:r>
              <a:rPr lang="en-US" altLang="zh-CN" sz="3600" dirty="0" smtClean="0"/>
              <a:t>(-90&lt;=roll&lt;=90)</a:t>
            </a:r>
            <a:r>
              <a:rPr lang="zh-CN" altLang="en-US" sz="3600" dirty="0" smtClean="0"/>
              <a:t>。（</a:t>
            </a:r>
            <a:r>
              <a:rPr lang="en-US" altLang="zh-CN" sz="3600" dirty="0" smtClean="0"/>
              <a:t>rotation around Y axis (-90&lt;=roll&lt;=90), with positive values when the z-axis moves toward the x-axis.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zh-CN" altLang="en-US" sz="3600" dirty="0"/>
              <a:t>由于历史</a:t>
            </a:r>
            <a:r>
              <a:rPr lang="zh-CN" altLang="en-US" sz="3600" dirty="0" smtClean="0"/>
              <a:t>原因，旋转角取值在</a:t>
            </a:r>
            <a:r>
              <a:rPr lang="en-US" altLang="zh-CN" sz="3600" dirty="0" smtClean="0"/>
              <a:t>±90</a:t>
            </a:r>
            <a:r>
              <a:rPr lang="zh-CN" altLang="en-US" sz="3600" dirty="0" smtClean="0"/>
              <a:t>度之间。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方向传感器用法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onSensorChanged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SensorEvent</a:t>
            </a:r>
            <a:r>
              <a:rPr lang="en-US" altLang="zh-CN" dirty="0" smtClean="0"/>
              <a:t> event) {</a:t>
            </a:r>
            <a:endParaRPr lang="en-US" altLang="zh-CN" dirty="0" smtClean="0"/>
          </a:p>
          <a:p>
            <a:r>
              <a:rPr lang="en-US" altLang="zh-CN" dirty="0" smtClean="0"/>
              <a:t>      // this check is unnecessary with only one registered sensor</a:t>
            </a:r>
            <a:endParaRPr lang="en-US" altLang="zh-CN" dirty="0" smtClean="0"/>
          </a:p>
          <a:p>
            <a:r>
              <a:rPr lang="en-US" altLang="zh-CN" dirty="0" smtClean="0"/>
              <a:t>      // but it's useful to know in case you need to add more sensors</a:t>
            </a:r>
            <a:endParaRPr lang="en-US" altLang="zh-CN" dirty="0" smtClean="0"/>
          </a:p>
          <a:p>
            <a:r>
              <a:rPr lang="en-US" altLang="zh-CN" dirty="0" smtClean="0"/>
              <a:t>      if (</a:t>
            </a:r>
            <a:r>
              <a:rPr lang="en-US" altLang="zh-CN" dirty="0" err="1" smtClean="0"/>
              <a:t>event.sensor.getType</a:t>
            </a:r>
            <a:r>
              <a:rPr lang="en-US" altLang="zh-CN" dirty="0" smtClean="0"/>
              <a:t>() ==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Sensor.TYPE_ORIENTATION</a:t>
            </a:r>
            <a:r>
              <a:rPr lang="en-US" altLang="zh-CN" dirty="0" smtClean="0"/>
              <a:t>) {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 smtClean="0">
                <a:solidFill>
                  <a:srgbClr val="FF0000"/>
                </a:solidFill>
              </a:rPr>
              <a:t>float azimuth = </a:t>
            </a:r>
            <a:r>
              <a:rPr lang="en-US" altLang="zh-CN" dirty="0" err="1" smtClean="0">
                <a:solidFill>
                  <a:srgbClr val="FF0000"/>
                </a:solidFill>
              </a:rPr>
              <a:t>event.values</a:t>
            </a:r>
            <a:r>
              <a:rPr lang="en-US" altLang="zh-CN" dirty="0" smtClean="0">
                <a:solidFill>
                  <a:srgbClr val="FF0000"/>
                </a:solidFill>
              </a:rPr>
              <a:t>[0];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三、陀螺仪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1745"/>
            <a:ext cx="10515600" cy="4915535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陀螺仪（</a:t>
            </a:r>
            <a:r>
              <a:rPr lang="en-US" altLang="zh-CN" sz="3600" dirty="0" smtClean="0"/>
              <a:t>Gyroscope Sensor</a:t>
            </a:r>
            <a:r>
              <a:rPr lang="zh-CN" altLang="en-US" sz="3600" dirty="0" smtClean="0"/>
              <a:t>）用来测量设备转动的角速度。</a:t>
            </a:r>
            <a:endParaRPr lang="zh-CN" altLang="en-US" sz="3600" dirty="0" smtClean="0"/>
          </a:p>
          <a:p>
            <a:r>
              <a:rPr lang="zh-CN" altLang="en-US" sz="3600" dirty="0">
                <a:sym typeface="+mn-ea"/>
              </a:rPr>
              <a:t>类型</a:t>
            </a:r>
            <a:r>
              <a:rPr lang="zh-CN" altLang="en-US" sz="3600" dirty="0" smtClean="0">
                <a:sym typeface="+mn-ea"/>
              </a:rPr>
              <a:t>用</a:t>
            </a:r>
            <a:r>
              <a:rPr lang="en-US" altLang="zh-CN" sz="3600" dirty="0" err="1" smtClean="0">
                <a:sym typeface="+mn-ea"/>
              </a:rPr>
              <a:t>Sensor.</a:t>
            </a:r>
            <a:r>
              <a:rPr lang="en-US" altLang="zh-CN" sz="3600" dirty="0" err="1" smtClean="0">
                <a:solidFill>
                  <a:srgbClr val="FF0000"/>
                </a:solidFill>
                <a:sym typeface="+mn-ea"/>
              </a:rPr>
              <a:t>TYPE_GYROSCOPE</a:t>
            </a:r>
            <a:r>
              <a:rPr lang="zh-CN" altLang="en-US" sz="3600" dirty="0" smtClean="0">
                <a:sym typeface="+mn-ea"/>
              </a:rPr>
              <a:t>判断。</a:t>
            </a:r>
            <a:endParaRPr lang="zh-CN" altLang="en-US" sz="3600" dirty="0" smtClean="0"/>
          </a:p>
          <a:p>
            <a:r>
              <a:rPr lang="en-US" altLang="zh-CN" sz="3600" dirty="0" smtClean="0">
                <a:sym typeface="+mn-ea"/>
              </a:rPr>
              <a:t>values[0]：延X轴旋转的角速度。</a:t>
            </a:r>
            <a:endParaRPr lang="en-US" altLang="zh-CN" sz="3600" dirty="0" smtClean="0"/>
          </a:p>
          <a:p>
            <a:r>
              <a:rPr lang="en-US" altLang="zh-CN" sz="3600" dirty="0" smtClean="0">
                <a:sym typeface="+mn-ea"/>
              </a:rPr>
              <a:t>values[1]：延Y轴旋转的角速度。</a:t>
            </a:r>
            <a:endParaRPr lang="en-US" altLang="zh-CN" sz="3600" dirty="0" smtClean="0"/>
          </a:p>
          <a:p>
            <a:r>
              <a:rPr lang="en-US" altLang="zh-CN" sz="3600" dirty="0" smtClean="0">
                <a:sym typeface="+mn-ea"/>
              </a:rPr>
              <a:t>values[2]：延Z轴旋转的角速度。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>
                <a:sym typeface="+mn-ea"/>
              </a:rPr>
              <a:t>当手机逆时针旋转时，角速度为正值，顺时针旋转时，角速度为负值。陀螺仪传感器经常被用来计算手机已转动的角度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四、磁力传感器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All values are in </a:t>
            </a:r>
            <a:r>
              <a:rPr lang="en-US" altLang="zh-CN" sz="4000" dirty="0" smtClean="0">
                <a:solidFill>
                  <a:srgbClr val="FF0000"/>
                </a:solidFill>
              </a:rPr>
              <a:t>micro-Tesla (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uT</a:t>
            </a:r>
            <a:r>
              <a:rPr lang="en-US" altLang="zh-CN" sz="4000" dirty="0" smtClean="0">
                <a:solidFill>
                  <a:srgbClr val="FF0000"/>
                </a:solidFill>
              </a:rPr>
              <a:t>)</a:t>
            </a:r>
            <a:r>
              <a:rPr lang="en-US" altLang="zh-CN" sz="4000" dirty="0" smtClean="0"/>
              <a:t> and measure the ambient magnetic field in the X, Y and Z axis.</a:t>
            </a:r>
            <a:endParaRPr lang="en-US" altLang="zh-CN" sz="4000" dirty="0" smtClean="0"/>
          </a:p>
          <a:p>
            <a:r>
              <a:rPr lang="zh-CN" altLang="en-US" sz="4000" dirty="0" smtClean="0"/>
              <a:t>使用</a:t>
            </a:r>
            <a:r>
              <a:rPr lang="en-US" altLang="zh-CN" sz="4000" dirty="0" err="1" smtClean="0"/>
              <a:t>Sensor.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TYPE_MAGNETIC_FIELD</a:t>
            </a:r>
            <a:r>
              <a:rPr lang="zh-CN" altLang="en-US" sz="4000" dirty="0" smtClean="0"/>
              <a:t>进行类型判断。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五、压力传感器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只有一个</a:t>
            </a:r>
            <a:r>
              <a:rPr lang="en-US" altLang="zh-CN" sz="4000" dirty="0" smtClean="0"/>
              <a:t>values[0]</a:t>
            </a:r>
            <a:r>
              <a:rPr lang="zh-CN" altLang="en-US" sz="4000" dirty="0" smtClean="0"/>
              <a:t>的值。</a:t>
            </a:r>
            <a:endParaRPr lang="en-US" altLang="zh-CN" sz="4000" dirty="0" smtClean="0"/>
          </a:p>
          <a:p>
            <a:r>
              <a:rPr lang="en-US" altLang="zh-CN" sz="4000" dirty="0" smtClean="0"/>
              <a:t>values[0]: Atmospheric pressure in </a:t>
            </a:r>
            <a:r>
              <a:rPr lang="en-US" altLang="zh-CN" sz="4000" dirty="0" err="1" smtClean="0"/>
              <a:t>hPa</a:t>
            </a:r>
            <a:r>
              <a:rPr lang="zh-CN" altLang="en-US" sz="4000" dirty="0" smtClean="0"/>
              <a:t>（百帕）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millibar</a:t>
            </a:r>
            <a:r>
              <a:rPr lang="en-US" altLang="zh-CN" sz="4000" dirty="0" smtClean="0"/>
              <a:t>)</a:t>
            </a:r>
            <a:endParaRPr lang="en-US" altLang="zh-CN" sz="4000" dirty="0" smtClean="0"/>
          </a:p>
          <a:p>
            <a:r>
              <a:rPr lang="zh-CN" altLang="en-US" sz="4000" dirty="0" smtClean="0"/>
              <a:t>使用</a:t>
            </a:r>
            <a:r>
              <a:rPr lang="en-US" altLang="zh-CN" sz="4000" dirty="0" err="1" smtClean="0"/>
              <a:t>Sensor.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TYPE_PRESSURE</a:t>
            </a:r>
            <a:r>
              <a:rPr lang="zh-CN" altLang="en-US" sz="4000" dirty="0" smtClean="0"/>
              <a:t>进行类型判断。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方向传感器（</a:t>
            </a:r>
            <a:r>
              <a:rPr lang="en-US" altLang="zh-CN"/>
              <a:t>orientation sensor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在方向传感器中values变量的3个值都表示度数，它们的含义如下：</a:t>
            </a:r>
            <a:endParaRPr lang="zh-CN" altLang="en-US" sz="2400"/>
          </a:p>
          <a:p>
            <a:r>
              <a:rPr lang="zh-CN" altLang="en-US" sz="2400"/>
              <a:t>values[0]：</a:t>
            </a:r>
            <a:r>
              <a:rPr lang="en-US" altLang="zh-CN" sz="2400"/>
              <a:t>azimuth </a:t>
            </a:r>
            <a:r>
              <a:rPr lang="zh-CN" altLang="en-US" sz="2400"/>
              <a:t>该值表示方位，也就是手机绕着Z轴旋转的角度。0表示北（North）；90表示东（East）；180表示南（South）；270表示西（West）。如果values[0]的值正好是这4个值，并且手机是水平放置，表示手机的正前方就是这4个方向。可以利用这个特性来实现电子罗盘，实例76将详细介绍电子罗盘的实现过程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11337925" cy="5402580"/>
          </a:xfrm>
        </p:spPr>
        <p:txBody>
          <a:bodyPr>
            <a:normAutofit lnSpcReduction="20000"/>
          </a:bodyPr>
          <a:p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values[1]：</a:t>
            </a:r>
            <a:r>
              <a:rPr lang="en-US" altLang="zh-CN">
                <a:sym typeface="+mn-ea"/>
              </a:rPr>
              <a:t>pitch </a:t>
            </a:r>
            <a:r>
              <a:rPr lang="zh-CN" altLang="en-US">
                <a:sym typeface="+mn-ea"/>
              </a:rPr>
              <a:t>该值表示倾斜度，或手机翘起的程度。当手机绕着X轴倾斜时该值发生变化。values[1]的取值范围是-180≤values[1]≤180。假设将手机屏幕朝上水平放在桌子上，这时如果桌子是完全水平的，values[1]的值应该是0（由于很少有桌子是绝对水平的，因此，该值很可能不为0，但一般都是-5和5之间的某个值）。这时从手机顶部开始抬起，直到将手机沿X轴旋转180度（屏幕向下水平放在桌面上）。在这个旋转过程中，values[1]会在0到-180之间变化，也就是说，从手机顶部抬起时，values[1]的值会逐渐变小，直到等于-180。如果从手机底部开始抬起，直到将手机沿X轴旋转180度，这时values[1]会在0到180之间变化。也就是values[1]的值会逐渐增大，直到等于180。可以利用values[1]和下面要介绍的values[2]来测量桌子等物体的倾斜度。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方向传感器（</a:t>
            </a:r>
            <a:r>
              <a:rPr lang="en-US" altLang="zh-CN"/>
              <a:t>orientation sensor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我将介绍常用的几类安卓传感器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加速度传感器</a:t>
            </a:r>
            <a:endParaRPr lang="en-US" altLang="zh-CN" dirty="0" smtClean="0"/>
          </a:p>
          <a:p>
            <a:r>
              <a:rPr lang="zh-CN" altLang="en-US" dirty="0"/>
              <a:t>方向</a:t>
            </a:r>
            <a:r>
              <a:rPr lang="zh-CN" altLang="en-US" dirty="0" smtClean="0"/>
              <a:t>传感器</a:t>
            </a:r>
            <a:endParaRPr lang="en-US" altLang="zh-CN" dirty="0" smtClean="0"/>
          </a:p>
          <a:p>
            <a:r>
              <a:rPr lang="zh-CN" altLang="en-US" dirty="0" smtClean="0"/>
              <a:t>陀螺仪</a:t>
            </a:r>
            <a:endParaRPr lang="en-US" altLang="zh-CN" dirty="0" smtClean="0"/>
          </a:p>
          <a:p>
            <a:r>
              <a:rPr lang="zh-CN" altLang="en-US" dirty="0" smtClean="0"/>
              <a:t>磁力传感器</a:t>
            </a:r>
            <a:endParaRPr lang="en-US" altLang="zh-CN" dirty="0" smtClean="0"/>
          </a:p>
          <a:p>
            <a:r>
              <a:rPr lang="zh-CN" altLang="en-US" dirty="0"/>
              <a:t>压力传感器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values[2]：</a:t>
            </a:r>
            <a:r>
              <a:rPr lang="en-US" altLang="zh-CN">
                <a:sym typeface="+mn-ea"/>
              </a:rPr>
              <a:t>roll </a:t>
            </a:r>
            <a:r>
              <a:rPr lang="zh-CN" altLang="en-US">
                <a:sym typeface="+mn-ea"/>
              </a:rPr>
              <a:t>表示手机沿着Y轴的滚动角度。取值范围是-90≤values[2]≤90。假设将手机屏幕朝上水平放在桌面上，这时如果桌面是平的，values[2]的值应为0。将手机左侧逐渐抬起时，values[2]的值逐渐变小，直到手机垂直于桌面放置，这时values[2]的值是-90。将手机右侧逐渐抬起时，values[2]的值逐渐增大，直到手机垂直于桌面放置，这时values[2]的值是90。在垂直位置时继续向右或向左滚动，values[2]的值会继续在-90至90之间变化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方向传感器（</a:t>
            </a:r>
            <a:r>
              <a:rPr lang="en-US" altLang="zh-CN"/>
              <a:t>orientation sensor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加速度传感器 </a:t>
            </a:r>
            <a:r>
              <a:rPr lang="en-US" altLang="zh-CN"/>
              <a:t>acceleration sensor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安卓手机传感器的三维坐标轴设定</a:t>
            </a:r>
            <a:endParaRPr lang="zh-CN" altLang="en-US" dirty="0"/>
          </a:p>
        </p:txBody>
      </p:sp>
      <p:pic>
        <p:nvPicPr>
          <p:cNvPr id="4" name="内容占位符 3" descr="\"/>
          <p:cNvPicPr>
            <a:picLocks noGrp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5581" y="1983850"/>
            <a:ext cx="3911857" cy="42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对于所有传感器来说，该坐标轴是通用的。</a:t>
            </a:r>
            <a:endParaRPr lang="zh-CN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895" y="109728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Android</a:t>
            </a:r>
            <a:r>
              <a:rPr lang="zh-CN" altLang="en-US" sz="3600" dirty="0" smtClean="0"/>
              <a:t>开发中，使用传感器时必须用到传感器监听类。以前老版本的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SensorListener</a:t>
            </a:r>
            <a:r>
              <a:rPr lang="zh-CN" altLang="en-US" sz="3600" dirty="0" smtClean="0"/>
              <a:t>目前已不建议使用。新版本中采用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SensorEventListener</a:t>
            </a:r>
            <a:r>
              <a:rPr lang="zh-CN" altLang="en-US" sz="3600" dirty="0" smtClean="0"/>
              <a:t>监听器。此后只介绍这个监听器类。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一、加速度传感器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加速度传感器可以获得手机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三个坐标轴上的加速度值。</a:t>
            </a:r>
            <a:endParaRPr lang="en-US" altLang="zh-CN" dirty="0" smtClean="0"/>
          </a:p>
          <a:p>
            <a:r>
              <a:rPr lang="zh-CN" altLang="en-US" dirty="0" smtClean="0"/>
              <a:t>当手机水平放置桌面时，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轴的值约为</a:t>
            </a:r>
            <a:r>
              <a:rPr lang="en-US" altLang="zh-CN" dirty="0" smtClean="0"/>
              <a:t>-9.8m/s²</a:t>
            </a:r>
            <a:r>
              <a:rPr lang="zh-CN" altLang="en-US" dirty="0" smtClean="0"/>
              <a:t>，即重力加速度的值（注意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轴的正向和加速度的方向。）</a:t>
            </a:r>
            <a:endParaRPr lang="en-US" altLang="zh-CN" dirty="0" smtClean="0"/>
          </a:p>
          <a:p>
            <a:r>
              <a:rPr lang="zh-CN" altLang="en-US" dirty="0" smtClean="0"/>
              <a:t>当手机做自由落体时，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上的值均为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/>
              <a:t>例如，水平放在桌面上的手机从左侧向右侧移动，values[0]为负值；从右向左移动，values[0]为正值。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开发使用范例（代码示例）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public class Compass extends Activity implements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SensorEventListener</a:t>
            </a:r>
            <a:r>
              <a:rPr lang="en-US" altLang="zh-CN" dirty="0" smtClean="0"/>
              <a:t> {//</a:t>
            </a:r>
            <a:r>
              <a:rPr lang="zh-CN" altLang="en-US" dirty="0" smtClean="0">
                <a:solidFill>
                  <a:srgbClr val="00B050"/>
                </a:solidFill>
              </a:rPr>
              <a:t>必须实现两个接口</a:t>
            </a:r>
            <a:r>
              <a:rPr lang="en-US" altLang="zh-CN" dirty="0" err="1" smtClean="0">
                <a:solidFill>
                  <a:srgbClr val="00B050"/>
                </a:solidFill>
              </a:rPr>
              <a:t>onAccuracyChanged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err="1" smtClean="0">
                <a:solidFill>
                  <a:srgbClr val="00B050"/>
                </a:solidFill>
              </a:rPr>
              <a:t>onSensorChanged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</a:t>
            </a:r>
            <a:r>
              <a:rPr lang="en-US" altLang="zh-CN" dirty="0" smtClean="0"/>
              <a:t>;//</a:t>
            </a:r>
            <a:r>
              <a:rPr lang="zh-CN" altLang="en-US" dirty="0" smtClean="0">
                <a:solidFill>
                  <a:srgbClr val="00B050"/>
                </a:solidFill>
              </a:rPr>
              <a:t>使用的</a:t>
            </a:r>
            <a:r>
              <a:rPr lang="en-US" altLang="zh-CN" dirty="0" err="1" smtClean="0">
                <a:solidFill>
                  <a:srgbClr val="00B050"/>
                </a:solidFill>
              </a:rPr>
              <a:t>SensorManager</a:t>
            </a:r>
            <a:r>
              <a:rPr lang="zh-CN" altLang="en-US" dirty="0" smtClean="0">
                <a:solidFill>
                  <a:srgbClr val="00B050"/>
                </a:solidFill>
              </a:rPr>
              <a:t>，用于获取传感器</a:t>
            </a:r>
            <a:r>
              <a:rPr lang="en-US" altLang="zh-CN" dirty="0" smtClean="0">
                <a:solidFill>
                  <a:srgbClr val="00B050"/>
                </a:solidFill>
              </a:rPr>
              <a:t>Sensor</a:t>
            </a:r>
            <a:r>
              <a:rPr lang="zh-CN" altLang="en-US" dirty="0" smtClean="0">
                <a:solidFill>
                  <a:srgbClr val="00B050"/>
                </a:solidFill>
              </a:rPr>
              <a:t>实例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private Sensor </a:t>
            </a:r>
            <a:r>
              <a:rPr lang="en-US" altLang="zh-CN" dirty="0" err="1" smtClean="0">
                <a:solidFill>
                  <a:srgbClr val="FF0000"/>
                </a:solidFill>
              </a:rPr>
              <a:t>myCompassSensor</a:t>
            </a:r>
            <a:r>
              <a:rPr lang="en-US" altLang="zh-CN" dirty="0" smtClean="0"/>
              <a:t>;//</a:t>
            </a:r>
            <a:r>
              <a:rPr lang="zh-CN" altLang="en-US" dirty="0" smtClean="0">
                <a:solidFill>
                  <a:srgbClr val="00B050"/>
                </a:solidFill>
              </a:rPr>
              <a:t>传感器实例的引用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/** Called when the activity is first created. */</a:t>
            </a:r>
            <a:endParaRPr lang="en-US" altLang="zh-CN" dirty="0" smtClean="0"/>
          </a:p>
          <a:p>
            <a:r>
              <a:rPr lang="en-US" altLang="zh-CN" dirty="0" smtClean="0"/>
              <a:t>  @Override</a:t>
            </a:r>
            <a:endParaRPr lang="en-US" altLang="zh-CN" dirty="0" smtClean="0"/>
          </a:p>
          <a:p>
            <a:r>
              <a:rPr lang="en-US" altLang="zh-CN" dirty="0" smtClean="0"/>
              <a:t>  public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 {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super.onCreate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R.layout.activity_main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// get sensor manager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</a:t>
            </a:r>
            <a:r>
              <a:rPr lang="en-US" altLang="zh-CN" dirty="0" smtClean="0">
                <a:solidFill>
                  <a:srgbClr val="FF0000"/>
                </a:solidFill>
              </a:rPr>
              <a:t> = (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err="1" smtClean="0">
                <a:solidFill>
                  <a:srgbClr val="FF0000"/>
                </a:solidFill>
              </a:rPr>
              <a:t>getSystemService</a:t>
            </a:r>
            <a:r>
              <a:rPr lang="en-US" altLang="zh-CN" dirty="0" smtClean="0">
                <a:solidFill>
                  <a:srgbClr val="FF0000"/>
                </a:solidFill>
              </a:rPr>
              <a:t>(SENSOR_SERVICE);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获取</a:t>
            </a:r>
            <a:r>
              <a:rPr lang="en-US" altLang="zh-CN" dirty="0" err="1" smtClean="0">
                <a:solidFill>
                  <a:srgbClr val="00B050"/>
                </a:solidFill>
              </a:rPr>
              <a:t>SensorManager</a:t>
            </a:r>
            <a:r>
              <a:rPr lang="zh-CN" altLang="en-US" dirty="0" smtClean="0">
                <a:solidFill>
                  <a:srgbClr val="00B050"/>
                </a:solidFill>
              </a:rPr>
              <a:t>对象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// get compass sensor (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 magnetic field)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myCompassSensor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sensorManager.getDefaultSensor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Sensor.Type_ACCELEROMETER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获取加速度传感器对象实例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}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140" y="97663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 // register to listen to sensors</a:t>
            </a:r>
            <a:endParaRPr lang="en-US" altLang="zh-CN" dirty="0" smtClean="0"/>
          </a:p>
          <a:p>
            <a:r>
              <a:rPr lang="en-US" altLang="zh-CN" dirty="0" smtClean="0"/>
              <a:t>  @Override</a:t>
            </a:r>
            <a:endParaRPr lang="en-US" altLang="zh-CN" dirty="0" smtClean="0"/>
          </a:p>
          <a:p>
            <a:r>
              <a:rPr lang="en-US" altLang="zh-CN" dirty="0" smtClean="0"/>
              <a:t>  public void 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 {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super.onResume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sensorManager.registerListener</a:t>
            </a:r>
            <a:r>
              <a:rPr lang="en-US" altLang="zh-CN" dirty="0" smtClean="0">
                <a:solidFill>
                  <a:srgbClr val="FF0000"/>
                </a:solidFill>
              </a:rPr>
              <a:t>(this, </a:t>
            </a:r>
            <a:r>
              <a:rPr lang="en-US" altLang="zh-CN" dirty="0" err="1" smtClean="0">
                <a:solidFill>
                  <a:srgbClr val="FF0000"/>
                </a:solidFill>
              </a:rPr>
              <a:t>myCompassSensor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SensorManager.SENSOR_DELAY_NORMAL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注册监听器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854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 // unregister</a:t>
            </a:r>
            <a:endParaRPr lang="en-US" altLang="zh-CN" dirty="0" smtClean="0"/>
          </a:p>
          <a:p>
            <a:r>
              <a:rPr lang="en-US" altLang="zh-CN" dirty="0" smtClean="0"/>
              <a:t>  @Override</a:t>
            </a:r>
            <a:endParaRPr lang="en-US" altLang="zh-CN" dirty="0" smtClean="0"/>
          </a:p>
          <a:p>
            <a:r>
              <a:rPr lang="en-US" altLang="zh-CN" dirty="0" smtClean="0"/>
              <a:t>  public void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() {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super.onPause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sensorManager.unregisterListener</a:t>
            </a:r>
            <a:r>
              <a:rPr lang="en-US" altLang="zh-CN" dirty="0" smtClean="0">
                <a:solidFill>
                  <a:srgbClr val="FF0000"/>
                </a:solidFill>
              </a:rPr>
              <a:t>(this);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取消注册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93535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 public void </a:t>
            </a:r>
            <a:r>
              <a:rPr lang="en-US" altLang="zh-CN" dirty="0" err="1" smtClean="0"/>
              <a:t>onAccuracyChanged</a:t>
            </a:r>
            <a:r>
              <a:rPr lang="en-US" altLang="zh-CN" dirty="0" smtClean="0"/>
              <a:t>(Sensor </a:t>
            </a:r>
            <a:r>
              <a:rPr lang="en-US" altLang="zh-CN" dirty="0" err="1" smtClean="0"/>
              <a:t>sensor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accuracy) {</a:t>
            </a:r>
            <a:endParaRPr lang="en-US" altLang="zh-CN" dirty="0" smtClean="0"/>
          </a:p>
          <a:p>
            <a:r>
              <a:rPr lang="en-US" altLang="zh-CN" dirty="0" smtClean="0"/>
              <a:t>      // TODO Auto-generated method stub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传感器精度一旦变化就调用此方法</a:t>
            </a:r>
            <a:endParaRPr lang="en-US" altLang="zh-CN" dirty="0" smtClean="0"/>
          </a:p>
          <a:p>
            <a:r>
              <a:rPr lang="en-US" altLang="zh-CN" dirty="0" smtClean="0"/>
              <a:t>  }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public void </a:t>
            </a:r>
            <a:r>
              <a:rPr lang="en-US" altLang="zh-CN" dirty="0" err="1" smtClean="0"/>
              <a:t>onSensorChanged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SensorEvent</a:t>
            </a:r>
            <a:r>
              <a:rPr lang="en-US" altLang="zh-CN" dirty="0" smtClean="0"/>
              <a:t> event) {//</a:t>
            </a:r>
            <a:r>
              <a:rPr lang="zh-CN" altLang="en-US" dirty="0" smtClean="0">
                <a:solidFill>
                  <a:srgbClr val="00B050"/>
                </a:solidFill>
              </a:rPr>
              <a:t>传感器一旦数值发生变化就调用此方法</a:t>
            </a:r>
            <a:endParaRPr lang="en-US" altLang="zh-CN" dirty="0" smtClean="0"/>
          </a:p>
          <a:p>
            <a:r>
              <a:rPr lang="en-US" altLang="zh-CN" dirty="0" smtClean="0"/>
              <a:t>      // this check is unnecessary with only one registered sensor</a:t>
            </a:r>
            <a:endParaRPr lang="en-US" altLang="zh-CN" dirty="0" smtClean="0"/>
          </a:p>
          <a:p>
            <a:r>
              <a:rPr lang="en-US" altLang="zh-CN" dirty="0" smtClean="0"/>
              <a:t>      // but it's useful to know in case you need to add more sensors</a:t>
            </a:r>
            <a:endParaRPr lang="en-US" altLang="zh-CN" dirty="0" smtClean="0"/>
          </a:p>
          <a:p>
            <a:r>
              <a:rPr lang="en-US" altLang="zh-CN" dirty="0" smtClean="0"/>
              <a:t>      if (</a:t>
            </a:r>
            <a:r>
              <a:rPr lang="en-US" altLang="zh-CN" dirty="0" err="1" smtClean="0">
                <a:solidFill>
                  <a:srgbClr val="FF0000"/>
                </a:solidFill>
              </a:rPr>
              <a:t>event.sensor.getType</a:t>
            </a:r>
            <a:r>
              <a:rPr lang="en-US" altLang="zh-CN" dirty="0" smtClean="0">
                <a:solidFill>
                  <a:srgbClr val="FF0000"/>
                </a:solidFill>
              </a:rPr>
              <a:t>() == </a:t>
            </a:r>
            <a:r>
              <a:rPr lang="en-US" altLang="zh-CN" dirty="0" err="1" smtClean="0">
                <a:solidFill>
                  <a:srgbClr val="FF0000"/>
                </a:solidFill>
              </a:rPr>
              <a:t>Sensor.TYPE_ACCELEROMETER</a:t>
            </a:r>
            <a:r>
              <a:rPr lang="en-US" altLang="zh-CN" dirty="0" smtClean="0"/>
              <a:t>) {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 smtClean="0">
                <a:solidFill>
                  <a:srgbClr val="FF0000"/>
                </a:solidFill>
              </a:rPr>
              <a:t>float x = </a:t>
            </a:r>
            <a:r>
              <a:rPr lang="en-US" altLang="zh-CN" dirty="0" err="1" smtClean="0">
                <a:solidFill>
                  <a:srgbClr val="FF0000"/>
                </a:solidFill>
              </a:rPr>
              <a:t>event.values</a:t>
            </a:r>
            <a:r>
              <a:rPr lang="en-US" altLang="zh-CN" dirty="0" smtClean="0">
                <a:solidFill>
                  <a:srgbClr val="FF0000"/>
                </a:solidFill>
              </a:rPr>
              <a:t>[0];</a:t>
            </a:r>
            <a:r>
              <a:rPr lang="en-US" altLang="zh-CN" dirty="0" smtClean="0">
                <a:solidFill>
                  <a:srgbClr val="00B050"/>
                </a:solidFill>
              </a:rPr>
              <a:t>//values[0]</a:t>
            </a:r>
            <a:r>
              <a:rPr lang="zh-CN" altLang="en-US" dirty="0" smtClean="0">
                <a:solidFill>
                  <a:srgbClr val="00B050"/>
                </a:solidFill>
              </a:rPr>
              <a:t>表示</a:t>
            </a:r>
            <a:r>
              <a:rPr lang="en-US" altLang="zh-CN" dirty="0" smtClean="0">
                <a:solidFill>
                  <a:srgbClr val="00B050"/>
                </a:solidFill>
              </a:rPr>
              <a:t>x</a:t>
            </a:r>
            <a:r>
              <a:rPr lang="zh-CN" altLang="en-US" dirty="0" smtClean="0">
                <a:solidFill>
                  <a:srgbClr val="00B050"/>
                </a:solidFill>
              </a:rPr>
              <a:t>轴的值，</a:t>
            </a:r>
            <a:r>
              <a:rPr lang="en-US" altLang="zh-CN" dirty="0" smtClean="0">
                <a:solidFill>
                  <a:srgbClr val="00B050"/>
                </a:solidFill>
              </a:rPr>
              <a:t>values[1]</a:t>
            </a:r>
            <a:r>
              <a:rPr lang="zh-CN" altLang="en-US" dirty="0" smtClean="0">
                <a:solidFill>
                  <a:srgbClr val="00B050"/>
                </a:solidFill>
              </a:rPr>
              <a:t>表示</a:t>
            </a:r>
            <a:r>
              <a:rPr lang="en-US" altLang="zh-CN" dirty="0" smtClean="0">
                <a:solidFill>
                  <a:srgbClr val="00B050"/>
                </a:solidFill>
              </a:rPr>
              <a:t>y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values[2]</a:t>
            </a:r>
            <a:r>
              <a:rPr lang="zh-CN" altLang="en-US" dirty="0" smtClean="0">
                <a:solidFill>
                  <a:srgbClr val="00B050"/>
                </a:solidFill>
              </a:rPr>
              <a:t>表示</a:t>
            </a:r>
            <a:r>
              <a:rPr lang="en-US" altLang="zh-CN" dirty="0" smtClean="0">
                <a:solidFill>
                  <a:srgbClr val="00B050"/>
                </a:solidFill>
              </a:rPr>
              <a:t>z</a:t>
            </a:r>
            <a:r>
              <a:rPr lang="zh-CN" altLang="en-US" dirty="0" smtClean="0">
                <a:solidFill>
                  <a:srgbClr val="00B050"/>
                </a:solidFill>
              </a:rPr>
              <a:t>，单位使用</a:t>
            </a:r>
            <a:r>
              <a:rPr lang="en-US" altLang="zh-CN" dirty="0" smtClean="0">
                <a:solidFill>
                  <a:srgbClr val="00B050"/>
                </a:solidFill>
              </a:rPr>
              <a:t>m/s²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}</a:t>
            </a:r>
            <a:endParaRPr lang="en-US" altLang="zh-CN" dirty="0" smtClean="0"/>
          </a:p>
          <a:p>
            <a:r>
              <a:rPr lang="en-US" altLang="zh-CN" dirty="0" smtClean="0"/>
              <a:t> 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4192</Words>
  <Application>WPS 演示</Application>
  <PresentationFormat>宽屏</PresentationFormat>
  <Paragraphs>142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Android Sensor讲解</vt:lpstr>
      <vt:lpstr>我将介绍常用的几类安卓传感器</vt:lpstr>
      <vt:lpstr>安卓手机传感器的三维坐标轴设定</vt:lpstr>
      <vt:lpstr>PowerPoint 演示文稿</vt:lpstr>
      <vt:lpstr>一、加速度传感器</vt:lpstr>
      <vt:lpstr>Android开发使用范例（代码示例）</vt:lpstr>
      <vt:lpstr>PowerPoint 演示文稿</vt:lpstr>
      <vt:lpstr>PowerPoint 演示文稿</vt:lpstr>
      <vt:lpstr>PowerPoint 演示文稿</vt:lpstr>
      <vt:lpstr>PowerPoint 演示文稿</vt:lpstr>
      <vt:lpstr>二、方向传感器（实际上是通过分析磁力和加速度传感器的数据，得到方向传感器的数据。）</vt:lpstr>
      <vt:lpstr>PowerPoint 演示文稿</vt:lpstr>
      <vt:lpstr>PowerPoint 演示文稿</vt:lpstr>
      <vt:lpstr>方向传感器用法</vt:lpstr>
      <vt:lpstr>三、陀螺仪</vt:lpstr>
      <vt:lpstr>四、磁力传感器</vt:lpstr>
      <vt:lpstr>五、压力传感器</vt:lpstr>
      <vt:lpstr>PowerPoint 演示文稿</vt:lpstr>
      <vt:lpstr>方向传感器（orientation sensor）</vt:lpstr>
      <vt:lpstr>方向传感器（orientation sensor）</vt:lpstr>
      <vt:lpstr>PowerPoint 演示文稿</vt:lpstr>
      <vt:lpstr>PowerPoint 演示文稿</vt:lpstr>
      <vt:lpstr>PowerPoint 演示文稿</vt:lpstr>
    </vt:vector>
  </TitlesOfParts>
  <Company>上白泽丶稻叶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Sensor讲解</dc:title>
  <dc:creator>上白泽丶稻叶</dc:creator>
  <cp:lastModifiedBy>dell</cp:lastModifiedBy>
  <cp:revision>12</cp:revision>
  <dcterms:created xsi:type="dcterms:W3CDTF">2016-05-13T02:54:00Z</dcterms:created>
  <dcterms:modified xsi:type="dcterms:W3CDTF">2016-10-15T03:08:20Z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