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rimo" panose="02010600030101010101" charset="0"/>
      <p:regular r:id="rId21"/>
    </p:embeddedFont>
    <p:embeddedFont>
      <p:font typeface="Open Sans" panose="020B0606030504020204" pitchFamily="34" charset="0"/>
      <p:regular r:id="rId22"/>
    </p:embeddedFont>
    <p:embeddedFont>
      <p:font typeface="Public Sans" panose="02010600030101010101" charset="0"/>
      <p:regular r:id="rId23"/>
    </p:embeddedFont>
    <p:embeddedFont>
      <p:font typeface="Public Sans Bold" panose="02010600030101010101" charset="0"/>
      <p:regular r:id="rId24"/>
    </p:embeddedFont>
    <p:embeddedFont>
      <p:font typeface="Roboto" panose="02000000000000000000" pitchFamily="2" charset="0"/>
      <p:regular r:id="rId25"/>
    </p:embeddedFont>
    <p:embeddedFont>
      <p:font typeface="Roboto Bold" panose="02010600030101010101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2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 Gou" userId="6a14d59c57db05b0" providerId="LiveId" clId="{4B1E6907-CCCE-4F64-87BB-75C494F242AA}"/>
    <pc:docChg chg="modSld">
      <pc:chgData name="Jane Gou" userId="6a14d59c57db05b0" providerId="LiveId" clId="{4B1E6907-CCCE-4F64-87BB-75C494F242AA}" dt="2023-04-27T01:33:03.277" v="1"/>
      <pc:docMkLst>
        <pc:docMk/>
      </pc:docMkLst>
      <pc:sldChg chg="modAnim">
        <pc:chgData name="Jane Gou" userId="6a14d59c57db05b0" providerId="LiveId" clId="{4B1E6907-CCCE-4F64-87BB-75C494F242AA}" dt="2023-04-27T01:33:03.277" v="1"/>
        <pc:sldMkLst>
          <pc:docMk/>
          <pc:sldMk cId="0" sldId="257"/>
        </pc:sldMkLst>
      </pc:sldChg>
    </pc:docChg>
  </pc:docChgLst>
  <pc:docChgLst>
    <pc:chgData name="Gou Jane" userId="6a14d59c57db05b0" providerId="LiveId" clId="{56FB5F6A-C289-4AC7-BB6E-E34446313191}"/>
    <pc:docChg chg="modSld">
      <pc:chgData name="Gou Jane" userId="6a14d59c57db05b0" providerId="LiveId" clId="{56FB5F6A-C289-4AC7-BB6E-E34446313191}" dt="2024-09-22T11:48:16.114" v="9"/>
      <pc:docMkLst>
        <pc:docMk/>
      </pc:docMkLst>
      <pc:sldChg chg="modSp mod">
        <pc:chgData name="Gou Jane" userId="6a14d59c57db05b0" providerId="LiveId" clId="{56FB5F6A-C289-4AC7-BB6E-E34446313191}" dt="2024-09-22T11:48:16.114" v="9"/>
        <pc:sldMkLst>
          <pc:docMk/>
          <pc:sldMk cId="0" sldId="256"/>
        </pc:sldMkLst>
        <pc:spChg chg="mod">
          <ac:chgData name="Gou Jane" userId="6a14d59c57db05b0" providerId="LiveId" clId="{56FB5F6A-C289-4AC7-BB6E-E34446313191}" dt="2024-09-22T11:48:16.114" v="9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 t="7865" b="786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806704"/>
            <a:ext cx="17259300" cy="865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7000" spc="-140" dirty="0">
                <a:solidFill>
                  <a:srgbClr val="14110F"/>
                </a:solidFill>
                <a:latin typeface="Roboto Bold"/>
              </a:rPr>
              <a:t>7-Eleven Fuel Supply Half-year Report 2020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29600" y="6286500"/>
            <a:ext cx="6266675" cy="914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85"/>
              </a:lnSpc>
            </a:pPr>
            <a:r>
              <a:rPr lang="en-US" sz="2632" dirty="0">
                <a:solidFill>
                  <a:srgbClr val="14110F"/>
                </a:solidFill>
                <a:latin typeface="Roboto"/>
              </a:rPr>
              <a:t>J</a:t>
            </a:r>
            <a:r>
              <a:rPr lang="en-US" altLang="zh-CN" sz="2632" dirty="0">
                <a:solidFill>
                  <a:srgbClr val="14110F"/>
                </a:solidFill>
                <a:latin typeface="Roboto"/>
              </a:rPr>
              <a:t>ane</a:t>
            </a:r>
            <a:r>
              <a:rPr lang="en-US" sz="2632" dirty="0">
                <a:solidFill>
                  <a:srgbClr val="14110F"/>
                </a:solidFill>
                <a:latin typeface="Roboto"/>
              </a:rPr>
              <a:t> Gou</a:t>
            </a:r>
          </a:p>
          <a:p>
            <a:pPr>
              <a:lnSpc>
                <a:spcPts val="3685"/>
              </a:lnSpc>
            </a:pPr>
            <a:endParaRPr lang="en-US" sz="2632" dirty="0">
              <a:solidFill>
                <a:srgbClr val="14110F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34217" y="1424319"/>
            <a:ext cx="13838392" cy="853385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96743" y="287802"/>
            <a:ext cx="9528835" cy="74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8"/>
              </a:lnSpc>
              <a:spcBef>
                <a:spcPct val="0"/>
              </a:spcBef>
            </a:pPr>
            <a:r>
              <a:rPr lang="en-US" sz="6043" u="none" spc="-120">
                <a:solidFill>
                  <a:srgbClr val="274472"/>
                </a:solidFill>
                <a:latin typeface="Roboto Bold"/>
              </a:rPr>
              <a:t>Marketing segmentation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58300"/>
            <a:ext cx="18288000" cy="10287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TextBox 3"/>
          <p:cNvSpPr txBox="1"/>
          <p:nvPr/>
        </p:nvSpPr>
        <p:spPr>
          <a:xfrm>
            <a:off x="1453424" y="4448175"/>
            <a:ext cx="15381151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274472"/>
                </a:solidFill>
                <a:latin typeface="Public Sans Bold"/>
              </a:rPr>
              <a:t>When is the peak period?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47478" y="1414567"/>
            <a:ext cx="14563324" cy="861525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6151406" y="257175"/>
            <a:ext cx="1795001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274472"/>
                </a:solidFill>
                <a:latin typeface="Public Sans Bold"/>
              </a:rPr>
              <a:t>Seasonality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88407" y="1289661"/>
            <a:ext cx="13308985" cy="856169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203749" y="287802"/>
            <a:ext cx="13602993" cy="74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8"/>
              </a:lnSpc>
              <a:spcBef>
                <a:spcPct val="0"/>
              </a:spcBef>
            </a:pPr>
            <a:r>
              <a:rPr lang="en-US" sz="6043" spc="-120">
                <a:solidFill>
                  <a:srgbClr val="274472"/>
                </a:solidFill>
                <a:latin typeface="Roboto Bold"/>
              </a:rPr>
              <a:t>Fuel price distribution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70376" y="1630981"/>
            <a:ext cx="14622483" cy="762731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415440" y="287802"/>
            <a:ext cx="6923867" cy="74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8"/>
              </a:lnSpc>
              <a:spcBef>
                <a:spcPct val="0"/>
              </a:spcBef>
            </a:pPr>
            <a:r>
              <a:rPr lang="en-US" sz="6043" spc="-120">
                <a:solidFill>
                  <a:srgbClr val="274472"/>
                </a:solidFill>
                <a:latin typeface="Roboto Bold"/>
              </a:rPr>
              <a:t>Peak  period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58300"/>
            <a:ext cx="18288000" cy="10287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TextBox 3"/>
          <p:cNvSpPr txBox="1"/>
          <p:nvPr/>
        </p:nvSpPr>
        <p:spPr>
          <a:xfrm>
            <a:off x="0" y="4448175"/>
            <a:ext cx="1828800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274472"/>
                </a:solidFill>
                <a:latin typeface="Public Sans Bold"/>
              </a:rPr>
              <a:t>How to improve our business？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70466" y="1618837"/>
            <a:ext cx="4989148" cy="75205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1453" y="1618837"/>
            <a:ext cx="5049013" cy="75113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559614" y="956292"/>
            <a:ext cx="7728386" cy="885492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287802"/>
            <a:ext cx="6465203" cy="74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8"/>
              </a:lnSpc>
              <a:spcBef>
                <a:spcPct val="0"/>
              </a:spcBef>
            </a:pPr>
            <a:r>
              <a:rPr lang="en-US" sz="6043" spc="-120">
                <a:solidFill>
                  <a:srgbClr val="274472"/>
                </a:solidFill>
                <a:latin typeface="Roboto Bold"/>
              </a:rPr>
              <a:t>The priciest suburb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485385" y="4433380"/>
          <a:ext cx="15633756" cy="4570577"/>
        </p:xfrm>
        <a:graphic>
          <a:graphicData uri="http://schemas.openxmlformats.org/drawingml/2006/table">
            <a:tbl>
              <a:tblPr/>
              <a:tblGrid>
                <a:gridCol w="781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3195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Public Sans"/>
                        </a:rPr>
                        <a:t>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47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Public Sans"/>
                        </a:rPr>
                        <a:t>Octane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4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388"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E10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Premium unleaded petrol, octane rating 94.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975"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U91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Premium unleaded petrol, octane rating 91.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018"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P98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ublic Sans"/>
                        </a:rPr>
                        <a:t>Premium unleaded petrol, octane rating 98.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-2401577" y="287802"/>
            <a:ext cx="12370183" cy="74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8"/>
              </a:lnSpc>
              <a:spcBef>
                <a:spcPct val="0"/>
              </a:spcBef>
            </a:pPr>
            <a:r>
              <a:rPr lang="en-US" sz="6043" spc="-120">
                <a:solidFill>
                  <a:srgbClr val="274472"/>
                </a:solidFill>
                <a:latin typeface="Roboto Bold"/>
              </a:rPr>
              <a:t>Potential feature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8541" y="1517239"/>
            <a:ext cx="17399459" cy="189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 u="none">
                <a:solidFill>
                  <a:srgbClr val="000000"/>
                </a:solidFill>
                <a:latin typeface="Public Sans"/>
              </a:rPr>
              <a:t>Octane is an index of the fuel’s resistance to burning. Higher octane numbers have more burning resistance than lower octane numbers.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700" u="none">
              <a:solidFill>
                <a:srgbClr val="000000"/>
              </a:solidFill>
              <a:latin typeface="Public Sans"/>
            </a:endParaRPr>
          </a:p>
          <a:p>
            <a:pPr marL="582930" lvl="1" indent="-291465" algn="l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 u="none">
                <a:solidFill>
                  <a:srgbClr val="000000"/>
                </a:solidFill>
                <a:latin typeface="Public Sans"/>
              </a:rPr>
              <a:t>For example, P98 has more burning resistance than U91...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9937" y="352787"/>
            <a:ext cx="8639408" cy="4771663"/>
          </a:xfrm>
          <a:prstGeom prst="rect">
            <a:avLst/>
          </a:prstGeom>
          <a:solidFill>
            <a:srgbClr val="274472"/>
          </a:solidFill>
        </p:spPr>
      </p:sp>
      <p:grpSp>
        <p:nvGrpSpPr>
          <p:cNvPr id="3" name="Group 3"/>
          <p:cNvGrpSpPr/>
          <p:nvPr/>
        </p:nvGrpSpPr>
        <p:grpSpPr>
          <a:xfrm>
            <a:off x="9278656" y="355214"/>
            <a:ext cx="8639408" cy="4766810"/>
            <a:chOff x="0" y="0"/>
            <a:chExt cx="19270714" cy="106326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70715" cy="10632654"/>
            </a:xfrm>
            <a:custGeom>
              <a:avLst/>
              <a:gdLst/>
              <a:ahLst/>
              <a:cxnLst/>
              <a:rect l="l" t="t" r="r" b="b"/>
              <a:pathLst>
                <a:path w="19270715" h="10632654">
                  <a:moveTo>
                    <a:pt x="0" y="0"/>
                  </a:moveTo>
                  <a:lnTo>
                    <a:pt x="0" y="10632654"/>
                  </a:lnTo>
                  <a:lnTo>
                    <a:pt x="19270715" y="10632654"/>
                  </a:lnTo>
                  <a:lnTo>
                    <a:pt x="19270715" y="0"/>
                  </a:lnTo>
                  <a:lnTo>
                    <a:pt x="0" y="0"/>
                  </a:lnTo>
                  <a:close/>
                  <a:moveTo>
                    <a:pt x="19209755" y="10571694"/>
                  </a:moveTo>
                  <a:lnTo>
                    <a:pt x="59690" y="10571694"/>
                  </a:lnTo>
                  <a:lnTo>
                    <a:pt x="59690" y="59690"/>
                  </a:lnTo>
                  <a:lnTo>
                    <a:pt x="19209755" y="59690"/>
                  </a:lnTo>
                  <a:lnTo>
                    <a:pt x="19209755" y="10571694"/>
                  </a:lnTo>
                  <a:close/>
                </a:path>
              </a:pathLst>
            </a:custGeom>
            <a:solidFill>
              <a:srgbClr val="27447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278656" y="5410562"/>
            <a:ext cx="8639408" cy="4523651"/>
            <a:chOff x="0" y="0"/>
            <a:chExt cx="19270714" cy="1009027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270715" cy="10090273"/>
            </a:xfrm>
            <a:custGeom>
              <a:avLst/>
              <a:gdLst/>
              <a:ahLst/>
              <a:cxnLst/>
              <a:rect l="l" t="t" r="r" b="b"/>
              <a:pathLst>
                <a:path w="19270715" h="10090273">
                  <a:moveTo>
                    <a:pt x="0" y="0"/>
                  </a:moveTo>
                  <a:lnTo>
                    <a:pt x="0" y="10090273"/>
                  </a:lnTo>
                  <a:lnTo>
                    <a:pt x="19270715" y="10090273"/>
                  </a:lnTo>
                  <a:lnTo>
                    <a:pt x="19270715" y="0"/>
                  </a:lnTo>
                  <a:lnTo>
                    <a:pt x="0" y="0"/>
                  </a:lnTo>
                  <a:close/>
                  <a:moveTo>
                    <a:pt x="19209755" y="10029313"/>
                  </a:moveTo>
                  <a:lnTo>
                    <a:pt x="59690" y="10029313"/>
                  </a:lnTo>
                  <a:lnTo>
                    <a:pt x="59690" y="59690"/>
                  </a:lnTo>
                  <a:lnTo>
                    <a:pt x="19209755" y="59690"/>
                  </a:lnTo>
                  <a:lnTo>
                    <a:pt x="19209755" y="10029313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355872" y="2034067"/>
            <a:ext cx="7075649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"/>
              </a:rPr>
              <a:t>Summary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8609" y="1525134"/>
            <a:ext cx="7989455" cy="236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7-eleven won the fuel market in half of 2020</a:t>
            </a:r>
            <a:r>
              <a:rPr lang="en-US" sz="2700" u="none">
                <a:solidFill>
                  <a:srgbClr val="000000"/>
                </a:solidFill>
                <a:latin typeface="Public Sans"/>
              </a:rPr>
              <a:t>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700" u="none">
              <a:solidFill>
                <a:srgbClr val="000000"/>
              </a:solidFill>
              <a:latin typeface="Public Sans"/>
            </a:endParaRPr>
          </a:p>
          <a:p>
            <a:pPr marL="582930" lvl="1" indent="-291465" algn="l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 u="none">
                <a:solidFill>
                  <a:srgbClr val="000000"/>
                </a:solidFill>
                <a:latin typeface="Public Sans"/>
              </a:rPr>
              <a:t>The middle of the month is the peak period.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700" u="none">
              <a:solidFill>
                <a:srgbClr val="000000"/>
              </a:solidFill>
              <a:latin typeface="Public Sans"/>
            </a:endParaRPr>
          </a:p>
          <a:p>
            <a:pPr marL="582930" lvl="1" indent="-291465" algn="l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 u="none">
                <a:solidFill>
                  <a:srgbClr val="000000"/>
                </a:solidFill>
                <a:latin typeface="Public Sans"/>
              </a:rPr>
              <a:t>Plumpton is the most expensive area.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16751" y="6412230"/>
            <a:ext cx="7783531" cy="2846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Time and location limitations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Public Sans"/>
            </a:endParaRPr>
          </a:p>
          <a:p>
            <a:pPr marL="582930" lvl="1" indent="-291465" algn="l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 u="none">
                <a:solidFill>
                  <a:srgbClr val="000000"/>
                </a:solidFill>
                <a:latin typeface="Public Sans"/>
              </a:rPr>
              <a:t>Outliers limitations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700" u="none">
              <a:solidFill>
                <a:srgbClr val="000000"/>
              </a:solidFill>
              <a:latin typeface="Public Sans"/>
            </a:endParaRPr>
          </a:p>
          <a:p>
            <a:pPr marL="582930" lvl="1" indent="-291465" algn="l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 u="none">
                <a:solidFill>
                  <a:srgbClr val="000000"/>
                </a:solidFill>
                <a:latin typeface="Public Sans"/>
              </a:rPr>
              <a:t>Choropleth map lacks accuracy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700" u="none">
              <a:solidFill>
                <a:srgbClr val="000000"/>
              </a:solidFill>
              <a:latin typeface="Public Sans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372548" y="5286556"/>
            <a:ext cx="8639408" cy="4771663"/>
          </a:xfrm>
          <a:prstGeom prst="rect">
            <a:avLst/>
          </a:prstGeom>
          <a:solidFill>
            <a:srgbClr val="A6A6A6"/>
          </a:solidFill>
        </p:spPr>
      </p:sp>
      <p:sp>
        <p:nvSpPr>
          <p:cNvPr id="11" name="TextBox 11"/>
          <p:cNvSpPr txBox="1"/>
          <p:nvPr/>
        </p:nvSpPr>
        <p:spPr>
          <a:xfrm>
            <a:off x="2068351" y="6972620"/>
            <a:ext cx="7075649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"/>
              </a:rPr>
              <a:t>Limitations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1F1F1"/>
          </a:solidFill>
        </p:spPr>
      </p:sp>
      <p:grpSp>
        <p:nvGrpSpPr>
          <p:cNvPr id="3" name="Group 3"/>
          <p:cNvGrpSpPr/>
          <p:nvPr/>
        </p:nvGrpSpPr>
        <p:grpSpPr>
          <a:xfrm>
            <a:off x="2906841" y="4180103"/>
            <a:ext cx="12474317" cy="2795044"/>
            <a:chOff x="0" y="0"/>
            <a:chExt cx="16632423" cy="3726726"/>
          </a:xfrm>
        </p:grpSpPr>
        <p:sp>
          <p:nvSpPr>
            <p:cNvPr id="4" name="TextBox 4"/>
            <p:cNvSpPr txBox="1"/>
            <p:nvPr/>
          </p:nvSpPr>
          <p:spPr>
            <a:xfrm>
              <a:off x="10" y="-9525"/>
              <a:ext cx="16632404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274472"/>
                  </a:solidFill>
                  <a:latin typeface="Public Sans Bold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5" y="3126016"/>
              <a:ext cx="16632413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Public Sans"/>
                </a:rPr>
                <a:t>Hongjin Gou 510332280</a:t>
              </a:r>
            </a:p>
          </p:txBody>
        </p:sp>
        <p:sp>
          <p:nvSpPr>
            <p:cNvPr id="6" name="AutoShape 6"/>
            <p:cNvSpPr/>
            <p:nvPr/>
          </p:nvSpPr>
          <p:spPr>
            <a:xfrm rot="2624">
              <a:off x="7" y="2493283"/>
              <a:ext cx="16632408" cy="0"/>
            </a:xfrm>
            <a:prstGeom prst="line">
              <a:avLst/>
            </a:prstGeom>
            <a:ln w="25400" cap="flat">
              <a:solidFill>
                <a:srgbClr val="274472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5095" y="1951679"/>
            <a:ext cx="6823587" cy="6474112"/>
            <a:chOff x="0" y="0"/>
            <a:chExt cx="9098116" cy="86321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13649" b="13649"/>
            <a:stretch>
              <a:fillRect/>
            </a:stretch>
          </p:blipFill>
          <p:spPr>
            <a:xfrm>
              <a:off x="0" y="0"/>
              <a:ext cx="9098116" cy="863215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 rot="-5400000">
            <a:off x="10947945" y="3103003"/>
            <a:ext cx="331010" cy="33101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10947945" y="4814164"/>
            <a:ext cx="331010" cy="33101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id="8" name="Group 8"/>
          <p:cNvGrpSpPr/>
          <p:nvPr/>
        </p:nvGrpSpPr>
        <p:grpSpPr>
          <a:xfrm rot="-5400000">
            <a:off x="10947945" y="8094782"/>
            <a:ext cx="331010" cy="33101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1483416" y="1333540"/>
            <a:ext cx="4430273" cy="74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8"/>
              </a:lnSpc>
            </a:pPr>
            <a:r>
              <a:rPr lang="en-US" sz="6043" spc="-120">
                <a:solidFill>
                  <a:srgbClr val="274472"/>
                </a:solidFill>
                <a:latin typeface="Roboto Bold"/>
              </a:rPr>
              <a:t>Contents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80725" y="3053923"/>
            <a:ext cx="4869336" cy="51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80"/>
              </a:lnSpc>
            </a:pPr>
            <a:r>
              <a:rPr lang="en-US" sz="3000">
                <a:solidFill>
                  <a:srgbClr val="14110F"/>
                </a:solidFill>
                <a:latin typeface="Arimo"/>
              </a:rPr>
              <a:t>Industry review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07580" y="4695823"/>
            <a:ext cx="2181523" cy="51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4080"/>
              </a:lnSpc>
              <a:spcBef>
                <a:spcPct val="0"/>
              </a:spcBef>
            </a:pPr>
            <a:r>
              <a:rPr lang="en-US" sz="3000">
                <a:solidFill>
                  <a:srgbClr val="14110F"/>
                </a:solidFill>
                <a:latin typeface="Arimo"/>
              </a:rPr>
              <a:t>Peak identify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07580" y="7945517"/>
            <a:ext cx="1630065" cy="51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4080"/>
              </a:lnSpc>
              <a:spcBef>
                <a:spcPct val="0"/>
              </a:spcBef>
            </a:pPr>
            <a:r>
              <a:rPr lang="en-US" sz="3000">
                <a:solidFill>
                  <a:srgbClr val="14110F"/>
                </a:solidFill>
                <a:latin typeface="Arimo"/>
              </a:rPr>
              <a:t>Summary</a:t>
            </a:r>
          </a:p>
        </p:txBody>
      </p:sp>
      <p:grpSp>
        <p:nvGrpSpPr>
          <p:cNvPr id="14" name="Group 14"/>
          <p:cNvGrpSpPr/>
          <p:nvPr/>
        </p:nvGrpSpPr>
        <p:grpSpPr>
          <a:xfrm rot="-5400000">
            <a:off x="10947945" y="6419843"/>
            <a:ext cx="331010" cy="33101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707580" y="6301502"/>
            <a:ext cx="3748485" cy="51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4080"/>
              </a:lnSpc>
              <a:spcBef>
                <a:spcPct val="0"/>
              </a:spcBef>
            </a:pPr>
            <a:r>
              <a:rPr lang="en-US" sz="3000">
                <a:solidFill>
                  <a:srgbClr val="14110F"/>
                </a:solidFill>
                <a:latin typeface="Arimo"/>
              </a:rPr>
              <a:t>Opportunities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58300"/>
            <a:ext cx="18288000" cy="10287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4171215"/>
            <a:ext cx="16370301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274472"/>
                </a:solidFill>
                <a:latin typeface="Public Sans Bold"/>
              </a:rPr>
              <a:t>Purpose and data preparation</a:t>
            </a: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817161"/>
            <a:ext cx="7432359" cy="604117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85676" y="1739122"/>
            <a:ext cx="7473624" cy="611921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8038" y="287802"/>
            <a:ext cx="4213617" cy="74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8"/>
              </a:lnSpc>
              <a:spcBef>
                <a:spcPct val="0"/>
              </a:spcBef>
            </a:pPr>
            <a:r>
              <a:rPr lang="en-US" sz="6043" spc="-120">
                <a:solidFill>
                  <a:srgbClr val="274472"/>
                </a:solidFill>
                <a:latin typeface="Roboto Bold"/>
              </a:rPr>
              <a:t>Outliers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31217" y="8385810"/>
            <a:ext cx="584800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Outliers in Postcode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83458" y="8385810"/>
            <a:ext cx="584800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Outliers in Price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119853"/>
            <a:ext cx="7214982" cy="604729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963505" y="2072507"/>
            <a:ext cx="7497122" cy="614198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35215" y="287802"/>
            <a:ext cx="5776462" cy="74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8"/>
              </a:lnSpc>
              <a:spcBef>
                <a:spcPct val="0"/>
              </a:spcBef>
            </a:pPr>
            <a:r>
              <a:rPr lang="en-US" sz="6043" spc="-120">
                <a:solidFill>
                  <a:srgbClr val="274472"/>
                </a:solidFill>
                <a:latin typeface="Roboto Bold"/>
              </a:rPr>
              <a:t>After cleaning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58269" y="8589645"/>
            <a:ext cx="584800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Postcode Range   NSW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12620" y="8682460"/>
            <a:ext cx="584800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Price range  80- 186.9 AUD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58300"/>
            <a:ext cx="18288000" cy="10287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TextBox 3"/>
          <p:cNvSpPr txBox="1"/>
          <p:nvPr/>
        </p:nvSpPr>
        <p:spPr>
          <a:xfrm>
            <a:off x="651605" y="3371354"/>
            <a:ext cx="16370301" cy="275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u="none">
                <a:solidFill>
                  <a:srgbClr val="274472"/>
                </a:solidFill>
                <a:latin typeface="Public Sans Bold"/>
              </a:rPr>
              <a:t>What is the marketing position of us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3867" y="1778869"/>
            <a:ext cx="15865433" cy="718551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3092" y="287802"/>
            <a:ext cx="6567775" cy="74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8"/>
              </a:lnSpc>
              <a:spcBef>
                <a:spcPct val="0"/>
              </a:spcBef>
            </a:pPr>
            <a:r>
              <a:rPr lang="en-US" sz="6043" spc="-120">
                <a:solidFill>
                  <a:srgbClr val="274472"/>
                </a:solidFill>
                <a:latin typeface="Roboto Bold"/>
              </a:rPr>
              <a:t>Marketing shares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51258" y="5495801"/>
            <a:ext cx="584800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Public Sans"/>
              </a:rPr>
              <a:t>Top 5 Brand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41430" y="1264946"/>
            <a:ext cx="12622512" cy="827030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14346" y="287802"/>
            <a:ext cx="9218676" cy="74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8"/>
              </a:lnSpc>
              <a:spcBef>
                <a:spcPct val="0"/>
              </a:spcBef>
            </a:pPr>
            <a:r>
              <a:rPr lang="en-US" sz="6043" spc="-120">
                <a:solidFill>
                  <a:srgbClr val="274472"/>
                </a:solidFill>
                <a:latin typeface="Roboto Bold"/>
              </a:rPr>
              <a:t>Bestseller in the industry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49238" y="1206746"/>
            <a:ext cx="12802585" cy="854261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287802"/>
            <a:ext cx="9218676" cy="74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8"/>
              </a:lnSpc>
              <a:spcBef>
                <a:spcPct val="0"/>
              </a:spcBef>
            </a:pPr>
            <a:r>
              <a:rPr lang="en-US" sz="6043" spc="-120">
                <a:solidFill>
                  <a:srgbClr val="274472"/>
                </a:solidFill>
                <a:latin typeface="Roboto Bold"/>
              </a:rPr>
              <a:t>Bestseller in 7-Eleven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Custom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Roboto Bold</vt:lpstr>
      <vt:lpstr>Calibri</vt:lpstr>
      <vt:lpstr>Open Sans</vt:lpstr>
      <vt:lpstr>Roboto</vt:lpstr>
      <vt:lpstr>Public Sans Bold</vt:lpstr>
      <vt:lpstr>Arial</vt:lpstr>
      <vt:lpstr>Public Sans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Qbus 6860 Assignment 1</dc:title>
  <cp:lastModifiedBy>Gou Jane</cp:lastModifiedBy>
  <cp:revision>1</cp:revision>
  <dcterms:created xsi:type="dcterms:W3CDTF">2006-08-16T00:00:00Z</dcterms:created>
  <dcterms:modified xsi:type="dcterms:W3CDTF">2024-09-22T11:48:40Z</dcterms:modified>
  <dc:identifier>DAFhHpg0moE</dc:identifier>
</cp:coreProperties>
</file>