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vgeniya-jane-grigorenko-47692211b" TargetMode="External"/><Relationship Id="rId1" Type="http://schemas.openxmlformats.org/officeDocument/2006/relationships/hyperlink" Target="https://github.com/JaneGri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vgeniya-jane-grigorenko-47692211b" TargetMode="External"/><Relationship Id="rId1" Type="http://schemas.openxmlformats.org/officeDocument/2006/relationships/hyperlink" Target="https://github.com/JaneGri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55B23-17EB-4E18-AE10-246AF5D085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874E85A8-A8CC-4381-B9DE-F56B4E4F65FB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Data sources include IMDB, Box Office Mojo and The Numbers</a:t>
          </a:r>
          <a:endParaRPr lang="en-US" dirty="0"/>
        </a:p>
      </dgm:t>
    </dgm:pt>
    <dgm:pt modelId="{57234167-3D7E-4CD1-90C6-60B78F960675}" type="parTrans" cxnId="{BDC493C6-7393-48D5-897A-CD5FDA9366B8}">
      <dgm:prSet/>
      <dgm:spPr/>
      <dgm:t>
        <a:bodyPr/>
        <a:lstStyle/>
        <a:p>
          <a:endParaRPr lang="en-US"/>
        </a:p>
      </dgm:t>
    </dgm:pt>
    <dgm:pt modelId="{CAEA8148-B3EF-41E6-819B-C96D45E44DC6}" type="sibTrans" cxnId="{BDC493C6-7393-48D5-897A-CD5FDA9366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739F42-02AE-489F-A0C8-3596D35D1CD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Combining data sets including genres, titles, running times, ratings, world-wide gross and budgets to get a holistic picture of the movie market</a:t>
          </a:r>
          <a:endParaRPr lang="en-US" dirty="0"/>
        </a:p>
      </dgm:t>
    </dgm:pt>
    <dgm:pt modelId="{1166AC7F-324B-4D87-BD7D-66DB8993DCF4}" type="parTrans" cxnId="{56FF35C0-0B05-491A-AEC8-4B93F71AACE5}">
      <dgm:prSet/>
      <dgm:spPr/>
      <dgm:t>
        <a:bodyPr/>
        <a:lstStyle/>
        <a:p>
          <a:endParaRPr lang="en-US"/>
        </a:p>
      </dgm:t>
    </dgm:pt>
    <dgm:pt modelId="{057C0920-5873-4957-B7AA-B894ED8D58C0}" type="sibTrans" cxnId="{56FF35C0-0B05-491A-AEC8-4B93F71AACE5}">
      <dgm:prSet/>
      <dgm:spPr/>
      <dgm:t>
        <a:bodyPr/>
        <a:lstStyle/>
        <a:p>
          <a:endParaRPr lang="en-US"/>
        </a:p>
      </dgm:t>
    </dgm:pt>
    <dgm:pt modelId="{51A1BB17-418D-4C5E-84AD-19EC8BAB7F4D}" type="pres">
      <dgm:prSet presAssocID="{1C455B23-17EB-4E18-AE10-246AF5D0856B}" presName="root" presStyleCnt="0">
        <dgm:presLayoutVars>
          <dgm:dir/>
          <dgm:resizeHandles val="exact"/>
        </dgm:presLayoutVars>
      </dgm:prSet>
      <dgm:spPr/>
    </dgm:pt>
    <dgm:pt modelId="{D31E57BE-B1DC-4275-8A7B-5059B10D3997}" type="pres">
      <dgm:prSet presAssocID="{874E85A8-A8CC-4381-B9DE-F56B4E4F65FB}" presName="compNode" presStyleCnt="0"/>
      <dgm:spPr/>
    </dgm:pt>
    <dgm:pt modelId="{0ABF6798-851A-4A17-8FF4-B2516E1E099E}" type="pres">
      <dgm:prSet presAssocID="{874E85A8-A8CC-4381-B9DE-F56B4E4F65FB}" presName="bgRect" presStyleLbl="bgShp" presStyleIdx="0" presStyleCnt="2"/>
      <dgm:spPr/>
    </dgm:pt>
    <dgm:pt modelId="{CB4F5734-D00C-4813-A075-79F6B156B9CC}" type="pres">
      <dgm:prSet presAssocID="{874E85A8-A8CC-4381-B9DE-F56B4E4F65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BE9B1055-E84D-4395-A64A-932B7C91AB63}" type="pres">
      <dgm:prSet presAssocID="{874E85A8-A8CC-4381-B9DE-F56B4E4F65FB}" presName="spaceRect" presStyleCnt="0"/>
      <dgm:spPr/>
    </dgm:pt>
    <dgm:pt modelId="{61D4EABE-42EB-45BF-AD36-71255CEE5EC3}" type="pres">
      <dgm:prSet presAssocID="{874E85A8-A8CC-4381-B9DE-F56B4E4F65FB}" presName="parTx" presStyleLbl="revTx" presStyleIdx="0" presStyleCnt="2">
        <dgm:presLayoutVars>
          <dgm:chMax val="0"/>
          <dgm:chPref val="0"/>
        </dgm:presLayoutVars>
      </dgm:prSet>
      <dgm:spPr/>
    </dgm:pt>
    <dgm:pt modelId="{C9C7BC95-A3B1-458F-A6B3-E78BD670AB2C}" type="pres">
      <dgm:prSet presAssocID="{CAEA8148-B3EF-41E6-819B-C96D45E44DC6}" presName="sibTrans" presStyleCnt="0"/>
      <dgm:spPr/>
    </dgm:pt>
    <dgm:pt modelId="{BEE3A048-5B12-4202-8AD0-0C2D0AB3FFFB}" type="pres">
      <dgm:prSet presAssocID="{FC739F42-02AE-489F-A0C8-3596D35D1CD0}" presName="compNode" presStyleCnt="0"/>
      <dgm:spPr/>
    </dgm:pt>
    <dgm:pt modelId="{C6116394-1729-404F-87B3-54FC90C0D669}" type="pres">
      <dgm:prSet presAssocID="{FC739F42-02AE-489F-A0C8-3596D35D1CD0}" presName="bgRect" presStyleLbl="bgShp" presStyleIdx="1" presStyleCnt="2"/>
      <dgm:spPr/>
    </dgm:pt>
    <dgm:pt modelId="{003C57B0-F34E-44DC-8E55-B3848BF6C692}" type="pres">
      <dgm:prSet presAssocID="{FC739F42-02AE-489F-A0C8-3596D35D1C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 outline"/>
        </a:ext>
      </dgm:extLst>
    </dgm:pt>
    <dgm:pt modelId="{14F259D0-D884-4A55-B377-828523B86B1B}" type="pres">
      <dgm:prSet presAssocID="{FC739F42-02AE-489F-A0C8-3596D35D1CD0}" presName="spaceRect" presStyleCnt="0"/>
      <dgm:spPr/>
    </dgm:pt>
    <dgm:pt modelId="{8A47426D-1928-41D1-B916-294D72EC31C6}" type="pres">
      <dgm:prSet presAssocID="{FC739F42-02AE-489F-A0C8-3596D35D1C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1B6F18-42E8-42A5-904E-CB86C0DFEAAE}" type="presOf" srcId="{874E85A8-A8CC-4381-B9DE-F56B4E4F65FB}" destId="{61D4EABE-42EB-45BF-AD36-71255CEE5EC3}" srcOrd="0" destOrd="0" presId="urn:microsoft.com/office/officeart/2018/2/layout/IconVerticalSolidList"/>
    <dgm:cxn modelId="{1BA49ABE-245B-47FC-88CF-92004BB76971}" type="presOf" srcId="{1C455B23-17EB-4E18-AE10-246AF5D0856B}" destId="{51A1BB17-418D-4C5E-84AD-19EC8BAB7F4D}" srcOrd="0" destOrd="0" presId="urn:microsoft.com/office/officeart/2018/2/layout/IconVerticalSolidList"/>
    <dgm:cxn modelId="{56FF35C0-0B05-491A-AEC8-4B93F71AACE5}" srcId="{1C455B23-17EB-4E18-AE10-246AF5D0856B}" destId="{FC739F42-02AE-489F-A0C8-3596D35D1CD0}" srcOrd="1" destOrd="0" parTransId="{1166AC7F-324B-4D87-BD7D-66DB8993DCF4}" sibTransId="{057C0920-5873-4957-B7AA-B894ED8D58C0}"/>
    <dgm:cxn modelId="{BDC493C6-7393-48D5-897A-CD5FDA9366B8}" srcId="{1C455B23-17EB-4E18-AE10-246AF5D0856B}" destId="{874E85A8-A8CC-4381-B9DE-F56B4E4F65FB}" srcOrd="0" destOrd="0" parTransId="{57234167-3D7E-4CD1-90C6-60B78F960675}" sibTransId="{CAEA8148-B3EF-41E6-819B-C96D45E44DC6}"/>
    <dgm:cxn modelId="{B8DC5EF5-892C-4CC3-A968-C911A03A0BCD}" type="presOf" srcId="{FC739F42-02AE-489F-A0C8-3596D35D1CD0}" destId="{8A47426D-1928-41D1-B916-294D72EC31C6}" srcOrd="0" destOrd="0" presId="urn:microsoft.com/office/officeart/2018/2/layout/IconVerticalSolidList"/>
    <dgm:cxn modelId="{472C3EF8-48D8-4E7D-AB80-2F2C36562F1B}" type="presParOf" srcId="{51A1BB17-418D-4C5E-84AD-19EC8BAB7F4D}" destId="{D31E57BE-B1DC-4275-8A7B-5059B10D3997}" srcOrd="0" destOrd="0" presId="urn:microsoft.com/office/officeart/2018/2/layout/IconVerticalSolidList"/>
    <dgm:cxn modelId="{22DE16A7-1570-4780-ADCD-672676CC081B}" type="presParOf" srcId="{D31E57BE-B1DC-4275-8A7B-5059B10D3997}" destId="{0ABF6798-851A-4A17-8FF4-B2516E1E099E}" srcOrd="0" destOrd="0" presId="urn:microsoft.com/office/officeart/2018/2/layout/IconVerticalSolidList"/>
    <dgm:cxn modelId="{0CC54338-E3B6-49DC-A931-D3965F42CE89}" type="presParOf" srcId="{D31E57BE-B1DC-4275-8A7B-5059B10D3997}" destId="{CB4F5734-D00C-4813-A075-79F6B156B9CC}" srcOrd="1" destOrd="0" presId="urn:microsoft.com/office/officeart/2018/2/layout/IconVerticalSolidList"/>
    <dgm:cxn modelId="{37256609-1BA3-4A98-8250-7A66DA4073B9}" type="presParOf" srcId="{D31E57BE-B1DC-4275-8A7B-5059B10D3997}" destId="{BE9B1055-E84D-4395-A64A-932B7C91AB63}" srcOrd="2" destOrd="0" presId="urn:microsoft.com/office/officeart/2018/2/layout/IconVerticalSolidList"/>
    <dgm:cxn modelId="{05B631DD-3389-4113-86F4-F3AE0A4EAC84}" type="presParOf" srcId="{D31E57BE-B1DC-4275-8A7B-5059B10D3997}" destId="{61D4EABE-42EB-45BF-AD36-71255CEE5EC3}" srcOrd="3" destOrd="0" presId="urn:microsoft.com/office/officeart/2018/2/layout/IconVerticalSolidList"/>
    <dgm:cxn modelId="{AF9BD0F9-8493-43F6-A772-149C2B381911}" type="presParOf" srcId="{51A1BB17-418D-4C5E-84AD-19EC8BAB7F4D}" destId="{C9C7BC95-A3B1-458F-A6B3-E78BD670AB2C}" srcOrd="1" destOrd="0" presId="urn:microsoft.com/office/officeart/2018/2/layout/IconVerticalSolidList"/>
    <dgm:cxn modelId="{BA199614-30D9-495C-BB49-67371FDED059}" type="presParOf" srcId="{51A1BB17-418D-4C5E-84AD-19EC8BAB7F4D}" destId="{BEE3A048-5B12-4202-8AD0-0C2D0AB3FFFB}" srcOrd="2" destOrd="0" presId="urn:microsoft.com/office/officeart/2018/2/layout/IconVerticalSolidList"/>
    <dgm:cxn modelId="{897BD8B2-68FD-4B89-BF8A-992B139DA9C4}" type="presParOf" srcId="{BEE3A048-5B12-4202-8AD0-0C2D0AB3FFFB}" destId="{C6116394-1729-404F-87B3-54FC90C0D669}" srcOrd="0" destOrd="0" presId="urn:microsoft.com/office/officeart/2018/2/layout/IconVerticalSolidList"/>
    <dgm:cxn modelId="{EA0826B3-D80D-4235-A960-AE919BF5E050}" type="presParOf" srcId="{BEE3A048-5B12-4202-8AD0-0C2D0AB3FFFB}" destId="{003C57B0-F34E-44DC-8E55-B3848BF6C692}" srcOrd="1" destOrd="0" presId="urn:microsoft.com/office/officeart/2018/2/layout/IconVerticalSolidList"/>
    <dgm:cxn modelId="{0E5E01D5-9CFF-4C21-8518-6CD1CA85F7B8}" type="presParOf" srcId="{BEE3A048-5B12-4202-8AD0-0C2D0AB3FFFB}" destId="{14F259D0-D884-4A55-B377-828523B86B1B}" srcOrd="2" destOrd="0" presId="urn:microsoft.com/office/officeart/2018/2/layout/IconVerticalSolidList"/>
    <dgm:cxn modelId="{1784313B-17E2-4B51-8BD0-7AEAB01CF6CD}" type="presParOf" srcId="{BEE3A048-5B12-4202-8AD0-0C2D0AB3FFFB}" destId="{8A47426D-1928-41D1-B916-294D72EC31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FD9EC-857E-4858-8E58-CB32772963E6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652EA-6625-4159-BAEC-D37880CD1391}">
      <dgm:prSet/>
      <dgm:spPr/>
      <dgm:t>
        <a:bodyPr/>
        <a:lstStyle/>
        <a:p>
          <a:r>
            <a:rPr lang="en-AU" b="1"/>
            <a:t>Email: </a:t>
          </a:r>
          <a:r>
            <a:rPr lang="en-AU"/>
            <a:t>grigorenko.jane@gmail.com</a:t>
          </a:r>
          <a:br>
            <a:rPr lang="en-AU"/>
          </a:br>
          <a:endParaRPr lang="en-US"/>
        </a:p>
      </dgm:t>
    </dgm:pt>
    <dgm:pt modelId="{27FE226A-BECA-4E7A-A3F0-402F98F4DB42}" type="parTrans" cxnId="{588BE1FD-88A1-4CF2-9F07-16511D3B863F}">
      <dgm:prSet/>
      <dgm:spPr/>
      <dgm:t>
        <a:bodyPr/>
        <a:lstStyle/>
        <a:p>
          <a:endParaRPr lang="en-US"/>
        </a:p>
      </dgm:t>
    </dgm:pt>
    <dgm:pt modelId="{8D32A009-29E5-435B-BB1A-55A609CB4242}" type="sibTrans" cxnId="{588BE1FD-88A1-4CF2-9F07-16511D3B863F}">
      <dgm:prSet/>
      <dgm:spPr/>
      <dgm:t>
        <a:bodyPr/>
        <a:lstStyle/>
        <a:p>
          <a:endParaRPr lang="en-US"/>
        </a:p>
      </dgm:t>
    </dgm:pt>
    <dgm:pt modelId="{05EB83EF-25BF-41A4-B787-718B0C23444F}">
      <dgm:prSet/>
      <dgm:spPr/>
      <dgm:t>
        <a:bodyPr/>
        <a:lstStyle/>
        <a:p>
          <a:r>
            <a:rPr lang="en-AU" b="1"/>
            <a:t>GitHub: </a:t>
          </a:r>
          <a:r>
            <a:rPr lang="en-AU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https://github.com/JaneGrig</a:t>
          </a:r>
          <a:endParaRPr lang="en-AU"/>
        </a:p>
      </dgm:t>
    </dgm:pt>
    <dgm:pt modelId="{23D1217F-3F4C-43D0-B4C3-C7E1525FE232}" type="parTrans" cxnId="{BEDA6DF3-2994-4645-8D48-EF93B0DBD5BC}">
      <dgm:prSet/>
      <dgm:spPr/>
      <dgm:t>
        <a:bodyPr/>
        <a:lstStyle/>
        <a:p>
          <a:endParaRPr lang="en-US"/>
        </a:p>
      </dgm:t>
    </dgm:pt>
    <dgm:pt modelId="{E6687921-188D-4E9E-874F-ECE5D612957C}" type="sibTrans" cxnId="{BEDA6DF3-2994-4645-8D48-EF93B0DBD5BC}">
      <dgm:prSet/>
      <dgm:spPr/>
      <dgm:t>
        <a:bodyPr/>
        <a:lstStyle/>
        <a:p>
          <a:endParaRPr lang="en-US"/>
        </a:p>
      </dgm:t>
    </dgm:pt>
    <dgm:pt modelId="{C174F3B4-80E1-4AC1-B36B-AACCA6D6035F}">
      <dgm:prSet/>
      <dgm:spPr/>
      <dgm:t>
        <a:bodyPr/>
        <a:lstStyle/>
        <a:p>
          <a:r>
            <a:rPr lang="en-AU" b="1"/>
            <a:t>LinkedIn: </a:t>
          </a:r>
          <a:r>
            <a:rPr lang="en-AU" i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linkedin.com/in/evgeniya-jane-grigorenko-47692211b</a:t>
          </a:r>
          <a:r>
            <a:rPr lang="en-AU"/>
            <a:t> </a:t>
          </a:r>
        </a:p>
      </dgm:t>
    </dgm:pt>
    <dgm:pt modelId="{92BF92AB-52FB-41A3-A188-2A0FD77DAD26}" type="parTrans" cxnId="{4BD4DBAC-F274-42A8-B6C3-BA10FE289F8B}">
      <dgm:prSet/>
      <dgm:spPr/>
      <dgm:t>
        <a:bodyPr/>
        <a:lstStyle/>
        <a:p>
          <a:endParaRPr lang="en-US"/>
        </a:p>
      </dgm:t>
    </dgm:pt>
    <dgm:pt modelId="{410FA4CC-C538-4490-8473-82798A4FD26F}" type="sibTrans" cxnId="{4BD4DBAC-F274-42A8-B6C3-BA10FE289F8B}">
      <dgm:prSet/>
      <dgm:spPr/>
      <dgm:t>
        <a:bodyPr/>
        <a:lstStyle/>
        <a:p>
          <a:endParaRPr lang="en-US"/>
        </a:p>
      </dgm:t>
    </dgm:pt>
    <dgm:pt modelId="{9E33FACE-4A3B-4E34-9A8F-2FE78F1C7784}" type="pres">
      <dgm:prSet presAssocID="{A27FD9EC-857E-4858-8E58-CB32772963E6}" presName="linear" presStyleCnt="0">
        <dgm:presLayoutVars>
          <dgm:animLvl val="lvl"/>
          <dgm:resizeHandles val="exact"/>
        </dgm:presLayoutVars>
      </dgm:prSet>
      <dgm:spPr/>
    </dgm:pt>
    <dgm:pt modelId="{17F665A4-AE2A-45C2-AD6A-BFD7040A5A9F}" type="pres">
      <dgm:prSet presAssocID="{27D652EA-6625-4159-BAEC-D37880CD1391}" presName="parentText" presStyleLbl="node1" presStyleIdx="0" presStyleCnt="3" custLinFactNeighborX="0" custLinFactNeighborY="87717">
        <dgm:presLayoutVars>
          <dgm:chMax val="0"/>
          <dgm:bulletEnabled val="1"/>
        </dgm:presLayoutVars>
      </dgm:prSet>
      <dgm:spPr/>
    </dgm:pt>
    <dgm:pt modelId="{80DA1DC1-7D0B-4C28-A0C0-9E22F9190746}" type="pres">
      <dgm:prSet presAssocID="{8D32A009-29E5-435B-BB1A-55A609CB4242}" presName="spacer" presStyleCnt="0"/>
      <dgm:spPr/>
    </dgm:pt>
    <dgm:pt modelId="{C8889D70-8CD1-4C89-A3C8-20B3CE2EFCDB}" type="pres">
      <dgm:prSet presAssocID="{05EB83EF-25BF-41A4-B787-718B0C2344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F80970-2774-4466-BBAB-D1A4F0E102D0}" type="pres">
      <dgm:prSet presAssocID="{E6687921-188D-4E9E-874F-ECE5D612957C}" presName="spacer" presStyleCnt="0"/>
      <dgm:spPr/>
    </dgm:pt>
    <dgm:pt modelId="{F59D2623-E5D7-4A38-BFF0-C2960CE055F5}" type="pres">
      <dgm:prSet presAssocID="{C174F3B4-80E1-4AC1-B36B-AACCA6D603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C48810-0413-401F-8EC3-00D9204F5679}" type="presOf" srcId="{05EB83EF-25BF-41A4-B787-718B0C23444F}" destId="{C8889D70-8CD1-4C89-A3C8-20B3CE2EFCDB}" srcOrd="0" destOrd="0" presId="urn:microsoft.com/office/officeart/2005/8/layout/vList2"/>
    <dgm:cxn modelId="{44BA5E22-2960-43D1-9029-958AFF54492C}" type="presOf" srcId="{27D652EA-6625-4159-BAEC-D37880CD1391}" destId="{17F665A4-AE2A-45C2-AD6A-BFD7040A5A9F}" srcOrd="0" destOrd="0" presId="urn:microsoft.com/office/officeart/2005/8/layout/vList2"/>
    <dgm:cxn modelId="{03077095-E9D4-48A6-B920-445C8A748AD0}" type="presOf" srcId="{A27FD9EC-857E-4858-8E58-CB32772963E6}" destId="{9E33FACE-4A3B-4E34-9A8F-2FE78F1C7784}" srcOrd="0" destOrd="0" presId="urn:microsoft.com/office/officeart/2005/8/layout/vList2"/>
    <dgm:cxn modelId="{4BD4DBAC-F274-42A8-B6C3-BA10FE289F8B}" srcId="{A27FD9EC-857E-4858-8E58-CB32772963E6}" destId="{C174F3B4-80E1-4AC1-B36B-AACCA6D6035F}" srcOrd="2" destOrd="0" parTransId="{92BF92AB-52FB-41A3-A188-2A0FD77DAD26}" sibTransId="{410FA4CC-C538-4490-8473-82798A4FD26F}"/>
    <dgm:cxn modelId="{14789AB3-9828-4FAC-8949-88691A9824C3}" type="presOf" srcId="{C174F3B4-80E1-4AC1-B36B-AACCA6D6035F}" destId="{F59D2623-E5D7-4A38-BFF0-C2960CE055F5}" srcOrd="0" destOrd="0" presId="urn:microsoft.com/office/officeart/2005/8/layout/vList2"/>
    <dgm:cxn modelId="{BEDA6DF3-2994-4645-8D48-EF93B0DBD5BC}" srcId="{A27FD9EC-857E-4858-8E58-CB32772963E6}" destId="{05EB83EF-25BF-41A4-B787-718B0C23444F}" srcOrd="1" destOrd="0" parTransId="{23D1217F-3F4C-43D0-B4C3-C7E1525FE232}" sibTransId="{E6687921-188D-4E9E-874F-ECE5D612957C}"/>
    <dgm:cxn modelId="{588BE1FD-88A1-4CF2-9F07-16511D3B863F}" srcId="{A27FD9EC-857E-4858-8E58-CB32772963E6}" destId="{27D652EA-6625-4159-BAEC-D37880CD1391}" srcOrd="0" destOrd="0" parTransId="{27FE226A-BECA-4E7A-A3F0-402F98F4DB42}" sibTransId="{8D32A009-29E5-435B-BB1A-55A609CB4242}"/>
    <dgm:cxn modelId="{0EFAF425-11A2-490B-A93C-9714370D1C49}" type="presParOf" srcId="{9E33FACE-4A3B-4E34-9A8F-2FE78F1C7784}" destId="{17F665A4-AE2A-45C2-AD6A-BFD7040A5A9F}" srcOrd="0" destOrd="0" presId="urn:microsoft.com/office/officeart/2005/8/layout/vList2"/>
    <dgm:cxn modelId="{02C8E791-EDA4-4BBC-B5B6-FCFE7DE15F16}" type="presParOf" srcId="{9E33FACE-4A3B-4E34-9A8F-2FE78F1C7784}" destId="{80DA1DC1-7D0B-4C28-A0C0-9E22F9190746}" srcOrd="1" destOrd="0" presId="urn:microsoft.com/office/officeart/2005/8/layout/vList2"/>
    <dgm:cxn modelId="{E3126B74-0A40-435C-B1D4-B873686AEDA9}" type="presParOf" srcId="{9E33FACE-4A3B-4E34-9A8F-2FE78F1C7784}" destId="{C8889D70-8CD1-4C89-A3C8-20B3CE2EFCDB}" srcOrd="2" destOrd="0" presId="urn:microsoft.com/office/officeart/2005/8/layout/vList2"/>
    <dgm:cxn modelId="{3F5A7BF2-FBE2-4A42-BA5E-8ADA389CDDB5}" type="presParOf" srcId="{9E33FACE-4A3B-4E34-9A8F-2FE78F1C7784}" destId="{10F80970-2774-4466-BBAB-D1A4F0E102D0}" srcOrd="3" destOrd="0" presId="urn:microsoft.com/office/officeart/2005/8/layout/vList2"/>
    <dgm:cxn modelId="{A12675BC-ABC1-470B-9D99-87978C729DF8}" type="presParOf" srcId="{9E33FACE-4A3B-4E34-9A8F-2FE78F1C7784}" destId="{F59D2623-E5D7-4A38-BFF0-C2960CE055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F6798-851A-4A17-8FF4-B2516E1E099E}">
      <dsp:nvSpPr>
        <dsp:cNvPr id="0" name=""/>
        <dsp:cNvSpPr/>
      </dsp:nvSpPr>
      <dsp:spPr>
        <a:xfrm>
          <a:off x="0" y="773864"/>
          <a:ext cx="6593202" cy="14286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F5734-D00C-4813-A075-79F6B156B9CC}">
      <dsp:nvSpPr>
        <dsp:cNvPr id="0" name=""/>
        <dsp:cNvSpPr/>
      </dsp:nvSpPr>
      <dsp:spPr>
        <a:xfrm>
          <a:off x="432173" y="1095315"/>
          <a:ext cx="785770" cy="785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4EABE-42EB-45BF-AD36-71255CEE5EC3}">
      <dsp:nvSpPr>
        <dsp:cNvPr id="0" name=""/>
        <dsp:cNvSpPr/>
      </dsp:nvSpPr>
      <dsp:spPr>
        <a:xfrm>
          <a:off x="1650117" y="773864"/>
          <a:ext cx="4943084" cy="142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01" tIns="151201" rIns="151201" bIns="1512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Data sources include IMDB, Box Office Mojo and The Numbers</a:t>
          </a:r>
          <a:endParaRPr lang="en-US" sz="1800" kern="1200" dirty="0"/>
        </a:p>
      </dsp:txBody>
      <dsp:txXfrm>
        <a:off x="1650117" y="773864"/>
        <a:ext cx="4943084" cy="1428672"/>
      </dsp:txXfrm>
    </dsp:sp>
    <dsp:sp modelId="{C6116394-1729-404F-87B3-54FC90C0D669}">
      <dsp:nvSpPr>
        <dsp:cNvPr id="0" name=""/>
        <dsp:cNvSpPr/>
      </dsp:nvSpPr>
      <dsp:spPr>
        <a:xfrm>
          <a:off x="0" y="2559705"/>
          <a:ext cx="6593202" cy="14286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C57B0-F34E-44DC-8E55-B3848BF6C692}">
      <dsp:nvSpPr>
        <dsp:cNvPr id="0" name=""/>
        <dsp:cNvSpPr/>
      </dsp:nvSpPr>
      <dsp:spPr>
        <a:xfrm>
          <a:off x="432173" y="2881157"/>
          <a:ext cx="785770" cy="785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426D-1928-41D1-B916-294D72EC31C6}">
      <dsp:nvSpPr>
        <dsp:cNvPr id="0" name=""/>
        <dsp:cNvSpPr/>
      </dsp:nvSpPr>
      <dsp:spPr>
        <a:xfrm>
          <a:off x="1650117" y="2559705"/>
          <a:ext cx="4943084" cy="142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01" tIns="151201" rIns="151201" bIns="1512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Combining data sets including genres, titles, running times, ratings, world-wide gross and budgets to get a holistic picture of the movie market</a:t>
          </a:r>
          <a:endParaRPr lang="en-US" sz="1800" kern="1200" dirty="0"/>
        </a:p>
      </dsp:txBody>
      <dsp:txXfrm>
        <a:off x="1650117" y="2559705"/>
        <a:ext cx="4943084" cy="142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665A4-AE2A-45C2-AD6A-BFD7040A5A9F}">
      <dsp:nvSpPr>
        <dsp:cNvPr id="0" name=""/>
        <dsp:cNvSpPr/>
      </dsp:nvSpPr>
      <dsp:spPr>
        <a:xfrm>
          <a:off x="0" y="909319"/>
          <a:ext cx="348088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Email: </a:t>
          </a:r>
          <a:r>
            <a:rPr lang="en-AU" sz="1900" kern="1200"/>
            <a:t>grigorenko.jane@gmail.com</a:t>
          </a:r>
          <a:br>
            <a:rPr lang="en-AU" sz="1900" kern="1200"/>
          </a:br>
          <a:endParaRPr lang="en-US" sz="1900" kern="1200"/>
        </a:p>
      </dsp:txBody>
      <dsp:txXfrm>
        <a:off x="51003" y="960322"/>
        <a:ext cx="3378881" cy="942803"/>
      </dsp:txXfrm>
    </dsp:sp>
    <dsp:sp modelId="{C8889D70-8CD1-4C89-A3C8-20B3CE2EFCDB}">
      <dsp:nvSpPr>
        <dsp:cNvPr id="0" name=""/>
        <dsp:cNvSpPr/>
      </dsp:nvSpPr>
      <dsp:spPr>
        <a:xfrm>
          <a:off x="0" y="1960850"/>
          <a:ext cx="348088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GitHub: </a:t>
          </a:r>
          <a:r>
            <a:rPr lang="en-AU" sz="19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https://github.com/JaneGrig</a:t>
          </a:r>
          <a:endParaRPr lang="en-AU" sz="1900" kern="1200"/>
        </a:p>
      </dsp:txBody>
      <dsp:txXfrm>
        <a:off x="51003" y="2011853"/>
        <a:ext cx="3378881" cy="942803"/>
      </dsp:txXfrm>
    </dsp:sp>
    <dsp:sp modelId="{F59D2623-E5D7-4A38-BFF0-C2960CE055F5}">
      <dsp:nvSpPr>
        <dsp:cNvPr id="0" name=""/>
        <dsp:cNvSpPr/>
      </dsp:nvSpPr>
      <dsp:spPr>
        <a:xfrm>
          <a:off x="0" y="3060381"/>
          <a:ext cx="3480887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LinkedIn: </a:t>
          </a:r>
          <a:r>
            <a:rPr lang="en-AU" sz="1900" i="0" kern="120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linkedin.com/in/evgeniya-jane-grigorenko-47692211b</a:t>
          </a:r>
          <a:r>
            <a:rPr lang="en-AU" sz="1900" kern="1200"/>
            <a:t> </a:t>
          </a:r>
        </a:p>
      </dsp:txBody>
      <dsp:txXfrm>
        <a:off x="51003" y="3111384"/>
        <a:ext cx="3378881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1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0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3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5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87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BF344B6D-BA4A-8441-9C7D-067E92F3C7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0696C-3474-FB7F-23C8-C948C6FF3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822961"/>
            <a:ext cx="7213092" cy="447571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Lights, Camera, Microsoft: Navigating the Box Office Jungle</a:t>
            </a:r>
            <a:endParaRPr lang="en-AU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D2615-86A0-126C-10CC-E17BFF0C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768" y="4014913"/>
            <a:ext cx="3334330" cy="1883052"/>
          </a:xfrm>
        </p:spPr>
        <p:txBody>
          <a:bodyPr>
            <a:normAutofit/>
          </a:bodyPr>
          <a:lstStyle/>
          <a:p>
            <a:pPr algn="r"/>
            <a:r>
              <a:rPr lang="en-AU" b="1" dirty="0">
                <a:solidFill>
                  <a:srgbClr val="FFFFFF"/>
                </a:solidFill>
              </a:rPr>
              <a:t>Jane Grigorenko</a:t>
            </a:r>
          </a:p>
          <a:p>
            <a:pPr algn="r"/>
            <a:r>
              <a:rPr lang="en-AU" b="1" dirty="0">
                <a:solidFill>
                  <a:srgbClr val="FFFFFF"/>
                </a:solidFill>
              </a:rPr>
              <a:t>24/03/2024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1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12CC-BE58-0709-BE5C-79B69DAF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86384"/>
            <a:ext cx="3623244" cy="2665614"/>
          </a:xfrm>
        </p:spPr>
        <p:txBody>
          <a:bodyPr anchor="t">
            <a:normAutofit/>
          </a:bodyPr>
          <a:lstStyle/>
          <a:p>
            <a:r>
              <a:rPr lang="en-AU" dirty="0"/>
              <a:t>Conclusions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2EBB530E-156F-62E3-AAE4-8F1F11E7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352" y="3958680"/>
            <a:ext cx="2074476" cy="20744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8A45-C02E-77E4-0031-11F76E0B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765" y="989350"/>
            <a:ext cx="6699544" cy="5021609"/>
          </a:xfrm>
        </p:spPr>
        <p:txBody>
          <a:bodyPr anchor="t">
            <a:normAutofit/>
          </a:bodyPr>
          <a:lstStyle/>
          <a:p>
            <a:r>
              <a:rPr lang="en-AU" sz="1800" dirty="0"/>
              <a:t>Focus on best profit-making genres: </a:t>
            </a:r>
          </a:p>
          <a:p>
            <a:pPr lvl="1"/>
            <a:r>
              <a:rPr lang="en-AU" dirty="0"/>
              <a:t>Action, Adventure, Sci-Fi</a:t>
            </a:r>
          </a:p>
          <a:p>
            <a:pPr lvl="1"/>
            <a:r>
              <a:rPr lang="en-AU" dirty="0"/>
              <a:t>Adventure, Animation, Comedy</a:t>
            </a:r>
          </a:p>
          <a:p>
            <a:pPr lvl="1"/>
            <a:r>
              <a:rPr lang="en-AU" dirty="0"/>
              <a:t>Action, Adventure, Fantasy</a:t>
            </a:r>
          </a:p>
          <a:p>
            <a:r>
              <a:rPr lang="en-US" sz="1800" dirty="0"/>
              <a:t> Seek highest budgets from producers</a:t>
            </a:r>
          </a:p>
          <a:p>
            <a:r>
              <a:rPr lang="en-US" sz="1800" dirty="0"/>
              <a:t>Keep run time between 94 and 130 minutes</a:t>
            </a:r>
          </a:p>
          <a:p>
            <a:endParaRPr lang="en-US" sz="1800" dirty="0"/>
          </a:p>
          <a:p>
            <a:r>
              <a:rPr lang="en-US" sz="1800" b="1" dirty="0"/>
              <a:t>Note:</a:t>
            </a:r>
          </a:p>
          <a:p>
            <a:pPr lvl="1"/>
            <a:r>
              <a:rPr lang="en-US" dirty="0"/>
              <a:t>While critically acclaimed films may receive high ratings, they may not always resonate with broader audiences or translate into higher returns</a:t>
            </a:r>
          </a:p>
          <a:p>
            <a:endParaRPr lang="en-AU" sz="1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22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cene board in red background">
            <a:extLst>
              <a:ext uri="{FF2B5EF4-FFF2-40B4-BE49-F238E27FC236}">
                <a16:creationId xmlns:a16="http://schemas.microsoft.com/office/drawing/2014/main" id="{1DCD8BD1-C8E1-A6DC-4480-BABED5A42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94CD16-8DF2-475C-02A4-AE834F5B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4" y="822960"/>
            <a:ext cx="5425025" cy="4977011"/>
          </a:xfrm>
        </p:spPr>
        <p:txBody>
          <a:bodyPr anchor="t">
            <a:normAutofit/>
          </a:bodyPr>
          <a:lstStyle/>
          <a:p>
            <a:r>
              <a:rPr lang="en-AU" sz="60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5760" y="571500"/>
            <a:ext cx="0" cy="57028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44B19-A93C-3C7F-96DE-0A200DC04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80464"/>
              </p:ext>
            </p:extLst>
          </p:nvPr>
        </p:nvGraphicFramePr>
        <p:xfrm>
          <a:off x="8142513" y="948751"/>
          <a:ext cx="3480887" cy="496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33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0E87C-FACC-F597-566A-0707D6F6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92" y="702078"/>
            <a:ext cx="3390158" cy="5105761"/>
          </a:xfrm>
        </p:spPr>
        <p:txBody>
          <a:bodyPr anchor="t">
            <a:normAutofit/>
          </a:bodyPr>
          <a:lstStyle/>
          <a:p>
            <a:pPr algn="ctr"/>
            <a:r>
              <a:rPr lang="en-AU" dirty="0"/>
              <a:t> 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90CEE-42FF-4CEE-ABF8-11F35C290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7480-C265-2976-31A0-65504EC6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81" y="1012305"/>
            <a:ext cx="6692666" cy="49717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Key recommendations from the exploratory analysis of historic film performance:</a:t>
            </a:r>
          </a:p>
          <a:p>
            <a:endParaRPr lang="en-AU" dirty="0"/>
          </a:p>
          <a:p>
            <a:r>
              <a:rPr lang="en-AU" dirty="0"/>
              <a:t>Focus on best profit-making genres: </a:t>
            </a:r>
          </a:p>
          <a:p>
            <a:r>
              <a:rPr lang="en-US" dirty="0"/>
              <a:t>Seek highest budgets from producers</a:t>
            </a:r>
          </a:p>
          <a:p>
            <a:r>
              <a:rPr lang="en-US" dirty="0"/>
              <a:t>Keep run time between 94 and 130 minutes</a:t>
            </a:r>
          </a:p>
          <a:p>
            <a:endParaRPr lang="en-AU" sz="1800" dirty="0"/>
          </a:p>
          <a:p>
            <a:pPr lvl="1"/>
            <a:endParaRPr lang="en-AU" sz="1600" dirty="0"/>
          </a:p>
          <a:p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endParaRPr lang="en-AU" sz="1800" dirty="0"/>
          </a:p>
        </p:txBody>
      </p:sp>
      <p:pic>
        <p:nvPicPr>
          <p:cNvPr id="1026" name="Picture 2" descr="15 Best Sci-Fi Movie Posters Of All Time - Discount Displays ...">
            <a:extLst>
              <a:ext uri="{FF2B5EF4-FFF2-40B4-BE49-F238E27FC236}">
                <a16:creationId xmlns:a16="http://schemas.microsoft.com/office/drawing/2014/main" id="{57558BD7-BB15-CA60-F451-796427AF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6" y="1418877"/>
            <a:ext cx="3540924" cy="4672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17026-4439-04B2-5661-4C2ED552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920" y="571499"/>
            <a:ext cx="4794579" cy="5400521"/>
          </a:xfrm>
        </p:spPr>
        <p:txBody>
          <a:bodyPr anchor="t">
            <a:normAutofit/>
          </a:bodyPr>
          <a:lstStyle/>
          <a:p>
            <a:pPr algn="ctr"/>
            <a:r>
              <a:rPr lang="en-AU" dirty="0"/>
              <a:t>Outline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07B9-AE1C-F0DC-04B3-AAC59C3D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586" y="2271413"/>
            <a:ext cx="4024913" cy="2315174"/>
          </a:xfrm>
        </p:spPr>
        <p:txBody>
          <a:bodyPr anchor="b">
            <a:normAutofit/>
          </a:bodyPr>
          <a:lstStyle/>
          <a:p>
            <a:r>
              <a:rPr lang="en-AU" sz="2400" dirty="0"/>
              <a:t>Business Objective</a:t>
            </a:r>
          </a:p>
          <a:p>
            <a:r>
              <a:rPr lang="en-AU" sz="2400" dirty="0"/>
              <a:t>Data &amp; Methods</a:t>
            </a:r>
          </a:p>
          <a:p>
            <a:r>
              <a:rPr lang="en-AU" sz="2400" dirty="0"/>
              <a:t>Results</a:t>
            </a:r>
          </a:p>
          <a:p>
            <a:r>
              <a:rPr lang="en-AU" sz="2400" dirty="0"/>
              <a:t>Conclusions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67967-936C-4D11-B434-DEBD15F2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3251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e 10 best sci-fi movie posters of all time">
            <a:extLst>
              <a:ext uri="{FF2B5EF4-FFF2-40B4-BE49-F238E27FC236}">
                <a16:creationId xmlns:a16="http://schemas.microsoft.com/office/drawing/2014/main" id="{3975B456-5721-0007-8947-FCEE6431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33" y="668614"/>
            <a:ext cx="3661345" cy="5520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3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8F14E13-1923-411D-9A16-1C28898D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6562B-737D-C52D-4C89-6ABE45AE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0" y="4572001"/>
            <a:ext cx="3695699" cy="1508356"/>
          </a:xfrm>
        </p:spPr>
        <p:txBody>
          <a:bodyPr anchor="ctr">
            <a:normAutofit/>
          </a:bodyPr>
          <a:lstStyle/>
          <a:p>
            <a:r>
              <a:rPr lang="en-AU"/>
              <a:t>Business Objective</a:t>
            </a:r>
            <a:endParaRPr lang="en-AU" dirty="0"/>
          </a:p>
        </p:txBody>
      </p:sp>
      <p:pic>
        <p:nvPicPr>
          <p:cNvPr id="3076" name="Picture 4" descr="Download Banner, Header, Movie. Royalty-Free Stock ...">
            <a:extLst>
              <a:ext uri="{FF2B5EF4-FFF2-40B4-BE49-F238E27FC236}">
                <a16:creationId xmlns:a16="http://schemas.microsoft.com/office/drawing/2014/main" id="{680F102E-2C78-369E-37B5-F42C88FE9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0"/>
          <a:stretch/>
        </p:blipFill>
        <p:spPr bwMode="auto">
          <a:xfrm>
            <a:off x="571333" y="571499"/>
            <a:ext cx="11059978" cy="33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A144-2979-B833-E7E7-D4E776CF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315" y="4572001"/>
            <a:ext cx="6902996" cy="15083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Enter the streaming market with lucrative new film releases</a:t>
            </a:r>
            <a:endParaRPr lang="en-AU" dirty="0"/>
          </a:p>
        </p:txBody>
      </p: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90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9CBA8-9998-2914-35BE-F282267E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en-AU"/>
              <a:t>Data &amp; Methods</a:t>
            </a:r>
            <a:br>
              <a:rPr lang="en-AU"/>
            </a:br>
            <a:endParaRPr lang="en-AU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B816C73-63E2-B7FF-F25D-43E1580E5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699912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96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E615F4-23D6-4945-B089-BA490A308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1384F-0513-07A1-357D-990CC4C2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572001"/>
            <a:ext cx="4734508" cy="1508356"/>
          </a:xfrm>
        </p:spPr>
        <p:txBody>
          <a:bodyPr anchor="ctr">
            <a:normAutofit/>
          </a:bodyPr>
          <a:lstStyle/>
          <a:p>
            <a:r>
              <a:rPr lang="en-AU"/>
              <a:t>Results</a:t>
            </a:r>
            <a:endParaRPr lang="en-AU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4337068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DC81CD-E001-40BD-9EF1-A95E157D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4337068"/>
            <a:ext cx="0" cy="1949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close-up of a pie chart&#10;&#10;Description automatically generated">
            <a:extLst>
              <a:ext uri="{FF2B5EF4-FFF2-40B4-BE49-F238E27FC236}">
                <a16:creationId xmlns:a16="http://schemas.microsoft.com/office/drawing/2014/main" id="{95B50197-E352-BA5F-4C4D-5CDD1736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1" y="52933"/>
            <a:ext cx="9609216" cy="5515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925292-C51D-A2F9-8E99-07473FA3CC4F}"/>
              </a:ext>
            </a:extLst>
          </p:cNvPr>
          <p:cNvSpPr txBox="1"/>
          <p:nvPr/>
        </p:nvSpPr>
        <p:spPr>
          <a:xfrm>
            <a:off x="5933687" y="4552852"/>
            <a:ext cx="5314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U" dirty="0"/>
              <a:t>The most profit-making genres appeared to be:</a:t>
            </a:r>
          </a:p>
          <a:p>
            <a:pPr marL="0" indent="0">
              <a:buNone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Action, Adventure,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Adventure, Animation,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800" dirty="0"/>
              <a:t>Action, Adventure, Fantasy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5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2C7CE-5F43-A939-CB4A-52960CA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Results</a:t>
            </a:r>
            <a:br>
              <a:rPr lang="en-US"/>
            </a:b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EB97420-BB70-EBC3-8511-F20A86BA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en-US" sz="1800" dirty="0"/>
              <a:t>There's a strong correlation (66%) between production budget and profit</a:t>
            </a:r>
          </a:p>
          <a:p>
            <a:r>
              <a:rPr lang="en-US" sz="1800" dirty="0"/>
              <a:t>This insight should be used as a leverage to negotiate for higher budgets from producers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AE39C36-089C-29BB-E556-7CF8F8E88F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" r="-1" b="-1"/>
          <a:stretch/>
        </p:blipFill>
        <p:spPr>
          <a:xfrm>
            <a:off x="4707120" y="876636"/>
            <a:ext cx="6913366" cy="515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0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00D1-B7BE-A21E-3FEE-BC85C58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5">
            <a:extLst>
              <a:ext uri="{FF2B5EF4-FFF2-40B4-BE49-F238E27FC236}">
                <a16:creationId xmlns:a16="http://schemas.microsoft.com/office/drawing/2014/main" id="{B5E50A68-CE9A-612E-C312-9E479EFB884F}"/>
              </a:ext>
            </a:extLst>
          </p:cNvPr>
          <p:cNvSpPr txBox="1">
            <a:spLocks/>
          </p:cNvSpPr>
          <p:nvPr/>
        </p:nvSpPr>
        <p:spPr>
          <a:xfrm>
            <a:off x="571502" y="3066892"/>
            <a:ext cx="3276598" cy="2856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Average runtime for the top three profit making genres varies between 94 and 130 minutes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0D114-1484-A0AC-BE72-E35F96CA8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227806"/>
              </p:ext>
            </p:extLst>
          </p:nvPr>
        </p:nvGraphicFramePr>
        <p:xfrm>
          <a:off x="4707120" y="1330148"/>
          <a:ext cx="6913367" cy="42451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24720">
                  <a:extLst>
                    <a:ext uri="{9D8B030D-6E8A-4147-A177-3AD203B41FA5}">
                      <a16:colId xmlns:a16="http://schemas.microsoft.com/office/drawing/2014/main" val="727031468"/>
                    </a:ext>
                  </a:extLst>
                </a:gridCol>
                <a:gridCol w="1746661">
                  <a:extLst>
                    <a:ext uri="{9D8B030D-6E8A-4147-A177-3AD203B41FA5}">
                      <a16:colId xmlns:a16="http://schemas.microsoft.com/office/drawing/2014/main" val="2823177476"/>
                    </a:ext>
                  </a:extLst>
                </a:gridCol>
                <a:gridCol w="2141986">
                  <a:extLst>
                    <a:ext uri="{9D8B030D-6E8A-4147-A177-3AD203B41FA5}">
                      <a16:colId xmlns:a16="http://schemas.microsoft.com/office/drawing/2014/main" val="2261718181"/>
                    </a:ext>
                  </a:extLst>
                </a:gridCol>
              </a:tblGrid>
              <a:tr h="878669"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Genres</a:t>
                      </a:r>
                      <a:endParaRPr lang="en-AU" sz="26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Mean</a:t>
                      </a:r>
                      <a:endParaRPr lang="en-AU" sz="2600" b="0" i="0" u="none" strike="noStrike" cap="all" spc="150">
                        <a:solidFill>
                          <a:schemeClr val="l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600" b="0" u="none" strike="noStrike" cap="all" spc="150">
                          <a:solidFill>
                            <a:schemeClr val="lt1"/>
                          </a:solidFill>
                          <a:effectLst/>
                        </a:rPr>
                        <a:t>Median</a:t>
                      </a:r>
                      <a:endParaRPr lang="en-AU" sz="2600" b="0" i="0" u="none" strike="noStrike" cap="all" spc="150">
                        <a:solidFill>
                          <a:schemeClr val="lt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96836"/>
                  </a:ext>
                </a:extLst>
              </a:tr>
              <a:tr h="1122154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Action, Adventure, Sci-Fi</a:t>
                      </a:r>
                      <a:endParaRPr lang="en-AU" sz="2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129.46</a:t>
                      </a:r>
                      <a:endParaRPr lang="en-AU" sz="2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130.5</a:t>
                      </a:r>
                      <a:endParaRPr lang="en-AU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57809"/>
                  </a:ext>
                </a:extLst>
              </a:tr>
              <a:tr h="1122154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Adventure, Animation, Comedy</a:t>
                      </a:r>
                      <a:endParaRPr lang="en-AU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93.96</a:t>
                      </a:r>
                      <a:endParaRPr lang="en-AU" sz="2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93</a:t>
                      </a:r>
                      <a:endParaRPr lang="en-AU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32278"/>
                  </a:ext>
                </a:extLst>
              </a:tr>
              <a:tr h="1122154">
                <a:tc>
                  <a:txBody>
                    <a:bodyPr/>
                    <a:lstStyle/>
                    <a:p>
                      <a:pPr algn="l" fontAlgn="b"/>
                      <a:r>
                        <a:rPr lang="en-AU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Action, Adventure, Fantasy</a:t>
                      </a:r>
                      <a:endParaRPr lang="en-AU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117.94</a:t>
                      </a:r>
                      <a:endParaRPr lang="en-AU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118</a:t>
                      </a:r>
                      <a:endParaRPr lang="en-AU" sz="2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3241" marR="223241" marT="223241" marB="2232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68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9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D846D-A472-8489-1566-235B2C94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5">
            <a:extLst>
              <a:ext uri="{FF2B5EF4-FFF2-40B4-BE49-F238E27FC236}">
                <a16:creationId xmlns:a16="http://schemas.microsoft.com/office/drawing/2014/main" id="{700EFEE0-67B3-2306-25B0-4ACE29D1A6F5}"/>
              </a:ext>
            </a:extLst>
          </p:cNvPr>
          <p:cNvSpPr txBox="1">
            <a:spLocks/>
          </p:cNvSpPr>
          <p:nvPr/>
        </p:nvSpPr>
        <p:spPr>
          <a:xfrm>
            <a:off x="571502" y="3066892"/>
            <a:ext cx="3276598" cy="2856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Additional analysis shows limited impact of ratings on profit  with the correlation being only 29%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191AC8D9-64CA-AAD7-F1BE-3930E3E3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20" y="860201"/>
            <a:ext cx="6913366" cy="518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223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1111</TotalTime>
  <Words>309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Aptos Narrow</vt:lpstr>
      <vt:lpstr>Arial</vt:lpstr>
      <vt:lpstr>Avenir Next LT Pro Light</vt:lpstr>
      <vt:lpstr>AlignmentVTI</vt:lpstr>
      <vt:lpstr>Lights, Camera, Microsoft: Navigating the Box Office Jungle</vt:lpstr>
      <vt:lpstr> Introduction</vt:lpstr>
      <vt:lpstr>Outline  </vt:lpstr>
      <vt:lpstr>Business Objective</vt:lpstr>
      <vt:lpstr>Data &amp; Methods </vt:lpstr>
      <vt:lpstr>Results</vt:lpstr>
      <vt:lpstr>Results </vt:lpstr>
      <vt:lpstr>Results</vt:lpstr>
      <vt:lpstr>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Lights, Camera, Microsoft: Navigating the Box Office Jungle</dc:title>
  <dc:creator>Evgeniya Grigroenko</dc:creator>
  <cp:lastModifiedBy>Evgeniya Grigroenko</cp:lastModifiedBy>
  <cp:revision>4</cp:revision>
  <dcterms:created xsi:type="dcterms:W3CDTF">2024-03-24T07:07:21Z</dcterms:created>
  <dcterms:modified xsi:type="dcterms:W3CDTF">2024-03-29T05:59:51Z</dcterms:modified>
</cp:coreProperties>
</file>