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Lst>
  <p:notesMasterIdLst>
    <p:notesMasterId r:id="rId26"/>
  </p:notesMasterIdLst>
  <p:handoutMasterIdLst>
    <p:handoutMasterId r:id="rId27"/>
  </p:handoutMasterIdLst>
  <p:sldIdLst>
    <p:sldId id="256" r:id="rId3"/>
    <p:sldId id="275" r:id="rId4"/>
    <p:sldId id="276" r:id="rId5"/>
    <p:sldId id="257" r:id="rId6"/>
    <p:sldId id="309" r:id="rId7"/>
    <p:sldId id="277" r:id="rId8"/>
    <p:sldId id="295" r:id="rId9"/>
    <p:sldId id="300" r:id="rId10"/>
    <p:sldId id="301" r:id="rId11"/>
    <p:sldId id="305" r:id="rId12"/>
    <p:sldId id="302" r:id="rId13"/>
    <p:sldId id="303" r:id="rId14"/>
    <p:sldId id="304" r:id="rId15"/>
    <p:sldId id="278" r:id="rId16"/>
    <p:sldId id="267" r:id="rId17"/>
    <p:sldId id="260" r:id="rId18"/>
    <p:sldId id="279" r:id="rId19"/>
    <p:sldId id="268" r:id="rId20"/>
    <p:sldId id="264" r:id="rId21"/>
    <p:sldId id="306" r:id="rId22"/>
    <p:sldId id="307" r:id="rId23"/>
    <p:sldId id="308" r:id="rId24"/>
    <p:sldId id="274"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E72"/>
    <a:srgbClr val="D4ECE4"/>
    <a:srgbClr val="CAE8DE"/>
    <a:srgbClr val="40967A"/>
    <a:srgbClr val="ADDCCC"/>
    <a:srgbClr val="F0CCB4"/>
    <a:srgbClr val="F8E5D9"/>
    <a:srgbClr val="EDC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80"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dirty="0">
              <a:latin typeface="微软雅黑" pitchFamily="34" charset="-122"/>
              <a:ea typeface="微软雅黑" pitchFamily="34" charset="-122"/>
              <a:cs typeface="思源黑体" panose="020B0400000000000000" pitchFamily="34" charset="-122"/>
            </a:endParaRPr>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latin typeface="微软雅黑" pitchFamily="34" charset="-122"/>
                <a:ea typeface="微软雅黑" pitchFamily="34" charset="-122"/>
              </a:rPr>
              <a:t>2024/6/19</a:t>
            </a:fld>
            <a:endParaRPr lang="zh-CN" altLang="en-US" dirty="0">
              <a:latin typeface="微软雅黑" pitchFamily="34" charset="-122"/>
              <a:ea typeface="微软雅黑" pitchFamily="34" charset="-122"/>
            </a:endParaRPr>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dirty="0">
              <a:latin typeface="微软雅黑" pitchFamily="34" charset="-122"/>
              <a:ea typeface="微软雅黑" pitchFamily="34" charset="-122"/>
              <a:cs typeface="思源黑体" panose="020B0400000000000000" pitchFamily="34" charset="-122"/>
            </a:endParaRPr>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latin typeface="微软雅黑" pitchFamily="34" charset="-122"/>
                <a:ea typeface="微软雅黑" pitchFamily="34" charset="-122"/>
              </a:rPr>
              <a:t>‹#›</a:t>
            </a:fld>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88102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软雅黑" pitchFamily="34" charset="-122"/>
                <a:ea typeface="微软雅黑" pitchFamily="34" charset="-122"/>
                <a:cs typeface="微软雅黑" pitchFamily="34" charset="-122"/>
              </a:defRPr>
            </a:lvl1pPr>
          </a:lstStyle>
          <a:p>
            <a:endParaRPr lang="zh-CN" altLang="en-US" dirty="0"/>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软雅黑" pitchFamily="34" charset="-122"/>
                <a:ea typeface="微软雅黑" pitchFamily="34" charset="-122"/>
                <a:cs typeface="微软雅黑" pitchFamily="34" charset="-122"/>
              </a:defRPr>
            </a:lvl1pPr>
          </a:lstStyle>
          <a:p>
            <a:fld id="{D2A48B96-639E-45A3-A0BA-2464DFDB1FAA}" type="datetimeFigureOut">
              <a:rPr lang="zh-CN" altLang="en-US" smtClean="0"/>
              <a:pPr/>
              <a:t>2024/6/19</a:t>
            </a:fld>
            <a:endParaRPr lang="zh-CN" altLang="en-US" dirty="0"/>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软雅黑" pitchFamily="34" charset="-122"/>
                <a:ea typeface="微软雅黑" pitchFamily="34" charset="-122"/>
                <a:cs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软雅黑" pitchFamily="34" charset="-122"/>
                <a:ea typeface="微软雅黑" pitchFamily="34" charset="-122"/>
                <a:cs typeface="微软雅黑" pitchFamily="34" charset="-122"/>
              </a:defRPr>
            </a:lvl1pPr>
          </a:lstStyle>
          <a:p>
            <a:fld id="{A6837353-30EB-4A48-80EB-173D804AEFBD}" type="slidenum">
              <a:rPr lang="zh-CN" altLang="en-US" smtClean="0"/>
              <a:pPr/>
              <a:t>‹#›</a:t>
            </a:fld>
            <a:endParaRPr lang="zh-CN" altLang="en-US" dirty="0"/>
          </a:p>
        </p:txBody>
      </p:sp>
    </p:spTree>
    <p:extLst>
      <p:ext uri="{BB962C8B-B14F-4D97-AF65-F5344CB8AC3E}">
        <p14:creationId xmlns:p14="http://schemas.microsoft.com/office/powerpoint/2010/main" val="12224634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1pPr>
    <a:lvl2pPr marL="4572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2pPr>
    <a:lvl3pPr marL="9144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3pPr>
    <a:lvl4pPr marL="13716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4pPr>
    <a:lvl5pPr marL="18288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5243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1818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0978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7285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80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3225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2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618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524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277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8873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0267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3659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9257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4527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89091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310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55086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6172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3720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29029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72376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0466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39504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94337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9630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848328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831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68840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91775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262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082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41864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6270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02552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6893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645587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51665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743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400500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1411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999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1999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651540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9241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8118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0718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62934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959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6675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098152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4759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6884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045623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8139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2157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188866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7272290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7462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5130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2" name="直接连接符 21"/>
          <p:cNvCxnSpPr/>
          <p:nvPr userDrawn="1"/>
        </p:nvCxnSpPr>
        <p:spPr>
          <a:xfrm flipH="1">
            <a:off x="4654550" y="515620"/>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11536680" y="111760"/>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4666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661494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972718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54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770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1245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79536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650"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0629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9.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5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59.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jpe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5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59.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59.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874000" y="2893060"/>
            <a:ext cx="4318000" cy="4258310"/>
            <a:chOff x="11368" y="3596"/>
            <a:chExt cx="7832" cy="7724"/>
          </a:xfrm>
        </p:grpSpPr>
        <p:sp>
          <p:nvSpPr>
            <p:cNvPr id="5" name="直角三角形 4"/>
            <p:cNvSpPr/>
            <p:nvPr/>
          </p:nvSpPr>
          <p:spPr>
            <a:xfrm flipH="1">
              <a:off x="16420" y="5794"/>
              <a:ext cx="2780" cy="5020"/>
            </a:xfrm>
            <a:prstGeom prst="rtTriangl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6"/>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13" name="组合 12"/>
          <p:cNvGrpSpPr/>
          <p:nvPr/>
        </p:nvGrpSpPr>
        <p:grpSpPr>
          <a:xfrm flipH="1" flipV="1">
            <a:off x="-3175" y="-278130"/>
            <a:ext cx="4318000" cy="4258310"/>
            <a:chOff x="11368" y="3596"/>
            <a:chExt cx="7832" cy="7724"/>
          </a:xfrm>
        </p:grpSpPr>
        <p:sp>
          <p:nvSpPr>
            <p:cNvPr id="14" name="直角三角形 13"/>
            <p:cNvSpPr/>
            <p:nvPr/>
          </p:nvSpPr>
          <p:spPr>
            <a:xfrm flipH="1">
              <a:off x="16420" y="5794"/>
              <a:ext cx="2780" cy="5020"/>
            </a:xfrm>
            <a:prstGeom prst="rtTriangl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CAE8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15"/>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任意多边形 16"/>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8" name="任意多边形 17"/>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9" name="任意多边形 18"/>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0" name="任意多边形 19"/>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1" name="任意多边形 20"/>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cxnSp>
        <p:nvCxnSpPr>
          <p:cNvPr id="2" name="直接连接符 1"/>
          <p:cNvCxnSpPr/>
          <p:nvPr/>
        </p:nvCxnSpPr>
        <p:spPr>
          <a:xfrm>
            <a:off x="2346008" y="3474720"/>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53787" y="2674244"/>
            <a:ext cx="8919911" cy="707886"/>
          </a:xfrm>
          <a:prstGeom prst="rect">
            <a:avLst/>
          </a:prstGeom>
          <a:noFill/>
        </p:spPr>
        <p:txBody>
          <a:bodyPr wrap="square" rtlCol="0">
            <a:spAutoFit/>
          </a:bodyPr>
          <a:lstStyle/>
          <a:p>
            <a:pPr algn="ctr"/>
            <a:r>
              <a:rPr lang="zh-CN" altLang="en-US" sz="4000" b="1" dirty="0">
                <a:cs typeface="+mn-ea"/>
                <a:sym typeface="+mn-lt"/>
              </a:rPr>
              <a:t>基于</a:t>
            </a:r>
            <a:r>
              <a:rPr lang="en-US" altLang="zh-CN" sz="4000" b="1" dirty="0">
                <a:cs typeface="+mn-ea"/>
                <a:sym typeface="+mn-lt"/>
              </a:rPr>
              <a:t>C++</a:t>
            </a:r>
            <a:r>
              <a:rPr lang="zh-CN" altLang="en-US" sz="4000" b="1" dirty="0">
                <a:cs typeface="+mn-ea"/>
                <a:sym typeface="+mn-lt"/>
              </a:rPr>
              <a:t>的飞机大战游戏的设计和实现</a:t>
            </a:r>
            <a:endParaRPr lang="zh-CN" altLang="en-US" sz="4000" b="1" dirty="0">
              <a:solidFill>
                <a:srgbClr val="E39E72"/>
              </a:solidFill>
              <a:cs typeface="+mn-ea"/>
              <a:sym typeface="+mn-lt"/>
            </a:endParaRPr>
          </a:p>
        </p:txBody>
      </p:sp>
      <p:sp>
        <p:nvSpPr>
          <p:cNvPr id="4" name="文本框 3"/>
          <p:cNvSpPr txBox="1"/>
          <p:nvPr/>
        </p:nvSpPr>
        <p:spPr>
          <a:xfrm>
            <a:off x="2299970" y="3575685"/>
            <a:ext cx="7592060" cy="623312"/>
          </a:xfrm>
          <a:prstGeom prst="rect">
            <a:avLst/>
          </a:prstGeom>
          <a:noFill/>
        </p:spPr>
        <p:txBody>
          <a:bodyPr wrap="square" rtlCol="0" anchor="t">
            <a:spAutoFit/>
          </a:bodyPr>
          <a:lstStyle/>
          <a:p>
            <a:pPr algn="ctr">
              <a:lnSpc>
                <a:spcPct val="130000"/>
              </a:lnSpc>
            </a:pPr>
            <a:r>
              <a:rPr lang="zh-CN" altLang="en-US" sz="1400" dirty="0">
                <a:cs typeface="+mn-ea"/>
                <a:sym typeface="+mn-lt"/>
              </a:rPr>
              <a:t>The template is well-designed, all materials of the template can be freely edited, replaced and moved.</a:t>
            </a:r>
          </a:p>
        </p:txBody>
      </p:sp>
      <p:pic>
        <p:nvPicPr>
          <p:cNvPr id="6" name="图片 5" descr="3471015"/>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08579" y="5037456"/>
            <a:ext cx="746760" cy="746760"/>
          </a:xfrm>
          <a:prstGeom prst="rect">
            <a:avLst/>
          </a:prstGeom>
        </p:spPr>
      </p:pic>
      <p:sp>
        <p:nvSpPr>
          <p:cNvPr id="9" name="文本框 8"/>
          <p:cNvSpPr txBox="1"/>
          <p:nvPr/>
        </p:nvSpPr>
        <p:spPr>
          <a:xfrm>
            <a:off x="2689786" y="4768553"/>
            <a:ext cx="4541776" cy="1015663"/>
          </a:xfrm>
          <a:prstGeom prst="rect">
            <a:avLst/>
          </a:prstGeom>
          <a:noFill/>
        </p:spPr>
        <p:txBody>
          <a:bodyPr wrap="square" rtlCol="0">
            <a:spAutoFit/>
          </a:bodyPr>
          <a:lstStyle/>
          <a:p>
            <a:r>
              <a:rPr lang="zh-CN" altLang="en-US" sz="2000" dirty="0">
                <a:cs typeface="+mn-ea"/>
                <a:sym typeface="+mn-lt"/>
              </a:rPr>
              <a:t>答辩人：王姿涵</a:t>
            </a:r>
            <a:endParaRPr lang="en-US" altLang="zh-CN" sz="2000" dirty="0">
              <a:cs typeface="+mn-ea"/>
              <a:sym typeface="+mn-lt"/>
            </a:endParaRPr>
          </a:p>
          <a:p>
            <a:r>
              <a:rPr lang="zh-CN" altLang="en-US" sz="2000" dirty="0">
                <a:cs typeface="+mn-ea"/>
                <a:sym typeface="+mn-lt"/>
              </a:rPr>
              <a:t>专业班级：</a:t>
            </a:r>
            <a:r>
              <a:rPr lang="en-US" altLang="zh-CN" sz="2000" dirty="0">
                <a:cs typeface="+mn-ea"/>
                <a:sym typeface="+mn-lt"/>
              </a:rPr>
              <a:t>23</a:t>
            </a:r>
            <a:r>
              <a:rPr lang="zh-CN" altLang="en-US" sz="2000" dirty="0">
                <a:cs typeface="+mn-ea"/>
                <a:sym typeface="+mn-lt"/>
              </a:rPr>
              <a:t>级物联网工程</a:t>
            </a:r>
            <a:r>
              <a:rPr lang="en-US" altLang="zh-CN" sz="2000" dirty="0">
                <a:cs typeface="+mn-ea"/>
                <a:sym typeface="+mn-lt"/>
              </a:rPr>
              <a:t>2</a:t>
            </a:r>
            <a:r>
              <a:rPr lang="zh-CN" altLang="en-US" sz="2000" dirty="0">
                <a:cs typeface="+mn-ea"/>
                <a:sym typeface="+mn-lt"/>
              </a:rPr>
              <a:t>班</a:t>
            </a:r>
            <a:endParaRPr lang="en-US" altLang="zh-CN" sz="2000" dirty="0">
              <a:cs typeface="+mn-ea"/>
              <a:sym typeface="+mn-lt"/>
            </a:endParaRPr>
          </a:p>
          <a:p>
            <a:r>
              <a:rPr lang="zh-CN" altLang="en-US" sz="2000" dirty="0">
                <a:cs typeface="+mn-ea"/>
                <a:sym typeface="+mn-lt"/>
              </a:rPr>
              <a:t>学号：</a:t>
            </a:r>
            <a:r>
              <a:rPr lang="en-US" altLang="zh-CN" sz="2000" dirty="0">
                <a:cs typeface="+mn-ea"/>
                <a:sym typeface="+mn-lt"/>
              </a:rPr>
              <a:t>202310422212</a:t>
            </a:r>
          </a:p>
        </p:txBody>
      </p:sp>
      <p:sp>
        <p:nvSpPr>
          <p:cNvPr id="28" name="椭圆 27"/>
          <p:cNvSpPr/>
          <p:nvPr/>
        </p:nvSpPr>
        <p:spPr>
          <a:xfrm>
            <a:off x="7424420" y="1444625"/>
            <a:ext cx="370205" cy="370205"/>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3224045" y="1963567"/>
            <a:ext cx="5378746" cy="646331"/>
          </a:xfrm>
          <a:prstGeom prst="rect">
            <a:avLst/>
          </a:prstGeom>
          <a:noFill/>
        </p:spPr>
        <p:txBody>
          <a:bodyPr wrap="square" rtlCol="0">
            <a:spAutoFit/>
          </a:bodyPr>
          <a:lstStyle/>
          <a:p>
            <a:pPr algn="ctr"/>
            <a:r>
              <a:rPr lang="en-US" altLang="zh-CN" sz="3600" b="1" dirty="0">
                <a:solidFill>
                  <a:srgbClr val="E39E72"/>
                </a:solidFill>
                <a:cs typeface="+mn-ea"/>
                <a:sym typeface="+mn-lt"/>
              </a:rPr>
              <a:t>C</a:t>
            </a:r>
            <a:r>
              <a:rPr lang="zh-CN" altLang="en-US" sz="3600" b="1" dirty="0">
                <a:solidFill>
                  <a:srgbClr val="E39E72"/>
                </a:solidFill>
                <a:cs typeface="+mn-ea"/>
                <a:sym typeface="+mn-lt"/>
              </a:rPr>
              <a:t>语言期末综合项目设计</a:t>
            </a:r>
            <a:endParaRPr lang="en-US" altLang="zh-CN" sz="3600" b="1" dirty="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2000"/>
                            </p:stCondLst>
                            <p:childTnLst>
                              <p:par>
                                <p:cTn id="34" presetID="23" presetClass="entr" presetSubtype="16"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p:tgtEl>
                                          <p:spTgt spid="3"/>
                                        </p:tgtEl>
                                        <p:attrNameLst>
                                          <p:attrName>ppt_y</p:attrName>
                                        </p:attrNameLst>
                                      </p:cBhvr>
                                      <p:tavLst>
                                        <p:tav tm="0">
                                          <p:val>
                                            <p:strVal val="#ppt_y+#ppt_h*1.125000"/>
                                          </p:val>
                                        </p:tav>
                                        <p:tav tm="100000">
                                          <p:val>
                                            <p:strVal val="#ppt_y"/>
                                          </p:val>
                                        </p:tav>
                                      </p:tavLst>
                                    </p:anim>
                                    <p:animEffect transition="in" filter="wipe(up)">
                                      <p:cBhvr>
                                        <p:cTn id="42" dur="500"/>
                                        <p:tgtEl>
                                          <p:spTgt spid="3"/>
                                        </p:tgtEl>
                                      </p:cBhvr>
                                    </p:animEffect>
                                  </p:childTnLst>
                                </p:cTn>
                              </p:par>
                            </p:childTnLst>
                          </p:cTn>
                        </p:par>
                        <p:par>
                          <p:cTn id="43" fill="hold">
                            <p:stCondLst>
                              <p:cond delay="3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
                                        </p:tgtEl>
                                        <p:attrNameLst>
                                          <p:attrName>ppt_y</p:attrName>
                                        </p:attrNameLst>
                                      </p:cBhvr>
                                      <p:tavLst>
                                        <p:tav tm="0">
                                          <p:val>
                                            <p:strVal val="#ppt_y"/>
                                          </p:val>
                                        </p:tav>
                                        <p:tav tm="100000">
                                          <p:val>
                                            <p:strVal val="#ppt_y"/>
                                          </p:val>
                                        </p:tav>
                                      </p:tavLst>
                                    </p:anim>
                                    <p:anim calcmode="lin" valueType="num">
                                      <p:cBhvr>
                                        <p:cTn id="4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
                                        </p:tgtEl>
                                      </p:cBhvr>
                                    </p:animEffect>
                                  </p:childTnLst>
                                </p:cTn>
                              </p:par>
                            </p:childTnLst>
                          </p:cTn>
                        </p:par>
                        <p:par>
                          <p:cTn id="51" fill="hold">
                            <p:stCondLst>
                              <p:cond delay="7800"/>
                            </p:stCondLst>
                            <p:childTnLst>
                              <p:par>
                                <p:cTn id="52" presetID="10" presetClass="entr" presetSubtype="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8300"/>
                            </p:stCondLst>
                            <p:childTnLst>
                              <p:par>
                                <p:cTn id="56" presetID="23" presetClass="entr" presetSubtype="16"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ppt_w</p:attrName>
                                        </p:attrNameLst>
                                      </p:cBhvr>
                                      <p:tavLst>
                                        <p:tav tm="0">
                                          <p:val>
                                            <p:fltVal val="0"/>
                                          </p:val>
                                        </p:tav>
                                        <p:tav tm="100000">
                                          <p:val>
                                            <p:strVal val="#ppt_w"/>
                                          </p:val>
                                        </p:tav>
                                      </p:tavLst>
                                    </p:anim>
                                    <p:anim calcmode="lin" valueType="num">
                                      <p:cBhvr>
                                        <p:cTn id="59"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28"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0" y="1258861"/>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图像和动画效果：</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20015" y="248234"/>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sp>
        <p:nvSpPr>
          <p:cNvPr id="24" name="文本框 23">
            <a:extLst>
              <a:ext uri="{FF2B5EF4-FFF2-40B4-BE49-F238E27FC236}">
                <a16:creationId xmlns:a16="http://schemas.microsoft.com/office/drawing/2014/main" id="{EC80DD4E-D605-9DCC-660A-62000BDCE764}"/>
              </a:ext>
            </a:extLst>
          </p:cNvPr>
          <p:cNvSpPr txBox="1"/>
          <p:nvPr/>
        </p:nvSpPr>
        <p:spPr>
          <a:xfrm>
            <a:off x="-158262" y="2214176"/>
            <a:ext cx="3042138" cy="416909"/>
          </a:xfrm>
          <a:prstGeom prst="rect">
            <a:avLst/>
          </a:prstGeom>
          <a:noFill/>
        </p:spPr>
        <p:txBody>
          <a:bodyPr wrap="square">
            <a:spAutoFit/>
          </a:bodyPr>
          <a:lstStyle/>
          <a:p>
            <a:pPr algn="ctr">
              <a:lnSpc>
                <a:spcPct val="130000"/>
              </a:lnSpc>
            </a:pPr>
            <a:r>
              <a:rPr lang="zh-CN" altLang="en-US" sz="1800" dirty="0">
                <a:solidFill>
                  <a:schemeClr val="bg2">
                    <a:lumMod val="10000"/>
                  </a:schemeClr>
                </a:solidFill>
                <a:cs typeface="+mn-ea"/>
                <a:sym typeface="+mn-lt"/>
              </a:rPr>
              <a:t>爆炸效果：</a:t>
            </a:r>
          </a:p>
        </p:txBody>
      </p:sp>
      <p:sp>
        <p:nvSpPr>
          <p:cNvPr id="29" name="文本框 28">
            <a:extLst>
              <a:ext uri="{FF2B5EF4-FFF2-40B4-BE49-F238E27FC236}">
                <a16:creationId xmlns:a16="http://schemas.microsoft.com/office/drawing/2014/main" id="{18D066E0-A68B-358D-2FDB-0E89EFC5CC82}"/>
              </a:ext>
            </a:extLst>
          </p:cNvPr>
          <p:cNvSpPr txBox="1"/>
          <p:nvPr/>
        </p:nvSpPr>
        <p:spPr>
          <a:xfrm>
            <a:off x="3935081" y="788308"/>
            <a:ext cx="4078861" cy="2217402"/>
          </a:xfrm>
          <a:prstGeom prst="rect">
            <a:avLst/>
          </a:prstGeom>
          <a:noFill/>
        </p:spPr>
        <p:txBody>
          <a:bodyPr wrap="square">
            <a:spAutoFit/>
          </a:bodyPr>
          <a:lstStyle/>
          <a:p>
            <a:pPr>
              <a:lnSpc>
                <a:spcPct val="130000"/>
              </a:lnSpc>
            </a:pPr>
            <a:r>
              <a:rPr lang="zh-CN" altLang="en-US" sz="1800" dirty="0">
                <a:solidFill>
                  <a:schemeClr val="bg2">
                    <a:lumMod val="10000"/>
                  </a:schemeClr>
                </a:solidFill>
                <a:cs typeface="+mn-ea"/>
                <a:sym typeface="+mn-lt"/>
              </a:rPr>
              <a:t>游戏中子弹的射击和敌机的刷新出现以及敌机的爆炸都用到了定时器，这种计时器可以用于控制游戏中的动画帧率、敌人生成频率等。</a:t>
            </a:r>
            <a:endParaRPr lang="en-US" altLang="zh-CN" sz="1800" dirty="0">
              <a:solidFill>
                <a:schemeClr val="bg2">
                  <a:lumMod val="10000"/>
                </a:schemeClr>
              </a:solidFill>
              <a:cs typeface="+mn-ea"/>
              <a:sym typeface="+mn-lt"/>
            </a:endParaRPr>
          </a:p>
          <a:p>
            <a:pPr>
              <a:lnSpc>
                <a:spcPct val="130000"/>
              </a:lnSpc>
            </a:pPr>
            <a:endParaRPr lang="en-US" altLang="zh-CN" sz="1800" dirty="0">
              <a:solidFill>
                <a:schemeClr val="bg2">
                  <a:lumMod val="10000"/>
                </a:schemeClr>
              </a:solidFill>
              <a:cs typeface="+mn-ea"/>
              <a:sym typeface="+mn-lt"/>
            </a:endParaRPr>
          </a:p>
          <a:p>
            <a:pPr>
              <a:lnSpc>
                <a:spcPct val="130000"/>
              </a:lnSpc>
            </a:pPr>
            <a:r>
              <a:rPr lang="zh-CN" altLang="en-US" sz="1800" dirty="0">
                <a:solidFill>
                  <a:schemeClr val="bg2">
                    <a:lumMod val="10000"/>
                  </a:schemeClr>
                </a:solidFill>
                <a:cs typeface="+mn-ea"/>
                <a:sym typeface="+mn-lt"/>
              </a:rPr>
              <a:t>具体代码实现如下：</a:t>
            </a:r>
          </a:p>
        </p:txBody>
      </p:sp>
      <p:pic>
        <p:nvPicPr>
          <p:cNvPr id="3" name="图片 2">
            <a:extLst>
              <a:ext uri="{FF2B5EF4-FFF2-40B4-BE49-F238E27FC236}">
                <a16:creationId xmlns:a16="http://schemas.microsoft.com/office/drawing/2014/main" id="{58D2F32E-79FF-DB94-15A0-ABF013345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77" y="2756380"/>
            <a:ext cx="2847498" cy="2976563"/>
          </a:xfrm>
          <a:prstGeom prst="rect">
            <a:avLst/>
          </a:prstGeom>
        </p:spPr>
      </p:pic>
      <p:pic>
        <p:nvPicPr>
          <p:cNvPr id="6" name="图片 5">
            <a:extLst>
              <a:ext uri="{FF2B5EF4-FFF2-40B4-BE49-F238E27FC236}">
                <a16:creationId xmlns:a16="http://schemas.microsoft.com/office/drawing/2014/main" id="{38231B86-90A2-DCA6-7EB1-6B0352AB0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2663" y="2981889"/>
            <a:ext cx="2798023" cy="2751054"/>
          </a:xfrm>
          <a:prstGeom prst="rect">
            <a:avLst/>
          </a:prstGeom>
        </p:spPr>
      </p:pic>
      <p:pic>
        <p:nvPicPr>
          <p:cNvPr id="8" name="图片 7">
            <a:extLst>
              <a:ext uri="{FF2B5EF4-FFF2-40B4-BE49-F238E27FC236}">
                <a16:creationId xmlns:a16="http://schemas.microsoft.com/office/drawing/2014/main" id="{D35B46B1-387D-234F-4869-D3D773A83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9015" y="943935"/>
            <a:ext cx="2455975" cy="2240678"/>
          </a:xfrm>
          <a:prstGeom prst="rect">
            <a:avLst/>
          </a:prstGeom>
        </p:spPr>
      </p:pic>
      <p:sp>
        <p:nvSpPr>
          <p:cNvPr id="14" name="文本框 13">
            <a:extLst>
              <a:ext uri="{FF2B5EF4-FFF2-40B4-BE49-F238E27FC236}">
                <a16:creationId xmlns:a16="http://schemas.microsoft.com/office/drawing/2014/main" id="{0A24A212-2A8D-B04D-41CF-EDBF7C116907}"/>
              </a:ext>
            </a:extLst>
          </p:cNvPr>
          <p:cNvSpPr txBox="1"/>
          <p:nvPr/>
        </p:nvSpPr>
        <p:spPr>
          <a:xfrm>
            <a:off x="8013942" y="3429000"/>
            <a:ext cx="2847498" cy="2585323"/>
          </a:xfrm>
          <a:prstGeom prst="rect">
            <a:avLst/>
          </a:prstGeom>
          <a:noFill/>
        </p:spPr>
        <p:txBody>
          <a:bodyPr wrap="square">
            <a:spAutoFit/>
          </a:bodyPr>
          <a:lstStyle/>
          <a:p>
            <a:pPr>
              <a:lnSpc>
                <a:spcPct val="130000"/>
              </a:lnSpc>
            </a:pPr>
            <a:r>
              <a:rPr lang="zh-CN" altLang="en-US" sz="1400" dirty="0">
                <a:solidFill>
                  <a:schemeClr val="bg2">
                    <a:lumMod val="10000"/>
                  </a:schemeClr>
                </a:solidFill>
                <a:cs typeface="+mn-ea"/>
                <a:sym typeface="+mn-lt"/>
              </a:rPr>
              <a:t>代码解释：</a:t>
            </a:r>
            <a:endParaRPr lang="en-US" altLang="zh-CN"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使用 </a:t>
            </a:r>
            <a:r>
              <a:rPr lang="en-US" altLang="zh-CN" sz="1400" dirty="0">
                <a:solidFill>
                  <a:schemeClr val="bg2">
                    <a:lumMod val="10000"/>
                  </a:schemeClr>
                </a:solidFill>
                <a:cs typeface="+mn-ea"/>
                <a:sym typeface="+mn-lt"/>
              </a:rPr>
              <a:t>clock() </a:t>
            </a:r>
            <a:r>
              <a:rPr lang="zh-CN" altLang="en-US" sz="1400" dirty="0">
                <a:solidFill>
                  <a:schemeClr val="bg2">
                    <a:lumMod val="10000"/>
                  </a:schemeClr>
                </a:solidFill>
                <a:cs typeface="+mn-ea"/>
                <a:sym typeface="+mn-lt"/>
              </a:rPr>
              <a:t>函数获取当前时间，计算与上次操作的时间间隔。</a:t>
            </a:r>
          </a:p>
          <a:p>
            <a:pPr>
              <a:lnSpc>
                <a:spcPct val="130000"/>
              </a:lnSpc>
            </a:pPr>
            <a:r>
              <a:rPr lang="en-US" altLang="zh-CN" sz="1400" dirty="0">
                <a:solidFill>
                  <a:schemeClr val="bg2">
                    <a:lumMod val="10000"/>
                  </a:schemeClr>
                </a:solidFill>
                <a:cs typeface="+mn-ea"/>
                <a:sym typeface="+mn-lt"/>
              </a:rPr>
              <a:t>t[id] </a:t>
            </a:r>
            <a:r>
              <a:rPr lang="zh-CN" altLang="en-US" sz="1400" dirty="0">
                <a:solidFill>
                  <a:schemeClr val="bg2">
                    <a:lumMod val="10000"/>
                  </a:schemeClr>
                </a:solidFill>
                <a:cs typeface="+mn-ea"/>
                <a:sym typeface="+mn-lt"/>
              </a:rPr>
              <a:t>数组存储了每个计时器上次触发的时间点。</a:t>
            </a:r>
            <a:endParaRPr lang="en-US" altLang="zh-CN" sz="1400" dirty="0">
              <a:solidFill>
                <a:schemeClr val="bg2">
                  <a:lumMod val="10000"/>
                </a:schemeClr>
              </a:solidFill>
              <a:cs typeface="+mn-ea"/>
              <a:sym typeface="+mn-lt"/>
            </a:endParaRPr>
          </a:p>
          <a:p>
            <a:pPr>
              <a:lnSpc>
                <a:spcPct val="130000"/>
              </a:lnSpc>
            </a:pPr>
            <a:endParaRPr lang="zh-CN" altLang="en-US"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敌机每</a:t>
            </a:r>
            <a:r>
              <a:rPr lang="en-US" altLang="zh-CN" sz="1400" dirty="0">
                <a:solidFill>
                  <a:schemeClr val="bg2">
                    <a:lumMod val="10000"/>
                  </a:schemeClr>
                </a:solidFill>
                <a:cs typeface="+mn-ea"/>
                <a:sym typeface="+mn-lt"/>
              </a:rPr>
              <a:t>500ms</a:t>
            </a:r>
            <a:r>
              <a:rPr lang="zh-CN" altLang="en-US" sz="1400" dirty="0">
                <a:solidFill>
                  <a:schemeClr val="bg2">
                    <a:lumMod val="10000"/>
                  </a:schemeClr>
                </a:solidFill>
                <a:cs typeface="+mn-ea"/>
                <a:sym typeface="+mn-lt"/>
              </a:rPr>
              <a:t>刷新进入游戏画面一次</a:t>
            </a:r>
            <a:endParaRPr lang="en-US" altLang="zh-CN"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每</a:t>
            </a:r>
            <a:r>
              <a:rPr lang="en-US" altLang="zh-CN" sz="1400" dirty="0">
                <a:solidFill>
                  <a:schemeClr val="bg2">
                    <a:lumMod val="10000"/>
                  </a:schemeClr>
                </a:solidFill>
                <a:cs typeface="+mn-ea"/>
                <a:sym typeface="+mn-lt"/>
              </a:rPr>
              <a:t>10ms</a:t>
            </a:r>
            <a:r>
              <a:rPr lang="zh-CN" altLang="en-US" sz="1400" dirty="0">
                <a:solidFill>
                  <a:schemeClr val="bg2">
                    <a:lumMod val="10000"/>
                  </a:schemeClr>
                </a:solidFill>
                <a:cs typeface="+mn-ea"/>
                <a:sym typeface="+mn-lt"/>
              </a:rPr>
              <a:t>刷新移动一次</a:t>
            </a:r>
          </a:p>
        </p:txBody>
      </p:sp>
    </p:spTree>
    <p:extLst>
      <p:ext uri="{BB962C8B-B14F-4D97-AF65-F5344CB8AC3E}">
        <p14:creationId xmlns:p14="http://schemas.microsoft.com/office/powerpoint/2010/main" val="119594421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20273" y="1143508"/>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实现用户交互：</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51790" y="202090"/>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14" name="图片 13">
            <a:extLst>
              <a:ext uri="{FF2B5EF4-FFF2-40B4-BE49-F238E27FC236}">
                <a16:creationId xmlns:a16="http://schemas.microsoft.com/office/drawing/2014/main" id="{C9818F06-1F48-073B-4FFE-180FDFE52B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8968" y="1818455"/>
            <a:ext cx="2101746" cy="3065490"/>
          </a:xfrm>
          <a:prstGeom prst="rect">
            <a:avLst/>
          </a:prstGeom>
        </p:spPr>
      </p:pic>
      <p:pic>
        <p:nvPicPr>
          <p:cNvPr id="17" name="图片 16">
            <a:extLst>
              <a:ext uri="{FF2B5EF4-FFF2-40B4-BE49-F238E27FC236}">
                <a16:creationId xmlns:a16="http://schemas.microsoft.com/office/drawing/2014/main" id="{088A0322-2A07-63D0-432B-2CE3645CD6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224" y="1807669"/>
            <a:ext cx="2101744" cy="3065489"/>
          </a:xfrm>
          <a:prstGeom prst="rect">
            <a:avLst/>
          </a:prstGeom>
        </p:spPr>
      </p:pic>
      <p:sp>
        <p:nvSpPr>
          <p:cNvPr id="18" name="文本框 17">
            <a:extLst>
              <a:ext uri="{FF2B5EF4-FFF2-40B4-BE49-F238E27FC236}">
                <a16:creationId xmlns:a16="http://schemas.microsoft.com/office/drawing/2014/main" id="{DA1EBEA5-3C66-085D-1368-C43ED9C9395F}"/>
              </a:ext>
            </a:extLst>
          </p:cNvPr>
          <p:cNvSpPr txBox="1"/>
          <p:nvPr/>
        </p:nvSpPr>
        <p:spPr>
          <a:xfrm>
            <a:off x="541408" y="5145939"/>
            <a:ext cx="4415119" cy="1137106"/>
          </a:xfrm>
          <a:prstGeom prst="rect">
            <a:avLst/>
          </a:prstGeom>
          <a:noFill/>
        </p:spPr>
        <p:txBody>
          <a:bodyPr wrap="square" rtlCol="0">
            <a:spAutoFit/>
          </a:bodyPr>
          <a:lstStyle/>
          <a:p>
            <a:pPr algn="ctr">
              <a:lnSpc>
                <a:spcPct val="130000"/>
              </a:lnSpc>
            </a:pPr>
            <a:r>
              <a:rPr lang="zh-CN" altLang="en-US" dirty="0">
                <a:solidFill>
                  <a:schemeClr val="bg2">
                    <a:lumMod val="10000"/>
                  </a:schemeClr>
                </a:solidFill>
                <a:cs typeface="+mn-ea"/>
                <a:sym typeface="+mn-lt"/>
              </a:rPr>
              <a:t>主菜单三个选项：开始游戏、高分榜和</a:t>
            </a:r>
            <a:endParaRPr lang="en-US" altLang="zh-CN" dirty="0">
              <a:solidFill>
                <a:schemeClr val="bg2">
                  <a:lumMod val="10000"/>
                </a:schemeClr>
              </a:solidFill>
              <a:cs typeface="+mn-ea"/>
              <a:sym typeface="+mn-lt"/>
            </a:endParaRPr>
          </a:p>
          <a:p>
            <a:pPr algn="ctr">
              <a:lnSpc>
                <a:spcPct val="130000"/>
              </a:lnSpc>
            </a:pPr>
            <a:r>
              <a:rPr lang="zh-CN" altLang="en-US" dirty="0">
                <a:solidFill>
                  <a:schemeClr val="bg2">
                    <a:lumMod val="10000"/>
                  </a:schemeClr>
                </a:solidFill>
                <a:cs typeface="+mn-ea"/>
                <a:sym typeface="+mn-lt"/>
              </a:rPr>
              <a:t>关于游戏，用户点击则会跳转到相应的界面，其中点击返回键也可以回到主界面</a:t>
            </a:r>
          </a:p>
        </p:txBody>
      </p:sp>
      <p:sp>
        <p:nvSpPr>
          <p:cNvPr id="20" name="文本框 19">
            <a:extLst>
              <a:ext uri="{FF2B5EF4-FFF2-40B4-BE49-F238E27FC236}">
                <a16:creationId xmlns:a16="http://schemas.microsoft.com/office/drawing/2014/main" id="{BFDDB7BB-7702-8CE5-E62C-F87A562E52A7}"/>
              </a:ext>
            </a:extLst>
          </p:cNvPr>
          <p:cNvSpPr txBox="1"/>
          <p:nvPr/>
        </p:nvSpPr>
        <p:spPr>
          <a:xfrm>
            <a:off x="4390189" y="574955"/>
            <a:ext cx="2908571" cy="414985"/>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具体实现代码如下：</a:t>
            </a:r>
          </a:p>
        </p:txBody>
      </p:sp>
      <p:pic>
        <p:nvPicPr>
          <p:cNvPr id="22" name="图片 21">
            <a:extLst>
              <a:ext uri="{FF2B5EF4-FFF2-40B4-BE49-F238E27FC236}">
                <a16:creationId xmlns:a16="http://schemas.microsoft.com/office/drawing/2014/main" id="{A33AE871-171E-C4A2-2DE2-CB48CC728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608" y="1050834"/>
            <a:ext cx="5654009" cy="1344737"/>
          </a:xfrm>
          <a:prstGeom prst="rect">
            <a:avLst/>
          </a:prstGeom>
        </p:spPr>
      </p:pic>
      <p:pic>
        <p:nvPicPr>
          <p:cNvPr id="24" name="图片 23">
            <a:extLst>
              <a:ext uri="{FF2B5EF4-FFF2-40B4-BE49-F238E27FC236}">
                <a16:creationId xmlns:a16="http://schemas.microsoft.com/office/drawing/2014/main" id="{244F6C84-34F6-C7EF-DBF0-DA0F386A0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608" y="2269159"/>
            <a:ext cx="2908571" cy="4386542"/>
          </a:xfrm>
          <a:prstGeom prst="rect">
            <a:avLst/>
          </a:prstGeom>
        </p:spPr>
      </p:pic>
      <p:sp>
        <p:nvSpPr>
          <p:cNvPr id="27" name="文本框 26">
            <a:extLst>
              <a:ext uri="{FF2B5EF4-FFF2-40B4-BE49-F238E27FC236}">
                <a16:creationId xmlns:a16="http://schemas.microsoft.com/office/drawing/2014/main" id="{4CF6F217-A51B-0D9E-6C3E-0812CDF39C0C}"/>
              </a:ext>
            </a:extLst>
          </p:cNvPr>
          <p:cNvSpPr txBox="1"/>
          <p:nvPr/>
        </p:nvSpPr>
        <p:spPr>
          <a:xfrm>
            <a:off x="7980612" y="3424479"/>
            <a:ext cx="3495369" cy="2937599"/>
          </a:xfrm>
          <a:prstGeom prst="rect">
            <a:avLst/>
          </a:prstGeom>
          <a:noFill/>
        </p:spPr>
        <p:txBody>
          <a:bodyPr wrap="square">
            <a:spAutoFit/>
          </a:bodyPr>
          <a:lstStyle/>
          <a:p>
            <a:pPr>
              <a:lnSpc>
                <a:spcPct val="130000"/>
              </a:lnSpc>
            </a:pPr>
            <a:r>
              <a:rPr lang="zh-CN" altLang="en-US" dirty="0">
                <a:solidFill>
                  <a:schemeClr val="bg2">
                    <a:lumMod val="10000"/>
                  </a:schemeClr>
                </a:solidFill>
                <a:cs typeface="+mn-ea"/>
                <a:sym typeface="+mn-lt"/>
              </a:rPr>
              <a:t>代码解释：</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）先用</a:t>
            </a:r>
            <a:r>
              <a:rPr lang="en-US" altLang="zh-CN" dirty="0" err="1">
                <a:solidFill>
                  <a:schemeClr val="bg2">
                    <a:lumMod val="10000"/>
                  </a:schemeClr>
                </a:solidFill>
                <a:cs typeface="+mn-ea"/>
                <a:sym typeface="+mn-lt"/>
              </a:rPr>
              <a:t>isInRect</a:t>
            </a:r>
            <a:r>
              <a:rPr lang="zh-CN" altLang="en-US" dirty="0">
                <a:solidFill>
                  <a:schemeClr val="bg2">
                    <a:lumMod val="10000"/>
                  </a:schemeClr>
                </a:solidFill>
                <a:cs typeface="+mn-ea"/>
                <a:sym typeface="+mn-lt"/>
              </a:rPr>
              <a:t>函数检测鼠标是否在矩形区域内</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）利用</a:t>
            </a:r>
            <a:r>
              <a:rPr lang="en-US" altLang="zh-CN" dirty="0" err="1">
                <a:solidFill>
                  <a:schemeClr val="bg2">
                    <a:lumMod val="10000"/>
                  </a:schemeClr>
                </a:solidFill>
                <a:cs typeface="+mn-ea"/>
                <a:sym typeface="+mn-lt"/>
              </a:rPr>
              <a:t>peekmessage</a:t>
            </a:r>
            <a:r>
              <a:rPr lang="zh-CN" altLang="en-US" dirty="0">
                <a:solidFill>
                  <a:schemeClr val="bg2">
                    <a:lumMod val="10000"/>
                  </a:schemeClr>
                </a:solidFill>
                <a:cs typeface="+mn-ea"/>
                <a:sym typeface="+mn-lt"/>
              </a:rPr>
              <a:t>函数获取鼠标左键信息</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3</a:t>
            </a:r>
            <a:r>
              <a:rPr lang="zh-CN" altLang="en-US" dirty="0">
                <a:solidFill>
                  <a:schemeClr val="bg2">
                    <a:lumMod val="10000"/>
                  </a:schemeClr>
                </a:solidFill>
                <a:cs typeface="+mn-ea"/>
                <a:sym typeface="+mn-lt"/>
              </a:rPr>
              <a:t>）如果鼠标在对应矩形区域内并且点击鼠标左键则跳转到相应的界面</a:t>
            </a:r>
          </a:p>
        </p:txBody>
      </p:sp>
    </p:spTree>
    <p:extLst>
      <p:ext uri="{BB962C8B-B14F-4D97-AF65-F5344CB8AC3E}">
        <p14:creationId xmlns:p14="http://schemas.microsoft.com/office/powerpoint/2010/main" val="105628729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游戏结束的彩蛋：</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3" name="图片 2">
            <a:extLst>
              <a:ext uri="{FF2B5EF4-FFF2-40B4-BE49-F238E27FC236}">
                <a16:creationId xmlns:a16="http://schemas.microsoft.com/office/drawing/2014/main" id="{7BD8A7F2-E926-0362-297B-F0A52E34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3" y="2473150"/>
            <a:ext cx="4517342" cy="3405745"/>
          </a:xfrm>
          <a:prstGeom prst="rect">
            <a:avLst/>
          </a:prstGeom>
        </p:spPr>
      </p:pic>
      <p:sp>
        <p:nvSpPr>
          <p:cNvPr id="5" name="文本框 4">
            <a:extLst>
              <a:ext uri="{FF2B5EF4-FFF2-40B4-BE49-F238E27FC236}">
                <a16:creationId xmlns:a16="http://schemas.microsoft.com/office/drawing/2014/main" id="{CE13E674-3B0F-FE79-146B-9DB434C11B1E}"/>
              </a:ext>
            </a:extLst>
          </p:cNvPr>
          <p:cNvSpPr txBox="1"/>
          <p:nvPr/>
        </p:nvSpPr>
        <p:spPr>
          <a:xfrm>
            <a:off x="533400" y="1917714"/>
            <a:ext cx="1711569" cy="426901"/>
          </a:xfrm>
          <a:prstGeom prst="rect">
            <a:avLst/>
          </a:prstGeom>
          <a:noFill/>
        </p:spPr>
        <p:txBody>
          <a:bodyPr wrap="square">
            <a:spAutoFit/>
          </a:bodyPr>
          <a:lstStyle/>
          <a:p>
            <a:pPr algn="ctr">
              <a:lnSpc>
                <a:spcPct val="130000"/>
              </a:lnSpc>
            </a:pP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、文字显示</a:t>
            </a:r>
          </a:p>
        </p:txBody>
      </p:sp>
      <p:sp>
        <p:nvSpPr>
          <p:cNvPr id="7" name="文本框 6">
            <a:extLst>
              <a:ext uri="{FF2B5EF4-FFF2-40B4-BE49-F238E27FC236}">
                <a16:creationId xmlns:a16="http://schemas.microsoft.com/office/drawing/2014/main" id="{41244E46-FB58-1C64-4BD6-56DE9398190D}"/>
              </a:ext>
            </a:extLst>
          </p:cNvPr>
          <p:cNvSpPr txBox="1"/>
          <p:nvPr/>
        </p:nvSpPr>
        <p:spPr>
          <a:xfrm>
            <a:off x="5035061" y="744184"/>
            <a:ext cx="2274277" cy="416909"/>
          </a:xfrm>
          <a:prstGeom prst="rect">
            <a:avLst/>
          </a:prstGeom>
          <a:noFill/>
        </p:spPr>
        <p:txBody>
          <a:bodyPr wrap="square">
            <a:spAutoFit/>
          </a:bodyPr>
          <a:lstStyle/>
          <a:p>
            <a:pPr algn="ctr">
              <a:lnSpc>
                <a:spcPct val="130000"/>
              </a:lnSpc>
            </a:pP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、对应音效</a:t>
            </a:r>
          </a:p>
        </p:txBody>
      </p:sp>
      <p:pic>
        <p:nvPicPr>
          <p:cNvPr id="9" name="图片 8">
            <a:extLst>
              <a:ext uri="{FF2B5EF4-FFF2-40B4-BE49-F238E27FC236}">
                <a16:creationId xmlns:a16="http://schemas.microsoft.com/office/drawing/2014/main" id="{9E65B7C2-2EF7-1F8A-72D6-FD6D04832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175" y="530826"/>
            <a:ext cx="2274278" cy="1549044"/>
          </a:xfrm>
          <a:prstGeom prst="rect">
            <a:avLst/>
          </a:prstGeom>
        </p:spPr>
      </p:pic>
      <p:sp>
        <p:nvSpPr>
          <p:cNvPr id="15" name="文本框 14">
            <a:extLst>
              <a:ext uri="{FF2B5EF4-FFF2-40B4-BE49-F238E27FC236}">
                <a16:creationId xmlns:a16="http://schemas.microsoft.com/office/drawing/2014/main" id="{683A0ADA-877A-564D-EA2F-9BED84B455D5}"/>
              </a:ext>
            </a:extLst>
          </p:cNvPr>
          <p:cNvSpPr txBox="1"/>
          <p:nvPr/>
        </p:nvSpPr>
        <p:spPr>
          <a:xfrm>
            <a:off x="5087815" y="2200428"/>
            <a:ext cx="2579077"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主要代码实现：</a:t>
            </a:r>
          </a:p>
        </p:txBody>
      </p:sp>
      <p:pic>
        <p:nvPicPr>
          <p:cNvPr id="18" name="图片 17">
            <a:extLst>
              <a:ext uri="{FF2B5EF4-FFF2-40B4-BE49-F238E27FC236}">
                <a16:creationId xmlns:a16="http://schemas.microsoft.com/office/drawing/2014/main" id="{95202E2D-0C21-4579-B70A-E06524B1F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8164" y="2661459"/>
            <a:ext cx="3752403" cy="3372628"/>
          </a:xfrm>
          <a:prstGeom prst="rect">
            <a:avLst/>
          </a:prstGeom>
        </p:spPr>
      </p:pic>
      <p:sp>
        <p:nvSpPr>
          <p:cNvPr id="20" name="文本框 19">
            <a:extLst>
              <a:ext uri="{FF2B5EF4-FFF2-40B4-BE49-F238E27FC236}">
                <a16:creationId xmlns:a16="http://schemas.microsoft.com/office/drawing/2014/main" id="{3585DE13-C4C4-CB70-470C-1BED5D7D5CA6}"/>
              </a:ext>
            </a:extLst>
          </p:cNvPr>
          <p:cNvSpPr txBox="1"/>
          <p:nvPr/>
        </p:nvSpPr>
        <p:spPr>
          <a:xfrm>
            <a:off x="9132276" y="2941296"/>
            <a:ext cx="2174632" cy="2937599"/>
          </a:xfrm>
          <a:prstGeom prst="rect">
            <a:avLst/>
          </a:prstGeom>
          <a:noFill/>
        </p:spPr>
        <p:txBody>
          <a:bodyPr wrap="square">
            <a:spAutoFit/>
          </a:bodyPr>
          <a:lstStyle/>
          <a:p>
            <a:pPr>
              <a:lnSpc>
                <a:spcPct val="130000"/>
              </a:lnSpc>
            </a:pPr>
            <a:r>
              <a:rPr lang="zh-CN" altLang="en-US" dirty="0">
                <a:solidFill>
                  <a:schemeClr val="bg2">
                    <a:lumMod val="10000"/>
                  </a:schemeClr>
                </a:solidFill>
                <a:cs typeface="+mn-ea"/>
                <a:sym typeface="+mn-lt"/>
              </a:rPr>
              <a:t>代码解释：</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）如果本局得分高于历史最高分则进入胜利彩蛋，输出对应文字并播放对应音效</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）反之进入失败彩蛋</a:t>
            </a:r>
            <a:endParaRPr lang="en-US" altLang="zh-CN" dirty="0">
              <a:solidFill>
                <a:schemeClr val="bg2">
                  <a:lumMod val="10000"/>
                </a:schemeClr>
              </a:solidFill>
              <a:cs typeface="+mn-ea"/>
              <a:sym typeface="+mn-lt"/>
            </a:endParaRPr>
          </a:p>
        </p:txBody>
      </p:sp>
    </p:spTree>
    <p:extLst>
      <p:ext uri="{BB962C8B-B14F-4D97-AF65-F5344CB8AC3E}">
        <p14:creationId xmlns:p14="http://schemas.microsoft.com/office/powerpoint/2010/main" val="362742867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添加音乐音效：</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3" name="图片 2">
            <a:extLst>
              <a:ext uri="{FF2B5EF4-FFF2-40B4-BE49-F238E27FC236}">
                <a16:creationId xmlns:a16="http://schemas.microsoft.com/office/drawing/2014/main" id="{C45ACE5D-3F7B-A3F1-5358-2EC9383AA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63" y="2509421"/>
            <a:ext cx="4736123" cy="1394525"/>
          </a:xfrm>
          <a:prstGeom prst="rect">
            <a:avLst/>
          </a:prstGeom>
        </p:spPr>
      </p:pic>
      <p:pic>
        <p:nvPicPr>
          <p:cNvPr id="5" name="图片 4">
            <a:extLst>
              <a:ext uri="{FF2B5EF4-FFF2-40B4-BE49-F238E27FC236}">
                <a16:creationId xmlns:a16="http://schemas.microsoft.com/office/drawing/2014/main" id="{F5BEAB1C-71EC-3E55-5BF4-BE88CC018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124" y="962008"/>
            <a:ext cx="4736123" cy="1972705"/>
          </a:xfrm>
          <a:prstGeom prst="rect">
            <a:avLst/>
          </a:prstGeom>
        </p:spPr>
      </p:pic>
      <p:pic>
        <p:nvPicPr>
          <p:cNvPr id="7" name="图片 6">
            <a:extLst>
              <a:ext uri="{FF2B5EF4-FFF2-40B4-BE49-F238E27FC236}">
                <a16:creationId xmlns:a16="http://schemas.microsoft.com/office/drawing/2014/main" id="{390F88F8-9EBE-550C-4A44-CF15E145E8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124" y="3616200"/>
            <a:ext cx="5603479" cy="1181085"/>
          </a:xfrm>
          <a:prstGeom prst="rect">
            <a:avLst/>
          </a:prstGeom>
        </p:spPr>
      </p:pic>
      <p:sp>
        <p:nvSpPr>
          <p:cNvPr id="9" name="文本框 8">
            <a:extLst>
              <a:ext uri="{FF2B5EF4-FFF2-40B4-BE49-F238E27FC236}">
                <a16:creationId xmlns:a16="http://schemas.microsoft.com/office/drawing/2014/main" id="{0C12A3B7-D8E7-57F6-BFE3-52904C4851DD}"/>
              </a:ext>
            </a:extLst>
          </p:cNvPr>
          <p:cNvSpPr txBox="1"/>
          <p:nvPr/>
        </p:nvSpPr>
        <p:spPr>
          <a:xfrm>
            <a:off x="856994" y="2058275"/>
            <a:ext cx="2706822"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用到的所有音乐音效：</a:t>
            </a:r>
          </a:p>
        </p:txBody>
      </p:sp>
      <p:sp>
        <p:nvSpPr>
          <p:cNvPr id="15" name="文本框 14">
            <a:extLst>
              <a:ext uri="{FF2B5EF4-FFF2-40B4-BE49-F238E27FC236}">
                <a16:creationId xmlns:a16="http://schemas.microsoft.com/office/drawing/2014/main" id="{7C990070-D590-2E5B-7468-D0A5B6EF4FEB}"/>
              </a:ext>
            </a:extLst>
          </p:cNvPr>
          <p:cNvSpPr txBox="1"/>
          <p:nvPr/>
        </p:nvSpPr>
        <p:spPr>
          <a:xfrm>
            <a:off x="6414354" y="569386"/>
            <a:ext cx="2327031"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所有音乐的函数调用：</a:t>
            </a:r>
          </a:p>
        </p:txBody>
      </p:sp>
      <p:sp>
        <p:nvSpPr>
          <p:cNvPr id="18" name="文本框 17">
            <a:extLst>
              <a:ext uri="{FF2B5EF4-FFF2-40B4-BE49-F238E27FC236}">
                <a16:creationId xmlns:a16="http://schemas.microsoft.com/office/drawing/2014/main" id="{3423263D-C646-1D34-3326-F47B0447F0BA}"/>
              </a:ext>
            </a:extLst>
          </p:cNvPr>
          <p:cNvSpPr txBox="1"/>
          <p:nvPr/>
        </p:nvSpPr>
        <p:spPr>
          <a:xfrm>
            <a:off x="5630193" y="2893763"/>
            <a:ext cx="3111192"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具体代码实现：</a:t>
            </a:r>
          </a:p>
        </p:txBody>
      </p:sp>
      <p:pic>
        <p:nvPicPr>
          <p:cNvPr id="20" name="图片 19">
            <a:extLst>
              <a:ext uri="{FF2B5EF4-FFF2-40B4-BE49-F238E27FC236}">
                <a16:creationId xmlns:a16="http://schemas.microsoft.com/office/drawing/2014/main" id="{AF4994F9-DAC5-5FEB-981F-2EB4A7E48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0124" y="4727762"/>
            <a:ext cx="4867348" cy="1218568"/>
          </a:xfrm>
          <a:prstGeom prst="rect">
            <a:avLst/>
          </a:prstGeom>
        </p:spPr>
      </p:pic>
      <p:pic>
        <p:nvPicPr>
          <p:cNvPr id="22" name="图片 21">
            <a:extLst>
              <a:ext uri="{FF2B5EF4-FFF2-40B4-BE49-F238E27FC236}">
                <a16:creationId xmlns:a16="http://schemas.microsoft.com/office/drawing/2014/main" id="{D86748DC-07F8-736C-E77A-73E3DFEAA8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528" y="4904050"/>
            <a:ext cx="5013447" cy="818837"/>
          </a:xfrm>
          <a:prstGeom prst="rect">
            <a:avLst/>
          </a:prstGeom>
        </p:spPr>
      </p:pic>
      <p:sp>
        <p:nvSpPr>
          <p:cNvPr id="24" name="文本框 23">
            <a:extLst>
              <a:ext uri="{FF2B5EF4-FFF2-40B4-BE49-F238E27FC236}">
                <a16:creationId xmlns:a16="http://schemas.microsoft.com/office/drawing/2014/main" id="{F0ACDEFD-0F86-7622-53D3-329AF7C6F23D}"/>
              </a:ext>
            </a:extLst>
          </p:cNvPr>
          <p:cNvSpPr txBox="1"/>
          <p:nvPr/>
        </p:nvSpPr>
        <p:spPr>
          <a:xfrm>
            <a:off x="568521" y="4206742"/>
            <a:ext cx="2767903"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用到的头文件：</a:t>
            </a:r>
          </a:p>
        </p:txBody>
      </p:sp>
    </p:spTree>
    <p:extLst>
      <p:ext uri="{BB962C8B-B14F-4D97-AF65-F5344CB8AC3E}">
        <p14:creationId xmlns:p14="http://schemas.microsoft.com/office/powerpoint/2010/main" val="8696667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352991" y="2927864"/>
            <a:ext cx="9424865"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关键技术和核心知识点</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3</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reeform 5"/>
          <p:cNvSpPr/>
          <p:nvPr/>
        </p:nvSpPr>
        <p:spPr bwMode="auto">
          <a:xfrm>
            <a:off x="1374140" y="1943735"/>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39E72"/>
          </a:solidFill>
          <a:ln w="9525" cap="flat">
            <a:noFill/>
            <a:prstDash val="solid"/>
            <a:miter lim="800000"/>
          </a:ln>
        </p:spPr>
        <p:txBody>
          <a:bodyPr vert="horz" wrap="square" lIns="91440" tIns="45720" rIns="91440" bIns="45720" numCol="1" anchor="ctr" anchorCtr="0" compatLnSpc="1"/>
          <a:lstStyle/>
          <a:p>
            <a:pPr algn="ctr"/>
            <a:r>
              <a:rPr lang="en-US" altLang="zh-CN" b="1" dirty="0">
                <a:solidFill>
                  <a:schemeClr val="bg2">
                    <a:lumMod val="10000"/>
                  </a:schemeClr>
                </a:solidFill>
                <a:cs typeface="+mn-ea"/>
                <a:sym typeface="+mn-lt"/>
              </a:rPr>
              <a:t>C++</a:t>
            </a:r>
            <a:r>
              <a:rPr lang="zh-CN" altLang="en-US" b="1" dirty="0">
                <a:solidFill>
                  <a:schemeClr val="bg2">
                    <a:lumMod val="10000"/>
                  </a:schemeClr>
                </a:solidFill>
                <a:cs typeface="+mn-ea"/>
                <a:sym typeface="+mn-lt"/>
              </a:rPr>
              <a:t>语言</a:t>
            </a:r>
          </a:p>
        </p:txBody>
      </p:sp>
      <p:sp>
        <p:nvSpPr>
          <p:cNvPr id="5" name="矩形 3"/>
          <p:cNvSpPr/>
          <p:nvPr/>
        </p:nvSpPr>
        <p:spPr>
          <a:xfrm>
            <a:off x="3023870" y="1229995"/>
            <a:ext cx="7771130" cy="1494155"/>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1400" dirty="0">
                <a:solidFill>
                  <a:schemeClr val="tx1"/>
                </a:solidFill>
                <a:cs typeface="+mn-ea"/>
                <a:sym typeface="+mn-lt"/>
              </a:rPr>
              <a:t>C++ </a:t>
            </a:r>
            <a:r>
              <a:rPr lang="zh-CN" altLang="en-US" sz="1400" dirty="0">
                <a:solidFill>
                  <a:schemeClr val="tx1"/>
                </a:solidFill>
                <a:cs typeface="+mn-ea"/>
                <a:sym typeface="+mn-lt"/>
              </a:rPr>
              <a:t>是一种通用的高级编程语言，适合于系统编程和游戏开发。在飞机大战游戏项目中，</a:t>
            </a:r>
            <a:r>
              <a:rPr lang="en-US" altLang="zh-CN" sz="1400" dirty="0">
                <a:solidFill>
                  <a:schemeClr val="tx1"/>
                </a:solidFill>
                <a:cs typeface="+mn-ea"/>
                <a:sym typeface="+mn-lt"/>
              </a:rPr>
              <a:t>C++ </a:t>
            </a:r>
            <a:r>
              <a:rPr lang="zh-CN" altLang="en-US" sz="1400" dirty="0">
                <a:solidFill>
                  <a:schemeClr val="tx1"/>
                </a:solidFill>
                <a:cs typeface="+mn-ea"/>
                <a:sym typeface="+mn-lt"/>
              </a:rPr>
              <a:t>提供了强大的性能和灵活性，能够有效地处理游戏逻辑、物理引擎、用户输入等方面的需求。</a:t>
            </a:r>
          </a:p>
        </p:txBody>
      </p:sp>
      <p:sp>
        <p:nvSpPr>
          <p:cNvPr id="6" name="Freeform 5"/>
          <p:cNvSpPr/>
          <p:nvPr/>
        </p:nvSpPr>
        <p:spPr bwMode="auto">
          <a:xfrm>
            <a:off x="2915920" y="2865120"/>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DDCCC"/>
          </a:solidFill>
          <a:ln w="9525" cap="flat">
            <a:noFill/>
            <a:prstDash val="solid"/>
            <a:miter lim="800000"/>
          </a:ln>
        </p:spPr>
        <p:txBody>
          <a:bodyPr vert="horz" wrap="square" lIns="91440" tIns="45720" rIns="91440" bIns="45720" numCol="1" anchor="ctr" anchorCtr="0" compatLnSpc="1"/>
          <a:lstStyle/>
          <a:p>
            <a:pPr algn="ctr"/>
            <a:r>
              <a:rPr lang="en-US" altLang="zh-CN" b="1" dirty="0" err="1">
                <a:solidFill>
                  <a:schemeClr val="bg2">
                    <a:lumMod val="10000"/>
                  </a:schemeClr>
                </a:solidFill>
                <a:cs typeface="+mn-ea"/>
                <a:sym typeface="+mn-lt"/>
              </a:rPr>
              <a:t>EasyX</a:t>
            </a:r>
            <a:r>
              <a:rPr lang="zh-CN" altLang="en-US" b="1" dirty="0">
                <a:solidFill>
                  <a:schemeClr val="bg2">
                    <a:lumMod val="10000"/>
                  </a:schemeClr>
                </a:solidFill>
                <a:cs typeface="+mn-ea"/>
                <a:sym typeface="+mn-lt"/>
              </a:rPr>
              <a:t>图形库</a:t>
            </a:r>
          </a:p>
        </p:txBody>
      </p:sp>
      <p:sp>
        <p:nvSpPr>
          <p:cNvPr id="7" name="Freeform 5"/>
          <p:cNvSpPr/>
          <p:nvPr/>
        </p:nvSpPr>
        <p:spPr bwMode="auto">
          <a:xfrm>
            <a:off x="1374140" y="3761740"/>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39E72"/>
          </a:solidFill>
          <a:ln w="9525" cap="flat">
            <a:noFill/>
            <a:prstDash val="solid"/>
            <a:miter lim="800000"/>
          </a:ln>
        </p:spPr>
        <p:txBody>
          <a:bodyPr vert="horz" wrap="square" lIns="91440" tIns="45720" rIns="91440" bIns="45720" numCol="1" anchor="ctr" anchorCtr="0" compatLnSpc="1"/>
          <a:lstStyle/>
          <a:p>
            <a:pPr algn="ctr"/>
            <a:r>
              <a:rPr lang="zh-CN" altLang="en-US" b="1" dirty="0">
                <a:solidFill>
                  <a:schemeClr val="bg2">
                    <a:lumMod val="10000"/>
                  </a:schemeClr>
                </a:solidFill>
                <a:cs typeface="+mn-ea"/>
                <a:sym typeface="+mn-lt"/>
              </a:rPr>
              <a:t>文件存储</a:t>
            </a:r>
          </a:p>
        </p:txBody>
      </p:sp>
      <p:sp>
        <p:nvSpPr>
          <p:cNvPr id="8" name="矩形 3"/>
          <p:cNvSpPr/>
          <p:nvPr/>
        </p:nvSpPr>
        <p:spPr>
          <a:xfrm>
            <a:off x="4851400" y="2949575"/>
            <a:ext cx="6174154" cy="1494155"/>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noFill/>
          <a:ln w="9525">
            <a:solidFill>
              <a:srgbClr val="ADD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400" dirty="0">
                <a:solidFill>
                  <a:schemeClr val="tx1"/>
                </a:solidFill>
                <a:cs typeface="+mn-ea"/>
                <a:sym typeface="+mn-lt"/>
              </a:rPr>
              <a:t>图形绘制：</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提供了简单而强大的图形绘制函数，如绘制线条、矩形、圆形、椭圆等，还支持图像的加载和显示。。</a:t>
            </a:r>
          </a:p>
          <a:p>
            <a:pPr lvl="1"/>
            <a:r>
              <a:rPr lang="zh-CN" altLang="en-US" sz="1400" dirty="0">
                <a:solidFill>
                  <a:schemeClr val="tx1"/>
                </a:solidFill>
                <a:cs typeface="+mn-ea"/>
                <a:sym typeface="+mn-lt"/>
              </a:rPr>
              <a:t>交互操作：</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支持鼠标和键盘事件的处理，可以实现用户输入的响应和交互操作。</a:t>
            </a:r>
          </a:p>
          <a:p>
            <a:pPr lvl="1"/>
            <a:r>
              <a:rPr lang="zh-CN" altLang="en-US" sz="1400" dirty="0">
                <a:solidFill>
                  <a:schemeClr val="tx1"/>
                </a:solidFill>
                <a:cs typeface="+mn-ea"/>
                <a:sym typeface="+mn-lt"/>
              </a:rPr>
              <a:t>动画效果：利用 </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的定时器功能，可以实现简单的动画效果。</a:t>
            </a:r>
            <a:endParaRPr lang="en-US" altLang="zh-CN" sz="1400" dirty="0">
              <a:solidFill>
                <a:schemeClr val="tx1"/>
              </a:solidFill>
              <a:cs typeface="+mn-ea"/>
              <a:sym typeface="+mn-lt"/>
            </a:endParaRPr>
          </a:p>
        </p:txBody>
      </p:sp>
      <p:sp>
        <p:nvSpPr>
          <p:cNvPr id="9" name="矩形 3"/>
          <p:cNvSpPr/>
          <p:nvPr/>
        </p:nvSpPr>
        <p:spPr>
          <a:xfrm>
            <a:off x="3023870" y="4669155"/>
            <a:ext cx="7771130" cy="1494155"/>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5"/>
                  <a:pt x="6019294" y="625800"/>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5"/>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cs typeface="+mn-ea"/>
                <a:sym typeface="+mn-lt"/>
              </a:rPr>
              <a:t>     本项目采用文件进行存储，文件存储指的是将数据或信息以文件的形式保存在计算机的文件</a:t>
            </a:r>
            <a:endParaRPr lang="en-US" altLang="zh-CN" sz="1400" dirty="0">
              <a:solidFill>
                <a:schemeClr val="tx1"/>
              </a:solidFill>
              <a:cs typeface="+mn-ea"/>
              <a:sym typeface="+mn-lt"/>
            </a:endParaRPr>
          </a:p>
          <a:p>
            <a:r>
              <a:rPr lang="en-US" altLang="zh-CN" sz="1400" dirty="0">
                <a:solidFill>
                  <a:schemeClr val="tx1"/>
                </a:solidFill>
                <a:cs typeface="+mn-ea"/>
                <a:sym typeface="+mn-lt"/>
              </a:rPr>
              <a:t>     </a:t>
            </a:r>
            <a:r>
              <a:rPr lang="zh-CN" altLang="en-US" sz="1400" dirty="0">
                <a:solidFill>
                  <a:schemeClr val="tx1"/>
                </a:solidFill>
                <a:cs typeface="+mn-ea"/>
                <a:sym typeface="+mn-lt"/>
              </a:rPr>
              <a:t>系统中。在软件开发中，文件存储通常用于持久化数据，即使在程序关闭后数据仍然可以保留</a:t>
            </a:r>
            <a:endParaRPr lang="en-US" altLang="zh-CN" sz="1400" dirty="0">
              <a:solidFill>
                <a:schemeClr val="tx1"/>
              </a:solidFill>
              <a:cs typeface="+mn-ea"/>
              <a:sym typeface="+mn-lt"/>
            </a:endParaRPr>
          </a:p>
          <a:p>
            <a:r>
              <a:rPr lang="en-US" altLang="zh-CN" sz="1400" dirty="0">
                <a:solidFill>
                  <a:schemeClr val="tx1"/>
                </a:solidFill>
                <a:cs typeface="+mn-ea"/>
                <a:sym typeface="+mn-lt"/>
              </a:rPr>
              <a:t>     </a:t>
            </a:r>
            <a:r>
              <a:rPr lang="zh-CN" altLang="en-US" sz="1400" dirty="0">
                <a:solidFill>
                  <a:schemeClr val="tx1"/>
                </a:solidFill>
                <a:cs typeface="+mn-ea"/>
                <a:sym typeface="+mn-lt"/>
              </a:rPr>
              <a:t>并在需要时重新加载或修改。</a:t>
            </a:r>
          </a:p>
        </p:txBody>
      </p:sp>
      <p:grpSp>
        <p:nvGrpSpPr>
          <p:cNvPr id="2" name="组合 1"/>
          <p:cNvGrpSpPr/>
          <p:nvPr/>
        </p:nvGrpSpPr>
        <p:grpSpPr>
          <a:xfrm>
            <a:off x="351790" y="237490"/>
            <a:ext cx="5245735" cy="628650"/>
            <a:chOff x="554" y="296"/>
            <a:chExt cx="8261" cy="990"/>
          </a:xfrm>
        </p:grpSpPr>
        <p:sp>
          <p:nvSpPr>
            <p:cNvPr id="4" name="圆角矩形 3"/>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p>
          </p:txBody>
        </p:sp>
        <p:sp>
          <p:nvSpPr>
            <p:cNvPr id="10" name="文本框 9"/>
            <p:cNvSpPr txBox="1"/>
            <p:nvPr/>
          </p:nvSpPr>
          <p:spPr>
            <a:xfrm>
              <a:off x="1544" y="332"/>
              <a:ext cx="7271"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关键技术和核心知识点</a:t>
              </a:r>
            </a:p>
          </p:txBody>
        </p:sp>
      </p:gr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500"/>
                            </p:stCondLst>
                            <p:childTnLst>
                              <p:par>
                                <p:cTn id="14" presetID="2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par>
                          <p:cTn id="22" fill="hold">
                            <p:stCondLst>
                              <p:cond delay="3000"/>
                            </p:stCondLst>
                            <p:childTnLst>
                              <p:par>
                                <p:cTn id="23" presetID="2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8"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同心圆 1"/>
          <p:cNvSpPr/>
          <p:nvPr/>
        </p:nvSpPr>
        <p:spPr>
          <a:xfrm>
            <a:off x="2876979" y="2244681"/>
            <a:ext cx="2257425" cy="2257425"/>
          </a:xfrm>
          <a:prstGeom prst="donut">
            <a:avLst>
              <a:gd name="adj" fmla="val 21317"/>
            </a:avLst>
          </a:prstGeom>
          <a:solidFill>
            <a:srgbClr val="ADD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数组</a:t>
            </a:r>
          </a:p>
        </p:txBody>
      </p:sp>
      <p:sp>
        <p:nvSpPr>
          <p:cNvPr id="48" name="同心圆 47"/>
          <p:cNvSpPr/>
          <p:nvPr/>
        </p:nvSpPr>
        <p:spPr>
          <a:xfrm>
            <a:off x="4814980" y="2188619"/>
            <a:ext cx="2255837" cy="2257425"/>
          </a:xfrm>
          <a:prstGeom prst="donut">
            <a:avLst>
              <a:gd name="adj" fmla="val 21317"/>
            </a:avLst>
          </a:prstGeom>
          <a:solidFill>
            <a:srgbClr val="EDC0A3"/>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结构体</a:t>
            </a:r>
          </a:p>
        </p:txBody>
      </p:sp>
      <p:sp>
        <p:nvSpPr>
          <p:cNvPr id="52" name="同心圆 51"/>
          <p:cNvSpPr/>
          <p:nvPr/>
        </p:nvSpPr>
        <p:spPr>
          <a:xfrm>
            <a:off x="6876546" y="2246268"/>
            <a:ext cx="2257425" cy="2255838"/>
          </a:xfrm>
          <a:prstGeom prst="donut">
            <a:avLst>
              <a:gd name="adj" fmla="val 21317"/>
            </a:avLst>
          </a:prstGeom>
          <a:solidFill>
            <a:srgbClr val="E39E7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指针</a:t>
            </a:r>
          </a:p>
        </p:txBody>
      </p:sp>
      <p:sp>
        <p:nvSpPr>
          <p:cNvPr id="3083" name="KSO_GT2.1"/>
          <p:cNvSpPr txBox="1">
            <a:spLocks noChangeArrowheads="1"/>
          </p:cNvSpPr>
          <p:nvPr/>
        </p:nvSpPr>
        <p:spPr bwMode="auto">
          <a:xfrm flipH="1">
            <a:off x="8452485" y="1911350"/>
            <a:ext cx="2386330" cy="1152525"/>
          </a:xfrm>
          <a:prstGeom prst="rect">
            <a:avLst/>
          </a:prstGeom>
          <a:noFill/>
          <a:ln w="9525">
            <a:noFill/>
            <a:miter lim="800000"/>
          </a:ln>
        </p:spPr>
        <p:txBody>
          <a:bodyPr lIns="0" tIns="0" rIns="0" bIns="0" anchor="ctr"/>
          <a:lstStyle/>
          <a:p>
            <a:pPr algn="just">
              <a:lnSpc>
                <a:spcPct val="130000"/>
              </a:lnSpc>
              <a:defRPr/>
            </a:pPr>
            <a:endParaRPr lang="zh-CN" altLang="en-US" sz="1400" kern="0" dirty="0">
              <a:solidFill>
                <a:schemeClr val="tx1"/>
              </a:solidFill>
              <a:cs typeface="+mn-ea"/>
              <a:sym typeface="+mn-lt"/>
            </a:endParaRPr>
          </a:p>
        </p:txBody>
      </p:sp>
      <p:sp>
        <p:nvSpPr>
          <p:cNvPr id="26" name="KSO_GT3.1"/>
          <p:cNvSpPr txBox="1"/>
          <p:nvPr/>
        </p:nvSpPr>
        <p:spPr>
          <a:xfrm flipH="1">
            <a:off x="4836160" y="5191125"/>
            <a:ext cx="2393315" cy="1151255"/>
          </a:xfrm>
          <a:prstGeom prst="rect">
            <a:avLst/>
          </a:prstGeom>
          <a:noFill/>
        </p:spPr>
        <p:txBody>
          <a:bodyPr lIns="0" tIns="0" rIns="0" bIns="0" anchor="ctr"/>
          <a:lstStyle/>
          <a:p>
            <a:pPr algn="ctr">
              <a:lnSpc>
                <a:spcPct val="130000"/>
              </a:lnSpc>
              <a:defRPr/>
            </a:pPr>
            <a:endParaRPr lang="zh-CN" altLang="en-US" sz="1400" kern="0" dirty="0">
              <a:solidFill>
                <a:schemeClr val="tx1"/>
              </a:solidFill>
              <a:cs typeface="+mn-ea"/>
              <a:sym typeface="+mn-lt"/>
            </a:endParaRPr>
          </a:p>
        </p:txBody>
      </p:sp>
      <p:grpSp>
        <p:nvGrpSpPr>
          <p:cNvPr id="6" name="组合 5"/>
          <p:cNvGrpSpPr/>
          <p:nvPr/>
        </p:nvGrpSpPr>
        <p:grpSpPr>
          <a:xfrm>
            <a:off x="351790" y="237490"/>
            <a:ext cx="5232400" cy="628650"/>
            <a:chOff x="554" y="296"/>
            <a:chExt cx="8240" cy="990"/>
          </a:xfrm>
        </p:grpSpPr>
        <p:sp>
          <p:nvSpPr>
            <p:cNvPr id="8" name="圆角矩形 7"/>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p>
          </p:txBody>
        </p:sp>
        <p:sp>
          <p:nvSpPr>
            <p:cNvPr id="9" name="文本框 8"/>
            <p:cNvSpPr txBox="1"/>
            <p:nvPr/>
          </p:nvSpPr>
          <p:spPr>
            <a:xfrm>
              <a:off x="1544" y="332"/>
              <a:ext cx="7250"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关键技术和核心知识点</a:t>
              </a:r>
            </a:p>
          </p:txBody>
        </p:sp>
      </p:grpSp>
      <p:sp>
        <p:nvSpPr>
          <p:cNvPr id="3" name="同心圆 1">
            <a:extLst>
              <a:ext uri="{FF2B5EF4-FFF2-40B4-BE49-F238E27FC236}">
                <a16:creationId xmlns:a16="http://schemas.microsoft.com/office/drawing/2014/main" id="{7518AAA7-0B86-CE8B-15AB-79652D825466}"/>
              </a:ext>
            </a:extLst>
          </p:cNvPr>
          <p:cNvSpPr/>
          <p:nvPr/>
        </p:nvSpPr>
        <p:spPr>
          <a:xfrm>
            <a:off x="5898412" y="4010838"/>
            <a:ext cx="2257425" cy="2257425"/>
          </a:xfrm>
          <a:prstGeom prst="donut">
            <a:avLst>
              <a:gd name="adj" fmla="val 21317"/>
            </a:avLst>
          </a:prstGeom>
          <a:solidFill>
            <a:srgbClr val="ADD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文件操作</a:t>
            </a:r>
          </a:p>
        </p:txBody>
      </p:sp>
      <p:sp>
        <p:nvSpPr>
          <p:cNvPr id="7" name="同心圆 51">
            <a:extLst>
              <a:ext uri="{FF2B5EF4-FFF2-40B4-BE49-F238E27FC236}">
                <a16:creationId xmlns:a16="http://schemas.microsoft.com/office/drawing/2014/main" id="{B2011AE2-72EB-9664-B184-4AAA4543F0A9}"/>
              </a:ext>
            </a:extLst>
          </p:cNvPr>
          <p:cNvSpPr/>
          <p:nvPr/>
        </p:nvSpPr>
        <p:spPr>
          <a:xfrm>
            <a:off x="3908556" y="4011631"/>
            <a:ext cx="2257425" cy="2255838"/>
          </a:xfrm>
          <a:prstGeom prst="donut">
            <a:avLst>
              <a:gd name="adj" fmla="val 21317"/>
            </a:avLst>
          </a:prstGeom>
          <a:solidFill>
            <a:srgbClr val="E39E7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图形库</a:t>
            </a:r>
          </a:p>
        </p:txBody>
      </p:sp>
      <p:sp>
        <p:nvSpPr>
          <p:cNvPr id="13" name="文本框 12">
            <a:extLst>
              <a:ext uri="{FF2B5EF4-FFF2-40B4-BE49-F238E27FC236}">
                <a16:creationId xmlns:a16="http://schemas.microsoft.com/office/drawing/2014/main" id="{91B013E6-C67F-D928-6FD5-A71C7D7D2818}"/>
              </a:ext>
            </a:extLst>
          </p:cNvPr>
          <p:cNvSpPr txBox="1"/>
          <p:nvPr/>
        </p:nvSpPr>
        <p:spPr>
          <a:xfrm>
            <a:off x="387533" y="993686"/>
            <a:ext cx="2489446" cy="669286"/>
          </a:xfrm>
          <a:prstGeom prst="rect">
            <a:avLst/>
          </a:prstGeom>
          <a:noFill/>
        </p:spPr>
        <p:txBody>
          <a:bodyPr wrap="square">
            <a:spAutoFit/>
          </a:bodyPr>
          <a:lstStyle/>
          <a:p>
            <a:pPr algn="ctr">
              <a:lnSpc>
                <a:spcPct val="130000"/>
              </a:lnSpc>
              <a:defRPr/>
            </a:pPr>
            <a:r>
              <a:rPr lang="zh-CN" altLang="en-US" sz="3200" b="1" kern="0" dirty="0">
                <a:ln w="18415" cmpd="sng">
                  <a:noFill/>
                  <a:prstDash val="solid"/>
                </a:ln>
                <a:solidFill>
                  <a:schemeClr val="tx1"/>
                </a:solidFill>
                <a:cs typeface="+mn-ea"/>
                <a:sym typeface="+mn-lt"/>
              </a:rPr>
              <a:t>核心知识点</a:t>
            </a:r>
          </a:p>
        </p:txBody>
      </p:sp>
      <p:pic>
        <p:nvPicPr>
          <p:cNvPr id="15" name="图片 14">
            <a:extLst>
              <a:ext uri="{FF2B5EF4-FFF2-40B4-BE49-F238E27FC236}">
                <a16:creationId xmlns:a16="http://schemas.microsoft.com/office/drawing/2014/main" id="{7FFCDB87-1F57-42BC-85DC-4EAE3BE7B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960" y="2319701"/>
            <a:ext cx="3299428" cy="4516092"/>
          </a:xfrm>
          <a:prstGeom prst="rect">
            <a:avLst/>
          </a:prstGeom>
        </p:spPr>
      </p:pic>
      <p:pic>
        <p:nvPicPr>
          <p:cNvPr id="17" name="图片 16">
            <a:extLst>
              <a:ext uri="{FF2B5EF4-FFF2-40B4-BE49-F238E27FC236}">
                <a16:creationId xmlns:a16="http://schemas.microsoft.com/office/drawing/2014/main" id="{0E6D9641-92F8-C288-7101-16A070A25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2647" y="845185"/>
            <a:ext cx="2345657" cy="1445056"/>
          </a:xfrm>
          <a:prstGeom prst="rect">
            <a:avLst/>
          </a:prstGeom>
        </p:spPr>
      </p:pic>
      <p:pic>
        <p:nvPicPr>
          <p:cNvPr id="19" name="图片 18">
            <a:extLst>
              <a:ext uri="{FF2B5EF4-FFF2-40B4-BE49-F238E27FC236}">
                <a16:creationId xmlns:a16="http://schemas.microsoft.com/office/drawing/2014/main" id="{F8D404EE-627E-581F-738F-83C69249A6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191" y="589074"/>
            <a:ext cx="1796586" cy="1713239"/>
          </a:xfrm>
          <a:prstGeom prst="rect">
            <a:avLst/>
          </a:prstGeom>
        </p:spPr>
      </p:pic>
      <p:pic>
        <p:nvPicPr>
          <p:cNvPr id="21" name="图片 20">
            <a:extLst>
              <a:ext uri="{FF2B5EF4-FFF2-40B4-BE49-F238E27FC236}">
                <a16:creationId xmlns:a16="http://schemas.microsoft.com/office/drawing/2014/main" id="{8A003FA1-17C8-2B15-6803-A9D9D2B1FC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533" y="6210631"/>
            <a:ext cx="7791450" cy="314325"/>
          </a:xfrm>
          <a:prstGeom prst="rect">
            <a:avLst/>
          </a:prstGeom>
        </p:spPr>
      </p:pic>
      <p:pic>
        <p:nvPicPr>
          <p:cNvPr id="23" name="图片 22">
            <a:extLst>
              <a:ext uri="{FF2B5EF4-FFF2-40B4-BE49-F238E27FC236}">
                <a16:creationId xmlns:a16="http://schemas.microsoft.com/office/drawing/2014/main" id="{2BFAA054-FFD3-8218-90DA-E49962248A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0" y="2487612"/>
            <a:ext cx="2922447" cy="81065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1" presetClass="entr" presetSubtype="1" fill="hold" grpId="1"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heel(1)">
                                      <p:cBhvr>
                                        <p:cTn id="11" dur="1000"/>
                                        <p:tgtEl>
                                          <p:spTgt spid="48"/>
                                        </p:tgtEl>
                                      </p:cBhvr>
                                    </p:animEffect>
                                  </p:childTnLst>
                                </p:cTn>
                              </p:par>
                            </p:childTnLst>
                          </p:cTn>
                        </p:par>
                        <p:par>
                          <p:cTn id="12" fill="hold">
                            <p:stCondLst>
                              <p:cond delay="2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3083"/>
                                        </p:tgtEl>
                                        <p:attrNameLst>
                                          <p:attrName>style.visibility</p:attrName>
                                        </p:attrNameLst>
                                      </p:cBhvr>
                                      <p:to>
                                        <p:strVal val="visible"/>
                                      </p:to>
                                    </p:set>
                                    <p:animEffect transition="in" filter="fade">
                                      <p:cBhvr>
                                        <p:cTn id="15" dur="500"/>
                                        <p:tgtEl>
                                          <p:spTgt spid="3083"/>
                                        </p:tgtEl>
                                      </p:cBhvr>
                                    </p:animEffect>
                                  </p:childTnLst>
                                </p:cTn>
                              </p:par>
                            </p:childTnLst>
                          </p:cTn>
                        </p:par>
                        <p:par>
                          <p:cTn id="16" fill="hold">
                            <p:stCondLst>
                              <p:cond delay="2500"/>
                            </p:stCondLst>
                            <p:childTnLst>
                              <p:par>
                                <p:cTn id="17" presetID="21" presetClass="entr" presetSubtype="1" fill="hold" grpId="1"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heel(1)">
                                      <p:cBhvr>
                                        <p:cTn id="19" dur="1000"/>
                                        <p:tgtEl>
                                          <p:spTgt spid="52"/>
                                        </p:tgtEl>
                                      </p:cBhvr>
                                    </p:animEffect>
                                  </p:childTnLst>
                                </p:cTn>
                              </p:par>
                            </p:childTnLst>
                          </p:cTn>
                        </p:par>
                        <p:par>
                          <p:cTn id="20" fill="hold">
                            <p:stCondLst>
                              <p:cond delay="35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4000"/>
                            </p:stCondLst>
                            <p:childTnLst>
                              <p:par>
                                <p:cTn id="25" presetID="21" presetClass="entr" presetSubtype="1" fill="hold" grpId="1"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1000"/>
                                        <p:tgtEl>
                                          <p:spTgt spid="3"/>
                                        </p:tgtEl>
                                      </p:cBhvr>
                                    </p:animEffect>
                                  </p:childTnLst>
                                </p:cTn>
                              </p:par>
                            </p:childTnLst>
                          </p:cTn>
                        </p:par>
                        <p:par>
                          <p:cTn id="28" fill="hold">
                            <p:stCondLst>
                              <p:cond delay="5000"/>
                            </p:stCondLst>
                            <p:childTnLst>
                              <p:par>
                                <p:cTn id="29" presetID="21" presetClass="entr" presetSubtype="1" fill="hold" grpId="1"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1000"/>
                                        <p:tgtEl>
                                          <p:spTgt spid="7"/>
                                        </p:tgtEl>
                                      </p:cBhvr>
                                    </p:animEffect>
                                  </p:childTnLst>
                                </p:cTn>
                              </p:par>
                            </p:childTnLst>
                          </p:cTn>
                        </p:par>
                        <p:par>
                          <p:cTn id="32" fill="hold">
                            <p:stCondLst>
                              <p:cond delay="6000"/>
                            </p:stCondLst>
                            <p:childTnLst>
                              <p:par>
                                <p:cTn id="33" presetID="6" presetClass="entr" presetSubtype="16"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ircle(in)">
                                      <p:cBhvr>
                                        <p:cTn id="35" dur="2000"/>
                                        <p:tgtEl>
                                          <p:spTgt spid="23"/>
                                        </p:tgtEl>
                                      </p:cBhvr>
                                    </p:animEffect>
                                  </p:childTnLst>
                                </p:cTn>
                              </p:par>
                            </p:childTnLst>
                          </p:cTn>
                        </p:par>
                        <p:par>
                          <p:cTn id="36" fill="hold">
                            <p:stCondLst>
                              <p:cond delay="8000"/>
                            </p:stCondLst>
                            <p:childTnLst>
                              <p:par>
                                <p:cTn id="37" presetID="6"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par>
                          <p:cTn id="40" fill="hold">
                            <p:stCondLst>
                              <p:cond delay="10000"/>
                            </p:stCondLst>
                            <p:childTnLst>
                              <p:par>
                                <p:cTn id="41" presetID="6" presetClass="entr" presetSubtype="16"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circle(in)">
                                      <p:cBhvr>
                                        <p:cTn id="43" dur="2000"/>
                                        <p:tgtEl>
                                          <p:spTgt spid="19"/>
                                        </p:tgtEl>
                                      </p:cBhvr>
                                    </p:animEffect>
                                  </p:childTnLst>
                                </p:cTn>
                              </p:par>
                            </p:childTnLst>
                          </p:cTn>
                        </p:par>
                        <p:par>
                          <p:cTn id="44" fill="hold">
                            <p:stCondLst>
                              <p:cond delay="12000"/>
                            </p:stCondLst>
                            <p:childTnLst>
                              <p:par>
                                <p:cTn id="45" presetID="6" presetClass="entr" presetSubtype="16"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par>
                          <p:cTn id="48" fill="hold">
                            <p:stCondLst>
                              <p:cond delay="14000"/>
                            </p:stCondLst>
                            <p:childTnLst>
                              <p:par>
                                <p:cTn id="49" presetID="6" presetClass="entr" presetSubtype="16"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bldLvl="0" animBg="1"/>
      <p:bldP spid="48" grpId="0" animBg="1"/>
      <p:bldP spid="48" grpId="1" bldLvl="0" animBg="1"/>
      <p:bldP spid="52" grpId="0" animBg="1"/>
      <p:bldP spid="52" grpId="1" bldLvl="0" animBg="1"/>
      <p:bldP spid="3083" grpId="0"/>
      <p:bldP spid="26" grpId="0"/>
      <p:bldP spid="3" grpId="0" animBg="1"/>
      <p:bldP spid="3" grpId="1" bldLvl="0" animBg="1"/>
      <p:bldP spid="7" grpId="0" animBg="1"/>
      <p:bldP spid="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项目实现的重难点</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4</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6" name="等腰三角形 45"/>
          <p:cNvSpPr/>
          <p:nvPr/>
        </p:nvSpPr>
        <p:spPr>
          <a:xfrm>
            <a:off x="1124097" y="4444658"/>
            <a:ext cx="2708275"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cs typeface="+mn-ea"/>
              <a:sym typeface="+mn-lt"/>
            </a:endParaRPr>
          </a:p>
          <a:p>
            <a:r>
              <a:rPr lang="zh-CN" altLang="en-US" sz="1400" dirty="0">
                <a:solidFill>
                  <a:schemeClr val="tx1"/>
                </a:solidFill>
                <a:cs typeface="+mn-ea"/>
                <a:sym typeface="+mn-lt"/>
              </a:rPr>
              <a:t>在</a:t>
            </a:r>
            <a:r>
              <a:rPr lang="en-US" altLang="zh-CN" sz="1400" dirty="0" err="1">
                <a:solidFill>
                  <a:schemeClr val="tx1"/>
                </a:solidFill>
                <a:cs typeface="+mn-ea"/>
                <a:sym typeface="+mn-lt"/>
              </a:rPr>
              <a:t>EasyX</a:t>
            </a:r>
            <a:r>
              <a:rPr lang="zh-CN" altLang="en-US" sz="1400" dirty="0">
                <a:solidFill>
                  <a:schemeClr val="tx1"/>
                </a:solidFill>
                <a:cs typeface="+mn-ea"/>
                <a:sym typeface="+mn-lt"/>
              </a:rPr>
              <a:t>中，虽然可以进行贴图操作，但无法处理复杂的图像贴图需求。</a:t>
            </a:r>
            <a:endParaRPr lang="en-US" altLang="zh-CN" sz="1400" dirty="0">
              <a:solidFill>
                <a:schemeClr val="tx1"/>
              </a:solidFill>
              <a:cs typeface="+mn-ea"/>
              <a:sym typeface="+mn-lt"/>
            </a:endParaRPr>
          </a:p>
          <a:p>
            <a:r>
              <a:rPr lang="zh-CN" altLang="en-US" sz="1400" dirty="0">
                <a:solidFill>
                  <a:schemeClr val="tx1"/>
                </a:solidFill>
                <a:cs typeface="+mn-ea"/>
                <a:sym typeface="+mn-lt"/>
              </a:rPr>
              <a:t>于是选择透明贴图来实现图像显示。</a:t>
            </a:r>
            <a:endParaRPr lang="en-US" altLang="zh-CN" sz="1400" dirty="0">
              <a:solidFill>
                <a:schemeClr val="tx1"/>
              </a:solidFill>
              <a:cs typeface="+mn-ea"/>
              <a:sym typeface="+mn-lt"/>
            </a:endParaRPr>
          </a:p>
        </p:txBody>
      </p:sp>
      <p:grpSp>
        <p:nvGrpSpPr>
          <p:cNvPr id="13" name="组合 12"/>
          <p:cNvGrpSpPr/>
          <p:nvPr/>
        </p:nvGrpSpPr>
        <p:grpSpPr>
          <a:xfrm>
            <a:off x="4706132" y="1508418"/>
            <a:ext cx="2639060" cy="2816225"/>
            <a:chOff x="7522" y="1221"/>
            <a:chExt cx="4156" cy="4435"/>
          </a:xfrm>
          <a:solidFill>
            <a:srgbClr val="ADDCCC"/>
          </a:solidFill>
        </p:grpSpPr>
        <p:sp>
          <p:nvSpPr>
            <p:cNvPr id="29" name="椭圆 28"/>
            <p:cNvSpPr/>
            <p:nvPr/>
          </p:nvSpPr>
          <p:spPr>
            <a:xfrm>
              <a:off x="7522" y="1221"/>
              <a:ext cx="4156" cy="4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用户切换界面的实现</a:t>
              </a:r>
            </a:p>
          </p:txBody>
        </p:sp>
        <p:sp>
          <p:nvSpPr>
            <p:cNvPr id="42" name="等腰三角形 41"/>
            <p:cNvSpPr/>
            <p:nvPr/>
          </p:nvSpPr>
          <p:spPr>
            <a:xfrm flipV="1">
              <a:off x="9358"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grpSp>
        <p:nvGrpSpPr>
          <p:cNvPr id="14" name="组合 13"/>
          <p:cNvGrpSpPr/>
          <p:nvPr/>
        </p:nvGrpSpPr>
        <p:grpSpPr>
          <a:xfrm>
            <a:off x="8317377" y="1518578"/>
            <a:ext cx="2639060" cy="2806065"/>
            <a:chOff x="13209" y="1237"/>
            <a:chExt cx="4156" cy="4419"/>
          </a:xfrm>
          <a:solidFill>
            <a:srgbClr val="E39E72"/>
          </a:solidFill>
        </p:grpSpPr>
        <p:sp>
          <p:nvSpPr>
            <p:cNvPr id="30" name="椭圆 29"/>
            <p:cNvSpPr/>
            <p:nvPr/>
          </p:nvSpPr>
          <p:spPr>
            <a:xfrm>
              <a:off x="13209" y="1237"/>
              <a:ext cx="4156" cy="41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存储最高分实现</a:t>
              </a:r>
            </a:p>
          </p:txBody>
        </p:sp>
        <p:sp>
          <p:nvSpPr>
            <p:cNvPr id="43" name="等腰三角形 42"/>
            <p:cNvSpPr/>
            <p:nvPr/>
          </p:nvSpPr>
          <p:spPr>
            <a:xfrm flipV="1">
              <a:off x="15023"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sp>
        <p:nvSpPr>
          <p:cNvPr id="47" name="等腰三角形 45"/>
          <p:cNvSpPr/>
          <p:nvPr/>
        </p:nvSpPr>
        <p:spPr>
          <a:xfrm>
            <a:off x="4671207" y="4444658"/>
            <a:ext cx="2708275"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ADD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cs typeface="+mn-ea"/>
              <a:sym typeface="+mn-lt"/>
            </a:endParaRPr>
          </a:p>
          <a:p>
            <a:r>
              <a:rPr lang="zh-CN" altLang="en-US" sz="1400" dirty="0">
                <a:solidFill>
                  <a:schemeClr val="tx1"/>
                </a:solidFill>
                <a:cs typeface="+mn-ea"/>
                <a:sym typeface="+mn-lt"/>
              </a:rPr>
              <a:t>不同的界面可以对应不同的任务或功能需求，可以为用户提供更清晰的操作流程和功能路径，使用户能够快速找到需要的功能或信息。</a:t>
            </a:r>
          </a:p>
        </p:txBody>
      </p:sp>
      <p:sp>
        <p:nvSpPr>
          <p:cNvPr id="48" name="等腰三角形 45"/>
          <p:cNvSpPr/>
          <p:nvPr/>
        </p:nvSpPr>
        <p:spPr>
          <a:xfrm>
            <a:off x="8283087" y="4444658"/>
            <a:ext cx="2707640"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cs typeface="+mn-ea"/>
                <a:sym typeface="+mn-lt"/>
              </a:rPr>
              <a:t>以文件存储的形式存储最高分，并用相应的代码以实现读取文件和写入文件的操作。</a:t>
            </a:r>
          </a:p>
        </p:txBody>
      </p:sp>
      <p:grpSp>
        <p:nvGrpSpPr>
          <p:cNvPr id="12" name="组合 11"/>
          <p:cNvGrpSpPr/>
          <p:nvPr/>
        </p:nvGrpSpPr>
        <p:grpSpPr>
          <a:xfrm>
            <a:off x="1159022" y="1519213"/>
            <a:ext cx="2639060" cy="2807335"/>
            <a:chOff x="1935" y="1236"/>
            <a:chExt cx="4156" cy="4421"/>
          </a:xfrm>
          <a:solidFill>
            <a:srgbClr val="E39E72"/>
          </a:solidFill>
        </p:grpSpPr>
        <p:sp>
          <p:nvSpPr>
            <p:cNvPr id="9" name="椭圆 8"/>
            <p:cNvSpPr/>
            <p:nvPr/>
          </p:nvSpPr>
          <p:spPr>
            <a:xfrm>
              <a:off x="1935" y="1236"/>
              <a:ext cx="4156" cy="4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透明贴图的实现</a:t>
              </a:r>
            </a:p>
          </p:txBody>
        </p:sp>
        <p:sp>
          <p:nvSpPr>
            <p:cNvPr id="10" name="等腰三角形 9"/>
            <p:cNvSpPr/>
            <p:nvPr/>
          </p:nvSpPr>
          <p:spPr>
            <a:xfrm flipV="1">
              <a:off x="3750"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grpSp>
        <p:nvGrpSpPr>
          <p:cNvPr id="7" name="组合 6">
            <a:extLst>
              <a:ext uri="{FF2B5EF4-FFF2-40B4-BE49-F238E27FC236}">
                <a16:creationId xmlns:a16="http://schemas.microsoft.com/office/drawing/2014/main" id="{B64478E1-D26B-B618-5AC3-44B576ADEFA5}"/>
              </a:ext>
            </a:extLst>
          </p:cNvPr>
          <p:cNvGrpSpPr/>
          <p:nvPr/>
        </p:nvGrpSpPr>
        <p:grpSpPr>
          <a:xfrm>
            <a:off x="351790" y="237490"/>
            <a:ext cx="4161790" cy="628650"/>
            <a:chOff x="554" y="296"/>
            <a:chExt cx="6554" cy="990"/>
          </a:xfrm>
        </p:grpSpPr>
        <p:sp>
          <p:nvSpPr>
            <p:cNvPr id="11" name="圆角矩形 7">
              <a:extLst>
                <a:ext uri="{FF2B5EF4-FFF2-40B4-BE49-F238E27FC236}">
                  <a16:creationId xmlns:a16="http://schemas.microsoft.com/office/drawing/2014/main" id="{894D2ACE-A382-40D3-FB02-E832DF79DE04}"/>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15" name="文本框 14">
              <a:extLst>
                <a:ext uri="{FF2B5EF4-FFF2-40B4-BE49-F238E27FC236}">
                  <a16:creationId xmlns:a16="http://schemas.microsoft.com/office/drawing/2014/main" id="{97A266E5-7152-3830-8375-DAD61603386D}"/>
                </a:ext>
              </a:extLst>
            </p:cNvPr>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1000"/>
                                        <p:tgtEl>
                                          <p:spTgt spid="48"/>
                                        </p:tgtEl>
                                      </p:cBhvr>
                                    </p:animEffect>
                                    <p:anim calcmode="lin" valueType="num">
                                      <p:cBhvr>
                                        <p:cTn id="34" dur="1000" fill="hold"/>
                                        <p:tgtEl>
                                          <p:spTgt spid="48"/>
                                        </p:tgtEl>
                                        <p:attrNameLst>
                                          <p:attrName>ppt_x</p:attrName>
                                        </p:attrNameLst>
                                      </p:cBhvr>
                                      <p:tavLst>
                                        <p:tav tm="0">
                                          <p:val>
                                            <p:strVal val="#ppt_x"/>
                                          </p:val>
                                        </p:tav>
                                        <p:tav tm="100000">
                                          <p:val>
                                            <p:strVal val="#ppt_x"/>
                                          </p:val>
                                        </p:tav>
                                      </p:tavLst>
                                    </p:anim>
                                    <p:anim calcmode="lin" valueType="num">
                                      <p:cBhvr>
                                        <p:cTn id="3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AutoShape 60"/>
          <p:cNvSpPr>
            <a:spLocks noChangeArrowheads="1"/>
          </p:cNvSpPr>
          <p:nvPr/>
        </p:nvSpPr>
        <p:spPr bwMode="auto">
          <a:xfrm>
            <a:off x="4617916" y="3605573"/>
            <a:ext cx="1008477" cy="1051560"/>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17" name="圆角矩形 16"/>
          <p:cNvSpPr/>
          <p:nvPr/>
        </p:nvSpPr>
        <p:spPr bwMode="auto">
          <a:xfrm>
            <a:off x="6202654" y="2745783"/>
            <a:ext cx="4159250" cy="3822700"/>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sp>
        <p:nvSpPr>
          <p:cNvPr id="18" name="矩形 87"/>
          <p:cNvSpPr>
            <a:spLocks noChangeArrowheads="1"/>
          </p:cNvSpPr>
          <p:nvPr/>
        </p:nvSpPr>
        <p:spPr bwMode="auto">
          <a:xfrm>
            <a:off x="6482054" y="1303844"/>
            <a:ext cx="3858895" cy="923330"/>
          </a:xfrm>
          <a:prstGeom prst="rect">
            <a:avLst/>
          </a:prstGeom>
          <a:noFill/>
          <a:ln w="9525">
            <a:noFill/>
            <a:miter lim="800000"/>
          </a:ln>
        </p:spPr>
        <p:txBody>
          <a:bodyPr wrap="square">
            <a:spAutoFit/>
          </a:bodyPr>
          <a:lstStyle/>
          <a:p>
            <a:r>
              <a:rPr lang="zh-CN" altLang="zh-CN" dirty="0"/>
              <a:t>解决方法：</a:t>
            </a:r>
            <a:r>
              <a:rPr lang="zh-CN" altLang="en-US" dirty="0"/>
              <a:t>利用</a:t>
            </a:r>
            <a:r>
              <a:rPr lang="en-US" altLang="zh-CN" dirty="0"/>
              <a:t>PS</a:t>
            </a:r>
            <a:r>
              <a:rPr lang="zh-CN" altLang="zh-CN" dirty="0"/>
              <a:t>制作黑底白图掩码图，利用白底彩图和黑底白图实现透明贴图</a:t>
            </a:r>
          </a:p>
        </p:txBody>
      </p:sp>
      <p:sp>
        <p:nvSpPr>
          <p:cNvPr id="19" name="圆角矩形 18"/>
          <p:cNvSpPr/>
          <p:nvPr/>
        </p:nvSpPr>
        <p:spPr bwMode="auto">
          <a:xfrm>
            <a:off x="6202654" y="1158702"/>
            <a:ext cx="4159250" cy="1125416"/>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20" name="矩形 87"/>
          <p:cNvSpPr>
            <a:spLocks noChangeArrowheads="1"/>
          </p:cNvSpPr>
          <p:nvPr/>
        </p:nvSpPr>
        <p:spPr bwMode="auto">
          <a:xfrm>
            <a:off x="625989" y="1749759"/>
            <a:ext cx="4081780" cy="830997"/>
          </a:xfrm>
          <a:prstGeom prst="rect">
            <a:avLst/>
          </a:prstGeom>
          <a:noFill/>
          <a:ln w="9525">
            <a:noFill/>
            <a:miter lim="800000"/>
          </a:ln>
        </p:spPr>
        <p:txBody>
          <a:bodyPr wrap="square">
            <a:spAutoFit/>
          </a:bodyPr>
          <a:lstStyle/>
          <a:p>
            <a:pPr eaLnBrk="0" fontAlgn="ctr" hangingPunct="0">
              <a:lnSpc>
                <a:spcPct val="120000"/>
              </a:lnSpc>
              <a:buClr>
                <a:srgbClr val="FF0000"/>
              </a:buClr>
              <a:buSzPct val="70000"/>
            </a:pPr>
            <a:r>
              <a:rPr lang="zh-CN" altLang="en-US" sz="2000" dirty="0">
                <a:cs typeface="+mn-ea"/>
                <a:sym typeface="+mn-lt"/>
              </a:rPr>
              <a:t>如果不经过任何处理直接贴图，就会如下图：</a:t>
            </a: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pic>
        <p:nvPicPr>
          <p:cNvPr id="2050" name="Picture 2">
            <a:extLst>
              <a:ext uri="{FF2B5EF4-FFF2-40B4-BE49-F238E27FC236}">
                <a16:creationId xmlns:a16="http://schemas.microsoft.com/office/drawing/2014/main" id="{FC12EB6E-C57F-54D4-F42D-9BB215595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225" y="2669084"/>
            <a:ext cx="2565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A61C8C4-7FB6-FC7A-C29D-B9131333B6C0}"/>
              </a:ext>
            </a:extLst>
          </p:cNvPr>
          <p:cNvSpPr txBox="1"/>
          <p:nvPr/>
        </p:nvSpPr>
        <p:spPr>
          <a:xfrm>
            <a:off x="621323" y="1094757"/>
            <a:ext cx="2895600" cy="609398"/>
          </a:xfrm>
          <a:prstGeom prst="rect">
            <a:avLst/>
          </a:prstGeom>
          <a:noFill/>
        </p:spPr>
        <p:txBody>
          <a:bodyPr wrap="square">
            <a:spAutoFit/>
          </a:bodyPr>
          <a:lstStyle/>
          <a:p>
            <a:pPr eaLnBrk="0" fontAlgn="ctr" hangingPunct="0">
              <a:lnSpc>
                <a:spcPct val="120000"/>
              </a:lnSpc>
              <a:buClr>
                <a:srgbClr val="FF0000"/>
              </a:buClr>
              <a:buSzPct val="70000"/>
            </a:pPr>
            <a:r>
              <a:rPr lang="zh-CN" altLang="en-US" sz="2800" b="1" dirty="0">
                <a:cs typeface="+mn-ea"/>
                <a:sym typeface="+mn-lt"/>
              </a:rPr>
              <a:t>透明贴图的实现</a:t>
            </a:r>
          </a:p>
        </p:txBody>
      </p:sp>
      <p:pic>
        <p:nvPicPr>
          <p:cNvPr id="2051" name="Picture 3">
            <a:extLst>
              <a:ext uri="{FF2B5EF4-FFF2-40B4-BE49-F238E27FC236}">
                <a16:creationId xmlns:a16="http://schemas.microsoft.com/office/drawing/2014/main" id="{563EE131-6969-F322-F3FA-60AB70E9B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054" y="4318831"/>
            <a:ext cx="36004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a:extLst>
              <a:ext uri="{FF2B5EF4-FFF2-40B4-BE49-F238E27FC236}">
                <a16:creationId xmlns:a16="http://schemas.microsoft.com/office/drawing/2014/main" id="{6FFC0F16-973E-28EB-30D5-2E9020492765}"/>
              </a:ext>
            </a:extLst>
          </p:cNvPr>
          <p:cNvSpPr txBox="1"/>
          <p:nvPr/>
        </p:nvSpPr>
        <p:spPr>
          <a:xfrm>
            <a:off x="7521403" y="3069838"/>
            <a:ext cx="1400908" cy="923330"/>
          </a:xfrm>
          <a:prstGeom prst="rect">
            <a:avLst/>
          </a:prstGeom>
          <a:noFill/>
        </p:spPr>
        <p:txBody>
          <a:bodyPr wrap="square">
            <a:spAutoFit/>
          </a:bodyPr>
          <a:lstStyle/>
          <a:p>
            <a:r>
              <a:rPr lang="zh-CN" altLang="en-US" dirty="0"/>
              <a:t>贴图贴两张</a:t>
            </a:r>
            <a:endParaRPr lang="en-US" altLang="zh-CN" dirty="0"/>
          </a:p>
          <a:p>
            <a:r>
              <a:rPr lang="zh-CN" altLang="en-US" dirty="0"/>
              <a:t>先贴掩码图</a:t>
            </a:r>
            <a:endParaRPr lang="en-US" altLang="zh-CN" dirty="0"/>
          </a:p>
          <a:p>
            <a:r>
              <a:rPr lang="zh-CN" altLang="en-US" dirty="0"/>
              <a:t>再贴原图</a:t>
            </a:r>
            <a:endParaRPr lang="zh-CN" altLang="zh-CN"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299585" y="1514475"/>
            <a:ext cx="3658870" cy="1180580"/>
          </a:xfrm>
          <a:prstGeom prst="rect">
            <a:avLst/>
          </a:prstGeom>
          <a:noFill/>
        </p:spPr>
        <p:txBody>
          <a:bodyPr wrap="square" rtlCol="0">
            <a:spAutoFit/>
          </a:bodyPr>
          <a:lstStyle/>
          <a:p>
            <a:pPr algn="ctr">
              <a:lnSpc>
                <a:spcPct val="70000"/>
              </a:lnSpc>
            </a:pPr>
            <a:r>
              <a:rPr lang="zh-CN" altLang="en-US" sz="6600" b="1" dirty="0">
                <a:cs typeface="+mn-ea"/>
                <a:sym typeface="+mn-lt"/>
              </a:rPr>
              <a:t>目录</a:t>
            </a:r>
          </a:p>
          <a:p>
            <a:pPr algn="ctr">
              <a:lnSpc>
                <a:spcPct val="70000"/>
              </a:lnSpc>
            </a:pPr>
            <a:r>
              <a:rPr lang="zh-CN" altLang="en-US" sz="3200" b="1" dirty="0">
                <a:cs typeface="+mn-ea"/>
                <a:sym typeface="+mn-lt"/>
              </a:rPr>
              <a:t>CONTENTS</a:t>
            </a:r>
          </a:p>
        </p:txBody>
      </p:sp>
      <p:sp>
        <p:nvSpPr>
          <p:cNvPr id="11" name="圆角矩形 10"/>
          <p:cNvSpPr/>
          <p:nvPr/>
        </p:nvSpPr>
        <p:spPr>
          <a:xfrm>
            <a:off x="1920240" y="3442335"/>
            <a:ext cx="741680" cy="74168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1</a:t>
            </a:r>
          </a:p>
        </p:txBody>
      </p:sp>
      <p:sp>
        <p:nvSpPr>
          <p:cNvPr id="25" name="文本框 24"/>
          <p:cNvSpPr txBox="1"/>
          <p:nvPr/>
        </p:nvSpPr>
        <p:spPr>
          <a:xfrm>
            <a:off x="2642870" y="3399790"/>
            <a:ext cx="3143885" cy="523220"/>
          </a:xfrm>
          <a:prstGeom prst="rect">
            <a:avLst/>
          </a:prstGeom>
          <a:noFill/>
        </p:spPr>
        <p:txBody>
          <a:bodyPr wrap="square" rtlCol="0">
            <a:spAutoFit/>
          </a:bodyPr>
          <a:lstStyle/>
          <a:p>
            <a:r>
              <a:rPr lang="zh-CN" altLang="en-US" sz="2800" b="1" dirty="0">
                <a:cs typeface="+mn-ea"/>
                <a:sym typeface="+mn-lt"/>
              </a:rPr>
              <a:t>项目设计</a:t>
            </a:r>
          </a:p>
        </p:txBody>
      </p:sp>
      <p:sp>
        <p:nvSpPr>
          <p:cNvPr id="28" name="文本框 27"/>
          <p:cNvSpPr txBox="1"/>
          <p:nvPr/>
        </p:nvSpPr>
        <p:spPr>
          <a:xfrm>
            <a:off x="2730500" y="3872230"/>
            <a:ext cx="2211705" cy="337185"/>
          </a:xfrm>
          <a:prstGeom prst="rect">
            <a:avLst/>
          </a:prstGeom>
          <a:noFill/>
        </p:spPr>
        <p:txBody>
          <a:bodyPr wrap="square" rtlCol="0" anchor="t">
            <a:spAutoFit/>
          </a:bodyPr>
          <a:lstStyle/>
          <a:p>
            <a:pPr algn="dist"/>
            <a:r>
              <a:rPr lang="en-US" altLang="zh-CN" sz="1600" dirty="0">
                <a:cs typeface="+mn-ea"/>
                <a:sym typeface="+mn-lt"/>
              </a:rPr>
              <a:t>Project design</a:t>
            </a:r>
          </a:p>
        </p:txBody>
      </p:sp>
      <p:sp>
        <p:nvSpPr>
          <p:cNvPr id="29" name="圆角矩形 28"/>
          <p:cNvSpPr/>
          <p:nvPr/>
        </p:nvSpPr>
        <p:spPr>
          <a:xfrm>
            <a:off x="6523990" y="3442335"/>
            <a:ext cx="741680" cy="74168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2</a:t>
            </a:r>
          </a:p>
        </p:txBody>
      </p:sp>
      <p:sp>
        <p:nvSpPr>
          <p:cNvPr id="30" name="文本框 29"/>
          <p:cNvSpPr txBox="1"/>
          <p:nvPr/>
        </p:nvSpPr>
        <p:spPr>
          <a:xfrm>
            <a:off x="7246620" y="3399790"/>
            <a:ext cx="314388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项目主要功能特色</a:t>
            </a:r>
          </a:p>
        </p:txBody>
      </p:sp>
      <p:sp>
        <p:nvSpPr>
          <p:cNvPr id="31" name="文本框 30"/>
          <p:cNvSpPr txBox="1"/>
          <p:nvPr/>
        </p:nvSpPr>
        <p:spPr>
          <a:xfrm>
            <a:off x="7334250" y="3872230"/>
            <a:ext cx="2214880" cy="338554"/>
          </a:xfrm>
          <a:prstGeom prst="rect">
            <a:avLst/>
          </a:prstGeom>
          <a:noFill/>
        </p:spPr>
        <p:txBody>
          <a:bodyPr wrap="square" rtlCol="0" anchor="t">
            <a:spAutoFit/>
          </a:bodyPr>
          <a:lstStyle/>
          <a:p>
            <a:pPr algn="dist"/>
            <a:r>
              <a:rPr lang="en-US" altLang="zh-CN" sz="1600" dirty="0">
                <a:cs typeface="+mn-ea"/>
                <a:sym typeface="+mn-lt"/>
              </a:rPr>
              <a:t>The main features</a:t>
            </a:r>
          </a:p>
        </p:txBody>
      </p:sp>
      <p:sp>
        <p:nvSpPr>
          <p:cNvPr id="32" name="圆角矩形 31"/>
          <p:cNvSpPr/>
          <p:nvPr/>
        </p:nvSpPr>
        <p:spPr>
          <a:xfrm>
            <a:off x="1920240" y="4623435"/>
            <a:ext cx="741680" cy="74168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3</a:t>
            </a:r>
          </a:p>
        </p:txBody>
      </p:sp>
      <p:sp>
        <p:nvSpPr>
          <p:cNvPr id="33" name="文本框 32"/>
          <p:cNvSpPr txBox="1"/>
          <p:nvPr/>
        </p:nvSpPr>
        <p:spPr>
          <a:xfrm>
            <a:off x="2642870" y="4580890"/>
            <a:ext cx="376237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关键技术和核心知识点</a:t>
            </a:r>
          </a:p>
        </p:txBody>
      </p:sp>
      <p:sp>
        <p:nvSpPr>
          <p:cNvPr id="34" name="文本框 33"/>
          <p:cNvSpPr txBox="1"/>
          <p:nvPr/>
        </p:nvSpPr>
        <p:spPr>
          <a:xfrm>
            <a:off x="2730500" y="5053330"/>
            <a:ext cx="2524125" cy="338554"/>
          </a:xfrm>
          <a:prstGeom prst="rect">
            <a:avLst/>
          </a:prstGeom>
          <a:noFill/>
        </p:spPr>
        <p:txBody>
          <a:bodyPr wrap="square" rtlCol="0" anchor="t">
            <a:spAutoFit/>
          </a:bodyPr>
          <a:lstStyle/>
          <a:p>
            <a:pPr algn="dist"/>
            <a:r>
              <a:rPr lang="en-US" altLang="zh-CN" sz="1600" dirty="0">
                <a:cs typeface="+mn-ea"/>
                <a:sym typeface="+mn-lt"/>
              </a:rPr>
              <a:t>Key technologies</a:t>
            </a:r>
          </a:p>
        </p:txBody>
      </p:sp>
      <p:sp>
        <p:nvSpPr>
          <p:cNvPr id="35" name="圆角矩形 34"/>
          <p:cNvSpPr/>
          <p:nvPr/>
        </p:nvSpPr>
        <p:spPr>
          <a:xfrm>
            <a:off x="6523990" y="4623435"/>
            <a:ext cx="741680" cy="74168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4</a:t>
            </a:r>
          </a:p>
        </p:txBody>
      </p:sp>
      <p:sp>
        <p:nvSpPr>
          <p:cNvPr id="36" name="文本框 35"/>
          <p:cNvSpPr txBox="1"/>
          <p:nvPr/>
        </p:nvSpPr>
        <p:spPr>
          <a:xfrm>
            <a:off x="7246620" y="4580890"/>
            <a:ext cx="314388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项目实现的重难点</a:t>
            </a:r>
          </a:p>
        </p:txBody>
      </p:sp>
      <p:sp>
        <p:nvSpPr>
          <p:cNvPr id="37" name="文本框 36"/>
          <p:cNvSpPr txBox="1"/>
          <p:nvPr/>
        </p:nvSpPr>
        <p:spPr>
          <a:xfrm>
            <a:off x="7343775" y="5051137"/>
            <a:ext cx="2878748" cy="338554"/>
          </a:xfrm>
          <a:prstGeom prst="rect">
            <a:avLst/>
          </a:prstGeom>
          <a:noFill/>
        </p:spPr>
        <p:txBody>
          <a:bodyPr wrap="square" rtlCol="0" anchor="t">
            <a:spAutoFit/>
          </a:bodyPr>
          <a:lstStyle/>
          <a:p>
            <a:pPr algn="dist"/>
            <a:r>
              <a:rPr lang="en-US" altLang="zh-CN" sz="1600" dirty="0">
                <a:cs typeface="+mn-ea"/>
                <a:sym typeface="+mn-lt"/>
              </a:rPr>
              <a:t>The most difficult part</a:t>
            </a:r>
          </a:p>
        </p:txBody>
      </p:sp>
      <p:sp>
        <p:nvSpPr>
          <p:cNvPr id="10" name="椭圆 9"/>
          <p:cNvSpPr/>
          <p:nvPr/>
        </p:nvSpPr>
        <p:spPr>
          <a:xfrm>
            <a:off x="11276330" y="929005"/>
            <a:ext cx="379730" cy="379730"/>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椭圆 8"/>
          <p:cNvSpPr/>
          <p:nvPr/>
        </p:nvSpPr>
        <p:spPr>
          <a:xfrm>
            <a:off x="482600" y="5906135"/>
            <a:ext cx="463550" cy="463550"/>
          </a:xfrm>
          <a:prstGeom prst="ellips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 name="组合 5"/>
          <p:cNvGrpSpPr/>
          <p:nvPr/>
        </p:nvGrpSpPr>
        <p:grpSpPr>
          <a:xfrm>
            <a:off x="647700" y="1116965"/>
            <a:ext cx="10896600" cy="5060950"/>
            <a:chOff x="874" y="1488"/>
            <a:chExt cx="17160" cy="7970"/>
          </a:xfrm>
        </p:grpSpPr>
        <p:sp>
          <p:nvSpPr>
            <p:cNvPr id="2" name="任意多边形 1"/>
            <p:cNvSpPr/>
            <p:nvPr/>
          </p:nvSpPr>
          <p:spPr>
            <a:xfrm>
              <a:off x="9454" y="1488"/>
              <a:ext cx="8580" cy="7971"/>
            </a:xfrm>
            <a:custGeom>
              <a:avLst/>
              <a:gdLst>
                <a:gd name="connisteX0" fmla="*/ 2606040 w 5448300"/>
                <a:gd name="connsiteY0" fmla="*/ 0 h 5061585"/>
                <a:gd name="connisteX1" fmla="*/ 5448300 w 5448300"/>
                <a:gd name="connsiteY1" fmla="*/ 0 h 5061585"/>
                <a:gd name="connisteX2" fmla="*/ 5448300 w 5448300"/>
                <a:gd name="connsiteY2" fmla="*/ 5061585 h 5061585"/>
                <a:gd name="connisteX3" fmla="*/ 0 w 5448300"/>
                <a:gd name="connsiteY3" fmla="*/ 5061585 h 5061585"/>
              </a:gdLst>
              <a:ahLst/>
              <a:cxnLst>
                <a:cxn ang="0">
                  <a:pos x="connisteX0" y="connsiteY0"/>
                </a:cxn>
                <a:cxn ang="0">
                  <a:pos x="connisteX1" y="connsiteY1"/>
                </a:cxn>
                <a:cxn ang="0">
                  <a:pos x="connisteX2" y="connsiteY2"/>
                </a:cxn>
                <a:cxn ang="0">
                  <a:pos x="connisteX3" y="connsiteY3"/>
                </a:cxn>
              </a:cxnLst>
              <a:rect l="l" t="t" r="r" b="b"/>
              <a:pathLst>
                <a:path w="5448300" h="5061585">
                  <a:moveTo>
                    <a:pt x="2606040" y="0"/>
                  </a:moveTo>
                  <a:lnTo>
                    <a:pt x="5448300" y="0"/>
                  </a:lnTo>
                  <a:lnTo>
                    <a:pt x="5448300" y="5061585"/>
                  </a:lnTo>
                  <a:lnTo>
                    <a:pt x="0" y="5061585"/>
                  </a:lnTo>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flipH="1">
              <a:off x="874" y="1488"/>
              <a:ext cx="8580" cy="7971"/>
            </a:xfrm>
            <a:custGeom>
              <a:avLst/>
              <a:gdLst>
                <a:gd name="connisteX0" fmla="*/ 2606040 w 5448300"/>
                <a:gd name="connsiteY0" fmla="*/ 0 h 5061585"/>
                <a:gd name="connisteX1" fmla="*/ 5448300 w 5448300"/>
                <a:gd name="connsiteY1" fmla="*/ 0 h 5061585"/>
                <a:gd name="connisteX2" fmla="*/ 5448300 w 5448300"/>
                <a:gd name="connsiteY2" fmla="*/ 5061585 h 5061585"/>
                <a:gd name="connisteX3" fmla="*/ 0 w 5448300"/>
                <a:gd name="connsiteY3" fmla="*/ 5061585 h 5061585"/>
              </a:gdLst>
              <a:ahLst/>
              <a:cxnLst>
                <a:cxn ang="0">
                  <a:pos x="connisteX0" y="connsiteY0"/>
                </a:cxn>
                <a:cxn ang="0">
                  <a:pos x="connisteX1" y="connsiteY1"/>
                </a:cxn>
                <a:cxn ang="0">
                  <a:pos x="connisteX2" y="connsiteY2"/>
                </a:cxn>
                <a:cxn ang="0">
                  <a:pos x="connisteX3" y="connsiteY3"/>
                </a:cxn>
              </a:cxnLst>
              <a:rect l="l" t="t" r="r" b="b"/>
              <a:pathLst>
                <a:path w="5448300" h="5061585">
                  <a:moveTo>
                    <a:pt x="2606040" y="0"/>
                  </a:moveTo>
                  <a:lnTo>
                    <a:pt x="5448300" y="0"/>
                  </a:lnTo>
                  <a:lnTo>
                    <a:pt x="5448300" y="5061585"/>
                  </a:lnTo>
                  <a:lnTo>
                    <a:pt x="0" y="5061585"/>
                  </a:lnTo>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0" name="组合 49"/>
          <p:cNvGrpSpPr/>
          <p:nvPr/>
        </p:nvGrpSpPr>
        <p:grpSpPr>
          <a:xfrm>
            <a:off x="4320540" y="-196215"/>
            <a:ext cx="3550920" cy="1504950"/>
            <a:chOff x="6720" y="-300"/>
            <a:chExt cx="5592" cy="2370"/>
          </a:xfrm>
        </p:grpSpPr>
        <p:grpSp>
          <p:nvGrpSpPr>
            <p:cNvPr id="12" name="组合 11"/>
            <p:cNvGrpSpPr/>
            <p:nvPr/>
          </p:nvGrpSpPr>
          <p:grpSpPr>
            <a:xfrm flipV="1">
              <a:off x="6720" y="-300"/>
              <a:ext cx="3398" cy="2370"/>
              <a:chOff x="11368" y="7405"/>
              <a:chExt cx="5614" cy="3916"/>
            </a:xfrm>
          </p:grpSpPr>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F0CC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4" name="组合 23"/>
            <p:cNvGrpSpPr/>
            <p:nvPr/>
          </p:nvGrpSpPr>
          <p:grpSpPr>
            <a:xfrm flipH="1" flipV="1">
              <a:off x="8914" y="-300"/>
              <a:ext cx="3398" cy="2370"/>
              <a:chOff x="11368" y="7405"/>
              <a:chExt cx="5614" cy="3916"/>
            </a:xfrm>
          </p:grpSpPr>
          <p:sp>
            <p:nvSpPr>
              <p:cNvPr id="38" name="任意多边形 3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3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0" name="任意多边形 3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1" name="任意多边形 40"/>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ADDCCC">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6" name="任意多边形 45"/>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9" name="任意多边形 48"/>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ADDCC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sp>
        <p:nvSpPr>
          <p:cNvPr id="51"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par>
                          <p:cTn id="27" fill="hold">
                            <p:stCondLst>
                              <p:cond delay="200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5"/>
                                        </p:tgtEl>
                                        <p:attrNameLst>
                                          <p:attrName>ppt_y</p:attrName>
                                        </p:attrNameLst>
                                      </p:cBhvr>
                                      <p:tavLst>
                                        <p:tav tm="0">
                                          <p:val>
                                            <p:strVal val="#ppt_y"/>
                                          </p:val>
                                        </p:tav>
                                        <p:tav tm="100000">
                                          <p:val>
                                            <p:strVal val="#ppt_y"/>
                                          </p:val>
                                        </p:tav>
                                      </p:tavLst>
                                    </p:anim>
                                    <p:anim calcmode="lin" valueType="num">
                                      <p:cBhvr>
                                        <p:cTn id="3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5"/>
                                        </p:tgtEl>
                                      </p:cBhvr>
                                    </p:animEffect>
                                  </p:childTnLst>
                                </p:cTn>
                              </p:par>
                            </p:childTnLst>
                          </p:cTn>
                        </p:par>
                        <p:par>
                          <p:cTn id="40" fill="hold">
                            <p:stCondLst>
                              <p:cond delay="315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3650"/>
                            </p:stCondLst>
                            <p:childTnLst>
                              <p:par>
                                <p:cTn id="45" presetID="23" presetClass="entr" presetSubtype="16"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childTnLst>
                                </p:cTn>
                              </p:par>
                            </p:childTnLst>
                          </p:cTn>
                        </p:par>
                        <p:par>
                          <p:cTn id="49" fill="hold">
                            <p:stCondLst>
                              <p:cond delay="415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0"/>
                                        </p:tgtEl>
                                        <p:attrNameLst>
                                          <p:attrName>ppt_y</p:attrName>
                                        </p:attrNameLst>
                                      </p:cBhvr>
                                      <p:tavLst>
                                        <p:tav tm="0">
                                          <p:val>
                                            <p:strVal val="#ppt_y"/>
                                          </p:val>
                                        </p:tav>
                                        <p:tav tm="100000">
                                          <p:val>
                                            <p:strVal val="#ppt_y"/>
                                          </p:val>
                                        </p:tav>
                                      </p:tavLst>
                                    </p:anim>
                                    <p:anim calcmode="lin" valueType="num">
                                      <p:cBhvr>
                                        <p:cTn id="5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5500"/>
                            </p:stCondLst>
                            <p:childTnLst>
                              <p:par>
                                <p:cTn id="62" presetID="23" presetClass="entr" presetSubtype="16"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childTnLst>
                                </p:cTn>
                              </p:par>
                            </p:childTnLst>
                          </p:cTn>
                        </p:par>
                        <p:par>
                          <p:cTn id="66" fill="hold">
                            <p:stCondLst>
                              <p:cond delay="6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33"/>
                                        </p:tgtEl>
                                        <p:attrNameLst>
                                          <p:attrName>ppt_y</p:attrName>
                                        </p:attrNameLst>
                                      </p:cBhvr>
                                      <p:tavLst>
                                        <p:tav tm="0">
                                          <p:val>
                                            <p:strVal val="#ppt_y"/>
                                          </p:val>
                                        </p:tav>
                                        <p:tav tm="100000">
                                          <p:val>
                                            <p:strVal val="#ppt_y"/>
                                          </p:val>
                                        </p:tav>
                                      </p:tavLst>
                                    </p:anim>
                                    <p:anim calcmode="lin" valueType="num">
                                      <p:cBhvr>
                                        <p:cTn id="71"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33"/>
                                        </p:tgtEl>
                                      </p:cBhvr>
                                    </p:animEffect>
                                  </p:childTnLst>
                                </p:cTn>
                              </p:par>
                            </p:childTnLst>
                          </p:cTn>
                        </p:par>
                        <p:par>
                          <p:cTn id="74" fill="hold">
                            <p:stCondLst>
                              <p:cond delay="6950"/>
                            </p:stCondLst>
                            <p:childTnLst>
                              <p:par>
                                <p:cTn id="75" presetID="10"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par>
                          <p:cTn id="78" fill="hold">
                            <p:stCondLst>
                              <p:cond delay="7450"/>
                            </p:stCondLst>
                            <p:childTnLst>
                              <p:par>
                                <p:cTn id="79" presetID="23" presetClass="entr" presetSubtype="16"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childTnLst>
                                </p:cTn>
                              </p:par>
                            </p:childTnLst>
                          </p:cTn>
                        </p:par>
                        <p:par>
                          <p:cTn id="83" fill="hold">
                            <p:stCondLst>
                              <p:cond delay="7950"/>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36"/>
                                        </p:tgtEl>
                                        <p:attrNameLst>
                                          <p:attrName>ppt_y</p:attrName>
                                        </p:attrNameLst>
                                      </p:cBhvr>
                                      <p:tavLst>
                                        <p:tav tm="0">
                                          <p:val>
                                            <p:strVal val="#ppt_y"/>
                                          </p:val>
                                        </p:tav>
                                        <p:tav tm="100000">
                                          <p:val>
                                            <p:strVal val="#ppt_y"/>
                                          </p:val>
                                        </p:tav>
                                      </p:tavLst>
                                    </p:anim>
                                    <p:anim calcmode="lin" valueType="num">
                                      <p:cBhvr>
                                        <p:cTn id="88"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36"/>
                                        </p:tgtEl>
                                      </p:cBhvr>
                                    </p:animEffect>
                                  </p:childTnLst>
                                </p:cTn>
                              </p:par>
                            </p:childTnLst>
                          </p:cTn>
                        </p:par>
                        <p:par>
                          <p:cTn id="91" fill="hold">
                            <p:stCondLst>
                              <p:cond delay="8800"/>
                            </p:stCondLst>
                            <p:childTnLst>
                              <p:par>
                                <p:cTn id="92" presetID="10" presetClass="entr" presetSubtype="0"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25" grpId="0"/>
      <p:bldP spid="28" grpId="0"/>
      <p:bldP spid="29" grpId="0" bldLvl="0" animBg="1"/>
      <p:bldP spid="30" grpId="0"/>
      <p:bldP spid="31" grpId="0"/>
      <p:bldP spid="32" grpId="0" bldLvl="0" animBg="1"/>
      <p:bldP spid="33" grpId="0"/>
      <p:bldP spid="34" grpId="0"/>
      <p:bldP spid="35" grpId="0" bldLvl="0" animBg="1"/>
      <p:bldP spid="36" grpId="0"/>
      <p:bldP spid="37" grpId="0"/>
      <p:bldP spid="10"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0"/>
          <p:cNvSpPr>
            <a:spLocks noChangeArrowheads="1"/>
          </p:cNvSpPr>
          <p:nvPr/>
        </p:nvSpPr>
        <p:spPr bwMode="auto">
          <a:xfrm>
            <a:off x="3788795" y="1870263"/>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66115" y="943675"/>
            <a:ext cx="2895600" cy="609398"/>
          </a:xfrm>
          <a:prstGeom prst="rect">
            <a:avLst/>
          </a:prstGeom>
          <a:noFill/>
        </p:spPr>
        <p:txBody>
          <a:bodyPr wrap="square">
            <a:spAutoFit/>
          </a:bodyPr>
          <a:lstStyle/>
          <a:p>
            <a:pPr eaLnBrk="0" fontAlgn="ctr" hangingPunct="0">
              <a:lnSpc>
                <a:spcPct val="120000"/>
              </a:lnSpc>
              <a:buClr>
                <a:srgbClr val="FF0000"/>
              </a:buClr>
              <a:buSzPct val="70000"/>
            </a:pPr>
            <a:r>
              <a:rPr lang="zh-CN" altLang="en-US" sz="2800" b="1" dirty="0">
                <a:cs typeface="+mn-ea"/>
                <a:sym typeface="+mn-lt"/>
              </a:rPr>
              <a:t>制作掩码图步骤</a:t>
            </a:r>
          </a:p>
        </p:txBody>
      </p:sp>
      <p:pic>
        <p:nvPicPr>
          <p:cNvPr id="11" name="图片 10">
            <a:extLst>
              <a:ext uri="{FF2B5EF4-FFF2-40B4-BE49-F238E27FC236}">
                <a16:creationId xmlns:a16="http://schemas.microsoft.com/office/drawing/2014/main" id="{3A512ABD-A5E4-469E-91AF-67C6E135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71" y="1824278"/>
            <a:ext cx="1507798" cy="637317"/>
          </a:xfrm>
          <a:prstGeom prst="rect">
            <a:avLst/>
          </a:prstGeom>
        </p:spPr>
      </p:pic>
      <p:pic>
        <p:nvPicPr>
          <p:cNvPr id="13" name="图片 12">
            <a:extLst>
              <a:ext uri="{FF2B5EF4-FFF2-40B4-BE49-F238E27FC236}">
                <a16:creationId xmlns:a16="http://schemas.microsoft.com/office/drawing/2014/main" id="{B7159AAD-B632-0FE1-C13A-58A4102F0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577" y="1037853"/>
            <a:ext cx="1576565" cy="1555260"/>
          </a:xfrm>
          <a:prstGeom prst="rect">
            <a:avLst/>
          </a:prstGeom>
        </p:spPr>
      </p:pic>
      <p:sp>
        <p:nvSpPr>
          <p:cNvPr id="2" name="AutoShape 60">
            <a:extLst>
              <a:ext uri="{FF2B5EF4-FFF2-40B4-BE49-F238E27FC236}">
                <a16:creationId xmlns:a16="http://schemas.microsoft.com/office/drawing/2014/main" id="{5A5370FE-90B9-BCBC-E517-C2461223DF6E}"/>
              </a:ext>
            </a:extLst>
          </p:cNvPr>
          <p:cNvSpPr>
            <a:spLocks noChangeArrowheads="1"/>
          </p:cNvSpPr>
          <p:nvPr/>
        </p:nvSpPr>
        <p:spPr bwMode="auto">
          <a:xfrm>
            <a:off x="1430339" y="1870263"/>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3" name="AutoShape 60">
            <a:extLst>
              <a:ext uri="{FF2B5EF4-FFF2-40B4-BE49-F238E27FC236}">
                <a16:creationId xmlns:a16="http://schemas.microsoft.com/office/drawing/2014/main" id="{43E4F59C-C894-B129-0735-E40E98FC337F}"/>
              </a:ext>
            </a:extLst>
          </p:cNvPr>
          <p:cNvSpPr>
            <a:spLocks noChangeArrowheads="1"/>
          </p:cNvSpPr>
          <p:nvPr/>
        </p:nvSpPr>
        <p:spPr bwMode="auto">
          <a:xfrm>
            <a:off x="6175401" y="1888280"/>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5" name="图片 4">
            <a:extLst>
              <a:ext uri="{FF2B5EF4-FFF2-40B4-BE49-F238E27FC236}">
                <a16:creationId xmlns:a16="http://schemas.microsoft.com/office/drawing/2014/main" id="{44B39345-88A5-E1C0-CD42-C39D15703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1265" y="728866"/>
            <a:ext cx="1834009" cy="1950577"/>
          </a:xfrm>
          <a:prstGeom prst="rect">
            <a:avLst/>
          </a:prstGeom>
        </p:spPr>
      </p:pic>
      <p:pic>
        <p:nvPicPr>
          <p:cNvPr id="15" name="图片 14">
            <a:extLst>
              <a:ext uri="{FF2B5EF4-FFF2-40B4-BE49-F238E27FC236}">
                <a16:creationId xmlns:a16="http://schemas.microsoft.com/office/drawing/2014/main" id="{54721C43-50C9-8467-7DEC-A5374673E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3397" y="1152104"/>
            <a:ext cx="1413730" cy="1478797"/>
          </a:xfrm>
          <a:prstGeom prst="rect">
            <a:avLst/>
          </a:prstGeom>
        </p:spPr>
      </p:pic>
      <p:sp>
        <p:nvSpPr>
          <p:cNvPr id="22" name="文本框 21">
            <a:extLst>
              <a:ext uri="{FF2B5EF4-FFF2-40B4-BE49-F238E27FC236}">
                <a16:creationId xmlns:a16="http://schemas.microsoft.com/office/drawing/2014/main" id="{AE67FBBC-AFA0-A845-DB94-7E4577545B78}"/>
              </a:ext>
            </a:extLst>
          </p:cNvPr>
          <p:cNvSpPr txBox="1"/>
          <p:nvPr/>
        </p:nvSpPr>
        <p:spPr>
          <a:xfrm>
            <a:off x="278750" y="1741207"/>
            <a:ext cx="1113595" cy="757130"/>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打开</a:t>
            </a:r>
            <a:r>
              <a:rPr lang="en-US" altLang="zh-CN" sz="1800" dirty="0">
                <a:cs typeface="+mn-ea"/>
                <a:sym typeface="+mn-lt"/>
              </a:rPr>
              <a:t>PS</a:t>
            </a:r>
            <a:endParaRPr lang="en-US" altLang="zh-CN" dirty="0">
              <a:cs typeface="+mn-ea"/>
              <a:sym typeface="+mn-lt"/>
            </a:endParaRPr>
          </a:p>
          <a:p>
            <a:pPr eaLnBrk="0" fontAlgn="ctr" hangingPunct="0">
              <a:lnSpc>
                <a:spcPct val="120000"/>
              </a:lnSpc>
              <a:buClr>
                <a:srgbClr val="FF0000"/>
              </a:buClr>
              <a:buSzPct val="70000"/>
            </a:pPr>
            <a:r>
              <a:rPr lang="zh-CN" altLang="en-US" sz="1800" dirty="0">
                <a:cs typeface="+mn-ea"/>
                <a:sym typeface="+mn-lt"/>
              </a:rPr>
              <a:t>打开图像</a:t>
            </a:r>
          </a:p>
        </p:txBody>
      </p:sp>
      <p:sp>
        <p:nvSpPr>
          <p:cNvPr id="23" name="AutoShape 60">
            <a:extLst>
              <a:ext uri="{FF2B5EF4-FFF2-40B4-BE49-F238E27FC236}">
                <a16:creationId xmlns:a16="http://schemas.microsoft.com/office/drawing/2014/main" id="{E199FEE3-9F22-9A41-9206-3D07EF03B3E0}"/>
              </a:ext>
            </a:extLst>
          </p:cNvPr>
          <p:cNvSpPr>
            <a:spLocks noChangeArrowheads="1"/>
          </p:cNvSpPr>
          <p:nvPr/>
        </p:nvSpPr>
        <p:spPr bwMode="auto">
          <a:xfrm>
            <a:off x="8811838" y="1907005"/>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25" name="箭头: 下 24">
            <a:extLst>
              <a:ext uri="{FF2B5EF4-FFF2-40B4-BE49-F238E27FC236}">
                <a16:creationId xmlns:a16="http://schemas.microsoft.com/office/drawing/2014/main" id="{77531B4B-979B-7D1F-C426-888D06683DB5}"/>
              </a:ext>
            </a:extLst>
          </p:cNvPr>
          <p:cNvSpPr/>
          <p:nvPr/>
        </p:nvSpPr>
        <p:spPr>
          <a:xfrm>
            <a:off x="10175631" y="2679443"/>
            <a:ext cx="357554" cy="650631"/>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E57BFFA-E0CD-8DCF-C900-2B37D35657C5}"/>
              </a:ext>
            </a:extLst>
          </p:cNvPr>
          <p:cNvSpPr txBox="1"/>
          <p:nvPr/>
        </p:nvSpPr>
        <p:spPr>
          <a:xfrm>
            <a:off x="8837596" y="2519685"/>
            <a:ext cx="1285713" cy="1089529"/>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复制</a:t>
            </a:r>
            <a:endParaRPr lang="en-US" altLang="zh-CN" sz="1800" dirty="0">
              <a:cs typeface="+mn-ea"/>
              <a:sym typeface="+mn-lt"/>
            </a:endParaRPr>
          </a:p>
          <a:p>
            <a:pPr eaLnBrk="0" fontAlgn="ctr" hangingPunct="0">
              <a:lnSpc>
                <a:spcPct val="120000"/>
              </a:lnSpc>
              <a:buClr>
                <a:srgbClr val="FF0000"/>
              </a:buClr>
              <a:buSzPct val="70000"/>
            </a:pPr>
            <a:r>
              <a:rPr lang="zh-CN" altLang="en-US" dirty="0">
                <a:cs typeface="+mn-ea"/>
                <a:sym typeface="+mn-lt"/>
              </a:rPr>
              <a:t>新建黑底背景粘贴</a:t>
            </a:r>
            <a:endParaRPr lang="zh-CN" altLang="en-US" sz="1800" dirty="0">
              <a:cs typeface="+mn-ea"/>
              <a:sym typeface="+mn-lt"/>
            </a:endParaRPr>
          </a:p>
        </p:txBody>
      </p:sp>
      <p:pic>
        <p:nvPicPr>
          <p:cNvPr id="29" name="图片 28">
            <a:extLst>
              <a:ext uri="{FF2B5EF4-FFF2-40B4-BE49-F238E27FC236}">
                <a16:creationId xmlns:a16="http://schemas.microsoft.com/office/drawing/2014/main" id="{E86BF0DC-A3D9-C79B-D3E5-8A28C2C42C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44" y="3377570"/>
            <a:ext cx="1223832" cy="1478797"/>
          </a:xfrm>
          <a:prstGeom prst="rect">
            <a:avLst/>
          </a:prstGeom>
        </p:spPr>
      </p:pic>
      <p:sp>
        <p:nvSpPr>
          <p:cNvPr id="30" name="箭头: 左 29">
            <a:extLst>
              <a:ext uri="{FF2B5EF4-FFF2-40B4-BE49-F238E27FC236}">
                <a16:creationId xmlns:a16="http://schemas.microsoft.com/office/drawing/2014/main" id="{53215E2F-E3FE-2181-A94E-2F666C7B4B26}"/>
              </a:ext>
            </a:extLst>
          </p:cNvPr>
          <p:cNvSpPr/>
          <p:nvPr/>
        </p:nvSpPr>
        <p:spPr>
          <a:xfrm>
            <a:off x="8903895" y="3917118"/>
            <a:ext cx="881351"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521A8401-53D4-8907-86D0-F160139C57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89464" y="3330074"/>
            <a:ext cx="2281282" cy="1710961"/>
          </a:xfrm>
          <a:prstGeom prst="rect">
            <a:avLst/>
          </a:prstGeom>
        </p:spPr>
      </p:pic>
      <p:sp>
        <p:nvSpPr>
          <p:cNvPr id="33" name="箭头: 左 32">
            <a:extLst>
              <a:ext uri="{FF2B5EF4-FFF2-40B4-BE49-F238E27FC236}">
                <a16:creationId xmlns:a16="http://schemas.microsoft.com/office/drawing/2014/main" id="{D74D60F0-5960-5FB9-18D4-803302ADD61B}"/>
              </a:ext>
            </a:extLst>
          </p:cNvPr>
          <p:cNvSpPr/>
          <p:nvPr/>
        </p:nvSpPr>
        <p:spPr>
          <a:xfrm>
            <a:off x="5982466" y="3938774"/>
            <a:ext cx="587249"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4E4E1C5B-9B31-31DE-4F9C-D3E9176115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8066" y="3188891"/>
            <a:ext cx="1975102" cy="626493"/>
          </a:xfrm>
          <a:prstGeom prst="rect">
            <a:avLst/>
          </a:prstGeom>
        </p:spPr>
      </p:pic>
      <p:pic>
        <p:nvPicPr>
          <p:cNvPr id="37" name="图片 36">
            <a:extLst>
              <a:ext uri="{FF2B5EF4-FFF2-40B4-BE49-F238E27FC236}">
                <a16:creationId xmlns:a16="http://schemas.microsoft.com/office/drawing/2014/main" id="{7F202AA7-0F0E-94EE-D5B5-261390D89CE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30990" y="3843159"/>
            <a:ext cx="1853697" cy="1136005"/>
          </a:xfrm>
          <a:prstGeom prst="rect">
            <a:avLst/>
          </a:prstGeom>
        </p:spPr>
      </p:pic>
      <p:sp>
        <p:nvSpPr>
          <p:cNvPr id="38" name="箭头: 左 37">
            <a:extLst>
              <a:ext uri="{FF2B5EF4-FFF2-40B4-BE49-F238E27FC236}">
                <a16:creationId xmlns:a16="http://schemas.microsoft.com/office/drawing/2014/main" id="{1787475E-49BB-8698-4A67-445A54619E61}"/>
              </a:ext>
            </a:extLst>
          </p:cNvPr>
          <p:cNvSpPr/>
          <p:nvPr/>
        </p:nvSpPr>
        <p:spPr>
          <a:xfrm>
            <a:off x="3461068" y="3745939"/>
            <a:ext cx="587249"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B726FC27-A463-4868-AAF2-901D60BA33A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4316" y="2778785"/>
            <a:ext cx="2579077" cy="1934308"/>
          </a:xfrm>
          <a:prstGeom prst="rect">
            <a:avLst/>
          </a:prstGeom>
        </p:spPr>
      </p:pic>
      <p:sp>
        <p:nvSpPr>
          <p:cNvPr id="41" name="箭头: 下 40">
            <a:extLst>
              <a:ext uri="{FF2B5EF4-FFF2-40B4-BE49-F238E27FC236}">
                <a16:creationId xmlns:a16="http://schemas.microsoft.com/office/drawing/2014/main" id="{853335CF-06AF-D209-8AC0-B76F06A03819}"/>
              </a:ext>
            </a:extLst>
          </p:cNvPr>
          <p:cNvSpPr/>
          <p:nvPr/>
        </p:nvSpPr>
        <p:spPr>
          <a:xfrm>
            <a:off x="2000862" y="4822873"/>
            <a:ext cx="357554" cy="414819"/>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4952BAAB-3EDD-8A7E-733E-125C8FFDA1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1466" y="5297890"/>
            <a:ext cx="2742410" cy="1399094"/>
          </a:xfrm>
          <a:prstGeom prst="rect">
            <a:avLst/>
          </a:prstGeom>
        </p:spPr>
      </p:pic>
      <p:sp>
        <p:nvSpPr>
          <p:cNvPr id="44" name="AutoShape 60">
            <a:extLst>
              <a:ext uri="{FF2B5EF4-FFF2-40B4-BE49-F238E27FC236}">
                <a16:creationId xmlns:a16="http://schemas.microsoft.com/office/drawing/2014/main" id="{A68C80C5-0F4F-B1FF-8832-B4B928085166}"/>
              </a:ext>
            </a:extLst>
          </p:cNvPr>
          <p:cNvSpPr>
            <a:spLocks noChangeArrowheads="1"/>
          </p:cNvSpPr>
          <p:nvPr/>
        </p:nvSpPr>
        <p:spPr bwMode="auto">
          <a:xfrm>
            <a:off x="3673667" y="5701771"/>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46" name="图片 45">
            <a:extLst>
              <a:ext uri="{FF2B5EF4-FFF2-40B4-BE49-F238E27FC236}">
                <a16:creationId xmlns:a16="http://schemas.microsoft.com/office/drawing/2014/main" id="{71B3E292-9352-16D2-0B12-3B93A323CD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06436" y="5085052"/>
            <a:ext cx="1275827" cy="1611932"/>
          </a:xfrm>
          <a:prstGeom prst="rect">
            <a:avLst/>
          </a:prstGeom>
        </p:spPr>
      </p:pic>
    </p:spTree>
    <p:extLst>
      <p:ext uri="{BB962C8B-B14F-4D97-AF65-F5344CB8AC3E}">
        <p14:creationId xmlns:p14="http://schemas.microsoft.com/office/powerpoint/2010/main" val="120366182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6236679" y="668214"/>
            <a:ext cx="5241611" cy="6072555"/>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21322" y="1094757"/>
            <a:ext cx="3640015" cy="523220"/>
          </a:xfrm>
          <a:prstGeom prst="rect">
            <a:avLst/>
          </a:prstGeom>
          <a:noFill/>
        </p:spPr>
        <p:txBody>
          <a:bodyPr wrap="square">
            <a:spAutoFit/>
          </a:bodyPr>
          <a:lstStyle/>
          <a:p>
            <a:pPr algn="ctr"/>
            <a:r>
              <a:rPr lang="zh-CN" altLang="en-US" sz="2800" b="1" dirty="0">
                <a:solidFill>
                  <a:schemeClr val="bg2">
                    <a:lumMod val="10000"/>
                  </a:schemeClr>
                </a:solidFill>
                <a:cs typeface="+mn-ea"/>
                <a:sym typeface="+mn-lt"/>
              </a:rPr>
              <a:t>用户切换界面的实现</a:t>
            </a:r>
          </a:p>
        </p:txBody>
      </p:sp>
      <p:pic>
        <p:nvPicPr>
          <p:cNvPr id="3" name="图片 2">
            <a:extLst>
              <a:ext uri="{FF2B5EF4-FFF2-40B4-BE49-F238E27FC236}">
                <a16:creationId xmlns:a16="http://schemas.microsoft.com/office/drawing/2014/main" id="{7201F06C-5D2F-0A56-A8AA-FAE62AD0F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45" y="2615338"/>
            <a:ext cx="5769674" cy="1640083"/>
          </a:xfrm>
          <a:prstGeom prst="rect">
            <a:avLst/>
          </a:prstGeom>
        </p:spPr>
      </p:pic>
      <p:sp>
        <p:nvSpPr>
          <p:cNvPr id="5" name="文本框 4">
            <a:extLst>
              <a:ext uri="{FF2B5EF4-FFF2-40B4-BE49-F238E27FC236}">
                <a16:creationId xmlns:a16="http://schemas.microsoft.com/office/drawing/2014/main" id="{D1AB1589-1DED-FCC6-7AB3-B8BB51DD247E}"/>
              </a:ext>
            </a:extLst>
          </p:cNvPr>
          <p:cNvSpPr txBox="1"/>
          <p:nvPr/>
        </p:nvSpPr>
        <p:spPr>
          <a:xfrm>
            <a:off x="792777" y="1625575"/>
            <a:ext cx="5162546" cy="757130"/>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如何实现以下界面的切换，已实现良好的用户交互体验成为了该项目实现的重难点之一。</a:t>
            </a:r>
          </a:p>
        </p:txBody>
      </p:sp>
      <p:sp>
        <p:nvSpPr>
          <p:cNvPr id="10" name="矩形 87">
            <a:extLst>
              <a:ext uri="{FF2B5EF4-FFF2-40B4-BE49-F238E27FC236}">
                <a16:creationId xmlns:a16="http://schemas.microsoft.com/office/drawing/2014/main" id="{94F6AEC0-E1A9-DD0A-AAAD-4DC0C5864091}"/>
              </a:ext>
            </a:extLst>
          </p:cNvPr>
          <p:cNvSpPr>
            <a:spLocks noChangeArrowheads="1"/>
          </p:cNvSpPr>
          <p:nvPr/>
        </p:nvSpPr>
        <p:spPr bwMode="auto">
          <a:xfrm>
            <a:off x="1276836" y="4692892"/>
            <a:ext cx="4098293" cy="1497205"/>
          </a:xfrm>
          <a:prstGeom prst="rect">
            <a:avLst/>
          </a:prstGeom>
          <a:noFill/>
          <a:ln w="9525">
            <a:noFill/>
            <a:miter lim="800000"/>
          </a:ln>
        </p:spPr>
        <p:txBody>
          <a:bodyPr wrap="square">
            <a:spAutoFit/>
          </a:bodyPr>
          <a:lstStyle/>
          <a:p>
            <a:pPr>
              <a:lnSpc>
                <a:spcPct val="130000"/>
              </a:lnSpc>
            </a:pPr>
            <a:r>
              <a:rPr lang="zh-CN" altLang="zh-CN" dirty="0"/>
              <a:t>解决方法：</a:t>
            </a:r>
            <a:endParaRPr lang="en-US" altLang="zh-CN" dirty="0"/>
          </a:p>
          <a:p>
            <a:pPr>
              <a:lnSpc>
                <a:spcPct val="130000"/>
              </a:lnSpc>
            </a:pPr>
            <a:r>
              <a:rPr lang="zh-CN" altLang="en-US" dirty="0"/>
              <a:t>利用</a:t>
            </a:r>
            <a:r>
              <a:rPr lang="en-US" altLang="zh-CN" dirty="0" err="1"/>
              <a:t>EasyX</a:t>
            </a:r>
            <a:r>
              <a:rPr lang="zh-CN" altLang="en-US" dirty="0"/>
              <a:t>图形库对</a:t>
            </a:r>
            <a:r>
              <a:rPr lang="zh-CN" altLang="en-US" sz="1800" dirty="0">
                <a:solidFill>
                  <a:schemeClr val="tx1"/>
                </a:solidFill>
                <a:cs typeface="+mn-ea"/>
                <a:sym typeface="+mn-lt"/>
              </a:rPr>
              <a:t>鼠标事件进行处理</a:t>
            </a:r>
            <a:endParaRPr lang="en-US" altLang="zh-CN" dirty="0"/>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）检测鼠标是否在矩形区域</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）获取鼠标左键点击信息</a:t>
            </a:r>
            <a:endParaRPr lang="zh-CN" altLang="zh-CN" dirty="0"/>
          </a:p>
        </p:txBody>
      </p:sp>
      <p:sp>
        <p:nvSpPr>
          <p:cNvPr id="11" name="圆角矩形 18">
            <a:extLst>
              <a:ext uri="{FF2B5EF4-FFF2-40B4-BE49-F238E27FC236}">
                <a16:creationId xmlns:a16="http://schemas.microsoft.com/office/drawing/2014/main" id="{0D75B32E-075D-1BD5-3B26-7225B986E6FB}"/>
              </a:ext>
            </a:extLst>
          </p:cNvPr>
          <p:cNvSpPr/>
          <p:nvPr/>
        </p:nvSpPr>
        <p:spPr bwMode="auto">
          <a:xfrm>
            <a:off x="1150008" y="4488054"/>
            <a:ext cx="4295362" cy="1906883"/>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26E150DD-BD62-E5D8-CBC2-A662601D2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700" y="884423"/>
            <a:ext cx="4967716" cy="1181511"/>
          </a:xfrm>
          <a:prstGeom prst="rect">
            <a:avLst/>
          </a:prstGeom>
        </p:spPr>
      </p:pic>
      <p:pic>
        <p:nvPicPr>
          <p:cNvPr id="13" name="图片 12">
            <a:extLst>
              <a:ext uri="{FF2B5EF4-FFF2-40B4-BE49-F238E27FC236}">
                <a16:creationId xmlns:a16="http://schemas.microsoft.com/office/drawing/2014/main" id="{59CE443C-EAFA-E050-BCD3-10FD3C944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566" y="2122621"/>
            <a:ext cx="3224470" cy="4386542"/>
          </a:xfrm>
          <a:prstGeom prst="rect">
            <a:avLst/>
          </a:prstGeom>
        </p:spPr>
      </p:pic>
    </p:spTree>
    <p:extLst>
      <p:ext uri="{BB962C8B-B14F-4D97-AF65-F5344CB8AC3E}">
        <p14:creationId xmlns:p14="http://schemas.microsoft.com/office/powerpoint/2010/main" val="821551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4513579" y="633046"/>
            <a:ext cx="6957451" cy="6066692"/>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sp>
        <p:nvSpPr>
          <p:cNvPr id="18" name="矩形 87"/>
          <p:cNvSpPr>
            <a:spLocks noChangeArrowheads="1"/>
          </p:cNvSpPr>
          <p:nvPr/>
        </p:nvSpPr>
        <p:spPr bwMode="auto">
          <a:xfrm>
            <a:off x="851828" y="4608466"/>
            <a:ext cx="3377323" cy="1569660"/>
          </a:xfrm>
          <a:prstGeom prst="rect">
            <a:avLst/>
          </a:prstGeom>
          <a:noFill/>
          <a:ln w="9525">
            <a:noFill/>
            <a:miter lim="800000"/>
          </a:ln>
        </p:spPr>
        <p:txBody>
          <a:bodyPr wrap="square">
            <a:spAutoFit/>
          </a:bodyPr>
          <a:lstStyle/>
          <a:p>
            <a:r>
              <a:rPr lang="zh-CN" altLang="en-US" sz="1600" dirty="0"/>
              <a:t>解决方案：</a:t>
            </a:r>
            <a:endParaRPr lang="en-US" altLang="zh-CN" sz="1600" dirty="0"/>
          </a:p>
          <a:p>
            <a:r>
              <a:rPr lang="zh-CN" altLang="en-US" sz="1600" dirty="0"/>
              <a:t>在</a:t>
            </a:r>
            <a:r>
              <a:rPr lang="en-US" altLang="zh-CN" sz="1600" dirty="0" err="1"/>
              <a:t>cpp</a:t>
            </a:r>
            <a:r>
              <a:rPr lang="zh-CN" altLang="en-US" sz="1600" dirty="0"/>
              <a:t>文件同路径下创建一个</a:t>
            </a:r>
            <a:r>
              <a:rPr lang="en-US" altLang="zh-CN" sz="1600" dirty="0"/>
              <a:t>highest_score.txt</a:t>
            </a:r>
            <a:r>
              <a:rPr lang="zh-CN" altLang="en-US" sz="1600" dirty="0"/>
              <a:t>文件，以用来存储最高分。</a:t>
            </a:r>
            <a:endParaRPr lang="en-US" altLang="zh-CN" sz="1600" dirty="0"/>
          </a:p>
          <a:p>
            <a:r>
              <a:rPr lang="zh-CN" altLang="en-US" sz="1600" dirty="0"/>
              <a:t>在代码中通过读取文件函数和写入文件函数对文件进行操作。</a:t>
            </a:r>
            <a:endParaRPr lang="en-US" altLang="zh-CN" sz="1600" dirty="0"/>
          </a:p>
        </p:txBody>
      </p:sp>
      <p:sp>
        <p:nvSpPr>
          <p:cNvPr id="19" name="圆角矩形 18"/>
          <p:cNvSpPr/>
          <p:nvPr/>
        </p:nvSpPr>
        <p:spPr bwMode="auto">
          <a:xfrm>
            <a:off x="775627" y="4520812"/>
            <a:ext cx="3582136" cy="1744968"/>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21323" y="1094757"/>
            <a:ext cx="2895600" cy="523220"/>
          </a:xfrm>
          <a:prstGeom prst="rect">
            <a:avLst/>
          </a:prstGeom>
          <a:noFill/>
        </p:spPr>
        <p:txBody>
          <a:bodyPr wrap="square">
            <a:spAutoFit/>
          </a:bodyPr>
          <a:lstStyle/>
          <a:p>
            <a:pPr algn="ctr"/>
            <a:r>
              <a:rPr lang="zh-CN" altLang="en-US" sz="2800" b="1" dirty="0">
                <a:solidFill>
                  <a:schemeClr val="bg2">
                    <a:lumMod val="10000"/>
                  </a:schemeClr>
                </a:solidFill>
                <a:cs typeface="+mn-ea"/>
                <a:sym typeface="+mn-lt"/>
              </a:rPr>
              <a:t>存储最高分实现</a:t>
            </a:r>
          </a:p>
        </p:txBody>
      </p:sp>
      <p:pic>
        <p:nvPicPr>
          <p:cNvPr id="3" name="图片 2">
            <a:extLst>
              <a:ext uri="{FF2B5EF4-FFF2-40B4-BE49-F238E27FC236}">
                <a16:creationId xmlns:a16="http://schemas.microsoft.com/office/drawing/2014/main" id="{1CDD4D6C-95D8-564F-F788-FFE896D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28" y="2106270"/>
            <a:ext cx="3197572" cy="1926248"/>
          </a:xfrm>
          <a:prstGeom prst="rect">
            <a:avLst/>
          </a:prstGeom>
        </p:spPr>
      </p:pic>
      <p:pic>
        <p:nvPicPr>
          <p:cNvPr id="5" name="图片 4">
            <a:extLst>
              <a:ext uri="{FF2B5EF4-FFF2-40B4-BE49-F238E27FC236}">
                <a16:creationId xmlns:a16="http://schemas.microsoft.com/office/drawing/2014/main" id="{11ADABB9-4F75-90C6-D380-37C88C1D6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30" y="779585"/>
            <a:ext cx="4053128" cy="5707106"/>
          </a:xfrm>
          <a:prstGeom prst="rect">
            <a:avLst/>
          </a:prstGeom>
        </p:spPr>
      </p:pic>
      <p:pic>
        <p:nvPicPr>
          <p:cNvPr id="13" name="图片 12">
            <a:extLst>
              <a:ext uri="{FF2B5EF4-FFF2-40B4-BE49-F238E27FC236}">
                <a16:creationId xmlns:a16="http://schemas.microsoft.com/office/drawing/2014/main" id="{ED6D87D5-87AD-5F09-20F6-14AA61425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832" y="3289734"/>
            <a:ext cx="4351609" cy="1160429"/>
          </a:xfrm>
          <a:prstGeom prst="rect">
            <a:avLst/>
          </a:prstGeom>
        </p:spPr>
      </p:pic>
      <p:sp>
        <p:nvSpPr>
          <p:cNvPr id="15" name="文本框 14">
            <a:extLst>
              <a:ext uri="{FF2B5EF4-FFF2-40B4-BE49-F238E27FC236}">
                <a16:creationId xmlns:a16="http://schemas.microsoft.com/office/drawing/2014/main" id="{47B0B5EB-73EA-0E98-4503-97CF260DD9C0}"/>
              </a:ext>
            </a:extLst>
          </p:cNvPr>
          <p:cNvSpPr txBox="1"/>
          <p:nvPr/>
        </p:nvSpPr>
        <p:spPr>
          <a:xfrm>
            <a:off x="8346830" y="4520812"/>
            <a:ext cx="2760785" cy="2036528"/>
          </a:xfrm>
          <a:prstGeom prst="rect">
            <a:avLst/>
          </a:prstGeom>
          <a:noFill/>
        </p:spPr>
        <p:txBody>
          <a:bodyPr wrap="square">
            <a:spAutoFit/>
          </a:bodyPr>
          <a:lstStyle/>
          <a:p>
            <a:r>
              <a:rPr lang="zh-CN" altLang="en-US" sz="1800" dirty="0"/>
              <a:t>在每局游戏结束的时候，先获取当前局的得分，通过读取文件操作获取历史最高分，和当前得分进行比较，如果当前得分大于历史最高分，则进行写入文件操作，否则不进行。</a:t>
            </a:r>
          </a:p>
        </p:txBody>
      </p:sp>
    </p:spTree>
    <p:extLst>
      <p:ext uri="{BB962C8B-B14F-4D97-AF65-F5344CB8AC3E}">
        <p14:creationId xmlns:p14="http://schemas.microsoft.com/office/powerpoint/2010/main" val="278666330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860665" y="2860040"/>
            <a:ext cx="4347845" cy="4288155"/>
            <a:chOff x="11368" y="3596"/>
            <a:chExt cx="7832" cy="7724"/>
          </a:xfrm>
        </p:grpSpPr>
        <p:sp>
          <p:nvSpPr>
            <p:cNvPr id="5" name="直角三角形 4"/>
            <p:cNvSpPr/>
            <p:nvPr/>
          </p:nvSpPr>
          <p:spPr>
            <a:xfrm flipH="1">
              <a:off x="16420" y="5794"/>
              <a:ext cx="2780" cy="5020"/>
            </a:xfrm>
            <a:prstGeom prst="rtTriangl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6"/>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13" name="组合 12"/>
          <p:cNvGrpSpPr/>
          <p:nvPr/>
        </p:nvGrpSpPr>
        <p:grpSpPr>
          <a:xfrm flipH="1" flipV="1">
            <a:off x="0" y="-282575"/>
            <a:ext cx="4347845" cy="4288155"/>
            <a:chOff x="11368" y="3596"/>
            <a:chExt cx="7832" cy="7724"/>
          </a:xfrm>
        </p:grpSpPr>
        <p:sp>
          <p:nvSpPr>
            <p:cNvPr id="14" name="直角三角形 13"/>
            <p:cNvSpPr/>
            <p:nvPr/>
          </p:nvSpPr>
          <p:spPr>
            <a:xfrm flipH="1">
              <a:off x="16420" y="5794"/>
              <a:ext cx="2780" cy="5020"/>
            </a:xfrm>
            <a:prstGeom prst="rtTriangl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CAE8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15"/>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任意多边形 16"/>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8" name="任意多边形 17"/>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9" name="任意多边形 18"/>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0" name="任意多边形 19"/>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1" name="任意多边形 20"/>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cxnSp>
        <p:nvCxnSpPr>
          <p:cNvPr id="2" name="直接连接符 1"/>
          <p:cNvCxnSpPr/>
          <p:nvPr/>
        </p:nvCxnSpPr>
        <p:spPr>
          <a:xfrm>
            <a:off x="2346008" y="3474720"/>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143491"/>
            <a:ext cx="7913370" cy="1323439"/>
          </a:xfrm>
          <a:prstGeom prst="rect">
            <a:avLst/>
          </a:prstGeom>
          <a:noFill/>
        </p:spPr>
        <p:txBody>
          <a:bodyPr wrap="square" rtlCol="0">
            <a:spAutoFit/>
          </a:bodyPr>
          <a:lstStyle/>
          <a:p>
            <a:pPr algn="ctr"/>
            <a:r>
              <a:rPr lang="zh-CN" altLang="en-US" sz="8000" b="1" dirty="0">
                <a:cs typeface="+mn-ea"/>
                <a:sym typeface="+mn-lt"/>
              </a:rPr>
              <a:t>感谢</a:t>
            </a:r>
            <a:r>
              <a:rPr lang="zh-CN" altLang="en-US" sz="8000" b="1" dirty="0">
                <a:solidFill>
                  <a:srgbClr val="E39E72"/>
                </a:solidFill>
                <a:cs typeface="+mn-ea"/>
                <a:sym typeface="+mn-lt"/>
              </a:rPr>
              <a:t>观看</a:t>
            </a:r>
          </a:p>
        </p:txBody>
      </p:sp>
      <p:sp>
        <p:nvSpPr>
          <p:cNvPr id="4" name="文本框 3"/>
          <p:cNvSpPr txBox="1"/>
          <p:nvPr/>
        </p:nvSpPr>
        <p:spPr>
          <a:xfrm>
            <a:off x="2299970" y="3702685"/>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28" name="椭圆 27"/>
          <p:cNvSpPr/>
          <p:nvPr/>
        </p:nvSpPr>
        <p:spPr>
          <a:xfrm>
            <a:off x="7424420" y="1444625"/>
            <a:ext cx="370205" cy="370205"/>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1500"/>
                            </p:stCondLst>
                            <p:childTnLst>
                              <p:par>
                                <p:cTn id="29" presetID="2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ppt_y</p:attrName>
                                        </p:attrNameLst>
                                      </p:cBhvr>
                                      <p:tavLst>
                                        <p:tav tm="0">
                                          <p:val>
                                            <p:strVal val="#ppt_y+#ppt_h*1.125000"/>
                                          </p:val>
                                        </p:tav>
                                        <p:tav tm="100000">
                                          <p:val>
                                            <p:strVal val="#ppt_y"/>
                                          </p:val>
                                        </p:tav>
                                      </p:tavLst>
                                    </p:anim>
                                    <p:animEffect transition="in" filter="wipe(up)">
                                      <p:cBhvr>
                                        <p:cTn id="37" dur="500"/>
                                        <p:tgtEl>
                                          <p:spTgt spid="3"/>
                                        </p:tgtEl>
                                      </p:cBhvr>
                                    </p:animEffect>
                                  </p:childTnLst>
                                </p:cTn>
                              </p:par>
                            </p:childTnLst>
                          </p:cTn>
                        </p:par>
                        <p:par>
                          <p:cTn id="38" fill="hold">
                            <p:stCondLst>
                              <p:cond delay="2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
                                        </p:tgtEl>
                                        <p:attrNameLst>
                                          <p:attrName>ppt_y</p:attrName>
                                        </p:attrNameLst>
                                      </p:cBhvr>
                                      <p:tavLst>
                                        <p:tav tm="0">
                                          <p:val>
                                            <p:strVal val="#ppt_y"/>
                                          </p:val>
                                        </p:tav>
                                        <p:tav tm="100000">
                                          <p:val>
                                            <p:strVal val="#ppt_y"/>
                                          </p:val>
                                        </p:tav>
                                      </p:tavLst>
                                    </p:anim>
                                    <p:anim calcmode="lin" valueType="num">
                                      <p:cBhvr>
                                        <p:cTn id="4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p>
            <a:pPr algn="ctr"/>
            <a:r>
              <a:rPr lang="zh-CN" altLang="en-US" sz="7200" b="1" dirty="0">
                <a:cs typeface="+mn-ea"/>
                <a:sym typeface="+mn-lt"/>
              </a:rPr>
              <a:t>项目设计</a:t>
            </a:r>
            <a:endParaRPr lang="zh-CN" altLang="en-US" sz="7200" b="1" dirty="0">
              <a:solidFill>
                <a:srgbClr val="E39E72"/>
              </a:solidFill>
              <a:cs typeface="+mn-ea"/>
              <a:sym typeface="+mn-lt"/>
            </a:endParaRP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1</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36574" y="898135"/>
            <a:ext cx="2856230"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项目架构：</a:t>
            </a:r>
          </a:p>
        </p:txBody>
      </p:sp>
      <p:grpSp>
        <p:nvGrpSpPr>
          <p:cNvPr id="3" name="组合 2"/>
          <p:cNvGrpSpPr/>
          <p:nvPr/>
        </p:nvGrpSpPr>
        <p:grpSpPr>
          <a:xfrm>
            <a:off x="351790" y="237490"/>
            <a:ext cx="3771900" cy="628650"/>
            <a:chOff x="554" y="296"/>
            <a:chExt cx="5940" cy="990"/>
          </a:xfrm>
        </p:grpSpPr>
        <p:sp>
          <p:nvSpPr>
            <p:cNvPr id="2" name="圆角矩形 1"/>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p>
          </p:txBody>
        </p:sp>
        <p:sp>
          <p:nvSpPr>
            <p:cNvPr id="25" name="文本框 24"/>
            <p:cNvSpPr txBox="1"/>
            <p:nvPr/>
          </p:nvSpPr>
          <p:spPr>
            <a:xfrm>
              <a:off x="1544" y="332"/>
              <a:ext cx="4951" cy="919"/>
            </a:xfrm>
            <a:prstGeom prst="rect">
              <a:avLst/>
            </a:prstGeom>
            <a:noFill/>
          </p:spPr>
          <p:txBody>
            <a:bodyPr wrap="square" rtlCol="0">
              <a:spAutoFit/>
            </a:bodyPr>
            <a:lstStyle/>
            <a:p>
              <a:r>
                <a:rPr lang="zh-CN" altLang="en-US" sz="3200" b="1" dirty="0">
                  <a:cs typeface="+mn-ea"/>
                  <a:sym typeface="+mn-lt"/>
                </a:rPr>
                <a:t>项目设计</a:t>
              </a:r>
            </a:p>
          </p:txBody>
        </p:sp>
      </p:grpSp>
      <p:pic>
        <p:nvPicPr>
          <p:cNvPr id="14" name="图片 13">
            <a:extLst>
              <a:ext uri="{FF2B5EF4-FFF2-40B4-BE49-F238E27FC236}">
                <a16:creationId xmlns:a16="http://schemas.microsoft.com/office/drawing/2014/main" id="{96562059-DB98-1F7C-C595-89BA042B1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077" y="1495350"/>
            <a:ext cx="8563707" cy="516775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8928" y="3130392"/>
            <a:ext cx="2856230"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项目开发过程：</a:t>
            </a:r>
          </a:p>
        </p:txBody>
      </p:sp>
      <p:grpSp>
        <p:nvGrpSpPr>
          <p:cNvPr id="3" name="组合 2"/>
          <p:cNvGrpSpPr/>
          <p:nvPr/>
        </p:nvGrpSpPr>
        <p:grpSpPr>
          <a:xfrm>
            <a:off x="351790" y="237490"/>
            <a:ext cx="3771900" cy="628650"/>
            <a:chOff x="554" y="296"/>
            <a:chExt cx="5940" cy="990"/>
          </a:xfrm>
        </p:grpSpPr>
        <p:sp>
          <p:nvSpPr>
            <p:cNvPr id="2" name="圆角矩形 1"/>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p>
          </p:txBody>
        </p:sp>
        <p:sp>
          <p:nvSpPr>
            <p:cNvPr id="25" name="文本框 24"/>
            <p:cNvSpPr txBox="1"/>
            <p:nvPr/>
          </p:nvSpPr>
          <p:spPr>
            <a:xfrm>
              <a:off x="1544" y="332"/>
              <a:ext cx="4951" cy="919"/>
            </a:xfrm>
            <a:prstGeom prst="rect">
              <a:avLst/>
            </a:prstGeom>
            <a:noFill/>
          </p:spPr>
          <p:txBody>
            <a:bodyPr wrap="square" rtlCol="0">
              <a:spAutoFit/>
            </a:bodyPr>
            <a:lstStyle/>
            <a:p>
              <a:r>
                <a:rPr lang="zh-CN" altLang="en-US" sz="3200" b="1" dirty="0">
                  <a:cs typeface="+mn-ea"/>
                  <a:sym typeface="+mn-lt"/>
                </a:rPr>
                <a:t>项目设计</a:t>
              </a:r>
            </a:p>
          </p:txBody>
        </p:sp>
      </p:grpSp>
      <p:pic>
        <p:nvPicPr>
          <p:cNvPr id="5" name="图片 4">
            <a:extLst>
              <a:ext uri="{FF2B5EF4-FFF2-40B4-BE49-F238E27FC236}">
                <a16:creationId xmlns:a16="http://schemas.microsoft.com/office/drawing/2014/main" id="{BBAE7693-B503-92A6-8508-8A0C090D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60" y="533400"/>
            <a:ext cx="4969319" cy="6260123"/>
          </a:xfrm>
          <a:prstGeom prst="rect">
            <a:avLst/>
          </a:prstGeom>
        </p:spPr>
      </p:pic>
    </p:spTree>
    <p:extLst>
      <p:ext uri="{BB962C8B-B14F-4D97-AF65-F5344CB8AC3E}">
        <p14:creationId xmlns:p14="http://schemas.microsoft.com/office/powerpoint/2010/main" val="15111412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项目主要功能特色</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2</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1077595" y="2869565"/>
            <a:ext cx="1610995" cy="1610360"/>
            <a:chOff x="1874" y="4149"/>
            <a:chExt cx="2537" cy="2536"/>
          </a:xfrm>
        </p:grpSpPr>
        <p:sp>
          <p:nvSpPr>
            <p:cNvPr id="4" name="Oval 3"/>
            <p:cNvSpPr/>
            <p:nvPr/>
          </p:nvSpPr>
          <p:spPr>
            <a:xfrm>
              <a:off x="1874" y="4149"/>
              <a:ext cx="2536" cy="2536"/>
            </a:xfrm>
            <a:prstGeom prst="ellips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3" name="文本框 2"/>
            <p:cNvSpPr txBox="1"/>
            <p:nvPr/>
          </p:nvSpPr>
          <p:spPr>
            <a:xfrm>
              <a:off x="1874" y="5127"/>
              <a:ext cx="2537" cy="1018"/>
            </a:xfrm>
            <a:prstGeom prst="rect">
              <a:avLst/>
            </a:prstGeom>
            <a:noFill/>
          </p:spPr>
          <p:txBody>
            <a:bodyPr wrap="square" rtlCol="0">
              <a:spAutoFit/>
            </a:bodyPr>
            <a:lstStyle/>
            <a:p>
              <a:r>
                <a:rPr lang="zh-CN" altLang="en-US" b="1" dirty="0">
                  <a:solidFill>
                    <a:schemeClr val="bg2">
                      <a:lumMod val="10000"/>
                    </a:schemeClr>
                  </a:solidFill>
                  <a:cs typeface="+mn-ea"/>
                  <a:sym typeface="+mn-lt"/>
                </a:rPr>
                <a:t>主要功能特色</a:t>
              </a:r>
            </a:p>
            <a:p>
              <a:endParaRPr lang="zh-CN" altLang="en-US" b="1" dirty="0">
                <a:solidFill>
                  <a:schemeClr val="bg2">
                    <a:lumMod val="10000"/>
                  </a:schemeClr>
                </a:solidFill>
                <a:cs typeface="+mn-ea"/>
                <a:sym typeface="+mn-lt"/>
              </a:endParaRPr>
            </a:p>
          </p:txBody>
        </p:sp>
      </p:grpSp>
      <p:grpSp>
        <p:nvGrpSpPr>
          <p:cNvPr id="19" name="组合 18"/>
          <p:cNvGrpSpPr/>
          <p:nvPr/>
        </p:nvGrpSpPr>
        <p:grpSpPr>
          <a:xfrm>
            <a:off x="9279890" y="2869565"/>
            <a:ext cx="1620520" cy="1610360"/>
            <a:chOff x="14791" y="4149"/>
            <a:chExt cx="2552" cy="2536"/>
          </a:xfrm>
        </p:grpSpPr>
        <p:sp>
          <p:nvSpPr>
            <p:cNvPr id="5" name="Oval 4"/>
            <p:cNvSpPr/>
            <p:nvPr/>
          </p:nvSpPr>
          <p:spPr>
            <a:xfrm>
              <a:off x="14791" y="4149"/>
              <a:ext cx="2536" cy="2536"/>
            </a:xfrm>
            <a:prstGeom prst="ellips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8" name="文本框 7"/>
            <p:cNvSpPr txBox="1"/>
            <p:nvPr/>
          </p:nvSpPr>
          <p:spPr>
            <a:xfrm>
              <a:off x="14806" y="5110"/>
              <a:ext cx="2537" cy="580"/>
            </a:xfrm>
            <a:prstGeom prst="rect">
              <a:avLst/>
            </a:prstGeom>
            <a:noFill/>
          </p:spPr>
          <p:txBody>
            <a:bodyPr wrap="square" rtlCol="0">
              <a:spAutoFit/>
            </a:bodyPr>
            <a:lstStyle/>
            <a:p>
              <a:pPr algn="ctr"/>
              <a:r>
                <a:rPr lang="zh-CN" altLang="en-US" b="1" dirty="0">
                  <a:solidFill>
                    <a:schemeClr val="bg2">
                      <a:lumMod val="10000"/>
                    </a:schemeClr>
                  </a:solidFill>
                  <a:cs typeface="+mn-ea"/>
                  <a:sym typeface="+mn-lt"/>
                </a:rPr>
                <a:t>项目实现</a:t>
              </a:r>
            </a:p>
          </p:txBody>
        </p:sp>
      </p:grpSp>
      <p:grpSp>
        <p:nvGrpSpPr>
          <p:cNvPr id="26" name="组合 25"/>
          <p:cNvGrpSpPr/>
          <p:nvPr/>
        </p:nvGrpSpPr>
        <p:grpSpPr>
          <a:xfrm>
            <a:off x="2001520" y="1453515"/>
            <a:ext cx="8189595" cy="2961640"/>
            <a:chOff x="3329" y="1909"/>
            <a:chExt cx="12897" cy="4664"/>
          </a:xfrm>
        </p:grpSpPr>
        <p:sp>
          <p:nvSpPr>
            <p:cNvPr id="17" name="Arc 16"/>
            <p:cNvSpPr/>
            <p:nvPr/>
          </p:nvSpPr>
          <p:spPr>
            <a:xfrm>
              <a:off x="3329" y="2280"/>
              <a:ext cx="12897" cy="4293"/>
            </a:xfrm>
            <a:prstGeom prst="arc">
              <a:avLst>
                <a:gd name="adj1" fmla="val 10951277"/>
                <a:gd name="adj2" fmla="val 21465256"/>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0" name="组合 19"/>
            <p:cNvGrpSpPr/>
            <p:nvPr/>
          </p:nvGrpSpPr>
          <p:grpSpPr>
            <a:xfrm>
              <a:off x="7183" y="1909"/>
              <a:ext cx="5350" cy="839"/>
              <a:chOff x="7183" y="1909"/>
              <a:chExt cx="5350" cy="839"/>
            </a:xfrm>
          </p:grpSpPr>
          <p:sp>
            <p:nvSpPr>
              <p:cNvPr id="34" name="Rectangle: Rounded Corners 33"/>
              <p:cNvSpPr/>
              <p:nvPr/>
            </p:nvSpPr>
            <p:spPr>
              <a:xfrm>
                <a:off x="7183" y="1909"/>
                <a:ext cx="5187"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9" name="文本框 8"/>
              <p:cNvSpPr txBox="1"/>
              <p:nvPr/>
            </p:nvSpPr>
            <p:spPr>
              <a:xfrm>
                <a:off x="7277" y="2073"/>
                <a:ext cx="5256" cy="582"/>
              </a:xfrm>
              <a:prstGeom prst="rect">
                <a:avLst/>
              </a:prstGeom>
              <a:noFill/>
            </p:spPr>
            <p:txBody>
              <a:bodyPr wrap="square" rtlCol="0">
                <a:spAutoFit/>
              </a:bodyPr>
              <a:lstStyle/>
              <a:p>
                <a:r>
                  <a:rPr lang="zh-CN" altLang="en-US" dirty="0">
                    <a:solidFill>
                      <a:schemeClr val="tx1"/>
                    </a:solidFill>
                    <a:cs typeface="+mn-ea"/>
                    <a:sym typeface="+mn-lt"/>
                  </a:rPr>
                  <a:t>实现飞机操作和基本游戏机制</a:t>
                </a:r>
              </a:p>
            </p:txBody>
          </p:sp>
        </p:grpSp>
      </p:grpSp>
      <p:grpSp>
        <p:nvGrpSpPr>
          <p:cNvPr id="27" name="组合 26"/>
          <p:cNvGrpSpPr/>
          <p:nvPr/>
        </p:nvGrpSpPr>
        <p:grpSpPr>
          <a:xfrm>
            <a:off x="2481580" y="2320925"/>
            <a:ext cx="6955155" cy="1403350"/>
            <a:chOff x="4085" y="3285"/>
            <a:chExt cx="10953" cy="2210"/>
          </a:xfrm>
        </p:grpSpPr>
        <p:sp>
          <p:nvSpPr>
            <p:cNvPr id="12" name="Arc 11"/>
            <p:cNvSpPr/>
            <p:nvPr/>
          </p:nvSpPr>
          <p:spPr>
            <a:xfrm>
              <a:off x="4085" y="3595"/>
              <a:ext cx="10953" cy="1900"/>
            </a:xfrm>
            <a:prstGeom prst="arc">
              <a:avLst>
                <a:gd name="adj1" fmla="val 10795226"/>
                <a:gd name="adj2" fmla="val 0"/>
              </a:avLst>
            </a:prstGeom>
            <a:ln w="25400">
              <a:solidFill>
                <a:srgbClr val="ADDCCC"/>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2" name="组合 21"/>
            <p:cNvGrpSpPr/>
            <p:nvPr/>
          </p:nvGrpSpPr>
          <p:grpSpPr>
            <a:xfrm>
              <a:off x="7516" y="3285"/>
              <a:ext cx="4449" cy="839"/>
              <a:chOff x="7516" y="3285"/>
              <a:chExt cx="4449" cy="839"/>
            </a:xfrm>
          </p:grpSpPr>
          <p:sp>
            <p:nvSpPr>
              <p:cNvPr id="31" name="Rectangle: Rounded Corners 30"/>
              <p:cNvSpPr/>
              <p:nvPr/>
            </p:nvSpPr>
            <p:spPr>
              <a:xfrm>
                <a:off x="7516" y="3285"/>
                <a:ext cx="4449" cy="839"/>
              </a:xfrm>
              <a:prstGeom prst="roundRect">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0" name="文本框 9"/>
              <p:cNvSpPr txBox="1"/>
              <p:nvPr/>
            </p:nvSpPr>
            <p:spPr>
              <a:xfrm>
                <a:off x="7823" y="3414"/>
                <a:ext cx="4037" cy="582"/>
              </a:xfrm>
              <a:prstGeom prst="rect">
                <a:avLst/>
              </a:prstGeom>
              <a:noFill/>
            </p:spPr>
            <p:txBody>
              <a:bodyPr wrap="square" rtlCol="0">
                <a:spAutoFit/>
              </a:bodyPr>
              <a:lstStyle/>
              <a:p>
                <a:r>
                  <a:rPr lang="zh-CN" altLang="en-US" dirty="0">
                    <a:solidFill>
                      <a:schemeClr val="tx1"/>
                    </a:solidFill>
                    <a:cs typeface="+mn-ea"/>
                    <a:sym typeface="+mn-lt"/>
                  </a:rPr>
                  <a:t>实现了图像和动画效果</a:t>
                </a:r>
              </a:p>
            </p:txBody>
          </p:sp>
        </p:grpSp>
      </p:grpSp>
      <p:grpSp>
        <p:nvGrpSpPr>
          <p:cNvPr id="28" name="组合 27"/>
          <p:cNvGrpSpPr/>
          <p:nvPr/>
        </p:nvGrpSpPr>
        <p:grpSpPr>
          <a:xfrm>
            <a:off x="2687955" y="3406775"/>
            <a:ext cx="6601460" cy="532765"/>
            <a:chOff x="4410" y="4995"/>
            <a:chExt cx="10396" cy="839"/>
          </a:xfrm>
        </p:grpSpPr>
        <p:cxnSp>
          <p:nvCxnSpPr>
            <p:cNvPr id="21" name="Straight Connector 20"/>
            <p:cNvCxnSpPr/>
            <p:nvPr/>
          </p:nvCxnSpPr>
          <p:spPr>
            <a:xfrm>
              <a:off x="4410" y="5436"/>
              <a:ext cx="10396" cy="0"/>
            </a:xfrm>
            <a:prstGeom prst="line">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7516" y="4995"/>
              <a:ext cx="4774" cy="839"/>
              <a:chOff x="7516" y="4995"/>
              <a:chExt cx="4774" cy="839"/>
            </a:xfrm>
          </p:grpSpPr>
          <p:sp>
            <p:nvSpPr>
              <p:cNvPr id="30" name="Rectangle: Rounded Corners 29"/>
              <p:cNvSpPr/>
              <p:nvPr/>
            </p:nvSpPr>
            <p:spPr>
              <a:xfrm>
                <a:off x="7516" y="4995"/>
                <a:ext cx="4449"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1" name="文本框 10"/>
              <p:cNvSpPr txBox="1"/>
              <p:nvPr/>
            </p:nvSpPr>
            <p:spPr>
              <a:xfrm>
                <a:off x="8327" y="5135"/>
                <a:ext cx="3963" cy="582"/>
              </a:xfrm>
              <a:prstGeom prst="rect">
                <a:avLst/>
              </a:prstGeom>
              <a:noFill/>
            </p:spPr>
            <p:txBody>
              <a:bodyPr wrap="square" rtlCol="0">
                <a:spAutoFit/>
              </a:bodyPr>
              <a:lstStyle/>
              <a:p>
                <a:r>
                  <a:rPr lang="zh-CN" altLang="en-US" dirty="0">
                    <a:solidFill>
                      <a:schemeClr val="tx1"/>
                    </a:solidFill>
                    <a:cs typeface="+mn-ea"/>
                    <a:sym typeface="+mn-lt"/>
                  </a:rPr>
                  <a:t>实现了用户交互</a:t>
                </a:r>
              </a:p>
            </p:txBody>
          </p:sp>
        </p:grpSp>
      </p:grpSp>
      <p:grpSp>
        <p:nvGrpSpPr>
          <p:cNvPr id="29" name="组合 28"/>
          <p:cNvGrpSpPr/>
          <p:nvPr/>
        </p:nvGrpSpPr>
        <p:grpSpPr>
          <a:xfrm>
            <a:off x="2390775" y="3717925"/>
            <a:ext cx="7148830" cy="1333500"/>
            <a:chOff x="3942" y="5485"/>
            <a:chExt cx="11258" cy="2100"/>
          </a:xfrm>
        </p:grpSpPr>
        <p:sp>
          <p:nvSpPr>
            <p:cNvPr id="16" name="Arc 15"/>
            <p:cNvSpPr/>
            <p:nvPr/>
          </p:nvSpPr>
          <p:spPr>
            <a:xfrm rot="10800000">
              <a:off x="3942" y="5485"/>
              <a:ext cx="11258" cy="1766"/>
            </a:xfrm>
            <a:prstGeom prst="arc">
              <a:avLst>
                <a:gd name="adj1" fmla="val 10795226"/>
                <a:gd name="adj2" fmla="val 0"/>
              </a:avLst>
            </a:prstGeom>
            <a:ln w="25400">
              <a:solidFill>
                <a:srgbClr val="ADDCCC"/>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4" name="组合 23"/>
            <p:cNvGrpSpPr/>
            <p:nvPr/>
          </p:nvGrpSpPr>
          <p:grpSpPr>
            <a:xfrm>
              <a:off x="7516" y="6746"/>
              <a:ext cx="4449" cy="839"/>
              <a:chOff x="7516" y="6746"/>
              <a:chExt cx="4449" cy="839"/>
            </a:xfrm>
          </p:grpSpPr>
          <p:sp>
            <p:nvSpPr>
              <p:cNvPr id="32" name="Rectangle: Rounded Corners 31"/>
              <p:cNvSpPr/>
              <p:nvPr/>
            </p:nvSpPr>
            <p:spPr>
              <a:xfrm>
                <a:off x="7516" y="6746"/>
                <a:ext cx="4449" cy="839"/>
              </a:xfrm>
              <a:prstGeom prst="roundRect">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3" name="文本框 12"/>
              <p:cNvSpPr txBox="1"/>
              <p:nvPr/>
            </p:nvSpPr>
            <p:spPr>
              <a:xfrm>
                <a:off x="8015" y="6884"/>
                <a:ext cx="3781" cy="582"/>
              </a:xfrm>
              <a:prstGeom prst="rect">
                <a:avLst/>
              </a:prstGeom>
              <a:noFill/>
            </p:spPr>
            <p:txBody>
              <a:bodyPr wrap="square" rtlCol="0">
                <a:spAutoFit/>
              </a:bodyPr>
              <a:lstStyle/>
              <a:p>
                <a:r>
                  <a:rPr lang="zh-CN" altLang="en-US" dirty="0">
                    <a:solidFill>
                      <a:schemeClr val="tx1"/>
                    </a:solidFill>
                    <a:cs typeface="+mn-ea"/>
                    <a:sym typeface="+mn-lt"/>
                  </a:rPr>
                  <a:t>实现游戏结束的彩蛋</a:t>
                </a:r>
              </a:p>
            </p:txBody>
          </p:sp>
        </p:grpSp>
      </p:grpSp>
      <p:grpSp>
        <p:nvGrpSpPr>
          <p:cNvPr id="40" name="组合 39"/>
          <p:cNvGrpSpPr/>
          <p:nvPr/>
        </p:nvGrpSpPr>
        <p:grpSpPr>
          <a:xfrm>
            <a:off x="2001520" y="2940685"/>
            <a:ext cx="8189595" cy="2960370"/>
            <a:chOff x="3329" y="4261"/>
            <a:chExt cx="12897" cy="4662"/>
          </a:xfrm>
        </p:grpSpPr>
        <p:sp>
          <p:nvSpPr>
            <p:cNvPr id="15" name="Arc 14"/>
            <p:cNvSpPr/>
            <p:nvPr/>
          </p:nvSpPr>
          <p:spPr>
            <a:xfrm rot="10800000">
              <a:off x="3329" y="4261"/>
              <a:ext cx="12897" cy="4292"/>
            </a:xfrm>
            <a:prstGeom prst="arc">
              <a:avLst>
                <a:gd name="adj1" fmla="val 10932148"/>
                <a:gd name="adj2" fmla="val 21465256"/>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5" name="组合 24"/>
            <p:cNvGrpSpPr/>
            <p:nvPr/>
          </p:nvGrpSpPr>
          <p:grpSpPr>
            <a:xfrm>
              <a:off x="7516" y="8084"/>
              <a:ext cx="4449" cy="839"/>
              <a:chOff x="7516" y="8084"/>
              <a:chExt cx="4449" cy="839"/>
            </a:xfrm>
          </p:grpSpPr>
          <p:sp>
            <p:nvSpPr>
              <p:cNvPr id="33" name="Rectangle: Rounded Corners 32"/>
              <p:cNvSpPr/>
              <p:nvPr/>
            </p:nvSpPr>
            <p:spPr>
              <a:xfrm>
                <a:off x="7516" y="8084"/>
                <a:ext cx="4449"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4" name="文本框 13"/>
              <p:cNvSpPr txBox="1"/>
              <p:nvPr/>
            </p:nvSpPr>
            <p:spPr>
              <a:xfrm>
                <a:off x="8327" y="8262"/>
                <a:ext cx="3287" cy="582"/>
              </a:xfrm>
              <a:prstGeom prst="rect">
                <a:avLst/>
              </a:prstGeom>
              <a:noFill/>
            </p:spPr>
            <p:txBody>
              <a:bodyPr wrap="square" rtlCol="0">
                <a:spAutoFit/>
              </a:bodyPr>
              <a:lstStyle/>
              <a:p>
                <a:r>
                  <a:rPr lang="zh-CN" altLang="en-US" dirty="0">
                    <a:solidFill>
                      <a:schemeClr val="tx1"/>
                    </a:solidFill>
                    <a:cs typeface="+mn-ea"/>
                    <a:sym typeface="+mn-lt"/>
                  </a:rPr>
                  <a:t>添加了音乐音效</a:t>
                </a:r>
              </a:p>
            </p:txBody>
          </p:sp>
        </p:grpSp>
      </p:grpSp>
      <p:grpSp>
        <p:nvGrpSpPr>
          <p:cNvPr id="6" name="组合 5"/>
          <p:cNvGrpSpPr/>
          <p:nvPr/>
        </p:nvGrpSpPr>
        <p:grpSpPr>
          <a:xfrm>
            <a:off x="351790" y="237490"/>
            <a:ext cx="4249518" cy="1099820"/>
            <a:chOff x="554" y="296"/>
            <a:chExt cx="6341" cy="1732"/>
          </a:xfrm>
        </p:grpSpPr>
        <p:sp>
          <p:nvSpPr>
            <p:cNvPr id="2" name="圆角矩形 1"/>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7" name="文本框 6"/>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1000"/>
                                        <p:tgtEl>
                                          <p:spTgt spid="26"/>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1000"/>
                                        <p:tgtEl>
                                          <p:spTgt spid="29"/>
                                        </p:tgtEl>
                                      </p:cBhvr>
                                    </p:animEffect>
                                  </p:childTnLst>
                                </p:cTn>
                              </p:par>
                              <p:par>
                                <p:cTn id="23" presetID="22" presetClass="entr" presetSubtype="8"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飞机操作和基本游戏机制：</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16" name="图片 15">
            <a:extLst>
              <a:ext uri="{FF2B5EF4-FFF2-40B4-BE49-F238E27FC236}">
                <a16:creationId xmlns:a16="http://schemas.microsoft.com/office/drawing/2014/main" id="{F9AA61A2-DEC8-68D1-4CEC-B59125278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232" y="1974154"/>
            <a:ext cx="8880231" cy="4363267"/>
          </a:xfrm>
          <a:prstGeom prst="rect">
            <a:avLst/>
          </a:prstGeom>
        </p:spPr>
      </p:pic>
    </p:spTree>
    <p:extLst>
      <p:ext uri="{BB962C8B-B14F-4D97-AF65-F5344CB8AC3E}">
        <p14:creationId xmlns:p14="http://schemas.microsoft.com/office/powerpoint/2010/main" val="107252804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0" y="1258861"/>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图像和动画效果：</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20015" y="248234"/>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5" name="图片 4">
            <a:extLst>
              <a:ext uri="{FF2B5EF4-FFF2-40B4-BE49-F238E27FC236}">
                <a16:creationId xmlns:a16="http://schemas.microsoft.com/office/drawing/2014/main" id="{FDD8135D-AACE-8ECA-1C7D-735B6A535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81" y="2704452"/>
            <a:ext cx="4319588" cy="2684083"/>
          </a:xfrm>
          <a:prstGeom prst="rect">
            <a:avLst/>
          </a:prstGeom>
        </p:spPr>
      </p:pic>
      <p:pic>
        <p:nvPicPr>
          <p:cNvPr id="19" name="图片 18">
            <a:extLst>
              <a:ext uri="{FF2B5EF4-FFF2-40B4-BE49-F238E27FC236}">
                <a16:creationId xmlns:a16="http://schemas.microsoft.com/office/drawing/2014/main" id="{487566AA-F9D1-4397-1A4A-381AE3564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525" y="621323"/>
            <a:ext cx="3104224" cy="2192216"/>
          </a:xfrm>
          <a:prstGeom prst="rect">
            <a:avLst/>
          </a:prstGeom>
        </p:spPr>
      </p:pic>
      <p:sp>
        <p:nvSpPr>
          <p:cNvPr id="24" name="文本框 23">
            <a:extLst>
              <a:ext uri="{FF2B5EF4-FFF2-40B4-BE49-F238E27FC236}">
                <a16:creationId xmlns:a16="http://schemas.microsoft.com/office/drawing/2014/main" id="{EC80DD4E-D605-9DCC-660A-62000BDCE764}"/>
              </a:ext>
            </a:extLst>
          </p:cNvPr>
          <p:cNvSpPr txBox="1"/>
          <p:nvPr/>
        </p:nvSpPr>
        <p:spPr>
          <a:xfrm>
            <a:off x="228600" y="2196430"/>
            <a:ext cx="3042138" cy="416909"/>
          </a:xfrm>
          <a:prstGeom prst="rect">
            <a:avLst/>
          </a:prstGeom>
          <a:noFill/>
        </p:spPr>
        <p:txBody>
          <a:bodyPr wrap="square">
            <a:spAutoFit/>
          </a:bodyPr>
          <a:lstStyle/>
          <a:p>
            <a:pPr algn="ctr">
              <a:lnSpc>
                <a:spcPct val="130000"/>
              </a:lnSpc>
            </a:pPr>
            <a:r>
              <a:rPr lang="zh-CN" altLang="en-US" sz="1800" dirty="0">
                <a:solidFill>
                  <a:schemeClr val="bg2">
                    <a:lumMod val="10000"/>
                  </a:schemeClr>
                </a:solidFill>
                <a:cs typeface="+mn-ea"/>
                <a:sym typeface="+mn-lt"/>
              </a:rPr>
              <a:t>所用到的图片素材：</a:t>
            </a:r>
          </a:p>
        </p:txBody>
      </p:sp>
      <p:sp>
        <p:nvSpPr>
          <p:cNvPr id="27" name="文本框 26">
            <a:extLst>
              <a:ext uri="{FF2B5EF4-FFF2-40B4-BE49-F238E27FC236}">
                <a16:creationId xmlns:a16="http://schemas.microsoft.com/office/drawing/2014/main" id="{C1C609AD-3A88-3019-D416-F5DA28F9A41B}"/>
              </a:ext>
            </a:extLst>
          </p:cNvPr>
          <p:cNvSpPr txBox="1"/>
          <p:nvPr/>
        </p:nvSpPr>
        <p:spPr>
          <a:xfrm>
            <a:off x="3814104" y="1400889"/>
            <a:ext cx="3398983"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代码中所有图片的定义</a:t>
            </a:r>
            <a:r>
              <a:rPr lang="zh-CN" altLang="en-US" sz="1800" dirty="0">
                <a:solidFill>
                  <a:schemeClr val="bg2">
                    <a:lumMod val="10000"/>
                  </a:schemeClr>
                </a:solidFill>
                <a:cs typeface="+mn-ea"/>
                <a:sym typeface="+mn-lt"/>
              </a:rPr>
              <a:t>：</a:t>
            </a:r>
          </a:p>
        </p:txBody>
      </p:sp>
      <p:sp>
        <p:nvSpPr>
          <p:cNvPr id="29" name="文本框 28">
            <a:extLst>
              <a:ext uri="{FF2B5EF4-FFF2-40B4-BE49-F238E27FC236}">
                <a16:creationId xmlns:a16="http://schemas.microsoft.com/office/drawing/2014/main" id="{18D066E0-A68B-358D-2FDB-0E89EFC5CC82}"/>
              </a:ext>
            </a:extLst>
          </p:cNvPr>
          <p:cNvSpPr txBox="1"/>
          <p:nvPr/>
        </p:nvSpPr>
        <p:spPr>
          <a:xfrm>
            <a:off x="3631595" y="5649783"/>
            <a:ext cx="2198076"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代码中贴图的实现：</a:t>
            </a:r>
            <a:endParaRPr lang="zh-CN" altLang="en-US" sz="1800" dirty="0">
              <a:solidFill>
                <a:schemeClr val="bg2">
                  <a:lumMod val="10000"/>
                </a:schemeClr>
              </a:solidFill>
              <a:cs typeface="+mn-ea"/>
              <a:sym typeface="+mn-lt"/>
            </a:endParaRPr>
          </a:p>
        </p:txBody>
      </p:sp>
      <p:pic>
        <p:nvPicPr>
          <p:cNvPr id="35" name="图片 34">
            <a:extLst>
              <a:ext uri="{FF2B5EF4-FFF2-40B4-BE49-F238E27FC236}">
                <a16:creationId xmlns:a16="http://schemas.microsoft.com/office/drawing/2014/main" id="{2C29DCB1-CF38-8184-99F9-ADC9DB56D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711" y="4900007"/>
            <a:ext cx="4252038" cy="1834012"/>
          </a:xfrm>
          <a:prstGeom prst="rect">
            <a:avLst/>
          </a:prstGeom>
        </p:spPr>
      </p:pic>
      <p:pic>
        <p:nvPicPr>
          <p:cNvPr id="37" name="图片 36">
            <a:extLst>
              <a:ext uri="{FF2B5EF4-FFF2-40B4-BE49-F238E27FC236}">
                <a16:creationId xmlns:a16="http://schemas.microsoft.com/office/drawing/2014/main" id="{789C3B5F-9395-6DF1-A976-C7E44532A8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2112" y="2748879"/>
            <a:ext cx="6211282" cy="2192217"/>
          </a:xfrm>
          <a:prstGeom prst="rect">
            <a:avLst/>
          </a:prstGeom>
        </p:spPr>
      </p:pic>
    </p:spTree>
    <p:extLst>
      <p:ext uri="{BB962C8B-B14F-4D97-AF65-F5344CB8AC3E}">
        <p14:creationId xmlns:p14="http://schemas.microsoft.com/office/powerpoint/2010/main" val="1223413992"/>
      </p:ext>
    </p:extLst>
  </p:cSld>
  <p:clrMapOvr>
    <a:masterClrMapping/>
  </p:clrMapOvr>
  <p:transition spd="slow">
    <p:fade/>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ggcugz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ggcugz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1165</Words>
  <Application>Microsoft Office PowerPoint</Application>
  <PresentationFormat>宽屏</PresentationFormat>
  <Paragraphs>159</Paragraphs>
  <Slides>23</Slides>
  <Notes>15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23</vt:i4>
      </vt:variant>
    </vt:vector>
  </HeadingPairs>
  <TitlesOfParts>
    <vt:vector size="28" baseType="lpstr">
      <vt:lpstr>思源黑体</vt:lpstr>
      <vt:lpstr>微软雅黑</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姿涵 王</cp:lastModifiedBy>
  <cp:revision>142</cp:revision>
  <dcterms:created xsi:type="dcterms:W3CDTF">2021-05-19T13:00:00Z</dcterms:created>
  <dcterms:modified xsi:type="dcterms:W3CDTF">2024-06-19T04:16:41Z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CE6335B382DC454D8D9801F23F6880C3_12</vt:lpwstr>
  </property>
  <property fmtid="{D5CDD505-2E9C-101B-9397-08002B2CF9AE}" pid="3" name="KSOProductBuildVer">
    <vt:lpwstr>2052-12.1.0.15120</vt:lpwstr>
  </property>
</Properties>
</file>