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se4wOH4E0bbBBCzXVbFztup2O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7803DB-D7B0-48AC-8D74-C5F7ADAD2568}">
  <a:tblStyle styleId="{3D7803DB-D7B0-48AC-8D74-C5F7ADAD25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ccfdd5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74ccfdd5f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4ccfdd5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74ccfdd5ff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4ccfdd5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74ccfdd5f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4ccfdd5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74ccfdd5f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4ccfdd5ff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4ccfdd5f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4ccfdd5ff_5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4ccfdd5ff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4ccfdd5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74ccfdd5f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fd4f74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fd4f741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ccfdd5f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74ccfdd5ff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fd4f7412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7fd4f7412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fd4f741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7fd4f7412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4ccfdd5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74ccfdd5ff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sp>
        <p:nvSpPr>
          <p:cNvPr id="18" name="Google Shape;18;p10"/>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0"/>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0"/>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0"/>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0"/>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0"/>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19"/>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6" name="Shape 86"/>
        <p:cNvGrpSpPr/>
        <p:nvPr/>
      </p:nvGrpSpPr>
      <p:grpSpPr>
        <a:xfrm>
          <a:off x="0" y="0"/>
          <a:ext cx="0" cy="0"/>
          <a:chOff x="0" y="0"/>
          <a:chExt cx="0" cy="0"/>
        </a:xfrm>
      </p:grpSpPr>
      <p:sp>
        <p:nvSpPr>
          <p:cNvPr id="87" name="Google Shape;87;p20"/>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2" name="Shape 92"/>
        <p:cNvGrpSpPr/>
        <p:nvPr/>
      </p:nvGrpSpPr>
      <p:grpSpPr>
        <a:xfrm>
          <a:off x="0" y="0"/>
          <a:ext cx="0" cy="0"/>
          <a:chOff x="0" y="0"/>
          <a:chExt cx="0" cy="0"/>
        </a:xfrm>
      </p:grpSpPr>
      <p:sp>
        <p:nvSpPr>
          <p:cNvPr id="93" name="Google Shape;93;p21"/>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1"/>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1"/>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21"/>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sp>
        <p:nvSpPr>
          <p:cNvPr id="102" name="Google Shape;102;p22"/>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7" name="Shape 107"/>
        <p:cNvGrpSpPr/>
        <p:nvPr/>
      </p:nvGrpSpPr>
      <p:grpSpPr>
        <a:xfrm>
          <a:off x="0" y="0"/>
          <a:ext cx="0" cy="0"/>
          <a:chOff x="0" y="0"/>
          <a:chExt cx="0" cy="0"/>
        </a:xfrm>
      </p:grpSpPr>
      <p:sp>
        <p:nvSpPr>
          <p:cNvPr id="108" name="Google Shape;108;p23"/>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3"/>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2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6" name="Shape 116"/>
        <p:cNvGrpSpPr/>
        <p:nvPr/>
      </p:nvGrpSpPr>
      <p:grpSpPr>
        <a:xfrm>
          <a:off x="0" y="0"/>
          <a:ext cx="0" cy="0"/>
          <a:chOff x="0" y="0"/>
          <a:chExt cx="0" cy="0"/>
        </a:xfrm>
      </p:grpSpPr>
      <p:sp>
        <p:nvSpPr>
          <p:cNvPr id="117" name="Google Shape;117;p24"/>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4"/>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4"/>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6"/>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12"/>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1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13"/>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14"/>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14"/>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14"/>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1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17"/>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18"/>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9"/>
          <p:cNvGrpSpPr/>
          <p:nvPr/>
        </p:nvGrpSpPr>
        <p:grpSpPr>
          <a:xfrm>
            <a:off x="9206969" y="2963333"/>
            <a:ext cx="2981859" cy="3208867"/>
            <a:chOff x="9206969" y="2963333"/>
            <a:chExt cx="2981859" cy="3208867"/>
          </a:xfrm>
        </p:grpSpPr>
        <p:cxnSp>
          <p:nvCxnSpPr>
            <p:cNvPr id="7" name="Google Shape;7;p9"/>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9"/>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9"/>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9"/>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9"/>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9"/>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700050" y="3179625"/>
            <a:ext cx="10791900" cy="2431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entury Gothic"/>
              <a:buNone/>
            </a:pPr>
            <a:r>
              <a:t/>
            </a:r>
            <a:endParaRPr b="1"/>
          </a:p>
          <a:p>
            <a:pPr indent="0" lvl="0" marL="0" rtl="0" algn="ctr">
              <a:spcBef>
                <a:spcPts val="0"/>
              </a:spcBef>
              <a:spcAft>
                <a:spcPts val="0"/>
              </a:spcAft>
              <a:buClr>
                <a:schemeClr val="lt1"/>
              </a:buClr>
              <a:buSzPts val="4800"/>
              <a:buFont typeface="Century Gothic"/>
              <a:buNone/>
            </a:pPr>
            <a:r>
              <a:rPr b="1" lang="en-US"/>
              <a:t>IDENTIFY ARTIST FROM ART BASED ON NEURAL NETWORKS</a:t>
            </a:r>
            <a:endParaRPr b="1"/>
          </a:p>
          <a:p>
            <a:pPr indent="0" lvl="0" marL="0" rtl="0" algn="l">
              <a:spcBef>
                <a:spcPts val="0"/>
              </a:spcBef>
              <a:spcAft>
                <a:spcPts val="0"/>
              </a:spcAft>
              <a:buClr>
                <a:schemeClr val="lt1"/>
              </a:buClr>
              <a:buSzPts val="4800"/>
              <a:buFont typeface="Century Gothic"/>
              <a:buNone/>
            </a:pPr>
            <a:r>
              <a:rPr b="1" lang="en-US"/>
              <a:t>       </a:t>
            </a:r>
            <a:r>
              <a:rPr b="1" lang="en-US" sz="2100"/>
              <a:t>-----------------------------------------------------------------------</a:t>
            </a:r>
            <a:endParaRPr b="1" sz="2100"/>
          </a:p>
          <a:p>
            <a:pPr indent="0" lvl="0" marL="0" rtl="0" algn="ctr">
              <a:spcBef>
                <a:spcPts val="0"/>
              </a:spcBef>
              <a:spcAft>
                <a:spcPts val="0"/>
              </a:spcAft>
              <a:buClr>
                <a:schemeClr val="lt1"/>
              </a:buClr>
              <a:buSzPts val="4800"/>
              <a:buFont typeface="Century Gothic"/>
              <a:buNone/>
            </a:pPr>
            <a:r>
              <a:rPr b="1" lang="en-US" sz="3400"/>
              <a:t>Images Classification Problem</a:t>
            </a:r>
            <a:endParaRPr b="1" sz="3400"/>
          </a:p>
          <a:p>
            <a:pPr indent="0" lvl="0" marL="0" rtl="0" algn="l">
              <a:spcBef>
                <a:spcPts val="0"/>
              </a:spcBef>
              <a:spcAft>
                <a:spcPts val="0"/>
              </a:spcAft>
              <a:buClr>
                <a:schemeClr val="lt1"/>
              </a:buClr>
              <a:buSzPts val="4800"/>
              <a:buFont typeface="Century Gothic"/>
              <a:buNone/>
            </a:pPr>
            <a:br>
              <a:rPr lang="en-US"/>
            </a:br>
            <a:endParaRPr/>
          </a:p>
        </p:txBody>
      </p:sp>
      <p:sp>
        <p:nvSpPr>
          <p:cNvPr id="140" name="Google Shape;140;p1"/>
          <p:cNvSpPr txBox="1"/>
          <p:nvPr>
            <p:ph idx="1" type="subTitle"/>
          </p:nvPr>
        </p:nvSpPr>
        <p:spPr>
          <a:xfrm>
            <a:off x="580039" y="4700394"/>
            <a:ext cx="2305203"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US">
                <a:solidFill>
                  <a:schemeClr val="lt1"/>
                </a:solidFill>
              </a:rPr>
              <a:t>Group 3:</a:t>
            </a:r>
            <a:endParaRPr/>
          </a:p>
          <a:p>
            <a:pPr indent="0" lvl="0" marL="0" rtl="0" algn="l">
              <a:spcBef>
                <a:spcPts val="1020"/>
              </a:spcBef>
              <a:spcAft>
                <a:spcPts val="0"/>
              </a:spcAft>
              <a:buSzPts val="1680"/>
              <a:buNone/>
            </a:pPr>
            <a:r>
              <a:rPr lang="en-US">
                <a:solidFill>
                  <a:schemeClr val="lt1"/>
                </a:solidFill>
              </a:rPr>
              <a:t>Siqi Jiang</a:t>
            </a:r>
            <a:endParaRPr/>
          </a:p>
          <a:p>
            <a:pPr indent="0" lvl="0" marL="0" rtl="0" algn="l">
              <a:spcBef>
                <a:spcPts val="1020"/>
              </a:spcBef>
              <a:spcAft>
                <a:spcPts val="0"/>
              </a:spcAft>
              <a:buSzPts val="1680"/>
              <a:buNone/>
            </a:pPr>
            <a:r>
              <a:rPr lang="en-US">
                <a:solidFill>
                  <a:schemeClr val="lt1"/>
                </a:solidFill>
              </a:rPr>
              <a:t>Yunyun Jiang</a:t>
            </a:r>
            <a:endParaRPr/>
          </a:p>
          <a:p>
            <a:pPr indent="0" lvl="0" marL="0" rtl="0" algn="l">
              <a:spcBef>
                <a:spcPts val="1020"/>
              </a:spcBef>
              <a:spcAft>
                <a:spcPts val="0"/>
              </a:spcAft>
              <a:buSzPts val="1680"/>
              <a:buNone/>
            </a:pPr>
            <a:r>
              <a:rPr lang="en-US">
                <a:solidFill>
                  <a:schemeClr val="lt1"/>
                </a:solidFill>
              </a:rPr>
              <a:t>Jing Li</a:t>
            </a:r>
            <a:endParaRPr/>
          </a:p>
          <a:p>
            <a:pPr indent="0" lvl="0" marL="0" rtl="0" algn="l">
              <a:spcBef>
                <a:spcPts val="1020"/>
              </a:spcBef>
              <a:spcAft>
                <a:spcPts val="0"/>
              </a:spcAft>
              <a:buSzPts val="1680"/>
              <a:buNone/>
            </a:pPr>
            <a:r>
              <a:t/>
            </a:r>
            <a:endParaRPr/>
          </a:p>
        </p:txBody>
      </p:sp>
      <p:sp>
        <p:nvSpPr>
          <p:cNvPr id="141" name="Google Shape;141;p1"/>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74ccfdd5ff_0_5"/>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Deep Learning Network -MLP </a:t>
            </a:r>
            <a:endParaRPr/>
          </a:p>
        </p:txBody>
      </p:sp>
      <p:sp>
        <p:nvSpPr>
          <p:cNvPr id="217" name="Google Shape;217;g74ccfdd5ff_0_5"/>
          <p:cNvSpPr txBox="1"/>
          <p:nvPr/>
        </p:nvSpPr>
        <p:spPr>
          <a:xfrm>
            <a:off x="1066000" y="2072800"/>
            <a:ext cx="9238800" cy="38139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218" name="Google Shape;218;g74ccfdd5ff_0_5"/>
          <p:cNvPicPr preferRelativeResize="0"/>
          <p:nvPr/>
        </p:nvPicPr>
        <p:blipFill>
          <a:blip r:embed="rId3">
            <a:alphaModFix/>
          </a:blip>
          <a:stretch>
            <a:fillRect/>
          </a:stretch>
        </p:blipFill>
        <p:spPr>
          <a:xfrm>
            <a:off x="2546525" y="1878400"/>
            <a:ext cx="6886705" cy="3813900"/>
          </a:xfrm>
          <a:prstGeom prst="rect">
            <a:avLst/>
          </a:prstGeom>
          <a:noFill/>
          <a:ln>
            <a:noFill/>
          </a:ln>
        </p:spPr>
      </p:pic>
      <p:sp>
        <p:nvSpPr>
          <p:cNvPr id="219" name="Google Shape;219;g74ccfdd5ff_0_5"/>
          <p:cNvSpPr txBox="1"/>
          <p:nvPr/>
        </p:nvSpPr>
        <p:spPr>
          <a:xfrm>
            <a:off x="3945650" y="1087775"/>
            <a:ext cx="4726200" cy="1078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600"/>
              </a:spcAft>
              <a:buNone/>
            </a:pPr>
            <a:r>
              <a:rPr b="1" lang="en-US" sz="1500">
                <a:solidFill>
                  <a:schemeClr val="dk1"/>
                </a:solidFill>
              </a:rPr>
              <a:t>   </a:t>
            </a:r>
            <a:r>
              <a:rPr b="1" lang="en-US" sz="2500">
                <a:solidFill>
                  <a:schemeClr val="dk1"/>
                </a:solidFill>
              </a:rPr>
              <a:t>T</a:t>
            </a:r>
            <a:r>
              <a:rPr b="1" lang="en-US" sz="2500">
                <a:solidFill>
                  <a:schemeClr val="dk1"/>
                </a:solidFill>
              </a:rPr>
              <a:t>hree-Layer MLP network</a:t>
            </a:r>
            <a:endParaRPr b="1" sz="2500">
              <a:solidFill>
                <a:schemeClr val="dk1"/>
              </a:solidFill>
            </a:endParaRPr>
          </a:p>
        </p:txBody>
      </p:sp>
      <p:sp>
        <p:nvSpPr>
          <p:cNvPr id="220" name="Google Shape;220;g74ccfdd5ff_0_5"/>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6"/>
          <p:cNvSpPr txBox="1"/>
          <p:nvPr/>
        </p:nvSpPr>
        <p:spPr>
          <a:xfrm>
            <a:off x="740780" y="358815"/>
            <a:ext cx="10498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Deep Learning Network- CNN</a:t>
            </a:r>
            <a:endParaRPr/>
          </a:p>
        </p:txBody>
      </p:sp>
      <p:sp>
        <p:nvSpPr>
          <p:cNvPr id="226" name="Google Shape;226;p6"/>
          <p:cNvSpPr txBox="1"/>
          <p:nvPr/>
        </p:nvSpPr>
        <p:spPr>
          <a:xfrm>
            <a:off x="1066000" y="952625"/>
            <a:ext cx="9748200" cy="33588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US" sz="1700"/>
              <a:t>CNN:</a:t>
            </a:r>
            <a:endParaRPr sz="1700"/>
          </a:p>
          <a:p>
            <a:pPr indent="0" lvl="0" marL="0" rtl="0" algn="l">
              <a:spcBef>
                <a:spcPts val="0"/>
              </a:spcBef>
              <a:spcAft>
                <a:spcPts val="0"/>
              </a:spcAft>
              <a:buNone/>
            </a:pPr>
            <a:r>
              <a:t/>
            </a:r>
            <a:endParaRPr sz="1700"/>
          </a:p>
          <a:p>
            <a:pPr indent="0" lvl="0" marL="0" rtl="0" algn="l">
              <a:lnSpc>
                <a:spcPct val="115000"/>
              </a:lnSpc>
              <a:spcBef>
                <a:spcPts val="0"/>
              </a:spcBef>
              <a:spcAft>
                <a:spcPts val="0"/>
              </a:spcAft>
              <a:buNone/>
            </a:pPr>
            <a:r>
              <a:rPr lang="en-US" sz="1500">
                <a:solidFill>
                  <a:schemeClr val="dk1"/>
                </a:solidFill>
              </a:rPr>
              <a:t>A self defined neural networks based four major functions in the network and created a ArtCNNclass based on master torch.nn.Module class.</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torch.nn.Conv2d() – applies convolution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torch.nn.relu() – applies ReLU</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torch.nn.MaxPool2d() – applies max pooling</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torch.nn.Linear() – fully connected layer (multiply inputs by learned weights)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rPr>
              <a:t>I created ArtCNN with one class method: forward. The forward() method computes a forward pass of the ArtCNN. (Figure 1)</a:t>
            </a:r>
            <a:endParaRPr sz="1500">
              <a:solidFill>
                <a:schemeClr val="dk1"/>
              </a:solidFill>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227" name="Google Shape;227;p6"/>
          <p:cNvPicPr preferRelativeResize="0"/>
          <p:nvPr/>
        </p:nvPicPr>
        <p:blipFill>
          <a:blip r:embed="rId3">
            <a:alphaModFix/>
          </a:blip>
          <a:stretch>
            <a:fillRect/>
          </a:stretch>
        </p:blipFill>
        <p:spPr>
          <a:xfrm>
            <a:off x="1143800" y="3967925"/>
            <a:ext cx="9599225" cy="2552750"/>
          </a:xfrm>
          <a:prstGeom prst="rect">
            <a:avLst/>
          </a:prstGeom>
          <a:noFill/>
          <a:ln>
            <a:noFill/>
          </a:ln>
        </p:spPr>
      </p:pic>
      <p:sp>
        <p:nvSpPr>
          <p:cNvPr id="228" name="Google Shape;228;p6"/>
          <p:cNvSpPr txBox="1"/>
          <p:nvPr/>
        </p:nvSpPr>
        <p:spPr>
          <a:xfrm>
            <a:off x="1504250" y="5796925"/>
            <a:ext cx="7742700" cy="45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Figure 1. </a:t>
            </a:r>
            <a:r>
              <a:rPr lang="en-US" sz="1200">
                <a:solidFill>
                  <a:schemeClr val="dk1"/>
                </a:solidFill>
                <a:latin typeface="Times New Roman"/>
                <a:ea typeface="Times New Roman"/>
                <a:cs typeface="Times New Roman"/>
                <a:sym typeface="Times New Roman"/>
              </a:rPr>
              <a:t>CNN Network workflow</a:t>
            </a:r>
            <a:endParaRPr sz="1200">
              <a:solidFill>
                <a:schemeClr val="dk1"/>
              </a:solidFill>
              <a:latin typeface="Times New Roman"/>
              <a:ea typeface="Times New Roman"/>
              <a:cs typeface="Times New Roman"/>
              <a:sym typeface="Times New Roman"/>
            </a:endParaRPr>
          </a:p>
        </p:txBody>
      </p:sp>
      <p:sp>
        <p:nvSpPr>
          <p:cNvPr id="229" name="Google Shape;229;p6"/>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4ccfdd5ff_0_51"/>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Deep Learning Network-ResNet (Pre-trained) </a:t>
            </a:r>
            <a:endParaRPr/>
          </a:p>
        </p:txBody>
      </p:sp>
      <p:sp>
        <p:nvSpPr>
          <p:cNvPr id="235" name="Google Shape;235;g74ccfdd5ff_0_51"/>
          <p:cNvSpPr txBox="1"/>
          <p:nvPr/>
        </p:nvSpPr>
        <p:spPr>
          <a:xfrm>
            <a:off x="1066000" y="952625"/>
            <a:ext cx="9748200" cy="39984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lang="en-US" sz="1800">
                <a:solidFill>
                  <a:schemeClr val="dk1"/>
                </a:solidFill>
              </a:rPr>
              <a:t>ResNet</a:t>
            </a:r>
            <a:r>
              <a:rPr lang="en-US" sz="1700">
                <a:solidFill>
                  <a:schemeClr val="dk1"/>
                </a:solidFill>
                <a:latin typeface="Times New Roman"/>
                <a:ea typeface="Times New Roman"/>
                <a:cs typeface="Times New Roman"/>
                <a:sym typeface="Times New Roman"/>
              </a:rPr>
              <a:t>: Residual Neural Network (ResNet)</a:t>
            </a:r>
            <a:endParaRPr sz="1800">
              <a:solidFill>
                <a:schemeClr val="dk1"/>
              </a:solidFill>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The unique feature of Resnet is the function of "skip connection"between layers, which adding the outputs from previous layers to the outputs of stacked layers. This results in the ability to train much deeper networks.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36" name="Google Shape;236;g74ccfdd5ff_0_51"/>
          <p:cNvSpPr txBox="1"/>
          <p:nvPr/>
        </p:nvSpPr>
        <p:spPr>
          <a:xfrm>
            <a:off x="1409600" y="5405125"/>
            <a:ext cx="9404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latin typeface="Century Gothic"/>
              <a:ea typeface="Century Gothic"/>
              <a:cs typeface="Century Gothic"/>
              <a:sym typeface="Century Gothic"/>
            </a:endParaRPr>
          </a:p>
        </p:txBody>
      </p:sp>
      <p:pic>
        <p:nvPicPr>
          <p:cNvPr id="237" name="Google Shape;237;g74ccfdd5ff_0_51"/>
          <p:cNvPicPr preferRelativeResize="0"/>
          <p:nvPr/>
        </p:nvPicPr>
        <p:blipFill>
          <a:blip r:embed="rId3">
            <a:alphaModFix/>
          </a:blip>
          <a:stretch>
            <a:fillRect/>
          </a:stretch>
        </p:blipFill>
        <p:spPr>
          <a:xfrm>
            <a:off x="3476500" y="3004825"/>
            <a:ext cx="5306550" cy="2905600"/>
          </a:xfrm>
          <a:prstGeom prst="rect">
            <a:avLst/>
          </a:prstGeom>
          <a:noFill/>
          <a:ln>
            <a:noFill/>
          </a:ln>
        </p:spPr>
      </p:pic>
      <p:sp>
        <p:nvSpPr>
          <p:cNvPr id="238" name="Google Shape;238;g74ccfdd5ff_0_51"/>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74ccfdd5ff_0_17"/>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Deep Learning Network -Pretrained Network</a:t>
            </a:r>
            <a:endParaRPr/>
          </a:p>
        </p:txBody>
      </p:sp>
      <p:sp>
        <p:nvSpPr>
          <p:cNvPr id="244" name="Google Shape;244;g74ccfdd5ff_0_17"/>
          <p:cNvSpPr txBox="1"/>
          <p:nvPr/>
        </p:nvSpPr>
        <p:spPr>
          <a:xfrm>
            <a:off x="1231825" y="995025"/>
            <a:ext cx="8942700" cy="56736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p>
          <a:p>
            <a:pPr indent="0" lvl="0" marL="0" rtl="0" algn="just">
              <a:spcBef>
                <a:spcPts val="0"/>
              </a:spcBef>
              <a:spcAft>
                <a:spcPts val="0"/>
              </a:spcAft>
              <a:buNone/>
            </a:pPr>
            <a:r>
              <a:rPr b="1" lang="en-US" sz="1800"/>
              <a:t>VGG16:</a:t>
            </a:r>
            <a:r>
              <a:rPr lang="en-US" sz="1800"/>
              <a:t> </a:t>
            </a:r>
            <a:r>
              <a:rPr lang="en-US" sz="1700"/>
              <a:t>The second pretrained model VGG16 is utilized to screen the input features , then</a:t>
            </a:r>
            <a:r>
              <a:rPr lang="en-US" sz="1700">
                <a:solidFill>
                  <a:schemeClr val="dk1"/>
                </a:solidFill>
              </a:rPr>
              <a:t> a new, untrained feed-forward network is used as a classifier, consisting ReLU activations and dropout. During the training, we also only update the weights of the feed-forward network not the model parameters from pretrained model. </a:t>
            </a:r>
            <a:endParaRPr sz="1700">
              <a:latin typeface="Century Gothic"/>
              <a:ea typeface="Century Gothic"/>
              <a:cs typeface="Century Gothic"/>
              <a:sym typeface="Century Gothic"/>
            </a:endParaRPr>
          </a:p>
        </p:txBody>
      </p:sp>
      <p:pic>
        <p:nvPicPr>
          <p:cNvPr id="245" name="Google Shape;245;g74ccfdd5ff_0_17"/>
          <p:cNvPicPr preferRelativeResize="0"/>
          <p:nvPr/>
        </p:nvPicPr>
        <p:blipFill>
          <a:blip r:embed="rId3">
            <a:alphaModFix/>
          </a:blip>
          <a:stretch>
            <a:fillRect/>
          </a:stretch>
        </p:blipFill>
        <p:spPr>
          <a:xfrm>
            <a:off x="1338425" y="3042575"/>
            <a:ext cx="8764975" cy="2786500"/>
          </a:xfrm>
          <a:prstGeom prst="rect">
            <a:avLst/>
          </a:prstGeom>
          <a:noFill/>
          <a:ln>
            <a:noFill/>
          </a:ln>
        </p:spPr>
      </p:pic>
      <p:sp>
        <p:nvSpPr>
          <p:cNvPr id="246" name="Google Shape;246;g74ccfdd5ff_0_17"/>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7"/>
          <p:cNvSpPr txBox="1"/>
          <p:nvPr/>
        </p:nvSpPr>
        <p:spPr>
          <a:xfrm>
            <a:off x="740780" y="358815"/>
            <a:ext cx="10498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Performance Measurement</a:t>
            </a:r>
            <a:endParaRPr/>
          </a:p>
        </p:txBody>
      </p:sp>
      <p:pic>
        <p:nvPicPr>
          <p:cNvPr id="252" name="Google Shape;252;p7"/>
          <p:cNvPicPr preferRelativeResize="0"/>
          <p:nvPr/>
        </p:nvPicPr>
        <p:blipFill>
          <a:blip r:embed="rId3">
            <a:alphaModFix/>
          </a:blip>
          <a:stretch>
            <a:fillRect/>
          </a:stretch>
        </p:blipFill>
        <p:spPr>
          <a:xfrm>
            <a:off x="5268400" y="3733925"/>
            <a:ext cx="2952750" cy="2628900"/>
          </a:xfrm>
          <a:prstGeom prst="rect">
            <a:avLst/>
          </a:prstGeom>
          <a:noFill/>
          <a:ln>
            <a:noFill/>
          </a:ln>
        </p:spPr>
      </p:pic>
      <p:pic>
        <p:nvPicPr>
          <p:cNvPr id="253" name="Google Shape;253;p7"/>
          <p:cNvPicPr preferRelativeResize="0"/>
          <p:nvPr/>
        </p:nvPicPr>
        <p:blipFill>
          <a:blip r:embed="rId4">
            <a:alphaModFix/>
          </a:blip>
          <a:stretch>
            <a:fillRect/>
          </a:stretch>
        </p:blipFill>
        <p:spPr>
          <a:xfrm>
            <a:off x="2189675" y="3733925"/>
            <a:ext cx="3078725" cy="2628900"/>
          </a:xfrm>
          <a:prstGeom prst="rect">
            <a:avLst/>
          </a:prstGeom>
          <a:noFill/>
          <a:ln>
            <a:noFill/>
          </a:ln>
        </p:spPr>
      </p:pic>
      <p:pic>
        <p:nvPicPr>
          <p:cNvPr id="254" name="Google Shape;254;p7"/>
          <p:cNvPicPr preferRelativeResize="0"/>
          <p:nvPr/>
        </p:nvPicPr>
        <p:blipFill>
          <a:blip r:embed="rId5">
            <a:alphaModFix/>
          </a:blip>
          <a:stretch>
            <a:fillRect/>
          </a:stretch>
        </p:blipFill>
        <p:spPr>
          <a:xfrm>
            <a:off x="2189675" y="1091650"/>
            <a:ext cx="6031476" cy="2479675"/>
          </a:xfrm>
          <a:prstGeom prst="rect">
            <a:avLst/>
          </a:prstGeom>
          <a:noFill/>
          <a:ln>
            <a:noFill/>
          </a:ln>
        </p:spPr>
      </p:pic>
      <p:sp>
        <p:nvSpPr>
          <p:cNvPr id="255" name="Google Shape;255;p7"/>
          <p:cNvSpPr txBox="1"/>
          <p:nvPr/>
        </p:nvSpPr>
        <p:spPr>
          <a:xfrm>
            <a:off x="817275" y="4663463"/>
            <a:ext cx="11607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latin typeface="Century Gothic"/>
                <a:ea typeface="Century Gothic"/>
                <a:cs typeface="Century Gothic"/>
                <a:sym typeface="Century Gothic"/>
              </a:rPr>
              <a:t>CNN</a:t>
            </a:r>
            <a:endParaRPr b="1" sz="1900">
              <a:latin typeface="Century Gothic"/>
              <a:ea typeface="Century Gothic"/>
              <a:cs typeface="Century Gothic"/>
              <a:sym typeface="Century Gothic"/>
            </a:endParaRPr>
          </a:p>
        </p:txBody>
      </p:sp>
      <p:sp>
        <p:nvSpPr>
          <p:cNvPr id="256" name="Google Shape;256;p7"/>
          <p:cNvSpPr txBox="1"/>
          <p:nvPr/>
        </p:nvSpPr>
        <p:spPr>
          <a:xfrm>
            <a:off x="817275" y="1996775"/>
            <a:ext cx="11607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Century Gothic"/>
                <a:ea typeface="Century Gothic"/>
                <a:cs typeface="Century Gothic"/>
                <a:sym typeface="Century Gothic"/>
              </a:rPr>
              <a:t>ResNet</a:t>
            </a:r>
            <a:endParaRPr b="1" sz="2000">
              <a:latin typeface="Century Gothic"/>
              <a:ea typeface="Century Gothic"/>
              <a:cs typeface="Century Gothic"/>
              <a:sym typeface="Century Gothic"/>
            </a:endParaRPr>
          </a:p>
        </p:txBody>
      </p:sp>
      <p:sp>
        <p:nvSpPr>
          <p:cNvPr id="257" name="Google Shape;257;p7"/>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g74ccfdd5ff_0_28"/>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Results- Accuracy</a:t>
            </a:r>
            <a:endParaRPr/>
          </a:p>
        </p:txBody>
      </p:sp>
      <p:graphicFrame>
        <p:nvGraphicFramePr>
          <p:cNvPr id="263" name="Google Shape;263;g74ccfdd5ff_0_28"/>
          <p:cNvGraphicFramePr/>
          <p:nvPr/>
        </p:nvGraphicFramePr>
        <p:xfrm>
          <a:off x="2884225" y="1337225"/>
          <a:ext cx="3000000" cy="3000000"/>
        </p:xfrm>
        <a:graphic>
          <a:graphicData uri="http://schemas.openxmlformats.org/drawingml/2006/table">
            <a:tbl>
              <a:tblPr>
                <a:noFill/>
                <a:tableStyleId>{3D7803DB-D7B0-48AC-8D74-C5F7ADAD2568}</a:tableStyleId>
              </a:tblPr>
              <a:tblGrid>
                <a:gridCol w="2451325"/>
                <a:gridCol w="2376525"/>
              </a:tblGrid>
              <a:tr h="972875">
                <a:tc>
                  <a:txBody>
                    <a:bodyPr/>
                    <a:lstStyle/>
                    <a:p>
                      <a:pPr indent="0" lvl="0" marL="0" rtl="0" algn="ctr">
                        <a:spcBef>
                          <a:spcPts val="0"/>
                        </a:spcBef>
                        <a:spcAft>
                          <a:spcPts val="0"/>
                        </a:spcAft>
                        <a:buNone/>
                      </a:pPr>
                      <a:r>
                        <a:rPr b="1" lang="en-US" sz="2000"/>
                        <a:t>     Model (Network)</a:t>
                      </a:r>
                      <a:endParaRPr b="1" sz="2000"/>
                    </a:p>
                  </a:txBody>
                  <a:tcPr marT="91425" marB="91425" marR="91425" marL="91425">
                    <a:solidFill>
                      <a:srgbClr val="FFFFFF"/>
                    </a:solidFill>
                  </a:tcPr>
                </a:tc>
                <a:tc>
                  <a:txBody>
                    <a:bodyPr/>
                    <a:lstStyle/>
                    <a:p>
                      <a:pPr indent="0" lvl="0" marL="0" rtl="0" algn="ctr">
                        <a:spcBef>
                          <a:spcPts val="0"/>
                        </a:spcBef>
                        <a:spcAft>
                          <a:spcPts val="0"/>
                        </a:spcAft>
                        <a:buNone/>
                      </a:pPr>
                      <a:r>
                        <a:rPr b="1" lang="en-US" sz="2000"/>
                        <a:t> Average Accuracy</a:t>
                      </a:r>
                      <a:endParaRPr b="1" sz="2000"/>
                    </a:p>
                  </a:txBody>
                  <a:tcPr marT="91425" marB="91425" marR="91425" marL="91425">
                    <a:solidFill>
                      <a:srgbClr val="FFFFFF"/>
                    </a:solidFill>
                  </a:tcPr>
                </a:tc>
              </a:tr>
              <a:tr h="886750">
                <a:tc>
                  <a:txBody>
                    <a:bodyPr/>
                    <a:lstStyle/>
                    <a:p>
                      <a:pPr indent="0" lvl="0" marL="0" rtl="0" algn="ctr">
                        <a:spcBef>
                          <a:spcPts val="0"/>
                        </a:spcBef>
                        <a:spcAft>
                          <a:spcPts val="0"/>
                        </a:spcAft>
                        <a:buNone/>
                      </a:pPr>
                      <a:r>
                        <a:rPr lang="en-US" sz="1800"/>
                        <a:t> MLP</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US" sz="1800"/>
                        <a:t>0.58</a:t>
                      </a:r>
                      <a:endParaRPr sz="1800"/>
                    </a:p>
                  </a:txBody>
                  <a:tcPr marT="91425" marB="91425" marR="91425" marL="91425">
                    <a:solidFill>
                      <a:srgbClr val="FFFFFF"/>
                    </a:solidFill>
                  </a:tcPr>
                </a:tc>
              </a:tr>
              <a:tr h="886750">
                <a:tc>
                  <a:txBody>
                    <a:bodyPr/>
                    <a:lstStyle/>
                    <a:p>
                      <a:pPr indent="0" lvl="0" marL="0" rtl="0" algn="ctr">
                        <a:spcBef>
                          <a:spcPts val="0"/>
                        </a:spcBef>
                        <a:spcAft>
                          <a:spcPts val="0"/>
                        </a:spcAft>
                        <a:buNone/>
                      </a:pPr>
                      <a:r>
                        <a:rPr lang="en-US" sz="1800"/>
                        <a:t>CNN</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US" sz="1800"/>
                        <a:t>0.64</a:t>
                      </a:r>
                      <a:endParaRPr sz="1800"/>
                    </a:p>
                  </a:txBody>
                  <a:tcPr marT="91425" marB="91425" marR="91425" marL="91425">
                    <a:solidFill>
                      <a:srgbClr val="FFFFFF"/>
                    </a:solidFill>
                  </a:tcPr>
                </a:tc>
              </a:tr>
              <a:tr h="886750">
                <a:tc>
                  <a:txBody>
                    <a:bodyPr/>
                    <a:lstStyle/>
                    <a:p>
                      <a:pPr indent="0" lvl="0" marL="0" rtl="0" algn="ctr">
                        <a:spcBef>
                          <a:spcPts val="0"/>
                        </a:spcBef>
                        <a:spcAft>
                          <a:spcPts val="0"/>
                        </a:spcAft>
                        <a:buNone/>
                      </a:pPr>
                      <a:r>
                        <a:rPr lang="en-US" sz="1800"/>
                        <a:t>VGG16</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US" sz="1800"/>
                        <a:t>0.81</a:t>
                      </a:r>
                      <a:endParaRPr sz="1800"/>
                    </a:p>
                  </a:txBody>
                  <a:tcPr marT="91425" marB="91425" marR="91425" marL="91425">
                    <a:solidFill>
                      <a:srgbClr val="FFFFFF"/>
                    </a:solidFill>
                  </a:tcPr>
                </a:tc>
              </a:tr>
              <a:tr h="938850">
                <a:tc>
                  <a:txBody>
                    <a:bodyPr/>
                    <a:lstStyle/>
                    <a:p>
                      <a:pPr indent="0" lvl="0" marL="0" rtl="0" algn="ctr">
                        <a:spcBef>
                          <a:spcPts val="0"/>
                        </a:spcBef>
                        <a:spcAft>
                          <a:spcPts val="0"/>
                        </a:spcAft>
                        <a:buNone/>
                      </a:pPr>
                      <a:r>
                        <a:rPr lang="en-US" sz="1800"/>
                        <a:t>ResNet</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US" sz="1800"/>
                        <a:t>0.84</a:t>
                      </a:r>
                      <a:endParaRPr sz="1800"/>
                    </a:p>
                  </a:txBody>
                  <a:tcPr marT="91425" marB="91425" marR="91425" marL="91425">
                    <a:solidFill>
                      <a:srgbClr val="FFFFFF"/>
                    </a:solidFill>
                  </a:tcPr>
                </a:tc>
              </a:tr>
            </a:tbl>
          </a:graphicData>
        </a:graphic>
      </p:graphicFrame>
      <p:sp>
        <p:nvSpPr>
          <p:cNvPr id="264" name="Google Shape;264;g74ccfdd5ff_0_28"/>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g74ccfdd5ff_5_0"/>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0" name="Google Shape;270;g74ccfdd5ff_5_0"/>
          <p:cNvPicPr preferRelativeResize="0"/>
          <p:nvPr/>
        </p:nvPicPr>
        <p:blipFill>
          <a:blip r:embed="rId3">
            <a:alphaModFix/>
          </a:blip>
          <a:stretch>
            <a:fillRect/>
          </a:stretch>
        </p:blipFill>
        <p:spPr>
          <a:xfrm>
            <a:off x="2644175" y="1006475"/>
            <a:ext cx="7111950" cy="5333950"/>
          </a:xfrm>
          <a:prstGeom prst="rect">
            <a:avLst/>
          </a:prstGeom>
          <a:noFill/>
          <a:ln>
            <a:noFill/>
          </a:ln>
        </p:spPr>
      </p:pic>
      <p:sp>
        <p:nvSpPr>
          <p:cNvPr id="271" name="Google Shape;271;g74ccfdd5ff_5_0"/>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CNN model confusion matrix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g74ccfdd5ff_5_8"/>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7" name="Google Shape;277;g74ccfdd5ff_5_8"/>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VGG</a:t>
            </a:r>
            <a:r>
              <a:rPr b="1" lang="en-US" sz="2800">
                <a:solidFill>
                  <a:schemeClr val="lt1"/>
                </a:solidFill>
                <a:latin typeface="Century Gothic"/>
                <a:ea typeface="Century Gothic"/>
                <a:cs typeface="Century Gothic"/>
                <a:sym typeface="Century Gothic"/>
              </a:rPr>
              <a:t> model confusion matrix</a:t>
            </a:r>
            <a:endParaRPr/>
          </a:p>
        </p:txBody>
      </p:sp>
      <p:pic>
        <p:nvPicPr>
          <p:cNvPr id="278" name="Google Shape;278;g74ccfdd5ff_5_8"/>
          <p:cNvPicPr preferRelativeResize="0"/>
          <p:nvPr/>
        </p:nvPicPr>
        <p:blipFill>
          <a:blip r:embed="rId3">
            <a:alphaModFix/>
          </a:blip>
          <a:stretch>
            <a:fillRect/>
          </a:stretch>
        </p:blipFill>
        <p:spPr>
          <a:xfrm>
            <a:off x="2688575" y="1143002"/>
            <a:ext cx="7223226" cy="541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8"/>
          <p:cNvSpPr txBox="1"/>
          <p:nvPr/>
        </p:nvSpPr>
        <p:spPr>
          <a:xfrm>
            <a:off x="740780" y="358815"/>
            <a:ext cx="10498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Conclusion</a:t>
            </a:r>
            <a:endParaRPr/>
          </a:p>
        </p:txBody>
      </p:sp>
      <p:sp>
        <p:nvSpPr>
          <p:cNvPr id="284" name="Google Shape;284;p8"/>
          <p:cNvSpPr txBox="1"/>
          <p:nvPr/>
        </p:nvSpPr>
        <p:spPr>
          <a:xfrm>
            <a:off x="1444200" y="1480200"/>
            <a:ext cx="8919000" cy="4507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US" sz="2000"/>
              <a:t>We successfully built four neural networks that can help us to </a:t>
            </a:r>
            <a:r>
              <a:rPr lang="en-US" sz="2000">
                <a:solidFill>
                  <a:schemeClr val="dk1"/>
                </a:solidFill>
              </a:rPr>
              <a:t>recognize the artist of a painting pictures based on the colors used and geometric patterns.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SzPts val="2000"/>
              <a:buAutoNum type="arabicPeriod"/>
            </a:pPr>
            <a:r>
              <a:rPr lang="en-US" sz="2000"/>
              <a:t>Overall, pretrained model has better performance than the self-designed network in terms of accuracy.</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en-US" sz="2000"/>
              <a:t>We will</a:t>
            </a:r>
            <a:r>
              <a:rPr lang="en-US" sz="1850">
                <a:solidFill>
                  <a:schemeClr val="dk1"/>
                </a:solidFill>
              </a:rPr>
              <a:t> use the trained network for inference. That is, we will pass a new image into the network and predict the corresponding artist of the painting in the image. </a:t>
            </a:r>
            <a:endParaRPr sz="1850">
              <a:solidFill>
                <a:schemeClr val="dk1"/>
              </a:solidFill>
            </a:endParaRPr>
          </a:p>
          <a:p>
            <a:pPr indent="0" lvl="0" marL="457200" rtl="0" algn="l">
              <a:spcBef>
                <a:spcPts val="0"/>
              </a:spcBef>
              <a:spcAft>
                <a:spcPts val="0"/>
              </a:spcAft>
              <a:buNone/>
            </a:pPr>
            <a:r>
              <a:t/>
            </a:r>
            <a:endParaRPr sz="1850">
              <a:solidFill>
                <a:schemeClr val="dk1"/>
              </a:solidFill>
            </a:endParaRPr>
          </a:p>
          <a:p>
            <a:pPr indent="-346075" lvl="0" marL="457200" rtl="0" algn="l">
              <a:spcBef>
                <a:spcPts val="0"/>
              </a:spcBef>
              <a:spcAft>
                <a:spcPts val="0"/>
              </a:spcAft>
              <a:buClr>
                <a:schemeClr val="dk1"/>
              </a:buClr>
              <a:buSzPts val="1850"/>
              <a:buAutoNum type="arabicPeriod"/>
            </a:pPr>
            <a:r>
              <a:rPr lang="en-US" sz="1850">
                <a:solidFill>
                  <a:schemeClr val="dk1"/>
                </a:solidFill>
              </a:rPr>
              <a:t>Potentially use text mining from the word document provided in the dataset to help better predict the painting author.</a:t>
            </a:r>
            <a:endParaRPr sz="1850">
              <a:solidFill>
                <a:schemeClr val="dk1"/>
              </a:solidFill>
            </a:endParaRPr>
          </a:p>
        </p:txBody>
      </p:sp>
      <p:sp>
        <p:nvSpPr>
          <p:cNvPr id="285" name="Google Shape;285;p8"/>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g74ccfdd5ff_0_36"/>
          <p:cNvSpPr txBox="1"/>
          <p:nvPr/>
        </p:nvSpPr>
        <p:spPr>
          <a:xfrm>
            <a:off x="2824200" y="2810600"/>
            <a:ext cx="6543600" cy="1962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200">
                <a:solidFill>
                  <a:schemeClr val="lt1"/>
                </a:solidFill>
                <a:latin typeface="Century Gothic"/>
                <a:ea typeface="Century Gothic"/>
                <a:cs typeface="Century Gothic"/>
                <a:sym typeface="Century Gothic"/>
              </a:rPr>
              <a:t>Thank you !                  Any Questions?</a:t>
            </a:r>
            <a:endParaRPr sz="2800"/>
          </a:p>
        </p:txBody>
      </p:sp>
      <p:sp>
        <p:nvSpPr>
          <p:cNvPr id="291" name="Google Shape;291;g74ccfdd5ff_0_36"/>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7fd4f74128_0_0"/>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Introduction</a:t>
            </a:r>
            <a:endParaRPr/>
          </a:p>
        </p:txBody>
      </p:sp>
      <p:sp>
        <p:nvSpPr>
          <p:cNvPr id="147" name="Google Shape;147;g7fd4f74128_0_0"/>
          <p:cNvSpPr txBox="1"/>
          <p:nvPr/>
        </p:nvSpPr>
        <p:spPr>
          <a:xfrm>
            <a:off x="928700" y="1075600"/>
            <a:ext cx="10440600" cy="113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2700"/>
              </a:spcAft>
              <a:buNone/>
            </a:pPr>
            <a:r>
              <a:rPr lang="en-US" sz="2400">
                <a:solidFill>
                  <a:schemeClr val="dk1"/>
                </a:solidFill>
              </a:rPr>
              <a:t>Goal : Using the magic of Deep Learning to create models to identify who the genius is behind a mind-blowing painting. </a:t>
            </a:r>
            <a:endParaRPr sz="2400"/>
          </a:p>
        </p:txBody>
      </p:sp>
      <p:sp>
        <p:nvSpPr>
          <p:cNvPr id="148" name="Google Shape;148;g7fd4f74128_0_0"/>
          <p:cNvSpPr txBox="1"/>
          <p:nvPr/>
        </p:nvSpPr>
        <p:spPr>
          <a:xfrm>
            <a:off x="928575" y="2659425"/>
            <a:ext cx="10440600" cy="113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2700"/>
              </a:spcAft>
              <a:buNone/>
            </a:pPr>
            <a:r>
              <a:rPr lang="en-US" sz="2000">
                <a:solidFill>
                  <a:schemeClr val="dk1"/>
                </a:solidFill>
              </a:rPr>
              <a:t>Questions: Can you tell that the following 6 paintings are from different artists?</a:t>
            </a:r>
            <a:r>
              <a:rPr lang="en-US" sz="2400">
                <a:solidFill>
                  <a:schemeClr val="dk1"/>
                </a:solidFill>
              </a:rPr>
              <a:t> </a:t>
            </a:r>
            <a:endParaRPr sz="2400"/>
          </a:p>
        </p:txBody>
      </p:sp>
      <p:pic>
        <p:nvPicPr>
          <p:cNvPr id="149" name="Google Shape;149;g7fd4f74128_0_0"/>
          <p:cNvPicPr preferRelativeResize="0"/>
          <p:nvPr/>
        </p:nvPicPr>
        <p:blipFill>
          <a:blip r:embed="rId3">
            <a:alphaModFix/>
          </a:blip>
          <a:stretch>
            <a:fillRect/>
          </a:stretch>
        </p:blipFill>
        <p:spPr>
          <a:xfrm>
            <a:off x="928575" y="3279425"/>
            <a:ext cx="10498199" cy="2778475"/>
          </a:xfrm>
          <a:prstGeom prst="rect">
            <a:avLst/>
          </a:prstGeom>
          <a:noFill/>
          <a:ln>
            <a:noFill/>
          </a:ln>
        </p:spPr>
      </p:pic>
      <p:sp>
        <p:nvSpPr>
          <p:cNvPr id="150" name="Google Shape;150;g7fd4f74128_0_0"/>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74ccfdd5ff_1_3"/>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Introduction</a:t>
            </a:r>
            <a:endParaRPr/>
          </a:p>
        </p:txBody>
      </p:sp>
      <p:sp>
        <p:nvSpPr>
          <p:cNvPr id="156" name="Google Shape;156;g74ccfdd5ff_1_3"/>
          <p:cNvSpPr txBox="1"/>
          <p:nvPr/>
        </p:nvSpPr>
        <p:spPr>
          <a:xfrm>
            <a:off x="942975" y="1116375"/>
            <a:ext cx="10772700" cy="1683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US" sz="2400">
                <a:solidFill>
                  <a:schemeClr val="dk1"/>
                </a:solidFill>
              </a:rPr>
              <a:t>How about now? Could you still get a firmed answer </a:t>
            </a:r>
            <a:r>
              <a:rPr lang="en-US" sz="2400">
                <a:solidFill>
                  <a:schemeClr val="dk1"/>
                </a:solidFill>
              </a:rPr>
              <a:t>easily</a:t>
            </a:r>
            <a:r>
              <a:rPr lang="en-US" sz="2400">
                <a:solidFill>
                  <a:schemeClr val="dk1"/>
                </a:solidFill>
              </a:rPr>
              <a:t>? </a:t>
            </a:r>
            <a:r>
              <a:rPr lang="en-US" sz="2400">
                <a:solidFill>
                  <a:schemeClr val="dk1"/>
                </a:solidFill>
              </a:rPr>
              <a:t> As </a:t>
            </a:r>
            <a:r>
              <a:rPr lang="en-US" sz="2400">
                <a:solidFill>
                  <a:schemeClr val="dk1"/>
                </a:solidFill>
              </a:rPr>
              <a:t>amateurs</a:t>
            </a:r>
            <a:r>
              <a:rPr lang="en-US" sz="2400">
                <a:solidFill>
                  <a:schemeClr val="dk1"/>
                </a:solidFill>
              </a:rPr>
              <a:t> of art, it is not easy for us. However, with the neural network models, identifying is going to be easy.</a:t>
            </a:r>
            <a:endParaRPr sz="2400">
              <a:solidFill>
                <a:schemeClr val="dk1"/>
              </a:solidFill>
            </a:endParaRPr>
          </a:p>
          <a:p>
            <a:pPr indent="0" lvl="0" marL="0" rtl="0" algn="l">
              <a:spcBef>
                <a:spcPts val="2700"/>
              </a:spcBef>
              <a:spcAft>
                <a:spcPts val="2700"/>
              </a:spcAft>
              <a:buNone/>
            </a:pPr>
            <a:r>
              <a:t/>
            </a:r>
            <a:endParaRPr sz="2400">
              <a:solidFill>
                <a:schemeClr val="dk1"/>
              </a:solidFill>
            </a:endParaRPr>
          </a:p>
        </p:txBody>
      </p:sp>
      <p:pic>
        <p:nvPicPr>
          <p:cNvPr id="157" name="Google Shape;157;g74ccfdd5ff_1_3"/>
          <p:cNvPicPr preferRelativeResize="0"/>
          <p:nvPr/>
        </p:nvPicPr>
        <p:blipFill>
          <a:blip r:embed="rId3">
            <a:alphaModFix/>
          </a:blip>
          <a:stretch>
            <a:fillRect/>
          </a:stretch>
        </p:blipFill>
        <p:spPr>
          <a:xfrm>
            <a:off x="942975" y="2875600"/>
            <a:ext cx="10498199" cy="2735625"/>
          </a:xfrm>
          <a:prstGeom prst="rect">
            <a:avLst/>
          </a:prstGeom>
          <a:noFill/>
          <a:ln>
            <a:noFill/>
          </a:ln>
        </p:spPr>
      </p:pic>
      <p:sp>
        <p:nvSpPr>
          <p:cNvPr id="158" name="Google Shape;158;g74ccfdd5ff_1_3"/>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
          <p:cNvSpPr txBox="1"/>
          <p:nvPr/>
        </p:nvSpPr>
        <p:spPr>
          <a:xfrm>
            <a:off x="740780" y="358815"/>
            <a:ext cx="10498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lt1"/>
                </a:solidFill>
                <a:latin typeface="Century Gothic"/>
                <a:ea typeface="Century Gothic"/>
                <a:cs typeface="Century Gothic"/>
                <a:sym typeface="Century Gothic"/>
              </a:rPr>
              <a:t>Dataset</a:t>
            </a:r>
            <a:endParaRPr/>
          </a:p>
        </p:txBody>
      </p:sp>
      <p:sp>
        <p:nvSpPr>
          <p:cNvPr id="164" name="Google Shape;164;p2"/>
          <p:cNvSpPr txBox="1"/>
          <p:nvPr/>
        </p:nvSpPr>
        <p:spPr>
          <a:xfrm>
            <a:off x="916300" y="1143000"/>
            <a:ext cx="9770700" cy="3029100"/>
          </a:xfrm>
          <a:prstGeom prst="rect">
            <a:avLst/>
          </a:prstGeom>
          <a:noFill/>
          <a:ln>
            <a:noFill/>
          </a:ln>
        </p:spPr>
        <p:txBody>
          <a:bodyPr anchorCtr="0" anchor="t" bIns="91425" lIns="91425" spcFirstLastPara="1" rIns="91425" wrap="square" tIns="91425">
            <a:noAutofit/>
          </a:bodyPr>
          <a:lstStyle/>
          <a:p>
            <a:pPr indent="0" lvl="0" marL="0" rtl="0" algn="just">
              <a:spcBef>
                <a:spcPts val="800"/>
              </a:spcBef>
              <a:spcAft>
                <a:spcPts val="0"/>
              </a:spcAft>
              <a:buNone/>
            </a:pPr>
            <a:r>
              <a:rPr lang="en-US" sz="2400">
                <a:solidFill>
                  <a:schemeClr val="dk1"/>
                </a:solidFill>
              </a:rPr>
              <a:t>This dataset contains three files:</a:t>
            </a:r>
            <a:endParaRPr sz="2400">
              <a:solidFill>
                <a:schemeClr val="dk1"/>
              </a:solidFill>
            </a:endParaRPr>
          </a:p>
          <a:p>
            <a:pPr indent="-381000" lvl="0" marL="457200" rtl="0" algn="l">
              <a:spcBef>
                <a:spcPts val="800"/>
              </a:spcBef>
              <a:spcAft>
                <a:spcPts val="0"/>
              </a:spcAft>
              <a:buClr>
                <a:schemeClr val="dk1"/>
              </a:buClr>
              <a:buSzPts val="2400"/>
              <a:buChar char="●"/>
            </a:pPr>
            <a:r>
              <a:rPr lang="en-US" sz="2400">
                <a:solidFill>
                  <a:schemeClr val="dk1"/>
                </a:solidFill>
              </a:rPr>
              <a:t>artists.csv: dataset of information for each artist</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images.zip: collection of images (full size), divided in 50 folders, one for each artist and sequentially numbered</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resized.zip: same collection but images have been resized and extracted from folder structure</a:t>
            </a:r>
            <a:endParaRPr sz="2400"/>
          </a:p>
        </p:txBody>
      </p:sp>
      <p:sp>
        <p:nvSpPr>
          <p:cNvPr id="165" name="Google Shape;165;p2"/>
          <p:cNvSpPr txBox="1"/>
          <p:nvPr/>
        </p:nvSpPr>
        <p:spPr>
          <a:xfrm>
            <a:off x="916300" y="4271975"/>
            <a:ext cx="10885200" cy="19002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US" sz="2400">
                <a:solidFill>
                  <a:schemeClr val="dk1"/>
                </a:solidFill>
              </a:rPr>
              <a:t>The columns listed in the csv file:</a:t>
            </a:r>
            <a:endParaRPr sz="2400">
              <a:solidFill>
                <a:schemeClr val="dk1"/>
              </a:solidFill>
            </a:endParaRPr>
          </a:p>
          <a:p>
            <a:pPr indent="0" lvl="0" marL="0" rtl="0" algn="just">
              <a:spcBef>
                <a:spcPts val="600"/>
              </a:spcBef>
              <a:spcAft>
                <a:spcPts val="0"/>
              </a:spcAft>
              <a:buNone/>
            </a:pPr>
            <a:r>
              <a:rPr lang="en-US" sz="2400">
                <a:solidFill>
                  <a:schemeClr val="dk1"/>
                </a:solidFill>
              </a:rPr>
              <a:t># Id          </a:t>
            </a:r>
            <a:r>
              <a:rPr lang="en-US" sz="2400">
                <a:solidFill>
                  <a:schemeClr val="dk1"/>
                </a:solidFill>
              </a:rPr>
              <a:t># </a:t>
            </a:r>
            <a:r>
              <a:rPr lang="en-US" sz="2400">
                <a:solidFill>
                  <a:schemeClr val="dk1"/>
                </a:solidFill>
              </a:rPr>
              <a:t>name                 </a:t>
            </a:r>
            <a:r>
              <a:rPr lang="en-US" sz="2400">
                <a:solidFill>
                  <a:schemeClr val="dk1"/>
                </a:solidFill>
              </a:rPr>
              <a:t># </a:t>
            </a:r>
            <a:r>
              <a:rPr lang="en-US" sz="2400">
                <a:solidFill>
                  <a:schemeClr val="dk1"/>
                </a:solidFill>
              </a:rPr>
              <a:t> </a:t>
            </a:r>
            <a:r>
              <a:rPr b="1" lang="en-US" sz="2400" u="sng">
                <a:solidFill>
                  <a:schemeClr val="dk1"/>
                </a:solidFill>
              </a:rPr>
              <a:t>years</a:t>
            </a:r>
            <a:r>
              <a:rPr lang="en-US" sz="2400">
                <a:solidFill>
                  <a:schemeClr val="dk1"/>
                </a:solidFill>
              </a:rPr>
              <a:t>             </a:t>
            </a:r>
            <a:r>
              <a:rPr lang="en-US" sz="2400">
                <a:solidFill>
                  <a:schemeClr val="dk1"/>
                </a:solidFill>
              </a:rPr>
              <a:t># </a:t>
            </a:r>
            <a:r>
              <a:rPr lang="en-US" sz="2400">
                <a:solidFill>
                  <a:schemeClr val="dk1"/>
                </a:solidFill>
              </a:rPr>
              <a:t>genre</a:t>
            </a:r>
            <a:r>
              <a:rPr b="1" lang="en-US" sz="2400" u="sng">
                <a:solidFill>
                  <a:schemeClr val="dk1"/>
                </a:solidFill>
              </a:rPr>
              <a:t> </a:t>
            </a:r>
            <a:r>
              <a:rPr lang="en-US" sz="2400">
                <a:solidFill>
                  <a:schemeClr val="dk1"/>
                </a:solidFill>
              </a:rPr>
              <a:t>       </a:t>
            </a:r>
            <a:endParaRPr sz="2400">
              <a:solidFill>
                <a:schemeClr val="dk1"/>
              </a:solidFill>
            </a:endParaRPr>
          </a:p>
          <a:p>
            <a:pPr indent="0" lvl="0" marL="0" rtl="0" algn="just">
              <a:spcBef>
                <a:spcPts val="600"/>
              </a:spcBef>
              <a:spcAft>
                <a:spcPts val="0"/>
              </a:spcAft>
              <a:buNone/>
            </a:pPr>
            <a:r>
              <a:rPr lang="en-US" sz="2400">
                <a:solidFill>
                  <a:schemeClr val="dk1"/>
                </a:solidFill>
              </a:rPr>
              <a:t># bio        </a:t>
            </a:r>
            <a:r>
              <a:rPr b="1" lang="en-US" sz="2400" u="sng">
                <a:solidFill>
                  <a:schemeClr val="dk1"/>
                </a:solidFill>
              </a:rPr>
              <a:t># </a:t>
            </a:r>
            <a:r>
              <a:rPr b="1" lang="en-US" sz="2400" u="sng">
                <a:solidFill>
                  <a:schemeClr val="dk1"/>
                </a:solidFill>
              </a:rPr>
              <a:t>nationality</a:t>
            </a:r>
            <a:r>
              <a:rPr lang="en-US" sz="2400">
                <a:solidFill>
                  <a:schemeClr val="dk1"/>
                </a:solidFill>
              </a:rPr>
              <a:t>        </a:t>
            </a:r>
            <a:r>
              <a:rPr lang="en-US" sz="2400">
                <a:solidFill>
                  <a:schemeClr val="dk1"/>
                </a:solidFill>
              </a:rPr>
              <a:t>#  </a:t>
            </a:r>
            <a:r>
              <a:rPr lang="en-US" sz="2400">
                <a:solidFill>
                  <a:schemeClr val="dk1"/>
                </a:solidFill>
              </a:rPr>
              <a:t>wikipedia        </a:t>
            </a:r>
            <a:r>
              <a:rPr b="1" lang="en-US" sz="2400" u="sng">
                <a:solidFill>
                  <a:schemeClr val="dk1"/>
                </a:solidFill>
              </a:rPr>
              <a:t># </a:t>
            </a:r>
            <a:r>
              <a:rPr b="1" lang="en-US" sz="2400" u="sng">
                <a:solidFill>
                  <a:schemeClr val="dk1"/>
                </a:solidFill>
              </a:rPr>
              <a:t>paintings</a:t>
            </a:r>
            <a:endParaRPr b="1" sz="2400" u="sng"/>
          </a:p>
        </p:txBody>
      </p:sp>
      <p:sp>
        <p:nvSpPr>
          <p:cNvPr id="166" name="Google Shape;166;p2"/>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4"/>
          <p:cNvSpPr txBox="1"/>
          <p:nvPr/>
        </p:nvSpPr>
        <p:spPr>
          <a:xfrm>
            <a:off x="740780" y="358815"/>
            <a:ext cx="10498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EDA -- Number of Paintings</a:t>
            </a:r>
            <a:endParaRPr/>
          </a:p>
        </p:txBody>
      </p:sp>
      <p:pic>
        <p:nvPicPr>
          <p:cNvPr id="172" name="Google Shape;172;p4"/>
          <p:cNvPicPr preferRelativeResize="0"/>
          <p:nvPr/>
        </p:nvPicPr>
        <p:blipFill>
          <a:blip r:embed="rId3">
            <a:alphaModFix/>
          </a:blip>
          <a:stretch>
            <a:fillRect/>
          </a:stretch>
        </p:blipFill>
        <p:spPr>
          <a:xfrm>
            <a:off x="740775" y="3068025"/>
            <a:ext cx="5283500" cy="3194675"/>
          </a:xfrm>
          <a:prstGeom prst="rect">
            <a:avLst/>
          </a:prstGeom>
          <a:noFill/>
          <a:ln>
            <a:noFill/>
          </a:ln>
        </p:spPr>
      </p:pic>
      <p:pic>
        <p:nvPicPr>
          <p:cNvPr id="173" name="Google Shape;173;p4"/>
          <p:cNvPicPr preferRelativeResize="0"/>
          <p:nvPr/>
        </p:nvPicPr>
        <p:blipFill>
          <a:blip r:embed="rId4">
            <a:alphaModFix/>
          </a:blip>
          <a:stretch>
            <a:fillRect/>
          </a:stretch>
        </p:blipFill>
        <p:spPr>
          <a:xfrm>
            <a:off x="6300775" y="3068025"/>
            <a:ext cx="5167400" cy="3194675"/>
          </a:xfrm>
          <a:prstGeom prst="rect">
            <a:avLst/>
          </a:prstGeom>
          <a:noFill/>
          <a:ln>
            <a:noFill/>
          </a:ln>
        </p:spPr>
      </p:pic>
      <p:sp>
        <p:nvSpPr>
          <p:cNvPr id="174" name="Google Shape;174;p4"/>
          <p:cNvSpPr txBox="1"/>
          <p:nvPr/>
        </p:nvSpPr>
        <p:spPr>
          <a:xfrm>
            <a:off x="587000" y="1076325"/>
            <a:ext cx="11605200" cy="1593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lang="en-US" sz="1800">
                <a:solidFill>
                  <a:schemeClr val="dk1"/>
                </a:solidFill>
              </a:rPr>
              <a:t>These 2 plots are paintings distribution. </a:t>
            </a:r>
            <a:endParaRPr sz="1800">
              <a:solidFill>
                <a:schemeClr val="dk1"/>
              </a:solidFill>
            </a:endParaRPr>
          </a:p>
          <a:p>
            <a:pPr indent="-342900" lvl="0" marL="457200" rtl="0" algn="just">
              <a:lnSpc>
                <a:spcPct val="150000"/>
              </a:lnSpc>
              <a:spcBef>
                <a:spcPts val="600"/>
              </a:spcBef>
              <a:spcAft>
                <a:spcPts val="0"/>
              </a:spcAft>
              <a:buClr>
                <a:schemeClr val="dk1"/>
              </a:buClr>
              <a:buSzPts val="1800"/>
              <a:buChar char="●"/>
            </a:pPr>
            <a:r>
              <a:rPr lang="en-US" sz="1800">
                <a:solidFill>
                  <a:schemeClr val="dk1"/>
                </a:solidFill>
              </a:rPr>
              <a:t>The average number of paintings of an artists in his lifetime is 168.</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Two </a:t>
            </a:r>
            <a:r>
              <a:rPr lang="en-US" sz="1800">
                <a:solidFill>
                  <a:schemeClr val="dk1"/>
                </a:solidFill>
              </a:rPr>
              <a:t>outliers</a:t>
            </a:r>
            <a:r>
              <a:rPr lang="en-US" sz="1800">
                <a:solidFill>
                  <a:schemeClr val="dk1"/>
                </a:solidFill>
              </a:rPr>
              <a:t> are Vincent van Gogh and Edgar Degas, who created 877  and 701 oil paintings respectively.</a:t>
            </a:r>
            <a:endParaRPr sz="1800">
              <a:solidFill>
                <a:schemeClr val="dk1"/>
              </a:solidFill>
            </a:endParaRPr>
          </a:p>
        </p:txBody>
      </p:sp>
      <p:sp>
        <p:nvSpPr>
          <p:cNvPr id="175" name="Google Shape;175;p4"/>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g7fd4f74128_0_14"/>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EDA -- Age</a:t>
            </a:r>
            <a:endParaRPr/>
          </a:p>
        </p:txBody>
      </p:sp>
      <p:pic>
        <p:nvPicPr>
          <p:cNvPr id="181" name="Google Shape;181;g7fd4f74128_0_14"/>
          <p:cNvPicPr preferRelativeResize="0"/>
          <p:nvPr/>
        </p:nvPicPr>
        <p:blipFill>
          <a:blip r:embed="rId3">
            <a:alphaModFix/>
          </a:blip>
          <a:stretch>
            <a:fillRect/>
          </a:stretch>
        </p:blipFill>
        <p:spPr>
          <a:xfrm>
            <a:off x="930625" y="3031775"/>
            <a:ext cx="4641500" cy="3209150"/>
          </a:xfrm>
          <a:prstGeom prst="rect">
            <a:avLst/>
          </a:prstGeom>
          <a:noFill/>
          <a:ln>
            <a:noFill/>
          </a:ln>
        </p:spPr>
      </p:pic>
      <p:pic>
        <p:nvPicPr>
          <p:cNvPr id="182" name="Google Shape;182;g7fd4f74128_0_14"/>
          <p:cNvPicPr preferRelativeResize="0"/>
          <p:nvPr/>
        </p:nvPicPr>
        <p:blipFill>
          <a:blip r:embed="rId4">
            <a:alphaModFix/>
          </a:blip>
          <a:stretch>
            <a:fillRect/>
          </a:stretch>
        </p:blipFill>
        <p:spPr>
          <a:xfrm>
            <a:off x="6343650" y="2684900"/>
            <a:ext cx="5110200" cy="4055325"/>
          </a:xfrm>
          <a:prstGeom prst="rect">
            <a:avLst/>
          </a:prstGeom>
          <a:noFill/>
          <a:ln>
            <a:noFill/>
          </a:ln>
        </p:spPr>
      </p:pic>
      <p:sp>
        <p:nvSpPr>
          <p:cNvPr id="183" name="Google Shape;183;g7fd4f74128_0_14"/>
          <p:cNvSpPr txBox="1"/>
          <p:nvPr/>
        </p:nvSpPr>
        <p:spPr>
          <a:xfrm>
            <a:off x="587000" y="1076325"/>
            <a:ext cx="11605200" cy="1593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Clr>
                <a:schemeClr val="dk1"/>
              </a:buClr>
              <a:buSzPts val="1800"/>
              <a:buChar char="●"/>
            </a:pPr>
            <a:r>
              <a:rPr lang="en-US" sz="1800">
                <a:solidFill>
                  <a:schemeClr val="dk1"/>
                </a:solidFill>
              </a:rPr>
              <a:t>The left plot is age distribution closes to a normal distribution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rPr>
              <a:t>The right plot is relation between age and number of paintings. It looks like a simple linear regression.     The two outliers, </a:t>
            </a:r>
            <a:r>
              <a:rPr lang="en-US" sz="1800">
                <a:solidFill>
                  <a:schemeClr val="dk1"/>
                </a:solidFill>
              </a:rPr>
              <a:t>Vincent van Gogh and Edgar Degas, are clearly showing on this plot.</a:t>
            </a:r>
            <a:endParaRPr sz="1800">
              <a:solidFill>
                <a:schemeClr val="dk1"/>
              </a:solidFill>
            </a:endParaRPr>
          </a:p>
        </p:txBody>
      </p:sp>
      <p:sp>
        <p:nvSpPr>
          <p:cNvPr id="184" name="Google Shape;184;g7fd4f74128_0_14"/>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7fd4f74128_0_8"/>
          <p:cNvSpPr txBox="1"/>
          <p:nvPr/>
        </p:nvSpPr>
        <p:spPr>
          <a:xfrm>
            <a:off x="740780" y="3588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EDA -- Nationality</a:t>
            </a:r>
            <a:endParaRPr/>
          </a:p>
        </p:txBody>
      </p:sp>
      <p:pic>
        <p:nvPicPr>
          <p:cNvPr id="190" name="Google Shape;190;g7fd4f74128_0_8"/>
          <p:cNvPicPr preferRelativeResize="0"/>
          <p:nvPr/>
        </p:nvPicPr>
        <p:blipFill>
          <a:blip r:embed="rId3">
            <a:alphaModFix/>
          </a:blip>
          <a:stretch>
            <a:fillRect/>
          </a:stretch>
        </p:blipFill>
        <p:spPr>
          <a:xfrm>
            <a:off x="1799900" y="1701675"/>
            <a:ext cx="7815601" cy="1808750"/>
          </a:xfrm>
          <a:prstGeom prst="rect">
            <a:avLst/>
          </a:prstGeom>
          <a:noFill/>
          <a:ln>
            <a:noFill/>
          </a:ln>
        </p:spPr>
      </p:pic>
      <p:pic>
        <p:nvPicPr>
          <p:cNvPr id="191" name="Google Shape;191;g7fd4f74128_0_8"/>
          <p:cNvPicPr preferRelativeResize="0"/>
          <p:nvPr/>
        </p:nvPicPr>
        <p:blipFill>
          <a:blip r:embed="rId4">
            <a:alphaModFix/>
          </a:blip>
          <a:stretch>
            <a:fillRect/>
          </a:stretch>
        </p:blipFill>
        <p:spPr>
          <a:xfrm>
            <a:off x="1799900" y="4330075"/>
            <a:ext cx="7815600" cy="2372700"/>
          </a:xfrm>
          <a:prstGeom prst="rect">
            <a:avLst/>
          </a:prstGeom>
          <a:noFill/>
          <a:ln>
            <a:noFill/>
          </a:ln>
        </p:spPr>
      </p:pic>
      <p:sp>
        <p:nvSpPr>
          <p:cNvPr id="192" name="Google Shape;192;g7fd4f74128_0_8"/>
          <p:cNvSpPr txBox="1"/>
          <p:nvPr/>
        </p:nvSpPr>
        <p:spPr>
          <a:xfrm>
            <a:off x="900100" y="763000"/>
            <a:ext cx="11220600" cy="757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600"/>
              </a:spcAft>
              <a:buClr>
                <a:schemeClr val="dk1"/>
              </a:buClr>
              <a:buSzPts val="1800"/>
              <a:buChar char="●"/>
            </a:pPr>
            <a:r>
              <a:rPr lang="en-US" sz="1800">
                <a:solidFill>
                  <a:schemeClr val="dk1"/>
                </a:solidFill>
              </a:rPr>
              <a:t>The top 4 countries with the most famous artists are all European countries, French, Italian, Spanish and </a:t>
            </a:r>
            <a:r>
              <a:rPr lang="en-US" sz="1800">
                <a:solidFill>
                  <a:schemeClr val="dk1"/>
                </a:solidFill>
              </a:rPr>
              <a:t>Dutch</a:t>
            </a:r>
            <a:r>
              <a:rPr lang="en-US" sz="1800">
                <a:solidFill>
                  <a:schemeClr val="dk1"/>
                </a:solidFill>
              </a:rPr>
              <a:t>, in such order. </a:t>
            </a:r>
            <a:endParaRPr sz="1800">
              <a:solidFill>
                <a:schemeClr val="dk1"/>
              </a:solidFill>
            </a:endParaRPr>
          </a:p>
        </p:txBody>
      </p:sp>
      <p:sp>
        <p:nvSpPr>
          <p:cNvPr id="193" name="Google Shape;193;g7fd4f74128_0_8"/>
          <p:cNvSpPr txBox="1"/>
          <p:nvPr/>
        </p:nvSpPr>
        <p:spPr>
          <a:xfrm>
            <a:off x="1052500" y="3430000"/>
            <a:ext cx="11220600" cy="900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600"/>
              </a:spcAft>
              <a:buClr>
                <a:schemeClr val="dk1"/>
              </a:buClr>
              <a:buSzPts val="1800"/>
              <a:buChar char="●"/>
            </a:pPr>
            <a:r>
              <a:rPr lang="en-US" sz="1800">
                <a:solidFill>
                  <a:schemeClr val="dk1"/>
                </a:solidFill>
              </a:rPr>
              <a:t>Vincent van Gogh was a Dutch post-impressionist painter and Edgar Degas</a:t>
            </a:r>
            <a:r>
              <a:rPr lang="en-US" sz="1800">
                <a:solidFill>
                  <a:schemeClr val="dk1"/>
                </a:solidFill>
              </a:rPr>
              <a:t> was French impression aritist. We could tell their nationalities from the 2 longest bars in the following plots.</a:t>
            </a:r>
            <a:endParaRPr sz="1800">
              <a:solidFill>
                <a:schemeClr val="dk1"/>
              </a:solidFill>
            </a:endParaRPr>
          </a:p>
        </p:txBody>
      </p:sp>
      <p:sp>
        <p:nvSpPr>
          <p:cNvPr id="194" name="Google Shape;194;g7fd4f74128_0_8"/>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74ccfdd5ff_0_66"/>
          <p:cNvSpPr txBox="1"/>
          <p:nvPr/>
        </p:nvSpPr>
        <p:spPr>
          <a:xfrm>
            <a:off x="694030" y="374415"/>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Problem Statement</a:t>
            </a:r>
            <a:endParaRPr b="1" sz="2800">
              <a:solidFill>
                <a:schemeClr val="lt1"/>
              </a:solidFill>
              <a:latin typeface="Century Gothic"/>
              <a:ea typeface="Century Gothic"/>
              <a:cs typeface="Century Gothic"/>
              <a:sym typeface="Century Gothic"/>
            </a:endParaRPr>
          </a:p>
        </p:txBody>
      </p:sp>
      <p:sp>
        <p:nvSpPr>
          <p:cNvPr id="200" name="Google Shape;200;g74ccfdd5ff_0_66"/>
          <p:cNvSpPr txBox="1"/>
          <p:nvPr/>
        </p:nvSpPr>
        <p:spPr>
          <a:xfrm>
            <a:off x="1132700" y="1276950"/>
            <a:ext cx="10338900" cy="49419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Clr>
                <a:schemeClr val="dk1"/>
              </a:buClr>
              <a:buSzPts val="2700"/>
              <a:buFont typeface="Times New Roman"/>
              <a:buChar char="●"/>
            </a:pPr>
            <a:r>
              <a:rPr lang="en-US" sz="2700">
                <a:solidFill>
                  <a:schemeClr val="dk1"/>
                </a:solidFill>
                <a:latin typeface="Times New Roman"/>
                <a:ea typeface="Times New Roman"/>
                <a:cs typeface="Times New Roman"/>
                <a:sym typeface="Times New Roman"/>
              </a:rPr>
              <a:t>Build neural networks to recognize the corresponding artist of painting pictures based on the colors used and geometric patterns inside the pictures.</a:t>
            </a:r>
            <a:endParaRPr sz="2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2700">
              <a:solidFill>
                <a:schemeClr val="dk1"/>
              </a:solidFill>
              <a:latin typeface="Times New Roman"/>
              <a:ea typeface="Times New Roman"/>
              <a:cs typeface="Times New Roman"/>
              <a:sym typeface="Times New Roman"/>
            </a:endParaRPr>
          </a:p>
          <a:p>
            <a:pPr indent="-368300" lvl="1" marL="914400" rtl="0" algn="l">
              <a:lnSpc>
                <a:spcPct val="150000"/>
              </a:lnSpc>
              <a:spcBef>
                <a:spcPts val="0"/>
              </a:spcBef>
              <a:spcAft>
                <a:spcPts val="0"/>
              </a:spcAft>
              <a:buClr>
                <a:schemeClr val="dk1"/>
              </a:buClr>
              <a:buSzPts val="2200"/>
              <a:buChar char="○"/>
            </a:pPr>
            <a:r>
              <a:rPr lang="en-US" sz="2200">
                <a:solidFill>
                  <a:schemeClr val="dk1"/>
                </a:solidFill>
              </a:rPr>
              <a:t>Data preprocessing</a:t>
            </a:r>
            <a:endParaRPr sz="2200">
              <a:solidFill>
                <a:schemeClr val="dk1"/>
              </a:solidFill>
            </a:endParaRPr>
          </a:p>
          <a:p>
            <a:pPr indent="-368300" lvl="1" marL="914400" rtl="0" algn="l">
              <a:lnSpc>
                <a:spcPct val="150000"/>
              </a:lnSpc>
              <a:spcBef>
                <a:spcPts val="0"/>
              </a:spcBef>
              <a:spcAft>
                <a:spcPts val="0"/>
              </a:spcAft>
              <a:buClr>
                <a:schemeClr val="dk1"/>
              </a:buClr>
              <a:buSzPts val="2200"/>
              <a:buChar char="○"/>
            </a:pPr>
            <a:r>
              <a:rPr lang="en-US" sz="2200">
                <a:solidFill>
                  <a:schemeClr val="dk1"/>
                </a:solidFill>
              </a:rPr>
              <a:t>Model building and training</a:t>
            </a:r>
            <a:endParaRPr sz="2200">
              <a:solidFill>
                <a:schemeClr val="dk1"/>
              </a:solidFill>
            </a:endParaRPr>
          </a:p>
          <a:p>
            <a:pPr indent="-368300" lvl="2" marL="1371600" rtl="0" algn="l">
              <a:lnSpc>
                <a:spcPct val="150000"/>
              </a:lnSpc>
              <a:spcBef>
                <a:spcPts val="0"/>
              </a:spcBef>
              <a:spcAft>
                <a:spcPts val="0"/>
              </a:spcAft>
              <a:buClr>
                <a:schemeClr val="dk1"/>
              </a:buClr>
              <a:buSzPts val="2200"/>
              <a:buChar char="■"/>
            </a:pPr>
            <a:r>
              <a:rPr lang="en-US" sz="2200">
                <a:solidFill>
                  <a:schemeClr val="dk1"/>
                </a:solidFill>
              </a:rPr>
              <a:t>Keras : MLP, ResNet </a:t>
            </a:r>
            <a:endParaRPr sz="2200">
              <a:solidFill>
                <a:schemeClr val="dk1"/>
              </a:solidFill>
            </a:endParaRPr>
          </a:p>
          <a:p>
            <a:pPr indent="-368300" lvl="2" marL="1371600" rtl="0" algn="l">
              <a:lnSpc>
                <a:spcPct val="150000"/>
              </a:lnSpc>
              <a:spcBef>
                <a:spcPts val="0"/>
              </a:spcBef>
              <a:spcAft>
                <a:spcPts val="0"/>
              </a:spcAft>
              <a:buClr>
                <a:schemeClr val="dk1"/>
              </a:buClr>
              <a:buSzPts val="2200"/>
              <a:buChar char="■"/>
            </a:pPr>
            <a:r>
              <a:rPr lang="en-US" sz="2200">
                <a:solidFill>
                  <a:schemeClr val="dk1"/>
                </a:solidFill>
              </a:rPr>
              <a:t>Pytorch: CNN, VGG16</a:t>
            </a:r>
            <a:endParaRPr sz="2200">
              <a:solidFill>
                <a:schemeClr val="dk1"/>
              </a:solidFill>
            </a:endParaRPr>
          </a:p>
          <a:p>
            <a:pPr indent="-368300" lvl="1" marL="914400" rtl="0" algn="l">
              <a:lnSpc>
                <a:spcPct val="150000"/>
              </a:lnSpc>
              <a:spcBef>
                <a:spcPts val="0"/>
              </a:spcBef>
              <a:spcAft>
                <a:spcPts val="0"/>
              </a:spcAft>
              <a:buClr>
                <a:schemeClr val="dk1"/>
              </a:buClr>
              <a:buSzPts val="2200"/>
              <a:buChar char="○"/>
            </a:pPr>
            <a:r>
              <a:rPr lang="en-US" sz="2200">
                <a:solidFill>
                  <a:schemeClr val="dk1"/>
                </a:solidFill>
              </a:rPr>
              <a:t>Networks Testing</a:t>
            </a:r>
            <a:endParaRPr sz="2200">
              <a:solidFill>
                <a:schemeClr val="dk1"/>
              </a:solidFill>
            </a:endParaRPr>
          </a:p>
          <a:p>
            <a:pPr indent="0" lvl="0" marL="457200" rtl="0" algn="l">
              <a:spcBef>
                <a:spcPts val="0"/>
              </a:spcBef>
              <a:spcAft>
                <a:spcPts val="0"/>
              </a:spcAft>
              <a:buNone/>
            </a:pPr>
            <a:r>
              <a:t/>
            </a:r>
            <a:endParaRPr sz="2700">
              <a:solidFill>
                <a:schemeClr val="dk1"/>
              </a:solidFill>
            </a:endParaRPr>
          </a:p>
        </p:txBody>
      </p:sp>
      <p:sp>
        <p:nvSpPr>
          <p:cNvPr id="201" name="Google Shape;201;g74ccfdd5ff_0_66"/>
          <p:cNvSpPr txBox="1"/>
          <p:nvPr/>
        </p:nvSpPr>
        <p:spPr>
          <a:xfrm>
            <a:off x="832580" y="2886840"/>
            <a:ext cx="104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Steps</a:t>
            </a:r>
            <a:endParaRPr b="1" sz="2800">
              <a:solidFill>
                <a:schemeClr val="lt1"/>
              </a:solidFill>
              <a:latin typeface="Century Gothic"/>
              <a:ea typeface="Century Gothic"/>
              <a:cs typeface="Century Gothic"/>
              <a:sym typeface="Century Gothic"/>
            </a:endParaRPr>
          </a:p>
        </p:txBody>
      </p:sp>
      <p:sp>
        <p:nvSpPr>
          <p:cNvPr id="202" name="Google Shape;202;g74ccfdd5ff_0_66"/>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
          <p:cNvSpPr txBox="1"/>
          <p:nvPr/>
        </p:nvSpPr>
        <p:spPr>
          <a:xfrm>
            <a:off x="740780" y="358815"/>
            <a:ext cx="10498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Preprocessing</a:t>
            </a:r>
            <a:endParaRPr b="1" sz="2800">
              <a:solidFill>
                <a:schemeClr val="lt1"/>
              </a:solidFill>
              <a:latin typeface="Century Gothic"/>
              <a:ea typeface="Century Gothic"/>
              <a:cs typeface="Century Gothic"/>
              <a:sym typeface="Century Gothic"/>
            </a:endParaRPr>
          </a:p>
        </p:txBody>
      </p:sp>
      <p:sp>
        <p:nvSpPr>
          <p:cNvPr id="208" name="Google Shape;208;p3"/>
          <p:cNvSpPr txBox="1"/>
          <p:nvPr/>
        </p:nvSpPr>
        <p:spPr>
          <a:xfrm>
            <a:off x="740775" y="533325"/>
            <a:ext cx="9825300" cy="36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050">
              <a:solidFill>
                <a:schemeClr val="dk1"/>
              </a:solidFill>
              <a:highlight>
                <a:srgbClr val="FFFFFF"/>
              </a:highlight>
            </a:endParaRPr>
          </a:p>
          <a:p>
            <a:pPr indent="-342900" lvl="0" marL="457200" marR="0" rtl="0" algn="just">
              <a:lnSpc>
                <a:spcPct val="150000"/>
              </a:lnSpc>
              <a:spcBef>
                <a:spcPts val="1500"/>
              </a:spcBef>
              <a:spcAft>
                <a:spcPts val="0"/>
              </a:spcAft>
              <a:buSzPts val="1800"/>
              <a:buChar char="●"/>
            </a:pPr>
            <a:r>
              <a:rPr lang="en-US" sz="1800">
                <a:solidFill>
                  <a:schemeClr val="dk1"/>
                </a:solidFill>
              </a:rPr>
              <a:t>Only 11 artists have more than 200 paintings in the dataset. To reduce computation and better training,  we decided to use the paintings of these top ten popular artists only.</a:t>
            </a:r>
            <a:endParaRPr sz="2200"/>
          </a:p>
          <a:p>
            <a:pPr indent="-368300" lvl="0" marL="457200" rtl="0" algn="just">
              <a:lnSpc>
                <a:spcPct val="150000"/>
              </a:lnSpc>
              <a:spcBef>
                <a:spcPts val="0"/>
              </a:spcBef>
              <a:spcAft>
                <a:spcPts val="0"/>
              </a:spcAft>
              <a:buSzPts val="2200"/>
              <a:buChar char="●"/>
            </a:pPr>
            <a:r>
              <a:rPr lang="en-US" sz="1800">
                <a:solidFill>
                  <a:schemeClr val="dk1"/>
                </a:solidFill>
              </a:rPr>
              <a:t>Image Augmentation </a:t>
            </a:r>
            <a:endParaRPr sz="1800">
              <a:solidFill>
                <a:schemeClr val="dk1"/>
              </a:solidFill>
            </a:endParaRPr>
          </a:p>
          <a:p>
            <a:pPr indent="-368300" lvl="1" marL="914400" rtl="0" algn="l">
              <a:spcBef>
                <a:spcPts val="0"/>
              </a:spcBef>
              <a:spcAft>
                <a:spcPts val="0"/>
              </a:spcAft>
              <a:buClr>
                <a:schemeClr val="dk1"/>
              </a:buClr>
              <a:buSzPts val="2200"/>
              <a:buChar char="○"/>
            </a:pPr>
            <a:r>
              <a:rPr lang="en-US" sz="1800">
                <a:solidFill>
                  <a:schemeClr val="dk1"/>
                </a:solidFill>
              </a:rPr>
              <a:t>Resize</a:t>
            </a:r>
            <a:endParaRPr sz="1800">
              <a:solidFill>
                <a:schemeClr val="dk1"/>
              </a:solidFill>
            </a:endParaRPr>
          </a:p>
          <a:p>
            <a:pPr indent="-368300" lvl="1" marL="914400" rtl="0" algn="l">
              <a:spcBef>
                <a:spcPts val="0"/>
              </a:spcBef>
              <a:spcAft>
                <a:spcPts val="0"/>
              </a:spcAft>
              <a:buClr>
                <a:schemeClr val="dk1"/>
              </a:buClr>
              <a:buSzPts val="2200"/>
              <a:buChar char="○"/>
            </a:pPr>
            <a:r>
              <a:rPr lang="en-US" sz="1800">
                <a:solidFill>
                  <a:schemeClr val="dk1"/>
                </a:solidFill>
              </a:rPr>
              <a:t>random scaling, cropping and flipping</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368300" lvl="0" marL="457200" rtl="0" algn="l">
              <a:lnSpc>
                <a:spcPct val="150000"/>
              </a:lnSpc>
              <a:spcBef>
                <a:spcPts val="0"/>
              </a:spcBef>
              <a:spcAft>
                <a:spcPts val="0"/>
              </a:spcAft>
              <a:buClr>
                <a:schemeClr val="dk1"/>
              </a:buClr>
              <a:buSzPts val="2200"/>
              <a:buChar char="●"/>
            </a:pPr>
            <a:r>
              <a:rPr lang="en-US" sz="1800">
                <a:solidFill>
                  <a:schemeClr val="dk1"/>
                </a:solidFill>
              </a:rPr>
              <a:t>Flow_from_directory Method</a:t>
            </a:r>
            <a:endParaRPr sz="1800">
              <a:solidFill>
                <a:schemeClr val="dk1"/>
              </a:solidFill>
            </a:endParaRPr>
          </a:p>
          <a:p>
            <a:pPr indent="-368300" lvl="0" marL="457200" rtl="0" algn="l">
              <a:spcBef>
                <a:spcPts val="0"/>
              </a:spcBef>
              <a:spcAft>
                <a:spcPts val="0"/>
              </a:spcAft>
              <a:buClr>
                <a:schemeClr val="dk1"/>
              </a:buClr>
              <a:buSzPts val="2200"/>
              <a:buChar char="●"/>
            </a:pPr>
            <a:r>
              <a:rPr lang="en-US" sz="1800">
                <a:solidFill>
                  <a:schemeClr val="dk1"/>
                </a:solidFill>
              </a:rPr>
              <a:t>Data split into training, validation and testing datasets with a ratio of 8:1:1.</a:t>
            </a:r>
            <a:endParaRPr sz="22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209" name="Google Shape;209;p3"/>
          <p:cNvPicPr preferRelativeResize="0"/>
          <p:nvPr/>
        </p:nvPicPr>
        <p:blipFill>
          <a:blip r:embed="rId3">
            <a:alphaModFix/>
          </a:blip>
          <a:stretch>
            <a:fillRect/>
          </a:stretch>
        </p:blipFill>
        <p:spPr>
          <a:xfrm>
            <a:off x="4934825" y="4632275"/>
            <a:ext cx="5700601" cy="1847500"/>
          </a:xfrm>
          <a:prstGeom prst="rect">
            <a:avLst/>
          </a:prstGeom>
          <a:noFill/>
          <a:ln>
            <a:noFill/>
          </a:ln>
        </p:spPr>
      </p:pic>
      <p:pic>
        <p:nvPicPr>
          <p:cNvPr id="210" name="Google Shape;210;p3"/>
          <p:cNvPicPr preferRelativeResize="0"/>
          <p:nvPr/>
        </p:nvPicPr>
        <p:blipFill>
          <a:blip r:embed="rId4">
            <a:alphaModFix/>
          </a:blip>
          <a:stretch>
            <a:fillRect/>
          </a:stretch>
        </p:blipFill>
        <p:spPr>
          <a:xfrm>
            <a:off x="1436250" y="4352800"/>
            <a:ext cx="2377700" cy="2126974"/>
          </a:xfrm>
          <a:prstGeom prst="rect">
            <a:avLst/>
          </a:prstGeom>
          <a:noFill/>
          <a:ln>
            <a:noFill/>
          </a:ln>
        </p:spPr>
      </p:pic>
      <p:sp>
        <p:nvSpPr>
          <p:cNvPr id="211" name="Google Shape;211;p3"/>
          <p:cNvSpPr txBox="1"/>
          <p:nvPr>
            <p:ph idx="12" type="sldNum"/>
          </p:nvPr>
        </p:nvSpPr>
        <p:spPr>
          <a:xfrm>
            <a:off x="10363200" y="5578475"/>
            <a:ext cx="1142100" cy="669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2019-11-30T21:56:43Z</dcterms:created>
  <dc:creator>Li, Jing</dc:creator>
</cp:coreProperties>
</file>