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0" r:id="rId3"/>
    <p:sldId id="259" r:id="rId4"/>
    <p:sldId id="286" r:id="rId5"/>
    <p:sldId id="288" r:id="rId6"/>
    <p:sldId id="262" r:id="rId7"/>
    <p:sldId id="276" r:id="rId8"/>
    <p:sldId id="275" r:id="rId9"/>
    <p:sldId id="282" r:id="rId10"/>
    <p:sldId id="283" r:id="rId11"/>
    <p:sldId id="287" r:id="rId12"/>
    <p:sldId id="277" r:id="rId13"/>
    <p:sldId id="279" r:id="rId14"/>
    <p:sldId id="284" r:id="rId15"/>
    <p:sldId id="281" r:id="rId16"/>
    <p:sldId id="280" r:id="rId17"/>
  </p:sldIdLst>
  <p:sldSz cx="18288000" cy="10287000"/>
  <p:notesSz cx="6858000" cy="9144000"/>
  <p:embeddedFontLst>
    <p:embeddedFont>
      <p:font typeface="Baskerville Display PT"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EE1353-7C64-9107-1B53-A9FA8A6A9DE3}" name="Jane Chiriyankandath" initials="JC" userId="S::janejoseph.chiriyankandath@du.edu::754978d1-f838-4a19-91c4-9a913cd34270" providerId="AD"/>
  <p188:author id="{0A899DCC-FC01-06CA-CD42-E9134FEADE8C}" name="Maria Velazquez Marin" initials="MM" userId="S::maria.velazquezmarin@du.edu::a906224c-5758-4177-bfbf-479f70484f0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9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295F7-9FF5-1E08-3A94-02995A6FA279}" v="147" dt="2023-05-29T01:59:36.117"/>
    <p1510:client id="{4DBEBAC8-339E-2EBB-7856-A00317F76C9F}" v="95" dt="2023-05-30T16:28:21.336"/>
    <p1510:client id="{4F155562-C9CA-23E6-3D98-B93DBA315953}" v="72" dt="2023-05-24T16:23:32.254"/>
    <p1510:client id="{6CA97B06-77AA-6C25-AC5A-B3789344787A}" v="34" dt="2023-05-30T21:16:04.778"/>
    <p1510:client id="{78608991-E0F9-EF31-EF38-49DCC3FE6DF0}" v="429" dt="2023-05-23T18:02:12.478"/>
    <p1510:client id="{7C976A2E-B60F-F8B3-85B6-FEE09470A833}" v="148" dt="2023-05-23T20:13:35.458"/>
    <p1510:client id="{AB33844F-5CB5-198A-8A4A-695B72450D9D}" v="10" dt="2023-05-29T19:05:40.758"/>
    <p1510:client id="{AD1C1568-E099-2440-0589-362649BBA695}" v="546" dt="2023-05-30T02:40:51.337"/>
    <p1510:client id="{BFD29F4F-2004-B536-C1E3-E2E2873D134A}" v="39" dt="2023-05-27T00:26:29.756"/>
    <p1510:client id="{C16FCF0F-2C8E-FD57-2C18-9905322DD2C7}" v="29" dt="2023-05-27T01:39:11.917"/>
    <p1510:client id="{C41C4656-0BBD-6303-CA5C-50024DA598A9}" v="248" dt="2023-05-26T00:21:11.706"/>
    <p1510:client id="{CBC64C68-725A-833C-2C9D-4363C289B06E}" v="3" dt="2023-05-23T19:20:34.774"/>
    <p1510:client id="{CCC48CB1-9B30-AEE9-83DF-F641AEF58357}" v="184" dt="2023-05-27T02:07:03.414"/>
    <p1510:client id="{D37C17E1-41A2-FE77-B14D-200EE6DA2DAC}" v="69" dt="2023-05-23T20:13:13.206"/>
    <p1510:client id="{EEB41B49-B588-1B93-9AF4-20D349374631}" v="448" dt="2023-05-31T01:50:59.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82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200FE-AFFB-49E8-8D78-91206CED6861}"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6D36B-D1E1-47BB-BE21-F819E7A93023}" type="slidenum">
              <a:rPr lang="en-US" smtClean="0"/>
              <a:t>‹#›</a:t>
            </a:fld>
            <a:endParaRPr lang="en-US"/>
          </a:p>
        </p:txBody>
      </p:sp>
    </p:spTree>
    <p:extLst>
      <p:ext uri="{BB962C8B-B14F-4D97-AF65-F5344CB8AC3E}">
        <p14:creationId xmlns:p14="http://schemas.microsoft.com/office/powerpoint/2010/main" val="3660068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Mary</a:t>
            </a:r>
          </a:p>
        </p:txBody>
      </p:sp>
      <p:sp>
        <p:nvSpPr>
          <p:cNvPr id="4" name="Slide Number Placeholder 3"/>
          <p:cNvSpPr>
            <a:spLocks noGrp="1"/>
          </p:cNvSpPr>
          <p:nvPr>
            <p:ph type="sldNum" sz="quarter" idx="5"/>
          </p:nvPr>
        </p:nvSpPr>
        <p:spPr/>
        <p:txBody>
          <a:bodyPr/>
          <a:lstStyle/>
          <a:p>
            <a:fld id="{5656D36B-D1E1-47BB-BE21-F819E7A93023}" type="slidenum">
              <a:rPr lang="en-US" smtClean="0"/>
              <a:t>5</a:t>
            </a:fld>
            <a:endParaRPr lang="en-US"/>
          </a:p>
        </p:txBody>
      </p:sp>
    </p:spTree>
    <p:extLst>
      <p:ext uri="{BB962C8B-B14F-4D97-AF65-F5344CB8AC3E}">
        <p14:creationId xmlns:p14="http://schemas.microsoft.com/office/powerpoint/2010/main" val="29533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a:t>
            </a:r>
          </a:p>
        </p:txBody>
      </p:sp>
      <p:sp>
        <p:nvSpPr>
          <p:cNvPr id="4" name="Slide Number Placeholder 3"/>
          <p:cNvSpPr>
            <a:spLocks noGrp="1"/>
          </p:cNvSpPr>
          <p:nvPr>
            <p:ph type="sldNum" sz="quarter" idx="5"/>
          </p:nvPr>
        </p:nvSpPr>
        <p:spPr/>
        <p:txBody>
          <a:bodyPr/>
          <a:lstStyle/>
          <a:p>
            <a:fld id="{5656D36B-D1E1-47BB-BE21-F819E7A93023}" type="slidenum">
              <a:rPr lang="en-US" smtClean="0"/>
              <a:t>6</a:t>
            </a:fld>
            <a:endParaRPr lang="en-US"/>
          </a:p>
        </p:txBody>
      </p:sp>
    </p:spTree>
    <p:extLst>
      <p:ext uri="{BB962C8B-B14F-4D97-AF65-F5344CB8AC3E}">
        <p14:creationId xmlns:p14="http://schemas.microsoft.com/office/powerpoint/2010/main" val="250124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a:t>
            </a:r>
          </a:p>
        </p:txBody>
      </p:sp>
      <p:sp>
        <p:nvSpPr>
          <p:cNvPr id="4" name="Slide Number Placeholder 3"/>
          <p:cNvSpPr>
            <a:spLocks noGrp="1"/>
          </p:cNvSpPr>
          <p:nvPr>
            <p:ph type="sldNum" sz="quarter" idx="5"/>
          </p:nvPr>
        </p:nvSpPr>
        <p:spPr/>
        <p:txBody>
          <a:bodyPr/>
          <a:lstStyle/>
          <a:p>
            <a:fld id="{5656D36B-D1E1-47BB-BE21-F819E7A93023}" type="slidenum">
              <a:rPr lang="en-US" smtClean="0"/>
              <a:t>7</a:t>
            </a:fld>
            <a:endParaRPr lang="en-US"/>
          </a:p>
        </p:txBody>
      </p:sp>
    </p:spTree>
    <p:extLst>
      <p:ext uri="{BB962C8B-B14F-4D97-AF65-F5344CB8AC3E}">
        <p14:creationId xmlns:p14="http://schemas.microsoft.com/office/powerpoint/2010/main" val="407187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Maria</a:t>
            </a:r>
          </a:p>
        </p:txBody>
      </p:sp>
      <p:sp>
        <p:nvSpPr>
          <p:cNvPr id="4" name="Slide Number Placeholder 3"/>
          <p:cNvSpPr>
            <a:spLocks noGrp="1"/>
          </p:cNvSpPr>
          <p:nvPr>
            <p:ph type="sldNum" sz="quarter" idx="5"/>
          </p:nvPr>
        </p:nvSpPr>
        <p:spPr/>
        <p:txBody>
          <a:bodyPr/>
          <a:lstStyle/>
          <a:p>
            <a:fld id="{5656D36B-D1E1-47BB-BE21-F819E7A93023}" type="slidenum">
              <a:rPr lang="en-US" smtClean="0"/>
              <a:t>15</a:t>
            </a:fld>
            <a:endParaRPr lang="en-US"/>
          </a:p>
        </p:txBody>
      </p:sp>
    </p:spTree>
    <p:extLst>
      <p:ext uri="{BB962C8B-B14F-4D97-AF65-F5344CB8AC3E}">
        <p14:creationId xmlns:p14="http://schemas.microsoft.com/office/powerpoint/2010/main" val="3678005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Mary</a:t>
            </a:r>
          </a:p>
        </p:txBody>
      </p:sp>
      <p:sp>
        <p:nvSpPr>
          <p:cNvPr id="4" name="Slide Number Placeholder 3"/>
          <p:cNvSpPr>
            <a:spLocks noGrp="1"/>
          </p:cNvSpPr>
          <p:nvPr>
            <p:ph type="sldNum" sz="quarter" idx="5"/>
          </p:nvPr>
        </p:nvSpPr>
        <p:spPr/>
        <p:txBody>
          <a:bodyPr/>
          <a:lstStyle/>
          <a:p>
            <a:fld id="{5656D36B-D1E1-47BB-BE21-F819E7A93023}" type="slidenum">
              <a:rPr lang="en-US" smtClean="0"/>
              <a:t>16</a:t>
            </a:fld>
            <a:endParaRPr lang="en-US"/>
          </a:p>
        </p:txBody>
      </p:sp>
    </p:spTree>
    <p:extLst>
      <p:ext uri="{BB962C8B-B14F-4D97-AF65-F5344CB8AC3E}">
        <p14:creationId xmlns:p14="http://schemas.microsoft.com/office/powerpoint/2010/main" val="1072347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4"/>
          <p:cNvSpPr txBox="1"/>
          <p:nvPr/>
        </p:nvSpPr>
        <p:spPr>
          <a:xfrm>
            <a:off x="628039" y="5953923"/>
            <a:ext cx="17047794" cy="1092607"/>
          </a:xfrm>
          <a:prstGeom prst="rect">
            <a:avLst/>
          </a:prstGeom>
        </p:spPr>
        <p:txBody>
          <a:bodyPr wrap="square" lIns="0" tIns="0" rIns="0" bIns="0" rtlCol="0" anchor="t">
            <a:spAutoFit/>
          </a:bodyPr>
          <a:lstStyle/>
          <a:p>
            <a:pPr algn="ctr">
              <a:lnSpc>
                <a:spcPts val="9629"/>
              </a:lnSpc>
            </a:pPr>
            <a:r>
              <a:rPr lang="en-US" sz="4400" spc="1375" dirty="0">
                <a:ea typeface="Baskerville Display PT"/>
                <a:cs typeface="+mn-lt"/>
              </a:rPr>
              <a:t>DECODING BOOK SUCCESS ON AMAZON</a:t>
            </a:r>
            <a:endParaRPr lang="en-US" sz="4400" dirty="0">
              <a:cs typeface="Calibri"/>
            </a:endParaRPr>
          </a:p>
        </p:txBody>
      </p:sp>
      <p:sp>
        <p:nvSpPr>
          <p:cNvPr id="5" name="TextBox 5"/>
          <p:cNvSpPr txBox="1"/>
          <p:nvPr/>
        </p:nvSpPr>
        <p:spPr>
          <a:xfrm>
            <a:off x="5241079" y="8446708"/>
            <a:ext cx="8053814" cy="1723549"/>
          </a:xfrm>
          <a:prstGeom prst="rect">
            <a:avLst/>
          </a:prstGeom>
        </p:spPr>
        <p:txBody>
          <a:bodyPr wrap="square" lIns="0" tIns="0" rIns="0" bIns="0" rtlCol="0" anchor="t">
            <a:spAutoFit/>
          </a:bodyPr>
          <a:lstStyle/>
          <a:p>
            <a:pPr algn="ctr"/>
            <a:r>
              <a:rPr lang="en-US" sz="2800" spc="472" dirty="0">
                <a:ea typeface="Inter"/>
                <a:cs typeface="Segoe UI"/>
              </a:rPr>
              <a:t>Presentation By</a:t>
            </a:r>
          </a:p>
          <a:p>
            <a:pPr algn="ctr"/>
            <a:r>
              <a:rPr lang="en-US" sz="2800" spc="472" dirty="0" err="1">
                <a:ea typeface="Inter"/>
                <a:cs typeface="Segoe UI"/>
              </a:rPr>
              <a:t>Guli</a:t>
            </a:r>
            <a:r>
              <a:rPr lang="en-US" sz="2800" spc="472" dirty="0">
                <a:ea typeface="Inter"/>
                <a:cs typeface="Segoe UI"/>
              </a:rPr>
              <a:t> </a:t>
            </a:r>
            <a:r>
              <a:rPr lang="en-US" sz="2800" spc="472" dirty="0" err="1">
                <a:ea typeface="Inter"/>
                <a:cs typeface="Segoe UI"/>
              </a:rPr>
              <a:t>Aminjonova</a:t>
            </a:r>
            <a:r>
              <a:rPr lang="en-US" sz="2800" spc="472" dirty="0">
                <a:ea typeface="Inter"/>
                <a:cs typeface="Segoe UI"/>
              </a:rPr>
              <a:t>, Jane Chiriyankandath, Mary </a:t>
            </a:r>
            <a:r>
              <a:rPr lang="en-US" sz="2800" spc="472" dirty="0" err="1">
                <a:ea typeface="Inter"/>
                <a:cs typeface="Segoe UI"/>
              </a:rPr>
              <a:t>Nshikokola</a:t>
            </a:r>
            <a:r>
              <a:rPr lang="en-US" sz="2800" spc="472" dirty="0">
                <a:ea typeface="Inter"/>
                <a:cs typeface="Segoe UI"/>
              </a:rPr>
              <a:t> &amp; Maria Velazquez</a:t>
            </a:r>
            <a:br>
              <a:rPr lang="en-US" sz="2800" dirty="0"/>
            </a:br>
            <a:endParaRPr lang="en-US" sz="2800" dirty="0">
              <a:cs typeface="Calibri"/>
            </a:endParaRPr>
          </a:p>
        </p:txBody>
      </p:sp>
      <p:pic>
        <p:nvPicPr>
          <p:cNvPr id="7" name="Picture 7">
            <a:extLst>
              <a:ext uri="{FF2B5EF4-FFF2-40B4-BE49-F238E27FC236}">
                <a16:creationId xmlns:a16="http://schemas.microsoft.com/office/drawing/2014/main" id="{FCB6E217-A329-054C-A598-60DFDA46A869}"/>
              </a:ext>
            </a:extLst>
          </p:cNvPr>
          <p:cNvPicPr>
            <a:picLocks noChangeAspect="1"/>
          </p:cNvPicPr>
          <p:nvPr/>
        </p:nvPicPr>
        <p:blipFill>
          <a:blip r:embed="rId2"/>
          <a:stretch>
            <a:fillRect/>
          </a:stretch>
        </p:blipFill>
        <p:spPr>
          <a:xfrm>
            <a:off x="6518273" y="1121942"/>
            <a:ext cx="5267325" cy="44720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12131" y="1074776"/>
            <a:ext cx="6477644" cy="1244571"/>
          </a:xfrm>
          <a:prstGeom prst="rect">
            <a:avLst/>
          </a:prstGeom>
        </p:spPr>
        <p:txBody>
          <a:bodyPr wrap="square" lIns="0" tIns="0" rIns="0" bIns="0" rtlCol="0" anchor="t">
            <a:spAutoFit/>
          </a:bodyPr>
          <a:lstStyle/>
          <a:p>
            <a:r>
              <a:rPr lang="en-US" sz="3600" spc="799" dirty="0">
                <a:solidFill>
                  <a:srgbClr val="504C44"/>
                </a:solidFill>
                <a:latin typeface="Baskerville Display PT"/>
                <a:ea typeface="Baskerville Display PT"/>
                <a:cs typeface="+mn-lt"/>
              </a:rPr>
              <a:t>Research Question 3</a:t>
            </a:r>
          </a:p>
          <a:p>
            <a:pPr>
              <a:lnSpc>
                <a:spcPts val="5599"/>
              </a:lnSpc>
            </a:pPr>
            <a:endParaRPr lang="en-US" sz="3950" spc="799" dirty="0">
              <a:solidFill>
                <a:srgbClr val="504C44"/>
              </a:solidFill>
              <a:latin typeface="Baskerville Display PT"/>
              <a:ea typeface="Baskerville Display PT"/>
            </a:endParaRPr>
          </a:p>
        </p:txBody>
      </p:sp>
      <p:sp>
        <p:nvSpPr>
          <p:cNvPr id="3" name="TextBox 3"/>
          <p:cNvSpPr txBox="1"/>
          <p:nvPr/>
        </p:nvSpPr>
        <p:spPr>
          <a:xfrm>
            <a:off x="7244758" y="1074776"/>
            <a:ext cx="10901922" cy="861774"/>
          </a:xfrm>
          <a:prstGeom prst="rect">
            <a:avLst/>
          </a:prstGeom>
        </p:spPr>
        <p:txBody>
          <a:bodyPr wrap="square" lIns="0" tIns="0" rIns="0" bIns="0" rtlCol="0" anchor="t">
            <a:spAutoFit/>
          </a:bodyPr>
          <a:lstStyle/>
          <a:p>
            <a:r>
              <a:rPr lang="en-US" sz="2800" dirty="0">
                <a:ea typeface="Inter"/>
                <a:cs typeface="Calibri"/>
              </a:rPr>
              <a:t>Which variables influence the book price?  </a:t>
            </a:r>
            <a:endParaRPr lang="en-US" sz="2800" dirty="0"/>
          </a:p>
          <a:p>
            <a:endParaRPr lang="en-US" sz="2800" dirty="0">
              <a:ea typeface="Inter"/>
              <a:cs typeface="Arial"/>
            </a:endParaRPr>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6875254" y="772065"/>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D1ABBF98-17C5-7EA2-68E2-C7E9CA1157CD}"/>
              </a:ext>
            </a:extLst>
          </p:cNvPr>
          <p:cNvSpPr txBox="1"/>
          <p:nvPr/>
        </p:nvSpPr>
        <p:spPr>
          <a:xfrm>
            <a:off x="762794" y="2879725"/>
            <a:ext cx="585073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dirty="0">
                <a:ea typeface="Inter"/>
              </a:rPr>
              <a:t>Residual Plot:</a:t>
            </a:r>
          </a:p>
          <a:p>
            <a:endParaRPr lang="en-US" b="1" dirty="0">
              <a:ea typeface="Inter"/>
              <a:cs typeface="+mn-lt"/>
            </a:endParaRPr>
          </a:p>
        </p:txBody>
      </p:sp>
      <p:sp>
        <p:nvSpPr>
          <p:cNvPr id="5" name="TextBox 4">
            <a:extLst>
              <a:ext uri="{FF2B5EF4-FFF2-40B4-BE49-F238E27FC236}">
                <a16:creationId xmlns:a16="http://schemas.microsoft.com/office/drawing/2014/main" id="{2B3E00DF-3830-5F3E-9C48-199FFF399E5B}"/>
              </a:ext>
            </a:extLst>
          </p:cNvPr>
          <p:cNvSpPr txBox="1"/>
          <p:nvPr/>
        </p:nvSpPr>
        <p:spPr>
          <a:xfrm>
            <a:off x="9144794" y="2879725"/>
            <a:ext cx="5850730"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dirty="0">
                <a:ea typeface="Inter"/>
              </a:rPr>
              <a:t>Residual Distribution:</a:t>
            </a:r>
            <a:endParaRPr lang="en-US" b="1" dirty="0"/>
          </a:p>
          <a:p>
            <a:endParaRPr lang="en-US" sz="2300" b="1" dirty="0">
              <a:ea typeface="Inter"/>
            </a:endParaRPr>
          </a:p>
          <a:p>
            <a:endParaRPr lang="en-US" sz="2300" b="1" dirty="0">
              <a:ea typeface="Inter"/>
              <a:cs typeface="+mn-lt"/>
            </a:endParaRPr>
          </a:p>
          <a:p>
            <a:pPr algn="l"/>
            <a:endParaRPr lang="en-US" b="1" dirty="0">
              <a:cs typeface="Calibri"/>
            </a:endParaRPr>
          </a:p>
        </p:txBody>
      </p:sp>
      <p:pic>
        <p:nvPicPr>
          <p:cNvPr id="7" name="Picture 8" descr="Chart, scatter chart&#10;&#10;Description automatically generated">
            <a:extLst>
              <a:ext uri="{FF2B5EF4-FFF2-40B4-BE49-F238E27FC236}">
                <a16:creationId xmlns:a16="http://schemas.microsoft.com/office/drawing/2014/main" id="{FA220FD9-3CC2-DF28-5FBE-40424F470085}"/>
              </a:ext>
            </a:extLst>
          </p:cNvPr>
          <p:cNvPicPr>
            <a:picLocks noChangeAspect="1"/>
          </p:cNvPicPr>
          <p:nvPr/>
        </p:nvPicPr>
        <p:blipFill>
          <a:blip r:embed="rId2"/>
          <a:stretch>
            <a:fillRect/>
          </a:stretch>
        </p:blipFill>
        <p:spPr>
          <a:xfrm>
            <a:off x="1358900" y="3612160"/>
            <a:ext cx="6791325" cy="4904179"/>
          </a:xfrm>
          <a:prstGeom prst="rect">
            <a:avLst/>
          </a:prstGeom>
        </p:spPr>
      </p:pic>
      <p:pic>
        <p:nvPicPr>
          <p:cNvPr id="9" name="Picture 9" descr="Chart, histogram&#10;&#10;Description automatically generated">
            <a:extLst>
              <a:ext uri="{FF2B5EF4-FFF2-40B4-BE49-F238E27FC236}">
                <a16:creationId xmlns:a16="http://schemas.microsoft.com/office/drawing/2014/main" id="{FC697316-8BF9-A96A-FDD7-CD34152A6D8C}"/>
              </a:ext>
            </a:extLst>
          </p:cNvPr>
          <p:cNvPicPr>
            <a:picLocks noChangeAspect="1"/>
          </p:cNvPicPr>
          <p:nvPr/>
        </p:nvPicPr>
        <p:blipFill>
          <a:blip r:embed="rId3"/>
          <a:stretch>
            <a:fillRect/>
          </a:stretch>
        </p:blipFill>
        <p:spPr>
          <a:xfrm>
            <a:off x="9486900" y="3618935"/>
            <a:ext cx="6807200" cy="4890630"/>
          </a:xfrm>
          <a:prstGeom prst="rect">
            <a:avLst/>
          </a:prstGeom>
        </p:spPr>
      </p:pic>
    </p:spTree>
    <p:extLst>
      <p:ext uri="{BB962C8B-B14F-4D97-AF65-F5344CB8AC3E}">
        <p14:creationId xmlns:p14="http://schemas.microsoft.com/office/powerpoint/2010/main" val="1819147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12131" y="1074776"/>
            <a:ext cx="6477644" cy="1244571"/>
          </a:xfrm>
          <a:prstGeom prst="rect">
            <a:avLst/>
          </a:prstGeom>
        </p:spPr>
        <p:txBody>
          <a:bodyPr wrap="square" lIns="0" tIns="0" rIns="0" bIns="0" rtlCol="0" anchor="t">
            <a:spAutoFit/>
          </a:bodyPr>
          <a:lstStyle/>
          <a:p>
            <a:r>
              <a:rPr lang="en-US" sz="3600" spc="799" dirty="0">
                <a:solidFill>
                  <a:srgbClr val="504C44"/>
                </a:solidFill>
                <a:latin typeface="Baskerville Display PT"/>
                <a:ea typeface="Baskerville Display PT"/>
                <a:cs typeface="+mn-lt"/>
              </a:rPr>
              <a:t>Research Question 3</a:t>
            </a:r>
          </a:p>
          <a:p>
            <a:pPr>
              <a:lnSpc>
                <a:spcPts val="5599"/>
              </a:lnSpc>
            </a:pPr>
            <a:endParaRPr lang="en-US" sz="3950" spc="799" dirty="0">
              <a:solidFill>
                <a:srgbClr val="504C44"/>
              </a:solidFill>
              <a:latin typeface="Baskerville Display PT"/>
              <a:ea typeface="Baskerville Display PT"/>
            </a:endParaRPr>
          </a:p>
        </p:txBody>
      </p:sp>
      <p:sp>
        <p:nvSpPr>
          <p:cNvPr id="3" name="TextBox 3"/>
          <p:cNvSpPr txBox="1"/>
          <p:nvPr/>
        </p:nvSpPr>
        <p:spPr>
          <a:xfrm>
            <a:off x="7089775" y="1089899"/>
            <a:ext cx="10901922" cy="861774"/>
          </a:xfrm>
          <a:prstGeom prst="rect">
            <a:avLst/>
          </a:prstGeom>
        </p:spPr>
        <p:txBody>
          <a:bodyPr wrap="square" lIns="0" tIns="0" rIns="0" bIns="0" rtlCol="0" anchor="t">
            <a:spAutoFit/>
          </a:bodyPr>
          <a:lstStyle/>
          <a:p>
            <a:r>
              <a:rPr lang="en-US" sz="2800" dirty="0">
                <a:ea typeface="Inter"/>
                <a:cs typeface="Calibri"/>
              </a:rPr>
              <a:t>Which variables influence the book price?  </a:t>
            </a:r>
            <a:endParaRPr lang="en-US" sz="2800" dirty="0"/>
          </a:p>
          <a:p>
            <a:endParaRPr lang="en-US" sz="2800" dirty="0">
              <a:ea typeface="Inter"/>
              <a:cs typeface="Arial"/>
            </a:endParaRPr>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6875254" y="772065"/>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D1ABBF98-17C5-7EA2-68E2-C7E9CA1157CD}"/>
              </a:ext>
            </a:extLst>
          </p:cNvPr>
          <p:cNvSpPr txBox="1"/>
          <p:nvPr/>
        </p:nvSpPr>
        <p:spPr>
          <a:xfrm>
            <a:off x="1506712" y="2445772"/>
            <a:ext cx="14379050" cy="7417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Inter"/>
              </a:rPr>
              <a:t>Answer:</a:t>
            </a:r>
          </a:p>
          <a:p>
            <a:endParaRPr lang="en-US" sz="2800" b="1" dirty="0">
              <a:ea typeface="Inter"/>
            </a:endParaRPr>
          </a:p>
          <a:p>
            <a:pPr marL="514350" indent="-514350">
              <a:buAutoNum type="arabicPeriod"/>
            </a:pPr>
            <a:r>
              <a:rPr lang="en-US" sz="2800" dirty="0">
                <a:ea typeface="Inter"/>
              </a:rPr>
              <a:t>There is a significant relationship between Genre and Price. For books categorized as "Non Fiction," the model estimates their average Price to be 2.622 units higher than those categorized as "Fiction</a:t>
            </a:r>
          </a:p>
          <a:p>
            <a:pPr marL="514350" indent="-514350">
              <a:buFont typeface="+mj-lt"/>
              <a:buAutoNum type="arabicPeriod"/>
            </a:pPr>
            <a:endParaRPr lang="en-US" sz="2800" dirty="0">
              <a:ea typeface="Inter"/>
            </a:endParaRPr>
          </a:p>
          <a:p>
            <a:pPr marL="514350" indent="-514350">
              <a:buAutoNum type="arabicPeriod"/>
            </a:pPr>
            <a:r>
              <a:rPr lang="en-US" sz="2800" dirty="0">
                <a:ea typeface="Inter"/>
              </a:rPr>
              <a:t>The variable Year also has a statistically significant relationship with Price. A one-unit increase in Year is associated with a decrease of 0.412 units in Price.</a:t>
            </a:r>
          </a:p>
          <a:p>
            <a:pPr marL="514350" indent="-514350">
              <a:buAutoNum type="arabicPeriod"/>
            </a:pPr>
            <a:endParaRPr lang="en-US" sz="2800" dirty="0">
              <a:ea typeface="Inter"/>
            </a:endParaRPr>
          </a:p>
          <a:p>
            <a:pPr marL="514350" indent="-514350">
              <a:buAutoNum type="arabicPeriod"/>
            </a:pPr>
            <a:r>
              <a:rPr lang="en-US" sz="2800" dirty="0">
                <a:ea typeface="Inter"/>
              </a:rPr>
              <a:t>The estimated variance of the random effect for the Author is 27.290. This captures the variation in Price that is attributed to different authors and not accounted for by the fixed effects.</a:t>
            </a:r>
          </a:p>
          <a:p>
            <a:pPr marL="514350" indent="-514350">
              <a:buAutoNum type="arabicPeriod"/>
            </a:pPr>
            <a:endParaRPr lang="en-US" sz="2800" dirty="0">
              <a:ea typeface="Inter"/>
            </a:endParaRPr>
          </a:p>
          <a:p>
            <a:pPr marL="514350" indent="-514350">
              <a:buAutoNum type="arabicPeriod"/>
            </a:pPr>
            <a:r>
              <a:rPr lang="en-US" sz="2800" dirty="0">
                <a:ea typeface="Inter"/>
              </a:rPr>
              <a:t>There is a strong positive correlation between the random slope and random intercept on the model. This suggests that certain authors tend to consistently write books belonging to the “Non-Fiction" genre, while others tend to write books belonging to the "Fiction" genre.</a:t>
            </a:r>
          </a:p>
          <a:p>
            <a:endParaRPr lang="en-US" sz="2800" dirty="0">
              <a:ea typeface="Inter"/>
              <a:cs typeface="+mn-lt"/>
            </a:endParaRPr>
          </a:p>
        </p:txBody>
      </p:sp>
    </p:spTree>
    <p:extLst>
      <p:ext uri="{BB962C8B-B14F-4D97-AF65-F5344CB8AC3E}">
        <p14:creationId xmlns:p14="http://schemas.microsoft.com/office/powerpoint/2010/main" val="3029177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64548" y="1074776"/>
            <a:ext cx="6477644" cy="1244571"/>
          </a:xfrm>
          <a:prstGeom prst="rect">
            <a:avLst/>
          </a:prstGeom>
        </p:spPr>
        <p:txBody>
          <a:bodyPr wrap="square" lIns="0" tIns="0" rIns="0" bIns="0" rtlCol="0" anchor="t">
            <a:spAutoFit/>
          </a:bodyPr>
          <a:lstStyle/>
          <a:p>
            <a:r>
              <a:rPr lang="en-US" sz="3600" spc="799">
                <a:solidFill>
                  <a:srgbClr val="504C44"/>
                </a:solidFill>
                <a:latin typeface="Baskerville Display PT"/>
                <a:ea typeface="Baskerville Display PT"/>
                <a:cs typeface="+mn-lt"/>
              </a:rPr>
              <a:t>Research Question 4</a:t>
            </a:r>
          </a:p>
          <a:p>
            <a:pPr>
              <a:lnSpc>
                <a:spcPts val="5599"/>
              </a:lnSpc>
            </a:pPr>
            <a:endParaRPr lang="en-US" sz="3950" spc="799" dirty="0">
              <a:solidFill>
                <a:srgbClr val="504C44"/>
              </a:solidFill>
              <a:latin typeface="Baskerville Display PT"/>
              <a:ea typeface="Baskerville Display PT"/>
            </a:endParaRPr>
          </a:p>
        </p:txBody>
      </p:sp>
      <p:sp>
        <p:nvSpPr>
          <p:cNvPr id="3" name="TextBox 3"/>
          <p:cNvSpPr txBox="1"/>
          <p:nvPr/>
        </p:nvSpPr>
        <p:spPr>
          <a:xfrm>
            <a:off x="7360098" y="1121760"/>
            <a:ext cx="10794091" cy="430887"/>
          </a:xfrm>
          <a:prstGeom prst="rect">
            <a:avLst/>
          </a:prstGeom>
        </p:spPr>
        <p:txBody>
          <a:bodyPr lIns="0" tIns="0" rIns="0" bIns="0" rtlCol="0" anchor="t">
            <a:spAutoFit/>
          </a:bodyPr>
          <a:lstStyle/>
          <a:p>
            <a:r>
              <a:rPr lang="en-US" sz="2800" dirty="0">
                <a:solidFill>
                  <a:srgbClr val="504C44"/>
                </a:solidFill>
                <a:ea typeface="Inter"/>
                <a:cs typeface="+mn-lt"/>
              </a:rPr>
              <a:t>Part 1: What are the most frequently occurring words in book titles?</a:t>
            </a:r>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6943546" y="772065"/>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pic>
        <p:nvPicPr>
          <p:cNvPr id="4" name="Picture 4" descr="Chart, bar chart&#10;&#10;Description automatically generated">
            <a:extLst>
              <a:ext uri="{FF2B5EF4-FFF2-40B4-BE49-F238E27FC236}">
                <a16:creationId xmlns:a16="http://schemas.microsoft.com/office/drawing/2014/main" id="{FBF0171E-F206-FA94-4170-034188A8B7A7}"/>
              </a:ext>
            </a:extLst>
          </p:cNvPr>
          <p:cNvPicPr>
            <a:picLocks noChangeAspect="1"/>
          </p:cNvPicPr>
          <p:nvPr/>
        </p:nvPicPr>
        <p:blipFill>
          <a:blip r:embed="rId2"/>
          <a:stretch>
            <a:fillRect/>
          </a:stretch>
        </p:blipFill>
        <p:spPr>
          <a:xfrm>
            <a:off x="2898184" y="2622058"/>
            <a:ext cx="12035301" cy="6260453"/>
          </a:xfrm>
          <a:prstGeom prst="rect">
            <a:avLst/>
          </a:prstGeom>
        </p:spPr>
      </p:pic>
    </p:spTree>
    <p:extLst>
      <p:ext uri="{BB962C8B-B14F-4D97-AF65-F5344CB8AC3E}">
        <p14:creationId xmlns:p14="http://schemas.microsoft.com/office/powerpoint/2010/main" val="3831464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64548" y="1074776"/>
            <a:ext cx="6477644" cy="1244571"/>
          </a:xfrm>
          <a:prstGeom prst="rect">
            <a:avLst/>
          </a:prstGeom>
        </p:spPr>
        <p:txBody>
          <a:bodyPr wrap="square" lIns="0" tIns="0" rIns="0" bIns="0" rtlCol="0" anchor="t">
            <a:spAutoFit/>
          </a:bodyPr>
          <a:lstStyle/>
          <a:p>
            <a:r>
              <a:rPr lang="en-US" sz="3600" spc="799">
                <a:solidFill>
                  <a:srgbClr val="504C44"/>
                </a:solidFill>
                <a:latin typeface="Baskerville Display PT"/>
                <a:ea typeface="Baskerville Display PT"/>
                <a:cs typeface="+mn-lt"/>
              </a:rPr>
              <a:t>Research Question 4</a:t>
            </a:r>
          </a:p>
          <a:p>
            <a:pPr>
              <a:lnSpc>
                <a:spcPts val="5599"/>
              </a:lnSpc>
            </a:pPr>
            <a:endParaRPr lang="en-US" sz="3950" spc="799">
              <a:solidFill>
                <a:srgbClr val="504C44"/>
              </a:solidFill>
              <a:latin typeface="Baskerville Display PT"/>
              <a:ea typeface="Baskerville Display PT"/>
            </a:endParaRPr>
          </a:p>
        </p:txBody>
      </p:sp>
      <p:sp>
        <p:nvSpPr>
          <p:cNvPr id="3" name="TextBox 3"/>
          <p:cNvSpPr txBox="1"/>
          <p:nvPr/>
        </p:nvSpPr>
        <p:spPr>
          <a:xfrm>
            <a:off x="7360098" y="999295"/>
            <a:ext cx="10794091" cy="430887"/>
          </a:xfrm>
          <a:prstGeom prst="rect">
            <a:avLst/>
          </a:prstGeom>
        </p:spPr>
        <p:txBody>
          <a:bodyPr lIns="0" tIns="0" rIns="0" bIns="0" rtlCol="0" anchor="t">
            <a:spAutoFit/>
          </a:bodyPr>
          <a:lstStyle/>
          <a:p>
            <a:r>
              <a:rPr lang="en-US" sz="2800" dirty="0">
                <a:solidFill>
                  <a:srgbClr val="504C44"/>
                </a:solidFill>
                <a:ea typeface="Inter"/>
                <a:cs typeface="+mn-lt"/>
              </a:rPr>
              <a:t>Part 2: What insights do we gain from sentiment analysis?</a:t>
            </a:r>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6943546" y="772065"/>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pic>
        <p:nvPicPr>
          <p:cNvPr id="5" name="Picture 5" descr="Graphical user interface, text, application&#10;&#10;Description automatically generated">
            <a:extLst>
              <a:ext uri="{FF2B5EF4-FFF2-40B4-BE49-F238E27FC236}">
                <a16:creationId xmlns:a16="http://schemas.microsoft.com/office/drawing/2014/main" id="{28BB84FA-A970-F88A-2202-5CC31F938424}"/>
              </a:ext>
            </a:extLst>
          </p:cNvPr>
          <p:cNvPicPr>
            <a:picLocks noChangeAspect="1"/>
          </p:cNvPicPr>
          <p:nvPr/>
        </p:nvPicPr>
        <p:blipFill>
          <a:blip r:embed="rId2"/>
          <a:stretch>
            <a:fillRect/>
          </a:stretch>
        </p:blipFill>
        <p:spPr>
          <a:xfrm>
            <a:off x="2039256" y="2216690"/>
            <a:ext cx="14191343" cy="3821619"/>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19481A89-8CC1-CAD6-8C97-D1D3EF4C1425}"/>
              </a:ext>
            </a:extLst>
          </p:cNvPr>
          <p:cNvPicPr>
            <a:picLocks noChangeAspect="1"/>
          </p:cNvPicPr>
          <p:nvPr/>
        </p:nvPicPr>
        <p:blipFill>
          <a:blip r:embed="rId3"/>
          <a:stretch>
            <a:fillRect/>
          </a:stretch>
        </p:blipFill>
        <p:spPr>
          <a:xfrm>
            <a:off x="2039257" y="6036643"/>
            <a:ext cx="14191342" cy="3837999"/>
          </a:xfrm>
          <a:prstGeom prst="rect">
            <a:avLst/>
          </a:prstGeom>
        </p:spPr>
      </p:pic>
    </p:spTree>
    <p:extLst>
      <p:ext uri="{BB962C8B-B14F-4D97-AF65-F5344CB8AC3E}">
        <p14:creationId xmlns:p14="http://schemas.microsoft.com/office/powerpoint/2010/main" val="207010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64548" y="1074776"/>
            <a:ext cx="6477644" cy="1244571"/>
          </a:xfrm>
          <a:prstGeom prst="rect">
            <a:avLst/>
          </a:prstGeom>
        </p:spPr>
        <p:txBody>
          <a:bodyPr wrap="square" lIns="0" tIns="0" rIns="0" bIns="0" rtlCol="0" anchor="t">
            <a:spAutoFit/>
          </a:bodyPr>
          <a:lstStyle/>
          <a:p>
            <a:r>
              <a:rPr lang="en-US" sz="3600" spc="799" dirty="0">
                <a:solidFill>
                  <a:srgbClr val="504C44"/>
                </a:solidFill>
                <a:latin typeface="Baskerville Display PT"/>
                <a:ea typeface="Baskerville Display PT"/>
                <a:cs typeface="+mn-lt"/>
              </a:rPr>
              <a:t>Research Question 4</a:t>
            </a:r>
          </a:p>
          <a:p>
            <a:pPr>
              <a:lnSpc>
                <a:spcPts val="5599"/>
              </a:lnSpc>
            </a:pPr>
            <a:endParaRPr lang="en-US" sz="3950" spc="799" dirty="0">
              <a:solidFill>
                <a:srgbClr val="504C44"/>
              </a:solidFill>
              <a:latin typeface="Baskerville Display PT"/>
              <a:ea typeface="Baskerville Display PT"/>
            </a:endParaRPr>
          </a:p>
        </p:txBody>
      </p:sp>
      <p:sp>
        <p:nvSpPr>
          <p:cNvPr id="3" name="TextBox 3"/>
          <p:cNvSpPr txBox="1"/>
          <p:nvPr/>
        </p:nvSpPr>
        <p:spPr>
          <a:xfrm>
            <a:off x="7375596" y="1074776"/>
            <a:ext cx="10794091" cy="430887"/>
          </a:xfrm>
          <a:prstGeom prst="rect">
            <a:avLst/>
          </a:prstGeom>
        </p:spPr>
        <p:txBody>
          <a:bodyPr lIns="0" tIns="0" rIns="0" bIns="0" rtlCol="0" anchor="t">
            <a:spAutoFit/>
          </a:bodyPr>
          <a:lstStyle/>
          <a:p>
            <a:r>
              <a:rPr lang="en-US" sz="2800" dirty="0">
                <a:ea typeface="Inter"/>
                <a:cs typeface="+mn-lt"/>
              </a:rPr>
              <a:t>Part 2: What insights do we gain from sentiment analysis?</a:t>
            </a:r>
            <a:endParaRPr lang="en-US" sz="2800" dirty="0"/>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6943546" y="772065"/>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pic>
        <p:nvPicPr>
          <p:cNvPr id="4" name="Picture 6" descr="Chart, bar chart&#10;&#10;Description automatically generated">
            <a:extLst>
              <a:ext uri="{FF2B5EF4-FFF2-40B4-BE49-F238E27FC236}">
                <a16:creationId xmlns:a16="http://schemas.microsoft.com/office/drawing/2014/main" id="{C9DF8BD8-8A82-A889-2CB0-5E09F7B74545}"/>
              </a:ext>
            </a:extLst>
          </p:cNvPr>
          <p:cNvPicPr>
            <a:picLocks noChangeAspect="1"/>
          </p:cNvPicPr>
          <p:nvPr/>
        </p:nvPicPr>
        <p:blipFill>
          <a:blip r:embed="rId2"/>
          <a:stretch>
            <a:fillRect/>
          </a:stretch>
        </p:blipFill>
        <p:spPr>
          <a:xfrm>
            <a:off x="7142192" y="2319347"/>
            <a:ext cx="9961581" cy="6195464"/>
          </a:xfrm>
          <a:prstGeom prst="rect">
            <a:avLst/>
          </a:prstGeom>
        </p:spPr>
      </p:pic>
      <p:sp>
        <p:nvSpPr>
          <p:cNvPr id="6" name="TextBox 5">
            <a:extLst>
              <a:ext uri="{FF2B5EF4-FFF2-40B4-BE49-F238E27FC236}">
                <a16:creationId xmlns:a16="http://schemas.microsoft.com/office/drawing/2014/main" id="{3D3EC6A0-CF7A-7657-B086-7D7ECA53DEE1}"/>
              </a:ext>
            </a:extLst>
          </p:cNvPr>
          <p:cNvSpPr txBox="1"/>
          <p:nvPr/>
        </p:nvSpPr>
        <p:spPr>
          <a:xfrm>
            <a:off x="1004557" y="3592302"/>
            <a:ext cx="6137635" cy="3539430"/>
          </a:xfrm>
          <a:prstGeom prst="rect">
            <a:avLst/>
          </a:prstGeom>
          <a:noFill/>
        </p:spPr>
        <p:txBody>
          <a:bodyPr wrap="square">
            <a:spAutoFit/>
          </a:bodyPr>
          <a:lstStyle/>
          <a:p>
            <a:r>
              <a:rPr lang="en-US" sz="2800" b="1" dirty="0"/>
              <a:t>Answer: </a:t>
            </a:r>
            <a:r>
              <a:rPr lang="en-US" sz="2800" dirty="0"/>
              <a:t>Out of all the analyzed books, 282 received positive compound sentiment scores ranging from 0 to 1, while 69 received negative compound sentiment scores. This indicates that most of the bestselling books during that period focused on positive emotions and themes.</a:t>
            </a:r>
          </a:p>
        </p:txBody>
      </p:sp>
    </p:spTree>
    <p:extLst>
      <p:ext uri="{BB962C8B-B14F-4D97-AF65-F5344CB8AC3E}">
        <p14:creationId xmlns:p14="http://schemas.microsoft.com/office/powerpoint/2010/main" val="61022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2C5888-B9F4-9148-7B60-E13CFF38DB4C}"/>
              </a:ext>
            </a:extLst>
          </p:cNvPr>
          <p:cNvSpPr txBox="1"/>
          <p:nvPr/>
        </p:nvSpPr>
        <p:spPr>
          <a:xfrm>
            <a:off x="8993362" y="532189"/>
            <a:ext cx="7260015" cy="271095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spc="799" dirty="0">
                <a:latin typeface="+mj-lt"/>
                <a:ea typeface="+mj-ea"/>
                <a:cs typeface="+mj-cs"/>
              </a:rPr>
              <a:t>Recommendations</a:t>
            </a:r>
          </a:p>
          <a:p>
            <a:pPr>
              <a:lnSpc>
                <a:spcPct val="90000"/>
              </a:lnSpc>
              <a:spcBef>
                <a:spcPct val="0"/>
              </a:spcBef>
              <a:spcAft>
                <a:spcPts val="600"/>
              </a:spcAft>
            </a:pPr>
            <a:endParaRPr lang="en-US" sz="4400" spc="799" dirty="0">
              <a:latin typeface="+mj-lt"/>
              <a:ea typeface="+mj-ea"/>
              <a:cs typeface="+mj-cs"/>
            </a:endParaRPr>
          </a:p>
        </p:txBody>
      </p:sp>
      <p:pic>
        <p:nvPicPr>
          <p:cNvPr id="5" name="Picture 4" descr="Books stacked on a table">
            <a:extLst>
              <a:ext uri="{FF2B5EF4-FFF2-40B4-BE49-F238E27FC236}">
                <a16:creationId xmlns:a16="http://schemas.microsoft.com/office/drawing/2014/main" id="{4DE9FC99-75B3-859A-C620-16892A3A2ABD}"/>
              </a:ext>
            </a:extLst>
          </p:cNvPr>
          <p:cNvPicPr>
            <a:picLocks noChangeAspect="1"/>
          </p:cNvPicPr>
          <p:nvPr/>
        </p:nvPicPr>
        <p:blipFill rotWithShape="1">
          <a:blip r:embed="rId3"/>
          <a:srcRect l="20080" r="20386" b="-3"/>
          <a:stretch/>
        </p:blipFill>
        <p:spPr>
          <a:xfrm>
            <a:off x="20" y="10"/>
            <a:ext cx="7260015" cy="10286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extBox 1">
            <a:extLst>
              <a:ext uri="{FF2B5EF4-FFF2-40B4-BE49-F238E27FC236}">
                <a16:creationId xmlns:a16="http://schemas.microsoft.com/office/drawing/2014/main" id="{E65EDA32-1E4D-186B-CAC2-0ED58DB33533}"/>
              </a:ext>
            </a:extLst>
          </p:cNvPr>
          <p:cNvSpPr txBox="1"/>
          <p:nvPr/>
        </p:nvSpPr>
        <p:spPr>
          <a:xfrm>
            <a:off x="7485682" y="2293749"/>
            <a:ext cx="10275376" cy="72222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marL="514350" indent="-457200">
              <a:lnSpc>
                <a:spcPct val="90000"/>
              </a:lnSpc>
              <a:spcAft>
                <a:spcPts val="600"/>
              </a:spcAft>
              <a:buFont typeface="Arial" panose="020B0604020202020204" pitchFamily="34" charset="0"/>
              <a:buChar char="•"/>
            </a:pPr>
            <a:r>
              <a:rPr lang="en-US" sz="2800" dirty="0"/>
              <a:t>Fiction books tend to receive higher user ratings.  Authors should understand their target audience and connect with them and their preferences.</a:t>
            </a:r>
          </a:p>
          <a:p>
            <a:pPr marL="514350" indent="-457200">
              <a:lnSpc>
                <a:spcPct val="90000"/>
              </a:lnSpc>
              <a:spcAft>
                <a:spcPts val="600"/>
              </a:spcAft>
              <a:buFont typeface="Arial" panose="020B0604020202020204" pitchFamily="34" charset="0"/>
              <a:buChar char="•"/>
            </a:pPr>
            <a:endParaRPr lang="en-US" sz="2800" dirty="0"/>
          </a:p>
          <a:p>
            <a:pPr marL="514350" indent="-457200">
              <a:lnSpc>
                <a:spcPct val="90000"/>
              </a:lnSpc>
              <a:spcAft>
                <a:spcPts val="600"/>
              </a:spcAft>
              <a:buFont typeface="Arial" panose="020B0604020202020204" pitchFamily="34" charset="0"/>
              <a:buChar char="•"/>
            </a:pPr>
            <a:r>
              <a:rPr lang="en-US" sz="2800" dirty="0"/>
              <a:t>Considering that the year of publication has a significant relationship with pricing, authors should stay informed about current market trends and adjust their pricing strategy accordingly.</a:t>
            </a:r>
          </a:p>
          <a:p>
            <a:pPr marL="514350" indent="-457200">
              <a:lnSpc>
                <a:spcPct val="90000"/>
              </a:lnSpc>
              <a:spcAft>
                <a:spcPts val="600"/>
              </a:spcAft>
              <a:buFont typeface="Arial" panose="020B0604020202020204" pitchFamily="34" charset="0"/>
              <a:buChar char="•"/>
            </a:pPr>
            <a:endParaRPr lang="en-US" sz="2800" dirty="0"/>
          </a:p>
          <a:p>
            <a:pPr marL="514350" indent="-457200">
              <a:lnSpc>
                <a:spcPct val="90000"/>
              </a:lnSpc>
              <a:spcAft>
                <a:spcPts val="600"/>
              </a:spcAft>
              <a:buFont typeface="Arial" panose="020B0604020202020204" pitchFamily="34" charset="0"/>
              <a:buChar char="•"/>
            </a:pPr>
            <a:r>
              <a:rPr lang="en-US" sz="2800" dirty="0"/>
              <a:t>Authors should take note of the dominant themes and emotions that emerged from the analysis and incorporate these themes into their storytelling to align with readers' preferences. </a:t>
            </a:r>
          </a:p>
          <a:p>
            <a:pPr marL="514350" indent="-457200">
              <a:lnSpc>
                <a:spcPct val="90000"/>
              </a:lnSpc>
              <a:spcAft>
                <a:spcPts val="600"/>
              </a:spcAft>
              <a:buFont typeface="Arial" panose="020B0604020202020204" pitchFamily="34" charset="0"/>
              <a:buChar char="•"/>
            </a:pPr>
            <a:endParaRPr lang="en-US" sz="2800" dirty="0"/>
          </a:p>
          <a:p>
            <a:pPr marL="514350" indent="-457200">
              <a:lnSpc>
                <a:spcPct val="90000"/>
              </a:lnSpc>
              <a:spcAft>
                <a:spcPts val="600"/>
              </a:spcAft>
              <a:buFont typeface="Arial" panose="020B0604020202020204" pitchFamily="34" charset="0"/>
              <a:buChar char="•"/>
            </a:pPr>
            <a:r>
              <a:rPr lang="en-US" sz="2800" dirty="0"/>
              <a:t>Besides these recommendations from the analysis, we suggest authors stay passionate, authentic, and dedicated and continually seek opportunities to grow and connect with their readership.</a:t>
            </a:r>
          </a:p>
        </p:txBody>
      </p:sp>
    </p:spTree>
    <p:extLst>
      <p:ext uri="{BB962C8B-B14F-4D97-AF65-F5344CB8AC3E}">
        <p14:creationId xmlns:p14="http://schemas.microsoft.com/office/powerpoint/2010/main" val="20408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674399" y="1462654"/>
            <a:ext cx="6252219" cy="687561"/>
          </a:xfrm>
          <a:prstGeom prst="rect">
            <a:avLst/>
          </a:prstGeom>
        </p:spPr>
        <p:txBody>
          <a:bodyPr wrap="square" lIns="0" tIns="0" rIns="0" bIns="0" rtlCol="0" anchor="t">
            <a:spAutoFit/>
          </a:bodyPr>
          <a:lstStyle/>
          <a:p>
            <a:pPr>
              <a:lnSpc>
                <a:spcPts val="5599"/>
              </a:lnSpc>
            </a:pPr>
            <a:r>
              <a:rPr lang="en-US" sz="4400" spc="799" dirty="0">
                <a:ea typeface="Baskerville Display PT"/>
                <a:cs typeface="Calibri"/>
              </a:rPr>
              <a:t>Conclusion</a:t>
            </a:r>
          </a:p>
        </p:txBody>
      </p:sp>
      <p:pic>
        <p:nvPicPr>
          <p:cNvPr id="4" name="Picture 5">
            <a:extLst>
              <a:ext uri="{FF2B5EF4-FFF2-40B4-BE49-F238E27FC236}">
                <a16:creationId xmlns:a16="http://schemas.microsoft.com/office/drawing/2014/main" id="{CECB8A27-D094-540F-D829-9F9E058BD51F}"/>
              </a:ext>
            </a:extLst>
          </p:cNvPr>
          <p:cNvPicPr>
            <a:picLocks noChangeAspect="1"/>
          </p:cNvPicPr>
          <p:nvPr/>
        </p:nvPicPr>
        <p:blipFill>
          <a:blip r:embed="rId3"/>
          <a:stretch>
            <a:fillRect/>
          </a:stretch>
        </p:blipFill>
        <p:spPr>
          <a:xfrm>
            <a:off x="15336371" y="6476775"/>
            <a:ext cx="2373406" cy="3147436"/>
          </a:xfrm>
          <a:prstGeom prst="rect">
            <a:avLst/>
          </a:prstGeom>
        </p:spPr>
      </p:pic>
      <p:sp>
        <p:nvSpPr>
          <p:cNvPr id="3" name="TextBox 2">
            <a:extLst>
              <a:ext uri="{FF2B5EF4-FFF2-40B4-BE49-F238E27FC236}">
                <a16:creationId xmlns:a16="http://schemas.microsoft.com/office/drawing/2014/main" id="{15A6F393-BC35-002D-B5BE-FD18AF740A79}"/>
              </a:ext>
            </a:extLst>
          </p:cNvPr>
          <p:cNvSpPr txBox="1"/>
          <p:nvPr/>
        </p:nvSpPr>
        <p:spPr>
          <a:xfrm>
            <a:off x="1370012" y="2750343"/>
            <a:ext cx="1397317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ea typeface="Inter"/>
                <a:cs typeface="+mn-lt"/>
              </a:rPr>
              <a:t>It is very important to understand the popularity dynamics.</a:t>
            </a:r>
            <a:br>
              <a:rPr lang="en-US" sz="2800" dirty="0">
                <a:ea typeface="Inter"/>
                <a:cs typeface="+mn-lt"/>
              </a:rPr>
            </a:br>
            <a:endParaRPr lang="en-US" sz="2800" dirty="0">
              <a:ea typeface="Inter"/>
              <a:cs typeface="+mn-lt"/>
            </a:endParaRPr>
          </a:p>
          <a:p>
            <a:pPr marL="285750" indent="-285750">
              <a:buFont typeface="Arial"/>
              <a:buChar char="•"/>
            </a:pPr>
            <a:r>
              <a:rPr lang="en-US" sz="2800" dirty="0">
                <a:ea typeface="Inter"/>
                <a:cs typeface="+mn-lt"/>
              </a:rPr>
              <a:t>Fiction is the most popular genre based on average user ratings.</a:t>
            </a:r>
          </a:p>
          <a:p>
            <a:pPr marL="285750" indent="-285750">
              <a:buFont typeface="Arial"/>
              <a:buChar char="•"/>
            </a:pPr>
            <a:endParaRPr lang="en-US" sz="2800" dirty="0">
              <a:ea typeface="Inter"/>
              <a:cs typeface="+mn-lt"/>
            </a:endParaRPr>
          </a:p>
          <a:p>
            <a:pPr marL="285750" indent="-285750">
              <a:buFont typeface="Arial"/>
              <a:buChar char="•"/>
            </a:pPr>
            <a:r>
              <a:rPr lang="en-US" sz="2800" dirty="0">
                <a:ea typeface="Inter"/>
                <a:cs typeface="+mn-lt"/>
              </a:rPr>
              <a:t>The relationship between pricing and genre should be considered: Non-fiction books tend to have higher prices than fiction books.</a:t>
            </a:r>
            <a:br>
              <a:rPr lang="en-US" sz="2800" dirty="0">
                <a:ea typeface="Inter"/>
                <a:cs typeface="+mn-lt"/>
              </a:rPr>
            </a:br>
            <a:endParaRPr lang="en-US" sz="2800" dirty="0">
              <a:ea typeface="Inter"/>
              <a:cs typeface="+mn-lt"/>
            </a:endParaRPr>
          </a:p>
          <a:p>
            <a:pPr marL="285750" indent="-285750">
              <a:buFont typeface="Arial"/>
              <a:buChar char="•"/>
            </a:pPr>
            <a:r>
              <a:rPr lang="en-US" sz="2800" dirty="0">
                <a:ea typeface="Inter"/>
                <a:cs typeface="+mn-lt"/>
              </a:rPr>
              <a:t>The year of publication also has a significant negative relationship with price, indicating that older books tend to be priced lower.</a:t>
            </a:r>
          </a:p>
          <a:p>
            <a:endParaRPr lang="en-US" sz="2800" dirty="0">
              <a:ea typeface="Inter"/>
              <a:cs typeface="+mn-lt"/>
            </a:endParaRPr>
          </a:p>
          <a:p>
            <a:pPr marL="285750" indent="-285750">
              <a:buFont typeface="Arial"/>
              <a:buChar char="•"/>
            </a:pPr>
            <a:r>
              <a:rPr lang="en-US" sz="2800" dirty="0">
                <a:ea typeface="Inter"/>
                <a:cs typeface="+mn-lt"/>
              </a:rPr>
              <a:t>The majority of analyzed books received positive sentiment scores, indicating that the top-selling books focused on positive emotions and themes.</a:t>
            </a:r>
          </a:p>
        </p:txBody>
      </p:sp>
    </p:spTree>
    <p:extLst>
      <p:ext uri="{BB962C8B-B14F-4D97-AF65-F5344CB8AC3E}">
        <p14:creationId xmlns:p14="http://schemas.microsoft.com/office/powerpoint/2010/main" val="79936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162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F1EDE9"/>
            </a:solidFill>
          </p:spPr>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2906728" y="1454263"/>
            <a:ext cx="7045969" cy="687561"/>
          </a:xfrm>
          <a:prstGeom prst="rect">
            <a:avLst/>
          </a:prstGeom>
        </p:spPr>
        <p:txBody>
          <a:bodyPr wrap="square" lIns="0" tIns="0" rIns="0" bIns="0" rtlCol="0" anchor="t">
            <a:spAutoFit/>
          </a:bodyPr>
          <a:lstStyle/>
          <a:p>
            <a:pPr>
              <a:lnSpc>
                <a:spcPts val="5599"/>
              </a:lnSpc>
            </a:pPr>
            <a:r>
              <a:rPr lang="en-US" sz="4400" spc="799" dirty="0">
                <a:ea typeface="Inter"/>
              </a:rPr>
              <a:t>Problem </a:t>
            </a:r>
            <a:r>
              <a:rPr lang="en-US" sz="4400" spc="799" dirty="0">
                <a:ea typeface="Inter"/>
                <a:cs typeface="Calibri"/>
              </a:rPr>
              <a:t>Description</a:t>
            </a:r>
          </a:p>
        </p:txBody>
      </p:sp>
      <p:sp>
        <p:nvSpPr>
          <p:cNvPr id="8" name="TextBox 8"/>
          <p:cNvSpPr txBox="1"/>
          <p:nvPr/>
        </p:nvSpPr>
        <p:spPr>
          <a:xfrm>
            <a:off x="2906729" y="2731406"/>
            <a:ext cx="8265120" cy="5103833"/>
          </a:xfrm>
          <a:prstGeom prst="rect">
            <a:avLst/>
          </a:prstGeom>
        </p:spPr>
        <p:txBody>
          <a:bodyPr wrap="square" lIns="0" tIns="0" rIns="0" bIns="0" rtlCol="0" anchor="t">
            <a:spAutoFit/>
          </a:bodyPr>
          <a:lstStyle/>
          <a:p>
            <a:pPr marL="342900" indent="-342900">
              <a:buFont typeface="Arial"/>
              <a:buChar char="•"/>
            </a:pPr>
            <a:r>
              <a:rPr lang="en-US" sz="2800" b="1" dirty="0">
                <a:latin typeface="Calibri"/>
                <a:ea typeface="Inter"/>
                <a:cs typeface="+mn-lt"/>
              </a:rPr>
              <a:t>Project Objective: </a:t>
            </a:r>
            <a:r>
              <a:rPr lang="en-US" sz="2800" dirty="0">
                <a:latin typeface="Calibri"/>
                <a:ea typeface="Inter"/>
                <a:cs typeface="+mn-lt"/>
              </a:rPr>
              <a:t>Help new authors understand key factors contributing to book success.</a:t>
            </a:r>
            <a:br>
              <a:rPr lang="en-US" sz="2800" dirty="0">
                <a:latin typeface="Calibri"/>
                <a:ea typeface="Inter"/>
                <a:cs typeface="+mn-lt"/>
              </a:rPr>
            </a:br>
            <a:endParaRPr lang="en-US" sz="2800" dirty="0">
              <a:latin typeface="Calibri"/>
              <a:ea typeface="Inter"/>
              <a:cs typeface="Calibri"/>
            </a:endParaRPr>
          </a:p>
          <a:p>
            <a:pPr marL="342900" indent="-342900">
              <a:buFont typeface="Arial"/>
              <a:buChar char="•"/>
            </a:pPr>
            <a:r>
              <a:rPr lang="en-US" sz="2800" b="1" dirty="0">
                <a:latin typeface="Calibri"/>
                <a:ea typeface="Inter"/>
                <a:cs typeface="+mn-lt"/>
              </a:rPr>
              <a:t>Dataset: </a:t>
            </a:r>
            <a:r>
              <a:rPr lang="en-US" sz="2800" dirty="0">
                <a:latin typeface="Calibri"/>
                <a:ea typeface="Inter"/>
                <a:cs typeface="+mn-lt"/>
              </a:rPr>
              <a:t>Analyzing Amazon Bestselling Books dataset.</a:t>
            </a:r>
            <a:br>
              <a:rPr lang="en-US" sz="2800" dirty="0">
                <a:latin typeface="Calibri"/>
                <a:ea typeface="Inter"/>
                <a:cs typeface="+mn-lt"/>
              </a:rPr>
            </a:br>
            <a:endParaRPr lang="en-US" sz="2800" dirty="0">
              <a:latin typeface="Calibri"/>
              <a:ea typeface="Inter"/>
              <a:cs typeface="Calibri"/>
            </a:endParaRPr>
          </a:p>
          <a:p>
            <a:pPr marL="342900" indent="-342900">
              <a:buFont typeface="Arial"/>
              <a:buChar char="•"/>
            </a:pPr>
            <a:r>
              <a:rPr lang="en-US" sz="2800" b="1" dirty="0">
                <a:latin typeface="Calibri"/>
                <a:ea typeface="Inter"/>
                <a:cs typeface="+mn-lt"/>
              </a:rPr>
              <a:t>Key Focus Areas: </a:t>
            </a:r>
            <a:r>
              <a:rPr lang="en-US" sz="2800" dirty="0">
                <a:latin typeface="Calibri"/>
                <a:ea typeface="Inter"/>
                <a:cs typeface="+mn-lt"/>
              </a:rPr>
              <a:t>Popular genres, influential authors, pricing dynamics, and language trends in book titles.</a:t>
            </a:r>
            <a:br>
              <a:rPr lang="en-US" sz="2800" dirty="0">
                <a:latin typeface="Calibri"/>
                <a:ea typeface="Inter"/>
                <a:cs typeface="+mn-lt"/>
              </a:rPr>
            </a:br>
            <a:endParaRPr lang="en-US" sz="2800" dirty="0">
              <a:latin typeface="Calibri"/>
              <a:ea typeface="Inter"/>
              <a:cs typeface="Calibri"/>
            </a:endParaRPr>
          </a:p>
          <a:p>
            <a:pPr marL="342900" indent="-342900">
              <a:buFont typeface="Arial"/>
              <a:buChar char="•"/>
            </a:pPr>
            <a:r>
              <a:rPr lang="en-US" sz="2800" b="1" dirty="0">
                <a:latin typeface="Calibri"/>
                <a:ea typeface="Inter"/>
                <a:cs typeface="+mn-lt"/>
              </a:rPr>
              <a:t>Benefits for New Authors: </a:t>
            </a:r>
            <a:r>
              <a:rPr lang="en-US" sz="2800" dirty="0">
                <a:latin typeface="Calibri"/>
                <a:ea typeface="Inter"/>
                <a:cs typeface="+mn-lt"/>
              </a:rPr>
              <a:t>Valuable insights for writing, marketing, and publishing strategies to increase chances of success.</a:t>
            </a:r>
            <a:endParaRPr lang="en-US" sz="2800" dirty="0">
              <a:latin typeface="Calibri"/>
              <a:ea typeface="Inter"/>
              <a:cs typeface="Calibri"/>
            </a:endParaRPr>
          </a:p>
          <a:p>
            <a:pPr>
              <a:lnSpc>
                <a:spcPts val="2800"/>
              </a:lnSpc>
            </a:pPr>
            <a:endParaRPr lang="en-US" sz="2800" dirty="0">
              <a:latin typeface="Calibri"/>
              <a:ea typeface="Inter"/>
              <a:cs typeface="Calibri"/>
            </a:endParaRPr>
          </a:p>
        </p:txBody>
      </p:sp>
      <p:pic>
        <p:nvPicPr>
          <p:cNvPr id="9" name="Picture 9" descr="Text, letter&#10;&#10;Description automatically generated">
            <a:extLst>
              <a:ext uri="{FF2B5EF4-FFF2-40B4-BE49-F238E27FC236}">
                <a16:creationId xmlns:a16="http://schemas.microsoft.com/office/drawing/2014/main" id="{082D3DAC-B33B-32AE-7AB2-D1422C860329}"/>
              </a:ext>
            </a:extLst>
          </p:cNvPr>
          <p:cNvPicPr>
            <a:picLocks noChangeAspect="1"/>
          </p:cNvPicPr>
          <p:nvPr/>
        </p:nvPicPr>
        <p:blipFill>
          <a:blip r:embed="rId2"/>
          <a:stretch>
            <a:fillRect/>
          </a:stretch>
        </p:blipFill>
        <p:spPr>
          <a:xfrm>
            <a:off x="11522494" y="2909509"/>
            <a:ext cx="5727700" cy="38275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6904004" cy="3012958"/>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extBox 2"/>
          <p:cNvSpPr txBox="1"/>
          <p:nvPr/>
        </p:nvSpPr>
        <p:spPr>
          <a:xfrm>
            <a:off x="746959" y="590070"/>
            <a:ext cx="11483141" cy="110982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799" dirty="0">
                <a:ea typeface="Baskerville Display PT"/>
                <a:cs typeface="+mn-lt"/>
              </a:rPr>
              <a:t>Data Description</a:t>
            </a:r>
          </a:p>
        </p:txBody>
      </p:sp>
      <p:sp>
        <p:nvSpPr>
          <p:cNvPr id="17" name="Freeform: Shape 1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32" y="9416956"/>
            <a:ext cx="10327368" cy="87004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0FA22AC-A7AD-AD17-03D7-15C71EE2D9E6}"/>
              </a:ext>
            </a:extLst>
          </p:cNvPr>
          <p:cNvSpPr txBox="1"/>
          <p:nvPr/>
        </p:nvSpPr>
        <p:spPr>
          <a:xfrm>
            <a:off x="478093" y="3603028"/>
            <a:ext cx="8665907"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u="sng" dirty="0">
                <a:solidFill>
                  <a:srgbClr val="504C44"/>
                </a:solidFill>
                <a:ea typeface="Inter"/>
                <a:cs typeface="Calibri Light"/>
              </a:rPr>
              <a:t>Name</a:t>
            </a:r>
            <a:r>
              <a:rPr lang="en-US" sz="2800" dirty="0">
                <a:solidFill>
                  <a:srgbClr val="504C44"/>
                </a:solidFill>
                <a:ea typeface="Inter"/>
                <a:cs typeface="Calibri Light"/>
              </a:rPr>
              <a:t>: Title of the book</a:t>
            </a:r>
          </a:p>
          <a:p>
            <a:pPr marL="285750" indent="-285750">
              <a:buFont typeface="Arial"/>
              <a:buChar char="•"/>
            </a:pPr>
            <a:r>
              <a:rPr lang="en-US" sz="2800" u="sng" dirty="0">
                <a:solidFill>
                  <a:srgbClr val="504C44"/>
                </a:solidFill>
                <a:ea typeface="Inter"/>
                <a:cs typeface="Calibri Light"/>
              </a:rPr>
              <a:t>Author</a:t>
            </a:r>
            <a:r>
              <a:rPr lang="en-US" sz="2800" dirty="0">
                <a:solidFill>
                  <a:srgbClr val="504C44"/>
                </a:solidFill>
                <a:ea typeface="Inter"/>
                <a:cs typeface="Calibri Light"/>
              </a:rPr>
              <a:t>: Name of the author(s) of the book</a:t>
            </a:r>
          </a:p>
          <a:p>
            <a:pPr marL="285750" indent="-285750">
              <a:buFont typeface="Arial"/>
              <a:buChar char="•"/>
            </a:pPr>
            <a:r>
              <a:rPr lang="en-US" sz="2800" u="sng" dirty="0">
                <a:solidFill>
                  <a:srgbClr val="504C44"/>
                </a:solidFill>
                <a:ea typeface="Inter"/>
                <a:cs typeface="Calibri Light"/>
              </a:rPr>
              <a:t>User Rating</a:t>
            </a:r>
            <a:r>
              <a:rPr lang="en-US" sz="2800" dirty="0">
                <a:solidFill>
                  <a:srgbClr val="504C44"/>
                </a:solidFill>
                <a:ea typeface="Inter"/>
                <a:cs typeface="Calibri Light"/>
              </a:rPr>
              <a:t>: Average rating given to the book by users on Amazon (on a scale from 0 to 5 stars)</a:t>
            </a:r>
          </a:p>
          <a:p>
            <a:pPr marL="285750" indent="-285750">
              <a:buFont typeface="Arial"/>
              <a:buChar char="•"/>
            </a:pPr>
            <a:r>
              <a:rPr lang="en-US" sz="2800" u="sng" dirty="0">
                <a:solidFill>
                  <a:srgbClr val="504C44"/>
                </a:solidFill>
                <a:ea typeface="Inter"/>
                <a:cs typeface="Calibri Light"/>
              </a:rPr>
              <a:t>Reviews</a:t>
            </a:r>
            <a:r>
              <a:rPr lang="en-US" sz="2800" dirty="0">
                <a:solidFill>
                  <a:srgbClr val="504C44"/>
                </a:solidFill>
                <a:ea typeface="Inter"/>
                <a:cs typeface="Calibri Light"/>
              </a:rPr>
              <a:t>: Number of customer reviews the book has received on Amazon</a:t>
            </a:r>
          </a:p>
          <a:p>
            <a:pPr marL="285750" indent="-285750">
              <a:buFont typeface="Arial"/>
              <a:buChar char="•"/>
            </a:pPr>
            <a:r>
              <a:rPr lang="en-US" sz="2800" u="sng" dirty="0">
                <a:solidFill>
                  <a:srgbClr val="504C44"/>
                </a:solidFill>
                <a:ea typeface="Inter"/>
                <a:cs typeface="Calibri Light"/>
              </a:rPr>
              <a:t>Price</a:t>
            </a:r>
            <a:r>
              <a:rPr lang="en-US" sz="2800" dirty="0">
                <a:solidFill>
                  <a:srgbClr val="504C44"/>
                </a:solidFill>
                <a:ea typeface="Inter"/>
                <a:cs typeface="Calibri Light"/>
              </a:rPr>
              <a:t>: Current price of the book on Amazon</a:t>
            </a:r>
          </a:p>
          <a:p>
            <a:pPr marL="285750" indent="-285750">
              <a:buFont typeface="Arial"/>
              <a:buChar char="•"/>
            </a:pPr>
            <a:r>
              <a:rPr lang="en-US" sz="2800" u="sng" dirty="0">
                <a:solidFill>
                  <a:srgbClr val="504C44"/>
                </a:solidFill>
                <a:ea typeface="Inter"/>
                <a:cs typeface="Calibri Light"/>
              </a:rPr>
              <a:t>Year</a:t>
            </a:r>
            <a:r>
              <a:rPr lang="en-US" sz="2800" dirty="0">
                <a:solidFill>
                  <a:srgbClr val="504C44"/>
                </a:solidFill>
                <a:ea typeface="Inter"/>
                <a:cs typeface="Calibri Light"/>
              </a:rPr>
              <a:t>: Year in which the book was a bestseller on Amazon</a:t>
            </a:r>
          </a:p>
          <a:p>
            <a:pPr marL="285750" indent="-285750">
              <a:buFont typeface="Arial"/>
              <a:buChar char="•"/>
            </a:pPr>
            <a:r>
              <a:rPr lang="en-US" sz="2800" u="sng" dirty="0">
                <a:solidFill>
                  <a:srgbClr val="504C44"/>
                </a:solidFill>
                <a:ea typeface="Inter"/>
                <a:cs typeface="Calibri Light"/>
              </a:rPr>
              <a:t>Genre</a:t>
            </a:r>
            <a:r>
              <a:rPr lang="en-US" sz="2800" dirty="0">
                <a:solidFill>
                  <a:srgbClr val="504C44"/>
                </a:solidFill>
                <a:ea typeface="Inter"/>
                <a:cs typeface="Calibri Light"/>
              </a:rPr>
              <a:t>: Broad category that the book belongs to (e.g., fiction and nonfiction)</a:t>
            </a:r>
          </a:p>
          <a:p>
            <a:endParaRPr lang="en-US" sz="2800" dirty="0">
              <a:ea typeface="Inter"/>
              <a:cs typeface="Calibri"/>
            </a:endParaRPr>
          </a:p>
        </p:txBody>
      </p:sp>
      <p:pic>
        <p:nvPicPr>
          <p:cNvPr id="5" name="Picture 5">
            <a:extLst>
              <a:ext uri="{FF2B5EF4-FFF2-40B4-BE49-F238E27FC236}">
                <a16:creationId xmlns:a16="http://schemas.microsoft.com/office/drawing/2014/main" id="{4260F39D-5F84-371E-18DD-9F65137E91BB}"/>
              </a:ext>
            </a:extLst>
          </p:cNvPr>
          <p:cNvPicPr>
            <a:picLocks noChangeAspect="1"/>
          </p:cNvPicPr>
          <p:nvPr/>
        </p:nvPicPr>
        <p:blipFill>
          <a:blip r:embed="rId2"/>
          <a:stretch>
            <a:fillRect/>
          </a:stretch>
        </p:blipFill>
        <p:spPr>
          <a:xfrm>
            <a:off x="9454550" y="3440482"/>
            <a:ext cx="7962182" cy="47646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6904004" cy="3012958"/>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extBox 2"/>
          <p:cNvSpPr txBox="1"/>
          <p:nvPr/>
        </p:nvSpPr>
        <p:spPr>
          <a:xfrm>
            <a:off x="746959" y="590070"/>
            <a:ext cx="11483141" cy="110982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799" dirty="0">
                <a:ea typeface="Baskerville Display PT"/>
                <a:cs typeface="+mn-lt"/>
              </a:rPr>
              <a:t>Sneak Peek into the Data</a:t>
            </a:r>
          </a:p>
        </p:txBody>
      </p:sp>
      <p:sp>
        <p:nvSpPr>
          <p:cNvPr id="17" name="Freeform: Shape 1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32" y="9416956"/>
            <a:ext cx="10327368" cy="87004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able&#10;&#10;Description automatically generated">
            <a:extLst>
              <a:ext uri="{FF2B5EF4-FFF2-40B4-BE49-F238E27FC236}">
                <a16:creationId xmlns:a16="http://schemas.microsoft.com/office/drawing/2014/main" id="{0D27EF51-8CE5-CA86-6884-BA9E5CF8E76B}"/>
              </a:ext>
            </a:extLst>
          </p:cNvPr>
          <p:cNvPicPr>
            <a:picLocks noChangeAspect="1"/>
          </p:cNvPicPr>
          <p:nvPr/>
        </p:nvPicPr>
        <p:blipFill>
          <a:blip r:embed="rId2"/>
          <a:stretch>
            <a:fillRect/>
          </a:stretch>
        </p:blipFill>
        <p:spPr>
          <a:xfrm>
            <a:off x="1596513" y="2831446"/>
            <a:ext cx="15094974" cy="5730236"/>
          </a:xfrm>
          <a:prstGeom prst="rect">
            <a:avLst/>
          </a:prstGeom>
        </p:spPr>
      </p:pic>
    </p:spTree>
    <p:extLst>
      <p:ext uri="{BB962C8B-B14F-4D97-AF65-F5344CB8AC3E}">
        <p14:creationId xmlns:p14="http://schemas.microsoft.com/office/powerpoint/2010/main" val="258279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6904004" cy="3012958"/>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extBox 2"/>
          <p:cNvSpPr txBox="1"/>
          <p:nvPr/>
        </p:nvSpPr>
        <p:spPr>
          <a:xfrm>
            <a:off x="746959" y="590070"/>
            <a:ext cx="11483141" cy="110982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799" dirty="0">
                <a:ea typeface="Baskerville Display PT"/>
                <a:cs typeface="+mn-lt"/>
              </a:rPr>
              <a:t>EDA Findings</a:t>
            </a:r>
          </a:p>
        </p:txBody>
      </p:sp>
      <p:sp>
        <p:nvSpPr>
          <p:cNvPr id="17" name="Freeform: Shape 1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32" y="9416956"/>
            <a:ext cx="10327368" cy="870045"/>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2429065-72DE-B429-4586-569D30D5F8D5}"/>
              </a:ext>
            </a:extLst>
          </p:cNvPr>
          <p:cNvSpPr txBox="1"/>
          <p:nvPr/>
        </p:nvSpPr>
        <p:spPr>
          <a:xfrm>
            <a:off x="1580826" y="3271794"/>
            <a:ext cx="15947757" cy="4832092"/>
          </a:xfrm>
          <a:prstGeom prst="rect">
            <a:avLst/>
          </a:prstGeom>
          <a:noFill/>
        </p:spPr>
        <p:txBody>
          <a:bodyPr wrap="square">
            <a:spAutoFit/>
          </a:bodyPr>
          <a:lstStyle/>
          <a:p>
            <a:pPr marL="514350" indent="-514350">
              <a:buFont typeface="Arial" panose="020B0604020202020204" pitchFamily="34" charset="0"/>
              <a:buChar char="•"/>
            </a:pPr>
            <a:r>
              <a:rPr lang="en-US" sz="2800" b="0" i="0" dirty="0">
                <a:solidFill>
                  <a:srgbClr val="374151"/>
                </a:solidFill>
                <a:effectLst/>
              </a:rPr>
              <a:t>This dataset contains data from the year 2009 to 2019.</a:t>
            </a:r>
          </a:p>
          <a:p>
            <a:pPr marL="457200" indent="-457200">
              <a:buFont typeface="Arial" panose="020B0604020202020204" pitchFamily="34" charset="0"/>
              <a:buChar char="•"/>
            </a:pPr>
            <a:endParaRPr lang="en-US" sz="2800" b="0" i="0" dirty="0">
              <a:solidFill>
                <a:srgbClr val="374151"/>
              </a:solidFill>
              <a:effectLst/>
            </a:endParaRPr>
          </a:p>
          <a:p>
            <a:pPr marL="514350" indent="-514350">
              <a:buFont typeface="Arial" panose="020B0604020202020204" pitchFamily="34" charset="0"/>
              <a:buChar char="•"/>
            </a:pPr>
            <a:r>
              <a:rPr lang="en-US" sz="2800" b="0" i="0" dirty="0">
                <a:solidFill>
                  <a:srgbClr val="374151"/>
                </a:solidFill>
                <a:effectLst/>
              </a:rPr>
              <a:t>The dataset shows a larger number of non-fiction books than fiction books.</a:t>
            </a:r>
          </a:p>
          <a:p>
            <a:pPr marL="457200" indent="-457200">
              <a:buFont typeface="Arial" panose="020B0604020202020204" pitchFamily="34" charset="0"/>
              <a:buChar char="•"/>
            </a:pPr>
            <a:endParaRPr lang="en-US" sz="2800" dirty="0">
              <a:solidFill>
                <a:srgbClr val="374151"/>
              </a:solidFill>
            </a:endParaRPr>
          </a:p>
          <a:p>
            <a:pPr marL="514350" indent="-514350">
              <a:buFont typeface="Arial" panose="020B0604020202020204" pitchFamily="34" charset="0"/>
              <a:buChar char="•"/>
            </a:pPr>
            <a:r>
              <a:rPr lang="en-US" sz="2800" b="0" i="0" dirty="0">
                <a:solidFill>
                  <a:srgbClr val="374151"/>
                </a:solidFill>
                <a:effectLst/>
              </a:rPr>
              <a:t>Despite having 550 rows of data, we observe only 351 unique books, indicating that certain books have appeared multiple times in the dataset due to their recurring status as best-selling books.</a:t>
            </a:r>
          </a:p>
          <a:p>
            <a:pPr marL="457200" indent="-457200">
              <a:buFont typeface="Arial" panose="020B0604020202020204" pitchFamily="34" charset="0"/>
              <a:buChar char="•"/>
            </a:pPr>
            <a:endParaRPr lang="en-US" sz="2800" dirty="0">
              <a:solidFill>
                <a:srgbClr val="374151"/>
              </a:solidFill>
            </a:endParaRPr>
          </a:p>
          <a:p>
            <a:pPr marL="514350" indent="-514350">
              <a:buFont typeface="Arial" panose="020B0604020202020204" pitchFamily="34" charset="0"/>
              <a:buChar char="•"/>
            </a:pPr>
            <a:r>
              <a:rPr lang="en-US" sz="2800" b="0" i="0" dirty="0">
                <a:solidFill>
                  <a:srgbClr val="374151"/>
                </a:solidFill>
                <a:effectLst/>
              </a:rPr>
              <a:t>Some books appear twice as best-sellers in the same year, requiring further investigation for accuracy.</a:t>
            </a:r>
          </a:p>
          <a:p>
            <a:pPr marL="457200" indent="-457200">
              <a:buFont typeface="Arial" panose="020B0604020202020204" pitchFamily="34" charset="0"/>
              <a:buChar char="•"/>
            </a:pPr>
            <a:endParaRPr lang="en-US" sz="2800" b="0" i="0" dirty="0">
              <a:solidFill>
                <a:srgbClr val="374151"/>
              </a:solidFill>
              <a:effectLst/>
            </a:endParaRPr>
          </a:p>
          <a:p>
            <a:pPr marL="514350" indent="-514350">
              <a:buFont typeface="Arial" panose="020B0604020202020204" pitchFamily="34" charset="0"/>
              <a:buChar char="•"/>
            </a:pPr>
            <a:r>
              <a:rPr lang="en-US" sz="2800" b="0" i="0" dirty="0">
                <a:solidFill>
                  <a:srgbClr val="374151"/>
                </a:solidFill>
                <a:effectLst/>
              </a:rPr>
              <a:t>User ratings range from 3.3 to 4.9, with most of the books receiving a rating of 4.8.</a:t>
            </a:r>
            <a:br>
              <a:rPr lang="en-US" sz="2800" b="0" i="0" dirty="0">
                <a:solidFill>
                  <a:srgbClr val="374151"/>
                </a:solidFill>
                <a:effectLst/>
              </a:rPr>
            </a:br>
            <a:endParaRPr lang="en-US" sz="2800" dirty="0"/>
          </a:p>
        </p:txBody>
      </p:sp>
    </p:spTree>
    <p:extLst>
      <p:ext uri="{BB962C8B-B14F-4D97-AF65-F5344CB8AC3E}">
        <p14:creationId xmlns:p14="http://schemas.microsoft.com/office/powerpoint/2010/main" val="415556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870923" y="906688"/>
            <a:ext cx="6477644" cy="1244571"/>
          </a:xfrm>
          <a:prstGeom prst="rect">
            <a:avLst/>
          </a:prstGeom>
        </p:spPr>
        <p:txBody>
          <a:bodyPr wrap="square" lIns="0" tIns="0" rIns="0" bIns="0" rtlCol="0" anchor="t">
            <a:spAutoFit/>
          </a:bodyPr>
          <a:lstStyle/>
          <a:p>
            <a:r>
              <a:rPr lang="en-US" sz="3600" spc="799" dirty="0">
                <a:solidFill>
                  <a:srgbClr val="504C44"/>
                </a:solidFill>
                <a:latin typeface="Baskerville Display PT"/>
                <a:ea typeface="Baskerville Display PT"/>
                <a:cs typeface="+mn-lt"/>
              </a:rPr>
              <a:t>Research Question 1</a:t>
            </a:r>
          </a:p>
          <a:p>
            <a:pPr>
              <a:lnSpc>
                <a:spcPts val="5599"/>
              </a:lnSpc>
            </a:pPr>
            <a:endParaRPr lang="en-US" sz="3950" spc="799" dirty="0">
              <a:solidFill>
                <a:srgbClr val="504C44"/>
              </a:solidFill>
              <a:latin typeface="Baskerville Display PT"/>
              <a:ea typeface="Baskerville Display PT"/>
            </a:endParaRPr>
          </a:p>
        </p:txBody>
      </p:sp>
      <p:sp>
        <p:nvSpPr>
          <p:cNvPr id="3" name="TextBox 3"/>
          <p:cNvSpPr txBox="1"/>
          <p:nvPr/>
        </p:nvSpPr>
        <p:spPr>
          <a:xfrm>
            <a:off x="7685548" y="-139484"/>
            <a:ext cx="9731529" cy="1723549"/>
          </a:xfrm>
          <a:prstGeom prst="rect">
            <a:avLst/>
          </a:prstGeom>
        </p:spPr>
        <p:txBody>
          <a:bodyPr wrap="square" lIns="0" tIns="0" rIns="0" bIns="0" rtlCol="0" anchor="t">
            <a:spAutoFit/>
          </a:bodyPr>
          <a:lstStyle/>
          <a:p>
            <a:endParaRPr lang="en-US" sz="2800" dirty="0">
              <a:ea typeface="Inter"/>
              <a:cs typeface="Arial"/>
            </a:endParaRPr>
          </a:p>
          <a:p>
            <a:endParaRPr lang="en-US" sz="2800" dirty="0">
              <a:ea typeface="Inter"/>
              <a:cs typeface="Arial"/>
            </a:endParaRPr>
          </a:p>
          <a:p>
            <a:r>
              <a:rPr lang="en-US" sz="2800" dirty="0">
                <a:ea typeface="Inter"/>
                <a:cs typeface="Arial"/>
              </a:rPr>
              <a:t>What is the most popular book genre, and how has the popularity of different book genres changed over time?</a:t>
            </a:r>
            <a:endParaRPr lang="en-US" sz="2800" dirty="0"/>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7134046" y="620786"/>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pic>
        <p:nvPicPr>
          <p:cNvPr id="5" name="Picture 5" descr="Chart, line chart&#10;&#10;Description automatically generated">
            <a:extLst>
              <a:ext uri="{FF2B5EF4-FFF2-40B4-BE49-F238E27FC236}">
                <a16:creationId xmlns:a16="http://schemas.microsoft.com/office/drawing/2014/main" id="{E105DCFE-BB98-EB4C-8664-4F8FC466E758}"/>
              </a:ext>
            </a:extLst>
          </p:cNvPr>
          <p:cNvPicPr>
            <a:picLocks noChangeAspect="1"/>
          </p:cNvPicPr>
          <p:nvPr/>
        </p:nvPicPr>
        <p:blipFill>
          <a:blip r:embed="rId3"/>
          <a:stretch>
            <a:fillRect/>
          </a:stretch>
        </p:blipFill>
        <p:spPr>
          <a:xfrm>
            <a:off x="1738828" y="2437161"/>
            <a:ext cx="12891572" cy="5821501"/>
          </a:xfrm>
          <a:prstGeom prst="rect">
            <a:avLst/>
          </a:prstGeom>
        </p:spPr>
      </p:pic>
      <p:sp>
        <p:nvSpPr>
          <p:cNvPr id="7" name="TextBox 6">
            <a:extLst>
              <a:ext uri="{FF2B5EF4-FFF2-40B4-BE49-F238E27FC236}">
                <a16:creationId xmlns:a16="http://schemas.microsoft.com/office/drawing/2014/main" id="{2449C417-B22D-AD58-A059-2050591BAE9C}"/>
              </a:ext>
            </a:extLst>
          </p:cNvPr>
          <p:cNvSpPr txBox="1"/>
          <p:nvPr/>
        </p:nvSpPr>
        <p:spPr>
          <a:xfrm>
            <a:off x="3024539" y="8310155"/>
            <a:ext cx="11977819" cy="954107"/>
          </a:xfrm>
          <a:prstGeom prst="rect">
            <a:avLst/>
          </a:prstGeom>
          <a:noFill/>
        </p:spPr>
        <p:txBody>
          <a:bodyPr wrap="square">
            <a:spAutoFit/>
          </a:bodyPr>
          <a:lstStyle/>
          <a:p>
            <a:r>
              <a:rPr lang="en-US" sz="2800" b="1" dirty="0"/>
              <a:t>Answer: </a:t>
            </a:r>
            <a:r>
              <a:rPr lang="en-US" sz="2800" dirty="0"/>
              <a:t>Fiction is the most popular book genre, and its popularity has remained consistently higher than Non-Fiction over time, except for 2012 and 2013.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870923" y="1074776"/>
            <a:ext cx="6477644" cy="1244571"/>
          </a:xfrm>
          <a:prstGeom prst="rect">
            <a:avLst/>
          </a:prstGeom>
        </p:spPr>
        <p:txBody>
          <a:bodyPr wrap="square" lIns="0" tIns="0" rIns="0" bIns="0" rtlCol="0" anchor="t">
            <a:spAutoFit/>
          </a:bodyPr>
          <a:lstStyle/>
          <a:p>
            <a:r>
              <a:rPr lang="en-US" sz="3600" spc="799" dirty="0">
                <a:solidFill>
                  <a:srgbClr val="504C44"/>
                </a:solidFill>
                <a:latin typeface="Baskerville Display PT"/>
                <a:ea typeface="Baskerville Display PT"/>
                <a:cs typeface="+mn-lt"/>
              </a:rPr>
              <a:t>Research Question 2</a:t>
            </a:r>
          </a:p>
          <a:p>
            <a:pPr>
              <a:lnSpc>
                <a:spcPts val="5599"/>
              </a:lnSpc>
            </a:pPr>
            <a:endParaRPr lang="en-US" sz="3950" spc="799" dirty="0">
              <a:solidFill>
                <a:srgbClr val="504C44"/>
              </a:solidFill>
              <a:latin typeface="Baskerville Display PT"/>
              <a:ea typeface="Baskerville Display PT"/>
            </a:endParaRPr>
          </a:p>
        </p:txBody>
      </p:sp>
      <p:sp>
        <p:nvSpPr>
          <p:cNvPr id="3" name="TextBox 3"/>
          <p:cNvSpPr txBox="1"/>
          <p:nvPr/>
        </p:nvSpPr>
        <p:spPr>
          <a:xfrm>
            <a:off x="7514009" y="835287"/>
            <a:ext cx="9138043" cy="861774"/>
          </a:xfrm>
          <a:prstGeom prst="rect">
            <a:avLst/>
          </a:prstGeom>
        </p:spPr>
        <p:txBody>
          <a:bodyPr wrap="square" lIns="0" tIns="0" rIns="0" bIns="0" rtlCol="0" anchor="t">
            <a:spAutoFit/>
          </a:bodyPr>
          <a:lstStyle/>
          <a:p>
            <a:r>
              <a:rPr lang="en-US" sz="2800" dirty="0">
                <a:ea typeface="Inter"/>
                <a:cs typeface="+mn-lt"/>
              </a:rPr>
              <a:t>Are there certain authors that consistently appear in the bestselling books list? </a:t>
            </a:r>
            <a:endParaRPr lang="en-US" sz="2800" dirty="0"/>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7134046" y="772065"/>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EAD81A47-3AE4-31CA-746F-6F95B707DBDE}"/>
              </a:ext>
            </a:extLst>
          </p:cNvPr>
          <p:cNvSpPr txBox="1"/>
          <p:nvPr/>
        </p:nvSpPr>
        <p:spPr>
          <a:xfrm>
            <a:off x="2755519" y="7383937"/>
            <a:ext cx="1304412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Inter"/>
                <a:cs typeface="+mn-lt"/>
              </a:rPr>
              <a:t>Answer: </a:t>
            </a:r>
            <a:r>
              <a:rPr lang="en-US" sz="2800" dirty="0">
                <a:ea typeface="Inter"/>
                <a:cs typeface="+mn-lt"/>
              </a:rPr>
              <a:t>The author with the most books in the fiction genre is Jeff Kinney, who has contributed different books or series that appear in the dataset. On the other hand, Gary Chapman is the top author in the non-fiction genre because the same book by him appears multiple times, indicating its continued popularity in that category.</a:t>
            </a:r>
          </a:p>
        </p:txBody>
      </p:sp>
      <p:pic>
        <p:nvPicPr>
          <p:cNvPr id="9" name="Picture 8">
            <a:extLst>
              <a:ext uri="{FF2B5EF4-FFF2-40B4-BE49-F238E27FC236}">
                <a16:creationId xmlns:a16="http://schemas.microsoft.com/office/drawing/2014/main" id="{590D6B79-18A6-E7A7-568F-E401F068BF2E}"/>
              </a:ext>
            </a:extLst>
          </p:cNvPr>
          <p:cNvPicPr>
            <a:picLocks noChangeAspect="1"/>
          </p:cNvPicPr>
          <p:nvPr/>
        </p:nvPicPr>
        <p:blipFill>
          <a:blip r:embed="rId3"/>
          <a:stretch>
            <a:fillRect/>
          </a:stretch>
        </p:blipFill>
        <p:spPr>
          <a:xfrm>
            <a:off x="2621937" y="2775330"/>
            <a:ext cx="13044126" cy="4152624"/>
          </a:xfrm>
          <a:prstGeom prst="rect">
            <a:avLst/>
          </a:prstGeom>
        </p:spPr>
      </p:pic>
    </p:spTree>
    <p:extLst>
      <p:ext uri="{BB962C8B-B14F-4D97-AF65-F5344CB8AC3E}">
        <p14:creationId xmlns:p14="http://schemas.microsoft.com/office/powerpoint/2010/main" val="2488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12131" y="1074776"/>
            <a:ext cx="6477644" cy="1244571"/>
          </a:xfrm>
          <a:prstGeom prst="rect">
            <a:avLst/>
          </a:prstGeom>
        </p:spPr>
        <p:txBody>
          <a:bodyPr wrap="square" lIns="0" tIns="0" rIns="0" bIns="0" rtlCol="0" anchor="t">
            <a:spAutoFit/>
          </a:bodyPr>
          <a:lstStyle/>
          <a:p>
            <a:r>
              <a:rPr lang="en-US" sz="3600" spc="799" dirty="0">
                <a:solidFill>
                  <a:srgbClr val="504C44"/>
                </a:solidFill>
                <a:latin typeface="Baskerville Display PT"/>
                <a:ea typeface="Baskerville Display PT"/>
                <a:cs typeface="+mn-lt"/>
              </a:rPr>
              <a:t>Research Question 3</a:t>
            </a:r>
          </a:p>
          <a:p>
            <a:pPr>
              <a:lnSpc>
                <a:spcPts val="5599"/>
              </a:lnSpc>
            </a:pPr>
            <a:endParaRPr lang="en-US" sz="3950" spc="799" dirty="0">
              <a:solidFill>
                <a:srgbClr val="504C44"/>
              </a:solidFill>
              <a:latin typeface="Baskerville Display PT"/>
              <a:ea typeface="Baskerville Display PT"/>
            </a:endParaRPr>
          </a:p>
        </p:txBody>
      </p:sp>
      <p:sp>
        <p:nvSpPr>
          <p:cNvPr id="3" name="TextBox 3"/>
          <p:cNvSpPr txBox="1"/>
          <p:nvPr/>
        </p:nvSpPr>
        <p:spPr>
          <a:xfrm>
            <a:off x="7305722" y="774039"/>
            <a:ext cx="7785009" cy="794961"/>
          </a:xfrm>
          <a:prstGeom prst="rect">
            <a:avLst/>
          </a:prstGeom>
        </p:spPr>
        <p:txBody>
          <a:bodyPr wrap="square" lIns="0" tIns="0" rIns="0" bIns="0" rtlCol="0" anchor="t">
            <a:spAutoFit/>
          </a:bodyPr>
          <a:lstStyle/>
          <a:p>
            <a:endParaRPr lang="en-US" sz="2800" dirty="0">
              <a:ea typeface="Inter"/>
              <a:cs typeface="Arial"/>
            </a:endParaRPr>
          </a:p>
          <a:p>
            <a:pPr>
              <a:lnSpc>
                <a:spcPts val="2800"/>
              </a:lnSpc>
            </a:pPr>
            <a:r>
              <a:rPr lang="en-US" sz="2800" dirty="0">
                <a:ea typeface="Inter"/>
                <a:cs typeface="+mn-lt"/>
              </a:rPr>
              <a:t>Which variables influence the book price?  </a:t>
            </a:r>
            <a:endParaRPr lang="en-US" sz="2800" dirty="0">
              <a:ea typeface="Inter"/>
              <a:cs typeface="Calibri"/>
            </a:endParaRPr>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6828760" y="774039"/>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D1ABBF98-17C5-7EA2-68E2-C7E9CA1157CD}"/>
              </a:ext>
            </a:extLst>
          </p:cNvPr>
          <p:cNvSpPr txBox="1"/>
          <p:nvPr/>
        </p:nvSpPr>
        <p:spPr>
          <a:xfrm>
            <a:off x="762794" y="2879725"/>
            <a:ext cx="585073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dirty="0">
                <a:ea typeface="Inter"/>
                <a:cs typeface="+mn-lt"/>
              </a:rPr>
              <a:t>Intercept Only Model (Empty Model):</a:t>
            </a:r>
          </a:p>
          <a:p>
            <a:pPr algn="l"/>
            <a:endParaRPr lang="en-US" b="1" dirty="0">
              <a:cs typeface="Calibri"/>
            </a:endParaRPr>
          </a:p>
        </p:txBody>
      </p:sp>
      <p:sp>
        <p:nvSpPr>
          <p:cNvPr id="5" name="TextBox 4">
            <a:extLst>
              <a:ext uri="{FF2B5EF4-FFF2-40B4-BE49-F238E27FC236}">
                <a16:creationId xmlns:a16="http://schemas.microsoft.com/office/drawing/2014/main" id="{2B3E00DF-3830-5F3E-9C48-199FFF399E5B}"/>
              </a:ext>
            </a:extLst>
          </p:cNvPr>
          <p:cNvSpPr txBox="1"/>
          <p:nvPr/>
        </p:nvSpPr>
        <p:spPr>
          <a:xfrm>
            <a:off x="9144794" y="2879725"/>
            <a:ext cx="585073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dirty="0">
                <a:ea typeface="Inter"/>
              </a:rPr>
              <a:t>Random Intercept Model:</a:t>
            </a:r>
            <a:endParaRPr lang="en-US" b="1" dirty="0"/>
          </a:p>
          <a:p>
            <a:endParaRPr lang="en-US" sz="2300" b="1" dirty="0">
              <a:ea typeface="Inter"/>
              <a:cs typeface="+mn-lt"/>
            </a:endParaRPr>
          </a:p>
          <a:p>
            <a:pPr algn="l"/>
            <a:endParaRPr lang="en-US" b="1" dirty="0">
              <a:cs typeface="Calibri"/>
            </a:endParaRPr>
          </a:p>
        </p:txBody>
      </p:sp>
      <p:pic>
        <p:nvPicPr>
          <p:cNvPr id="6" name="Picture 6" descr="Graphical user interface&#10;&#10;Description automatically generated">
            <a:extLst>
              <a:ext uri="{FF2B5EF4-FFF2-40B4-BE49-F238E27FC236}">
                <a16:creationId xmlns:a16="http://schemas.microsoft.com/office/drawing/2014/main" id="{DCE16AC5-2A1F-274D-F1AB-924BE5265499}"/>
              </a:ext>
            </a:extLst>
          </p:cNvPr>
          <p:cNvPicPr>
            <a:picLocks noChangeAspect="1"/>
          </p:cNvPicPr>
          <p:nvPr/>
        </p:nvPicPr>
        <p:blipFill>
          <a:blip r:embed="rId2"/>
          <a:stretch>
            <a:fillRect/>
          </a:stretch>
        </p:blipFill>
        <p:spPr>
          <a:xfrm>
            <a:off x="762794" y="3760200"/>
            <a:ext cx="6346825" cy="4576349"/>
          </a:xfrm>
          <a:prstGeom prst="rect">
            <a:avLst/>
          </a:prstGeom>
        </p:spPr>
      </p:pic>
      <p:pic>
        <p:nvPicPr>
          <p:cNvPr id="7" name="Picture 7">
            <a:extLst>
              <a:ext uri="{FF2B5EF4-FFF2-40B4-BE49-F238E27FC236}">
                <a16:creationId xmlns:a16="http://schemas.microsoft.com/office/drawing/2014/main" id="{3FECF642-5C8B-0E43-AB15-56D40453B3D1}"/>
              </a:ext>
            </a:extLst>
          </p:cNvPr>
          <p:cNvPicPr>
            <a:picLocks noChangeAspect="1"/>
          </p:cNvPicPr>
          <p:nvPr/>
        </p:nvPicPr>
        <p:blipFill>
          <a:blip r:embed="rId3"/>
          <a:stretch>
            <a:fillRect/>
          </a:stretch>
        </p:blipFill>
        <p:spPr>
          <a:xfrm>
            <a:off x="9143207" y="3603000"/>
            <a:ext cx="7092950" cy="5419508"/>
          </a:xfrm>
          <a:prstGeom prst="rect">
            <a:avLst/>
          </a:prstGeom>
        </p:spPr>
      </p:pic>
      <p:pic>
        <p:nvPicPr>
          <p:cNvPr id="9" name="Picture 8">
            <a:extLst>
              <a:ext uri="{FF2B5EF4-FFF2-40B4-BE49-F238E27FC236}">
                <a16:creationId xmlns:a16="http://schemas.microsoft.com/office/drawing/2014/main" id="{280E6751-D4EA-ACBE-B5AC-043BBA3B03F4}"/>
              </a:ext>
            </a:extLst>
          </p:cNvPr>
          <p:cNvPicPr>
            <a:picLocks noChangeAspect="1"/>
          </p:cNvPicPr>
          <p:nvPr/>
        </p:nvPicPr>
        <p:blipFill>
          <a:blip r:embed="rId4"/>
          <a:stretch>
            <a:fillRect/>
          </a:stretch>
        </p:blipFill>
        <p:spPr>
          <a:xfrm>
            <a:off x="1760835" y="8577191"/>
            <a:ext cx="3854648" cy="635033"/>
          </a:xfrm>
          <a:prstGeom prst="rect">
            <a:avLst/>
          </a:prstGeom>
        </p:spPr>
      </p:pic>
    </p:spTree>
    <p:extLst>
      <p:ext uri="{BB962C8B-B14F-4D97-AF65-F5344CB8AC3E}">
        <p14:creationId xmlns:p14="http://schemas.microsoft.com/office/powerpoint/2010/main" val="269944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612131" y="1074776"/>
            <a:ext cx="6477644" cy="1244571"/>
          </a:xfrm>
          <a:prstGeom prst="rect">
            <a:avLst/>
          </a:prstGeom>
        </p:spPr>
        <p:txBody>
          <a:bodyPr wrap="square" lIns="0" tIns="0" rIns="0" bIns="0" rtlCol="0" anchor="t">
            <a:spAutoFit/>
          </a:bodyPr>
          <a:lstStyle/>
          <a:p>
            <a:r>
              <a:rPr lang="en-US" sz="3600" spc="799" dirty="0">
                <a:solidFill>
                  <a:srgbClr val="504C44"/>
                </a:solidFill>
                <a:latin typeface="Baskerville Display PT"/>
                <a:ea typeface="Baskerville Display PT"/>
                <a:cs typeface="+mn-lt"/>
              </a:rPr>
              <a:t>Research Question 3</a:t>
            </a:r>
          </a:p>
          <a:p>
            <a:pPr>
              <a:lnSpc>
                <a:spcPts val="5599"/>
              </a:lnSpc>
            </a:pPr>
            <a:endParaRPr lang="en-US" sz="3950" spc="799" dirty="0">
              <a:solidFill>
                <a:srgbClr val="504C44"/>
              </a:solidFill>
              <a:latin typeface="Baskerville Display PT"/>
              <a:ea typeface="Baskerville Display PT"/>
            </a:endParaRPr>
          </a:p>
        </p:txBody>
      </p:sp>
      <p:sp>
        <p:nvSpPr>
          <p:cNvPr id="3" name="TextBox 3"/>
          <p:cNvSpPr txBox="1"/>
          <p:nvPr/>
        </p:nvSpPr>
        <p:spPr>
          <a:xfrm>
            <a:off x="7270021" y="772065"/>
            <a:ext cx="10901922" cy="794961"/>
          </a:xfrm>
          <a:prstGeom prst="rect">
            <a:avLst/>
          </a:prstGeom>
        </p:spPr>
        <p:txBody>
          <a:bodyPr wrap="square" lIns="0" tIns="0" rIns="0" bIns="0" rtlCol="0" anchor="t">
            <a:spAutoFit/>
          </a:bodyPr>
          <a:lstStyle/>
          <a:p>
            <a:endParaRPr lang="en-US" sz="2800" dirty="0">
              <a:ea typeface="Inter"/>
              <a:cs typeface="Arial"/>
            </a:endParaRPr>
          </a:p>
          <a:p>
            <a:pPr>
              <a:lnSpc>
                <a:spcPts val="2800"/>
              </a:lnSpc>
            </a:pPr>
            <a:r>
              <a:rPr lang="en-US" sz="2800" dirty="0">
                <a:ea typeface="Inter"/>
                <a:cs typeface="Calibri"/>
              </a:rPr>
              <a:t>Which variables influence the book price?  </a:t>
            </a:r>
            <a:endParaRPr lang="en-US" sz="2800" dirty="0"/>
          </a:p>
        </p:txBody>
      </p:sp>
      <p:cxnSp>
        <p:nvCxnSpPr>
          <p:cNvPr id="15" name="Straight Arrow Connector 14">
            <a:extLst>
              <a:ext uri="{FF2B5EF4-FFF2-40B4-BE49-F238E27FC236}">
                <a16:creationId xmlns:a16="http://schemas.microsoft.com/office/drawing/2014/main" id="{EA0F982F-A85B-7391-23CF-B9240A374AF0}"/>
              </a:ext>
            </a:extLst>
          </p:cNvPr>
          <p:cNvCxnSpPr/>
          <p:nvPr/>
        </p:nvCxnSpPr>
        <p:spPr>
          <a:xfrm>
            <a:off x="6875254" y="772065"/>
            <a:ext cx="8626" cy="1000664"/>
          </a:xfrm>
          <a:prstGeom prst="straightConnector1">
            <a:avLst/>
          </a:prstGeom>
          <a:ln w="57150"/>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D1ABBF98-17C5-7EA2-68E2-C7E9CA1157CD}"/>
              </a:ext>
            </a:extLst>
          </p:cNvPr>
          <p:cNvSpPr txBox="1"/>
          <p:nvPr/>
        </p:nvSpPr>
        <p:spPr>
          <a:xfrm>
            <a:off x="762794" y="2879725"/>
            <a:ext cx="585073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dirty="0">
                <a:ea typeface="Inter"/>
              </a:rPr>
              <a:t>Random Slope Model:</a:t>
            </a:r>
          </a:p>
          <a:p>
            <a:endParaRPr lang="en-US" b="1" dirty="0">
              <a:ea typeface="Inter"/>
              <a:cs typeface="+mn-lt"/>
            </a:endParaRPr>
          </a:p>
        </p:txBody>
      </p:sp>
      <p:sp>
        <p:nvSpPr>
          <p:cNvPr id="5" name="TextBox 4">
            <a:extLst>
              <a:ext uri="{FF2B5EF4-FFF2-40B4-BE49-F238E27FC236}">
                <a16:creationId xmlns:a16="http://schemas.microsoft.com/office/drawing/2014/main" id="{2B3E00DF-3830-5F3E-9C48-199FFF399E5B}"/>
              </a:ext>
            </a:extLst>
          </p:cNvPr>
          <p:cNvSpPr txBox="1"/>
          <p:nvPr/>
        </p:nvSpPr>
        <p:spPr>
          <a:xfrm>
            <a:off x="9144794" y="2879725"/>
            <a:ext cx="5850730"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dirty="0">
                <a:ea typeface="Inter"/>
              </a:rPr>
              <a:t>Full Linear Mixed Model:</a:t>
            </a:r>
            <a:endParaRPr lang="en-US" b="1" dirty="0"/>
          </a:p>
          <a:p>
            <a:endParaRPr lang="en-US" sz="2300" b="1" dirty="0">
              <a:ea typeface="Inter"/>
            </a:endParaRPr>
          </a:p>
          <a:p>
            <a:endParaRPr lang="en-US" sz="2300" b="1" dirty="0">
              <a:ea typeface="Inter"/>
              <a:cs typeface="+mn-lt"/>
            </a:endParaRPr>
          </a:p>
          <a:p>
            <a:pPr algn="l"/>
            <a:endParaRPr lang="en-US" b="1" dirty="0">
              <a:cs typeface="Calibri"/>
            </a:endParaRPr>
          </a:p>
        </p:txBody>
      </p:sp>
      <p:pic>
        <p:nvPicPr>
          <p:cNvPr id="6" name="Picture 6" descr="Graphical user interface&#10;&#10;Description automatically generated">
            <a:extLst>
              <a:ext uri="{FF2B5EF4-FFF2-40B4-BE49-F238E27FC236}">
                <a16:creationId xmlns:a16="http://schemas.microsoft.com/office/drawing/2014/main" id="{E305A6ED-615E-CCE3-1B73-2DBF879FEBA1}"/>
              </a:ext>
            </a:extLst>
          </p:cNvPr>
          <p:cNvPicPr>
            <a:picLocks noChangeAspect="1"/>
          </p:cNvPicPr>
          <p:nvPr/>
        </p:nvPicPr>
        <p:blipFill>
          <a:blip r:embed="rId2"/>
          <a:stretch>
            <a:fillRect/>
          </a:stretch>
        </p:blipFill>
        <p:spPr>
          <a:xfrm>
            <a:off x="1168400" y="3729300"/>
            <a:ext cx="7108825" cy="5781150"/>
          </a:xfrm>
          <a:prstGeom prst="rect">
            <a:avLst/>
          </a:prstGeom>
        </p:spPr>
      </p:pic>
      <p:pic>
        <p:nvPicPr>
          <p:cNvPr id="8" name="Picture 8">
            <a:extLst>
              <a:ext uri="{FF2B5EF4-FFF2-40B4-BE49-F238E27FC236}">
                <a16:creationId xmlns:a16="http://schemas.microsoft.com/office/drawing/2014/main" id="{29B6707C-165E-81DB-2F32-620546030D16}"/>
              </a:ext>
            </a:extLst>
          </p:cNvPr>
          <p:cNvPicPr>
            <a:picLocks noChangeAspect="1"/>
          </p:cNvPicPr>
          <p:nvPr/>
        </p:nvPicPr>
        <p:blipFill>
          <a:blip r:embed="rId3"/>
          <a:stretch>
            <a:fillRect/>
          </a:stretch>
        </p:blipFill>
        <p:spPr>
          <a:xfrm>
            <a:off x="9613900" y="3617447"/>
            <a:ext cx="6997700" cy="5782605"/>
          </a:xfrm>
          <a:prstGeom prst="rect">
            <a:avLst/>
          </a:prstGeom>
        </p:spPr>
      </p:pic>
      <p:pic>
        <p:nvPicPr>
          <p:cNvPr id="9" name="Picture 8">
            <a:extLst>
              <a:ext uri="{FF2B5EF4-FFF2-40B4-BE49-F238E27FC236}">
                <a16:creationId xmlns:a16="http://schemas.microsoft.com/office/drawing/2014/main" id="{D6330035-AD16-B465-7DB8-5C71C44D534A}"/>
              </a:ext>
            </a:extLst>
          </p:cNvPr>
          <p:cNvPicPr>
            <a:picLocks noChangeAspect="1"/>
          </p:cNvPicPr>
          <p:nvPr/>
        </p:nvPicPr>
        <p:blipFill>
          <a:blip r:embed="rId4"/>
          <a:stretch>
            <a:fillRect/>
          </a:stretch>
        </p:blipFill>
        <p:spPr>
          <a:xfrm>
            <a:off x="13313832" y="8571043"/>
            <a:ext cx="4478223" cy="1007312"/>
          </a:xfrm>
          <a:prstGeom prst="rect">
            <a:avLst/>
          </a:prstGeom>
        </p:spPr>
      </p:pic>
    </p:spTree>
    <p:extLst>
      <p:ext uri="{BB962C8B-B14F-4D97-AF65-F5344CB8AC3E}">
        <p14:creationId xmlns:p14="http://schemas.microsoft.com/office/powerpoint/2010/main" val="153432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932</Words>
  <Application>Microsoft Office PowerPoint</Application>
  <PresentationFormat>Custom</PresentationFormat>
  <Paragraphs>95</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Baskerville Display PT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Beige Cream Brand Proposal Presentation</dc:title>
  <cp:lastModifiedBy>Jane Chiriyankandath</cp:lastModifiedBy>
  <cp:revision>35</cp:revision>
  <dcterms:created xsi:type="dcterms:W3CDTF">2006-08-16T00:00:00Z</dcterms:created>
  <dcterms:modified xsi:type="dcterms:W3CDTF">2023-06-01T01:42:33Z</dcterms:modified>
  <dc:identifier>DAFjOiqROH8</dc:identifier>
</cp:coreProperties>
</file>