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69DqLCt9hfUmNx74XChHOpRi4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6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63ded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6363dedc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67d91d1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267d91d14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96883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7968831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7b283a4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7b283a4c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7d91d1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67d91d14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96882d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796882d8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5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4" name="Google Shape;94;p25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51" name="Google Shape;51;p15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5" name="Google Shape;65;p21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2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5776" t="0"/>
          <a:stretch/>
        </p:blipFill>
        <p:spPr>
          <a:xfrm>
            <a:off x="-24" y="-56025"/>
            <a:ext cx="1219203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0000"/>
                </a:srgbClr>
              </a:gs>
              <a:gs pos="100000">
                <a:srgbClr val="000000">
                  <a:alpha val="2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5" name="Google Shape;105;p1"/>
          <p:cNvSpPr txBox="1"/>
          <p:nvPr>
            <p:ph type="ctrTitle"/>
          </p:nvPr>
        </p:nvSpPr>
        <p:spPr>
          <a:xfrm>
            <a:off x="6286625" y="4032325"/>
            <a:ext cx="5905200" cy="19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b="1" lang="en-US" sz="4800">
                <a:solidFill>
                  <a:schemeClr val="dk1"/>
                </a:solidFill>
              </a:rPr>
              <a:t>Manhattan Rent Prediction </a:t>
            </a:r>
            <a:br>
              <a:rPr lang="en-US" sz="48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by Idan, Evgenia, Chanan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May 2022   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rot="-5400000">
            <a:off x="7532813" y="5760720"/>
            <a:ext cx="11887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752475" y="383116"/>
            <a:ext cx="5343525" cy="6836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Correlation Matrix 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664235" y="1442375"/>
            <a:ext cx="2522849" cy="4165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correlation between areas to each other and areas to rent</a:t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84" y="1219201"/>
            <a:ext cx="8700117" cy="497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752475" y="350250"/>
            <a:ext cx="8095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Regressions Model  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1/4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752475" y="1336875"/>
            <a:ext cx="25227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model by  areas </a:t>
            </a: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</a:t>
            </a: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we can see that linear regression most relevant for rent </a:t>
            </a: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prices</a:t>
            </a: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up to $7000</a:t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575" y="1078350"/>
            <a:ext cx="8612023" cy="525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3316650"/>
            <a:ext cx="2181225" cy="5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475" y="3838131"/>
            <a:ext cx="2009350" cy="46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975" y="4356900"/>
            <a:ext cx="1852350" cy="5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363dedca_0_4"/>
          <p:cNvSpPr txBox="1"/>
          <p:nvPr/>
        </p:nvSpPr>
        <p:spPr>
          <a:xfrm>
            <a:off x="752475" y="350250"/>
            <a:ext cx="75693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Regressions Model 2/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/>
          </a:p>
        </p:txBody>
      </p:sp>
      <p:sp>
        <p:nvSpPr>
          <p:cNvPr id="215" name="Google Shape;215;g126363dedca_0_4"/>
          <p:cNvSpPr txBox="1"/>
          <p:nvPr/>
        </p:nvSpPr>
        <p:spPr>
          <a:xfrm>
            <a:off x="752475" y="1298775"/>
            <a:ext cx="25227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Grouping by Prices </a:t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6" name="Google Shape;216;g126363dedc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675" y="1356838"/>
            <a:ext cx="7724775" cy="414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26363dedc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75" y="2129300"/>
            <a:ext cx="2128025" cy="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26363dedca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900" y="2738900"/>
            <a:ext cx="2023772" cy="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26363dedca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8900" y="3248025"/>
            <a:ext cx="1812842" cy="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67d91d143_0_34"/>
          <p:cNvSpPr txBox="1"/>
          <p:nvPr/>
        </p:nvSpPr>
        <p:spPr>
          <a:xfrm>
            <a:off x="752475" y="350250"/>
            <a:ext cx="75693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Regressions Model 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/>
          </a:p>
        </p:txBody>
      </p:sp>
      <p:sp>
        <p:nvSpPr>
          <p:cNvPr id="225" name="Google Shape;225;g1267d91d143_0_34"/>
          <p:cNvSpPr txBox="1"/>
          <p:nvPr/>
        </p:nvSpPr>
        <p:spPr>
          <a:xfrm>
            <a:off x="783938" y="1296275"/>
            <a:ext cx="2522700" cy="4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Grouping by Prices up to $7000:</a:t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 sz="15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can see decrease RMSE by different models</a:t>
            </a:r>
            <a:endParaRPr sz="15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26" name="Google Shape;226;g1267d91d143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375" y="1175950"/>
            <a:ext cx="6650825" cy="45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267d91d143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575" y="2530775"/>
            <a:ext cx="2354600" cy="5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267d91d143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75" y="3283975"/>
            <a:ext cx="2249425" cy="6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267d91d143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575" y="4121750"/>
            <a:ext cx="2187660" cy="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96883189_0_0"/>
          <p:cNvSpPr txBox="1"/>
          <p:nvPr/>
        </p:nvSpPr>
        <p:spPr>
          <a:xfrm>
            <a:off x="752475" y="350250"/>
            <a:ext cx="75693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Regressions Model 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/>
          </a:p>
        </p:txBody>
      </p:sp>
      <p:pic>
        <p:nvPicPr>
          <p:cNvPr id="235" name="Google Shape;235;g127968831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0" y="5270775"/>
            <a:ext cx="78867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27968831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88" y="4495800"/>
            <a:ext cx="62388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27968831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" y="925950"/>
            <a:ext cx="7227751" cy="35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7b283a4cb_0_2"/>
          <p:cNvSpPr txBox="1"/>
          <p:nvPr/>
        </p:nvSpPr>
        <p:spPr>
          <a:xfrm>
            <a:off x="752475" y="350250"/>
            <a:ext cx="109269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lang="en-US" sz="39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RMSE Scores with Decision Tree Regression</a:t>
            </a:r>
            <a:endParaRPr sz="1300"/>
          </a:p>
        </p:txBody>
      </p:sp>
      <p:pic>
        <p:nvPicPr>
          <p:cNvPr id="243" name="Google Shape;243;g127b283a4c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825" y="1371450"/>
            <a:ext cx="9355276" cy="48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Conclusions and insights</a:t>
            </a:r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953350" y="2383375"/>
            <a:ext cx="100584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Winner model was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the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Decision Tree with the price grouping and after limited the dataset up to $7000 rent price. Our accuracy is 87.8%  on test data.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According to our dataset, up to 5k$ rent there is a high correlation between selected features [bedrooms, bathrooms, size, floor] to the rent price. Above that price the data is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scattered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and price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determined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by more particular features  . 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The areas feature we added by dividing Manhattan to parts , is not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reflecting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the rent prices as we were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expected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it to be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Franklin"/>
              <a:buAutoNum type="arabi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Future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direction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:  Separate data set to at least 2 categories ;  low-mid rent prices (which we did) and to mid-high prices . The mid-high prices should be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analyzed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separately and see which features will give the most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accurate prediction.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7859486" y="1083076"/>
            <a:ext cx="3557868" cy="1002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Summary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Statue of Liberty in New York" id="115" name="Google Shape;11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" l="15306" r="3432" t="0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"/>
          <p:cNvCxnSpPr/>
          <p:nvPr/>
        </p:nvCxnSpPr>
        <p:spPr>
          <a:xfrm>
            <a:off x="7942633" y="2250460"/>
            <a:ext cx="34747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"/>
          <p:cNvSpPr txBox="1"/>
          <p:nvPr>
            <p:ph idx="2" type="body"/>
          </p:nvPr>
        </p:nvSpPr>
        <p:spPr>
          <a:xfrm>
            <a:off x="7859475" y="2407425"/>
            <a:ext cx="41496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project focuses on the relationship between manhattan’s rent prices and their apartment specification (floor, building age, number of rooms, bathroom, etc.)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859486" y="3991825"/>
            <a:ext cx="3557868" cy="1002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llseye with solid fill"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0700" y="416341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7806825" y="5154625"/>
            <a:ext cx="431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206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rPr lang="en-US" sz="1900">
                <a:solidFill>
                  <a:srgbClr val="3F3F3F"/>
                </a:solidFill>
              </a:rPr>
              <a:t>Rent price prediction based on our Kaggle’s Manhattan </a:t>
            </a:r>
            <a:r>
              <a:rPr lang="en-US" sz="1900">
                <a:solidFill>
                  <a:srgbClr val="3F3F3F"/>
                </a:solidFill>
              </a:rPr>
              <a:t>apartments</a:t>
            </a:r>
            <a:r>
              <a:rPr lang="en-US" sz="1900">
                <a:solidFill>
                  <a:srgbClr val="3F3F3F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1097280" y="286603"/>
            <a:ext cx="10058400" cy="1488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i="0" lang="en-US" sz="4400"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4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097280" y="2120900"/>
            <a:ext cx="8703668" cy="296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/>
              <a:t>EDA with Pandas and Seaborn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/>
              <a:t>Data Wrangling, convert categorical to numerical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/>
              <a:t>Find features with strong correlation to target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/>
              <a:t>Apply the basic Regression models of sklearn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/>
              <a:t>Compare the performance of the Regressors and choose best one</a:t>
            </a:r>
            <a:endParaRPr/>
          </a:p>
          <a:p>
            <a:pPr indent="-1143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/>
              <a:t>C</a:t>
            </a:r>
            <a:r>
              <a:rPr lang="en-US"/>
              <a:t>onclusions and insights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EDA 1/4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1097280" y="2120900"/>
            <a:ext cx="4575551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Original data set has 18 columns 3539 rows,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No missing values,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No duplicates,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32 neighborhood, which should convert to numerical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34" name="Google Shape;13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9278" y="2120900"/>
            <a:ext cx="3550458" cy="374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878911" y="643468"/>
            <a:ext cx="3177847" cy="1674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EDA 2/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/>
          </a:p>
        </p:txBody>
      </p:sp>
      <p:cxnSp>
        <p:nvCxnSpPr>
          <p:cNvPr id="143" name="Google Shape;143;p5"/>
          <p:cNvCxnSpPr/>
          <p:nvPr/>
        </p:nvCxnSpPr>
        <p:spPr>
          <a:xfrm>
            <a:off x="962164" y="2478513"/>
            <a:ext cx="292608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858075" y="2639374"/>
            <a:ext cx="32052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Plot Correlations shows close relationship between features: rent, bedrooms, bathrooms ,size sqft and floor.</a:t>
            </a:r>
            <a:endParaRPr/>
          </a:p>
          <a:p>
            <a:pPr indent="-1206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75" y="726050"/>
            <a:ext cx="7756075" cy="458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7d91d143_0_2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g1267d91d143_0_2"/>
          <p:cNvCxnSpPr/>
          <p:nvPr/>
        </p:nvCxnSpPr>
        <p:spPr>
          <a:xfrm>
            <a:off x="1193532" y="1897380"/>
            <a:ext cx="99669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1267d91d143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g1267d91d143_0_2"/>
          <p:cNvSpPr txBox="1"/>
          <p:nvPr/>
        </p:nvSpPr>
        <p:spPr>
          <a:xfrm>
            <a:off x="878911" y="643468"/>
            <a:ext cx="31779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EDA 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/>
          </a:p>
        </p:txBody>
      </p:sp>
      <p:cxnSp>
        <p:nvCxnSpPr>
          <p:cNvPr id="155" name="Google Shape;155;g1267d91d143_0_2"/>
          <p:cNvCxnSpPr/>
          <p:nvPr/>
        </p:nvCxnSpPr>
        <p:spPr>
          <a:xfrm>
            <a:off x="962164" y="2478513"/>
            <a:ext cx="29262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1267d91d143_0_2"/>
          <p:cNvSpPr txBox="1"/>
          <p:nvPr/>
        </p:nvSpPr>
        <p:spPr>
          <a:xfrm>
            <a:off x="858064" y="2639380"/>
            <a:ext cx="32049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Continuing correlation we made, here is the visualization of 5 selected features using seaborn package. </a:t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206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t/>
            </a:r>
            <a:endParaRPr/>
          </a:p>
          <a:p>
            <a:pPr indent="-1206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rPr b="0" i="0" lang="en-US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numerical features are on a 0-1 scale</a:t>
            </a:r>
            <a:endParaRPr/>
          </a:p>
        </p:txBody>
      </p:sp>
      <p:sp>
        <p:nvSpPr>
          <p:cNvPr id="157" name="Google Shape;157;g1267d91d143_0_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1267d91d14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125" y="276150"/>
            <a:ext cx="7105900" cy="589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/>
        </p:nvSpPr>
        <p:spPr>
          <a:xfrm>
            <a:off x="878911" y="643468"/>
            <a:ext cx="3177847" cy="1674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Bookman Old Style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EDA 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r>
              <a:rPr b="0" i="0" lang="en-US" sz="40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</a:t>
            </a:r>
            <a:r>
              <a:rPr lang="en-US" sz="40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010464" y="2791780"/>
            <a:ext cx="2522849" cy="865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rPr b="0" i="0" lang="en-US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Target and Feature Distribution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758" y="792269"/>
            <a:ext cx="705802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96882d80_0_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g12796882d80_0_1"/>
          <p:cNvCxnSpPr/>
          <p:nvPr/>
        </p:nvCxnSpPr>
        <p:spPr>
          <a:xfrm>
            <a:off x="1193532" y="1897380"/>
            <a:ext cx="99669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12796882d80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g12796882d80_0_1"/>
          <p:cNvSpPr txBox="1"/>
          <p:nvPr/>
        </p:nvSpPr>
        <p:spPr>
          <a:xfrm>
            <a:off x="878911" y="643469"/>
            <a:ext cx="52170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Wrangling 1/2</a:t>
            </a:r>
            <a:endParaRPr/>
          </a:p>
        </p:txBody>
      </p:sp>
      <p:cxnSp>
        <p:nvCxnSpPr>
          <p:cNvPr id="175" name="Google Shape;175;g12796882d80_0_1"/>
          <p:cNvCxnSpPr/>
          <p:nvPr/>
        </p:nvCxnSpPr>
        <p:spPr>
          <a:xfrm>
            <a:off x="962164" y="2478513"/>
            <a:ext cx="29262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12796882d80_0_1"/>
          <p:cNvSpPr txBox="1"/>
          <p:nvPr/>
        </p:nvSpPr>
        <p:spPr>
          <a:xfrm>
            <a:off x="858076" y="2639375"/>
            <a:ext cx="48774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Handling with </a:t>
            </a: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categorical features: </a:t>
            </a: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Libre Franklin"/>
              <a:buAutoNum type="arabicPeriod"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Grouping our 32 neighborhoods by 7 Areas</a:t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Libre Franklin"/>
              <a:buAutoNum type="arabicPeriod"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Grouping neighborhoods by 5 price levels</a:t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Libre Franklin"/>
              <a:buAutoNum type="arabicPeriod"/>
            </a:pPr>
            <a:r>
              <a:rPr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 3 type of targets (mean, mid and standard deviation) </a:t>
            </a:r>
            <a:endParaRPr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Areas distribution example</a:t>
            </a:r>
            <a:endParaRPr b="1" sz="19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g12796882d80_0_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2796882d8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88" y="537363"/>
            <a:ext cx="5667375" cy="541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g12796882d80_0_1"/>
          <p:cNvCxnSpPr/>
          <p:nvPr/>
        </p:nvCxnSpPr>
        <p:spPr>
          <a:xfrm>
            <a:off x="4228575" y="5074300"/>
            <a:ext cx="18300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878911" y="643468"/>
            <a:ext cx="4294961" cy="1537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Bookman Old Style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Wrangling 2/2</a:t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>
            <a:off x="962164" y="2478513"/>
            <a:ext cx="292608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8"/>
          <p:cNvSpPr txBox="1"/>
          <p:nvPr/>
        </p:nvSpPr>
        <p:spPr>
          <a:xfrm>
            <a:off x="663157" y="2718624"/>
            <a:ext cx="4294961" cy="3229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</a:pPr>
            <a:r>
              <a:rPr b="0" i="0" lang="en-US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plot we can see the maximum rental price for all areas is about $ 5,000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858064" y="2639380"/>
            <a:ext cx="4999811" cy="203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hart, line chart&#10;&#10;Description automatically generated"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2782" y="1270636"/>
            <a:ext cx="6096821" cy="422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2022-04-27T11:37:17Z</dcterms:created>
  <dc:creator>Evgenia</dc:creator>
</cp:coreProperties>
</file>