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D7BE-7899-2244-BB0C-620E27534A7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C1A-48DB-D448-8F05-1EBC6885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7838" y="1006459"/>
            <a:ext cx="2204384" cy="587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Shuo Z</a:t>
            </a:r>
          </a:p>
        </p:txBody>
      </p:sp>
      <p:sp>
        <p:nvSpPr>
          <p:cNvPr id="5" name="Oval 4"/>
          <p:cNvSpPr/>
          <p:nvPr/>
        </p:nvSpPr>
        <p:spPr>
          <a:xfrm>
            <a:off x="5471674" y="1006459"/>
            <a:ext cx="2204384" cy="5871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Satya V</a:t>
            </a:r>
          </a:p>
        </p:txBody>
      </p:sp>
      <p:sp>
        <p:nvSpPr>
          <p:cNvPr id="6" name="Oval 5"/>
          <p:cNvSpPr/>
          <p:nvPr/>
        </p:nvSpPr>
        <p:spPr>
          <a:xfrm>
            <a:off x="3330537" y="2252552"/>
            <a:ext cx="2527854" cy="6350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 Data Engineering</a:t>
            </a:r>
          </a:p>
        </p:txBody>
      </p:sp>
      <p:cxnSp>
        <p:nvCxnSpPr>
          <p:cNvPr id="8" name="Straight Arrow Connector 7"/>
          <p:cNvCxnSpPr>
            <a:stCxn id="4" idx="4"/>
            <a:endCxn id="6" idx="2"/>
          </p:cNvCxnSpPr>
          <p:nvPr/>
        </p:nvCxnSpPr>
        <p:spPr>
          <a:xfrm>
            <a:off x="2420030" y="1593560"/>
            <a:ext cx="910507" cy="976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6" idx="6"/>
          </p:cNvCxnSpPr>
          <p:nvPr/>
        </p:nvCxnSpPr>
        <p:spPr>
          <a:xfrm flipH="1">
            <a:off x="5858391" y="1593560"/>
            <a:ext cx="715475" cy="976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7838" y="4481139"/>
            <a:ext cx="590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Hebrew"/>
                <a:cs typeface="Arial Hebrew"/>
              </a:rPr>
              <a:t>Facebook College Data Analysis using Spark Graphframes</a:t>
            </a:r>
          </a:p>
        </p:txBody>
      </p:sp>
      <p:cxnSp>
        <p:nvCxnSpPr>
          <p:cNvPr id="21" name="Straight Arrow Connector 20"/>
          <p:cNvCxnSpPr>
            <a:stCxn id="4" idx="6"/>
            <a:endCxn id="5" idx="2"/>
          </p:cNvCxnSpPr>
          <p:nvPr/>
        </p:nvCxnSpPr>
        <p:spPr>
          <a:xfrm>
            <a:off x="3522222" y="1300010"/>
            <a:ext cx="19494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9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A59A-B5FC-5842-90AE-23B20281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6239-A00B-104B-A1D3-EDDD5983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Difficult to find a proper visualization tool to integrate with GraphFrame.</a:t>
            </a:r>
          </a:p>
          <a:p>
            <a:pPr marL="0" indent="0">
              <a:buNone/>
            </a:pPr>
            <a:r>
              <a:rPr lang="en-US" dirty="0"/>
              <a:t>No UI to make live queries.</a:t>
            </a:r>
          </a:p>
        </p:txBody>
      </p:sp>
    </p:spTree>
    <p:extLst>
      <p:ext uri="{BB962C8B-B14F-4D97-AF65-F5344CB8AC3E}">
        <p14:creationId xmlns:p14="http://schemas.microsoft.com/office/powerpoint/2010/main" val="32882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a zip file of 100 colleges</a:t>
            </a:r>
          </a:p>
          <a:p>
            <a:r>
              <a:rPr lang="en-US" dirty="0"/>
              <a:t> File is .mat format</a:t>
            </a:r>
          </a:p>
          <a:p>
            <a:r>
              <a:rPr lang="en-US" dirty="0"/>
              <a:t>Basically a sparse matrix with one row per node</a:t>
            </a:r>
          </a:p>
          <a:p>
            <a:r>
              <a:rPr lang="en-US" dirty="0"/>
              <a:t>Node has student info, major/minor etc.</a:t>
            </a:r>
          </a:p>
          <a:p>
            <a:r>
              <a:rPr lang="en-US" dirty="0"/>
              <a:t>“0” for no data</a:t>
            </a:r>
          </a:p>
        </p:txBody>
      </p:sp>
    </p:spTree>
    <p:extLst>
      <p:ext uri="{BB962C8B-B14F-4D97-AF65-F5344CB8AC3E}">
        <p14:creationId xmlns:p14="http://schemas.microsoft.com/office/powerpoint/2010/main" val="320682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9" name="Content Placeholder 8" descr="spark-logo-400_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b="7695"/>
          <a:stretch>
            <a:fillRect/>
          </a:stretch>
        </p:blipFill>
        <p:spPr>
          <a:xfrm>
            <a:off x="6097998" y="2118984"/>
            <a:ext cx="1329819" cy="914143"/>
          </a:xfrm>
        </p:spPr>
      </p:pic>
      <p:sp>
        <p:nvSpPr>
          <p:cNvPr id="4" name="Multidocument 3"/>
          <p:cNvSpPr/>
          <p:nvPr/>
        </p:nvSpPr>
        <p:spPr>
          <a:xfrm>
            <a:off x="862585" y="2288496"/>
            <a:ext cx="1090212" cy="1294019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84580" y="2827671"/>
            <a:ext cx="1245957" cy="2276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30537" y="2576056"/>
            <a:ext cx="1521504" cy="802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52041" y="2827671"/>
            <a:ext cx="1245957" cy="2276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4136" y="2870656"/>
            <a:ext cx="17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GraphFrames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585" y="2827671"/>
            <a:ext cx="135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4301" y="2709961"/>
            <a:ext cx="129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Parsing &amp; formatting</a:t>
            </a:r>
          </a:p>
        </p:txBody>
      </p:sp>
    </p:spTree>
    <p:extLst>
      <p:ext uri="{BB962C8B-B14F-4D97-AF65-F5344CB8AC3E}">
        <p14:creationId xmlns:p14="http://schemas.microsoft.com/office/powerpoint/2010/main" val="31910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86547" y="2144716"/>
            <a:ext cx="1473582" cy="45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.MAT files</a:t>
            </a:r>
          </a:p>
        </p:txBody>
      </p:sp>
      <p:sp>
        <p:nvSpPr>
          <p:cNvPr id="5" name="Right Arrow 4"/>
          <p:cNvSpPr/>
          <p:nvPr/>
        </p:nvSpPr>
        <p:spPr>
          <a:xfrm flipV="1">
            <a:off x="2360129" y="2306467"/>
            <a:ext cx="742781" cy="107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02910" y="2144716"/>
            <a:ext cx="1281897" cy="45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dirty="0"/>
              <a:t>.CSV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7688" y="2149973"/>
            <a:ext cx="1521504" cy="450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Graphframes</a:t>
            </a:r>
          </a:p>
        </p:txBody>
      </p:sp>
      <p:sp>
        <p:nvSpPr>
          <p:cNvPr id="10" name="Right Arrow 9"/>
          <p:cNvSpPr/>
          <p:nvPr/>
        </p:nvSpPr>
        <p:spPr>
          <a:xfrm flipV="1">
            <a:off x="4384807" y="2306466"/>
            <a:ext cx="682881" cy="1025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89192" y="1941028"/>
            <a:ext cx="814663" cy="416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6589192" y="2374996"/>
            <a:ext cx="814663" cy="461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7403855" y="1737340"/>
            <a:ext cx="1114172" cy="40737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3855" y="2719836"/>
            <a:ext cx="1114172" cy="335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Visualization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82FBBEC-B8E5-3B4E-911C-E400BE6EC574}"/>
              </a:ext>
            </a:extLst>
          </p:cNvPr>
          <p:cNvSpPr/>
          <p:nvPr/>
        </p:nvSpPr>
        <p:spPr>
          <a:xfrm>
            <a:off x="3658797" y="2607705"/>
            <a:ext cx="126393" cy="8952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3CEEC-79B4-D34B-AD92-4C4D8FECB5DE}"/>
              </a:ext>
            </a:extLst>
          </p:cNvPr>
          <p:cNvSpPr/>
          <p:nvPr/>
        </p:nvSpPr>
        <p:spPr>
          <a:xfrm>
            <a:off x="2956449" y="3510625"/>
            <a:ext cx="1531088" cy="472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Machine learning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502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261"/>
            <a:ext cx="8229600" cy="1467293"/>
          </a:xfrm>
        </p:spPr>
        <p:txBody>
          <a:bodyPr>
            <a:noAutofit/>
          </a:bodyPr>
          <a:lstStyle/>
          <a:p>
            <a:r>
              <a:rPr lang="en-US" sz="3000" dirty="0"/>
              <a:t>Query 1: Find Potential friends</a:t>
            </a:r>
            <a:br>
              <a:rPr lang="en-US" sz="3000" dirty="0"/>
            </a:br>
            <a:r>
              <a:rPr lang="en-US" sz="1800" dirty="0"/>
              <a:t>Suppose I just enter Caltech, I want to find people with the same major and from the same high school as me.</a:t>
            </a:r>
          </a:p>
        </p:txBody>
      </p:sp>
      <p:pic>
        <p:nvPicPr>
          <p:cNvPr id="8" name="Content Placeholder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111CD970-426F-7C49-AD18-7BC5AF62F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2746"/>
            <a:ext cx="8229600" cy="3220871"/>
          </a:xfrm>
        </p:spPr>
      </p:pic>
    </p:spTree>
    <p:extLst>
      <p:ext uri="{BB962C8B-B14F-4D97-AF65-F5344CB8AC3E}">
        <p14:creationId xmlns:p14="http://schemas.microsoft.com/office/powerpoint/2010/main" val="22380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03A102FD-31BE-F34C-A399-8DE1D6F5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31" y="1600200"/>
            <a:ext cx="8219319" cy="48324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Query 2: Calculate Connection Distance</a:t>
            </a:r>
            <a:br>
              <a:rPr lang="en-US" sz="3000" dirty="0"/>
            </a:br>
            <a:r>
              <a:rPr lang="en-US" sz="2000" dirty="0"/>
              <a:t>Use degree of separation to calculate close connection(Direct or Mutual)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2104798" y="3152001"/>
            <a:ext cx="24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8278" y="3013501"/>
            <a:ext cx="982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 Direct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104798" y="4703803"/>
            <a:ext cx="24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8278" y="4584599"/>
            <a:ext cx="982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+2 Mutual </a:t>
            </a:r>
          </a:p>
        </p:txBody>
      </p:sp>
    </p:spTree>
    <p:extLst>
      <p:ext uri="{BB962C8B-B14F-4D97-AF65-F5344CB8AC3E}">
        <p14:creationId xmlns:p14="http://schemas.microsoft.com/office/powerpoint/2010/main" val="369149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917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Query 3: Find the most popular people in school</a:t>
            </a:r>
            <a:br>
              <a:rPr lang="en-US" sz="3000" dirty="0"/>
            </a:br>
            <a:r>
              <a:rPr lang="en-US" sz="1800" dirty="0"/>
              <a:t>PageRank</a:t>
            </a:r>
          </a:p>
        </p:txBody>
      </p:sp>
      <p:pic>
        <p:nvPicPr>
          <p:cNvPr id="9" name="Content Placeholder 8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F1277473-10D0-8643-8355-266E3C6B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81" t="13746"/>
          <a:stretch/>
        </p:blipFill>
        <p:spPr>
          <a:xfrm>
            <a:off x="83589" y="2696588"/>
            <a:ext cx="8976822" cy="2256573"/>
          </a:xfrm>
        </p:spPr>
      </p:pic>
    </p:spTree>
    <p:extLst>
      <p:ext uri="{BB962C8B-B14F-4D97-AF65-F5344CB8AC3E}">
        <p14:creationId xmlns:p14="http://schemas.microsoft.com/office/powerpoint/2010/main" val="232081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3A67-3F04-EF4B-93E3-B86CB783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048"/>
            <a:ext cx="8229600" cy="1143000"/>
          </a:xfrm>
        </p:spPr>
        <p:txBody>
          <a:bodyPr/>
          <a:lstStyle/>
          <a:p>
            <a:r>
              <a:rPr lang="en-US" dirty="0"/>
              <a:t>Factor Analysis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0BEB328-3E43-A24C-8195-20976EB69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79" y="1121865"/>
            <a:ext cx="5050465" cy="2677674"/>
          </a:xfrm>
        </p:spPr>
      </p:pic>
      <p:pic>
        <p:nvPicPr>
          <p:cNvPr id="7" name="Picture 6" descr="A close up of a white wall&#13;&#10;&#13;&#10;Description automatically generated">
            <a:extLst>
              <a:ext uri="{FF2B5EF4-FFF2-40B4-BE49-F238E27FC236}">
                <a16:creationId xmlns:a16="http://schemas.microsoft.com/office/drawing/2014/main" id="{494707AB-7EEA-614D-98FC-1368666E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74" y="3867050"/>
            <a:ext cx="5592726" cy="27838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60D93-5C23-FB46-9AA2-CECD2FBE178E}"/>
              </a:ext>
            </a:extLst>
          </p:cNvPr>
          <p:cNvCxnSpPr>
            <a:cxnSpLocks/>
          </p:cNvCxnSpPr>
          <p:nvPr/>
        </p:nvCxnSpPr>
        <p:spPr>
          <a:xfrm flipH="1">
            <a:off x="5465136" y="2094614"/>
            <a:ext cx="1073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0685BE-C6AC-9746-9EBB-681769BC2E52}"/>
              </a:ext>
            </a:extLst>
          </p:cNvPr>
          <p:cNvSpPr txBox="1"/>
          <p:nvPr/>
        </p:nvSpPr>
        <p:spPr>
          <a:xfrm>
            <a:off x="6666615" y="1909948"/>
            <a:ext cx="21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3EE244-2D99-3540-B95A-D55520C77F3A}"/>
              </a:ext>
            </a:extLst>
          </p:cNvPr>
          <p:cNvCxnSpPr>
            <a:cxnSpLocks/>
          </p:cNvCxnSpPr>
          <p:nvPr/>
        </p:nvCxnSpPr>
        <p:spPr>
          <a:xfrm>
            <a:off x="2222205" y="5241851"/>
            <a:ext cx="1116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7E361A-7E06-0248-A152-38768957EA09}"/>
              </a:ext>
            </a:extLst>
          </p:cNvPr>
          <p:cNvSpPr txBox="1"/>
          <p:nvPr/>
        </p:nvSpPr>
        <p:spPr>
          <a:xfrm>
            <a:off x="733647" y="5057185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242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72F-F2AF-804B-9AEE-46AAC419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5306"/>
          </a:xfrm>
        </p:spPr>
        <p:txBody>
          <a:bodyPr>
            <a:normAutofit/>
          </a:bodyPr>
          <a:lstStyle/>
          <a:p>
            <a:r>
              <a:rPr lang="en-US" dirty="0"/>
              <a:t>Factor Analysis</a:t>
            </a:r>
            <a:br>
              <a:rPr lang="en-US" dirty="0"/>
            </a:br>
            <a:r>
              <a:rPr lang="en-US" sz="3200" dirty="0"/>
              <a:t>Tree Classifier Feature Importance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B1D90222-C4A7-9C42-B7A4-01CB1900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07" r="43799"/>
          <a:stretch/>
        </p:blipFill>
        <p:spPr>
          <a:xfrm>
            <a:off x="282239" y="1679944"/>
            <a:ext cx="8149904" cy="4720856"/>
          </a:xfrm>
        </p:spPr>
      </p:pic>
    </p:spTree>
    <p:extLst>
      <p:ext uri="{BB962C8B-B14F-4D97-AF65-F5344CB8AC3E}">
        <p14:creationId xmlns:p14="http://schemas.microsoft.com/office/powerpoint/2010/main" val="179872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133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Hebrew</vt:lpstr>
      <vt:lpstr>Calibri</vt:lpstr>
      <vt:lpstr>Office Theme</vt:lpstr>
      <vt:lpstr>PowerPoint Presentation</vt:lpstr>
      <vt:lpstr>Dataset</vt:lpstr>
      <vt:lpstr>Data Pipeline</vt:lpstr>
      <vt:lpstr>Pipeline Flow</vt:lpstr>
      <vt:lpstr>Query 1: Find Potential friends Suppose I just enter Caltech, I want to find people with the same major and from the same high school as me.</vt:lpstr>
      <vt:lpstr>Query 2: Calculate Connection Distance Use degree of separation to calculate close connection(Direct or Mutual)</vt:lpstr>
      <vt:lpstr>Query 3: Find the most popular people in school PageRank</vt:lpstr>
      <vt:lpstr>Factor Analysis</vt:lpstr>
      <vt:lpstr>Factor Analysis Tree Classifier Feature Importance</vt:lpstr>
      <vt:lpstr>Challenges</vt:lpstr>
    </vt:vector>
  </TitlesOfParts>
  <Company>Blackrock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Network: Facebook data graph analysis</dc:title>
  <dc:creator>Satya Veeranki</dc:creator>
  <cp:lastModifiedBy>Zhang Shuo</cp:lastModifiedBy>
  <cp:revision>23</cp:revision>
  <dcterms:created xsi:type="dcterms:W3CDTF">2019-08-27T04:51:49Z</dcterms:created>
  <dcterms:modified xsi:type="dcterms:W3CDTF">2019-08-29T01:21:13Z</dcterms:modified>
</cp:coreProperties>
</file>