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7" Type="http://schemas.openxmlformats.org/officeDocument/2006/relationships/tableStyles" Target="tableStyles.xml" /><Relationship Id="rId66" Type="http://schemas.openxmlformats.org/officeDocument/2006/relationships/theme" Target="theme/theme1.xml" /><Relationship Id="rId6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73B7-F090-4F4F-9A22-F39F3051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BCC7-733F-421B-9BFA-5812E4B4D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983F-7582-4ED8-8C2B-1AE8B2C4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1C58-AC21-42B6-BF1E-86BADCEC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2A6A-B8DB-4BEA-97A0-EDC85385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9BF34E6-9BD5-42B4-9D38-F3214417C5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175" y="136525"/>
            <a:ext cx="11526837" cy="65849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6B5D-F269-4613-93E8-2061B379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75E0-A811-45C2-9B7C-9E604B46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8124" y="1825625"/>
            <a:ext cx="11477625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7D87-425E-4CA9-BFE5-8B86A1A3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F3DDA-92F9-4719-9585-62AF2238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A693-449E-44BE-A6E5-5D32D2D7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8F19D-0869-4186-B90B-8AE9D8DA7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A6FD4-8FE6-45C2-8ED4-1F92D3C6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77D0-5057-40EE-B2E3-BDE4F4E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4F12-774B-4B23-B677-5E994A0F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0BF8-70AC-4875-9801-635443D3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17C79-6BAC-4C4D-BE3D-9EE900B5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69B49-8D8B-45DE-A88A-3FC0DBEA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EEC7B-6830-4FFC-B06F-20847046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50837FA-9DAC-4E85-A409-98C8F9CB56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8126" y="136526"/>
            <a:ext cx="11715749" cy="6584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326B-C1F3-49EC-B5DE-42F3EF05E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33F1-5A07-48CC-84FA-9A8701B2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681C-3EA2-47FF-AEAD-15F55778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DA14-C725-40CD-B3CD-40F783B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0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C80D-BD3D-4C85-87ED-9DC9A059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6C8B-EDEB-4301-82F0-1AF60FB48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A223E-8BB9-4740-BA4A-4DDFDF6B3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0882-A4AF-42BD-B602-96C6F9B6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FF8EE-AE2C-47F0-8163-02EE6848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EA369-0DB7-4464-90EC-4970982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CB5B-258B-4A97-A8BE-8C492BB5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D7AB9-D599-448D-ABE2-F356C4A8F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5C335-14A5-436D-87EA-A0293DC13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FF1A7-C831-40F0-A071-4BCF3CD98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84D3A-202B-4ADA-998A-1769BF12B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6EAEC-2789-40A8-8D8D-B66647CE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F8FC0-9C43-4746-95A6-BD341B37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2C2D8-AB91-4395-B2FD-A651DAD5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FD2A-CA53-4D27-8FF1-9B1CE942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15645-CFB6-4A73-A7C1-FA32B70E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AF9BE-A34A-418C-B6E6-7C19767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C843E-D0C9-4AE0-97A2-B547E5C7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ECE9-74AA-49CD-BB27-C81BEBDF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D8DD2-2A57-44E9-AE5A-37542E77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198DB-26F8-442D-BA15-888F195C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2DFB-1839-4BF6-81D5-D8EC6C7F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C719-AC57-40A8-A2A8-AF2398FE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68F1D-A94E-4AB9-8F0C-9D17DE41F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99FC-E8E7-4DC2-A399-838094A5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89EA2-9C30-40D0-BD18-C696A0C0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950DA-1D2A-4AB5-A1BD-DDEB4D2A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596A-9209-459E-89FC-87B08C05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39983-0CE3-40B7-9CEF-B41061735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EEA40-4676-432F-9086-C1C0A68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0E509-6544-4F30-B7D7-C3F8CDD2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60B2C-F281-4391-A473-68794F12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4A4C4-416B-440D-B811-576B15DC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1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91E19-1B10-409D-B16E-CC4F7341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CBB24-BA45-484F-B316-F3C0494A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1847850"/>
            <a:ext cx="116871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EF38F-43D8-47D6-B948-171991320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AE1E2-1C29-4095-AFFE-EC15A91C7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8EB9-9A6E-44FC-A0D2-B93CDA146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SSEGISandData/COVID-19/tree/master/csse_covid_19_data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73B7-F090-4F4F-9A22-F39F3051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COVID19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BCC7-733F-421B-9BFA-5812E4B4D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J.</a:t>
            </a:r>
            <a:r>
              <a:rPr/>
              <a:t> </a:t>
            </a:r>
            <a:r>
              <a:rPr/>
              <a:t>Wall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983F-7582-4ED8-8C2B-1AE8B2C4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2020-05-28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DMV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Confirmed_cases,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county,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county))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state)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scale_color_brewer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palette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"Paired"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dmv_over_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DMV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dmv_data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total_cases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(Confirmed_cases),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total_deaths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deaths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(DMV_totals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total_deaths))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deaths = 2600"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cases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(DMV_totals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total_cases) 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cases = 62570"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Latest data from: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"latest data from: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(DMV_totals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Date) 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"latest data from: 2020-05-27"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Visualize</a:t>
            </a:r>
            <a:r>
              <a:rPr/>
              <a:t> </a:t>
            </a:r>
            <a:r>
              <a:rPr/>
              <a:t>DMV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 Cases of COVID19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plot_DMV_death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total_deaths))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due to COVID19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plot_DMV_deaths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"cases"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"cases"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total_deaths,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total_deaths,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"COVID19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DMV_plot_bot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new_cases =</a:t>
            </a:r>
            <a:r>
              <a:rPr sz="1800">
                <a:latin typeface="Courier"/>
              </a:rPr>
              <a:t> total_cases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lag</a:t>
            </a:r>
            <a:r>
              <a:rPr sz="1800">
                <a:latin typeface="Courier"/>
              </a:rPr>
              <a:t>(total_cases),</a:t>
            </a:r>
            <a:br/>
            <a:r>
              <a:rPr sz="1800">
                <a:latin typeface="Courier"/>
              </a:rPr>
              <a:t>          </a:t>
            </a:r>
            <a:r>
              <a:rPr sz="1800">
                <a:solidFill>
                  <a:srgbClr val="902000"/>
                </a:solidFill>
                <a:latin typeface="Courier"/>
              </a:rPr>
              <a:t>roll_mean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rollmean</a:t>
            </a:r>
            <a:r>
              <a:rPr sz="1800">
                <a:latin typeface="Courier"/>
              </a:rPr>
              <a:t>(new_cases, 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na.pad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align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"right"</a:t>
            </a:r>
            <a:r>
              <a:rPr sz="1800">
                <a:latin typeface="Courier"/>
              </a:rPr>
              <a:t>)) </a:t>
            </a:r>
            <a:br/>
            <a:br/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(new_cases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new_cases))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roll_mean),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"New COVID19 cases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Johns Hopkins github site</a:t>
            </a:r>
          </a:p>
          <a:p>
            <a:pPr lvl="0" marL="0" indent="0">
              <a:buNone/>
            </a:pPr>
            <a:r>
              <a:rPr/>
              <a:t>We will start with the US data and then add it to the worldwide data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dmv_newcas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counties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Deaths_per_100K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(Admin2, Province_State, Date, Deaths, Deaths_per_100K, Confirmed_cases, Population)</a:t>
            </a:r>
            <a:br/>
            <a:r>
              <a:rPr sz="1800">
                <a:latin typeface="Courier"/>
              </a:rPr>
              <a:t>temp_top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temp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(Admin2, Province_State)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Deaths_per_100K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(Deaths_per_100K),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(Deaths_per_100K))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(temp_top)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Admin2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Province_State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Deaths_per_100K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Randolph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Georgia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309.8259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Terrell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Georgia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304.7708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Early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Georgia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294.4063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10190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Hancock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Georgia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260.1395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256.2369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21362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8336817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Essex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203.2604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798975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Rockland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192.1489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325789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187.2952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556341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St. John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Baptist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Louisiana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182.0856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42837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Passaic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179.1458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501826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NC</a:t>
            </a:r>
            <a:r>
              <a:rPr/>
              <a:t> </a:t>
            </a:r>
            <a:r>
              <a:rPr/>
              <a:t>counties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temp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(Admin2, Province_State)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Deaths_per_100K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(Deaths_per_100K),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(Province_State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"North Carolina"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slice_max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order_by =</a:t>
            </a:r>
            <a:r>
              <a:rPr sz="1800">
                <a:latin typeface="Courier"/>
              </a:rPr>
              <a:t> Population, 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(NC)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Admin2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Province_State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Deaths_per_100K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Wake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3.238106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1111761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Mecklenburg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7.204896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1110356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Guilford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10.052609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537174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Forsyth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2.354203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382295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Cumberland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5.364983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335509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Durham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14.308466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321488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Buncombe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7.657232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261191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7.087497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239859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Hanover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1.705953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234473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Gaston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3.117637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224529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Cabarrus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10.163869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216453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Johnston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9.553881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209339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Onslow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1.010417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197938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Iredell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3.300221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181806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Pitt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1.106550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180742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State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totals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US_by_state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(Province_State, Country_Region, 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add up counties and population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Confirmed_cases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(Confirmed_cases),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(Deaths), </a:t>
            </a:r>
            <a:r>
              <a:rPr sz="1800">
                <a:solidFill>
                  <a:srgbClr val="902000"/>
                </a:solidFill>
                <a:latin typeface="Courier"/>
              </a:rPr>
              <a:t>Lat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(Lat),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Long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(Long),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Country_Region, Date,</a:t>
            </a:r>
            <a:br/>
            <a:r>
              <a:rPr sz="1800">
                <a:latin typeface="Courier"/>
              </a:rPr>
              <a:t>         Confirmed_cases, Deaths, Population,</a:t>
            </a:r>
            <a:br/>
            <a:r>
              <a:rPr sz="1800">
                <a:latin typeface="Courier"/>
              </a:rPr>
              <a:t>         Lat, Long)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US_by_state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Date, Confirmed_cases, </a:t>
            </a:r>
            <a:br/>
            <a:r>
              <a:rPr sz="1800">
                <a:latin typeface="Courier"/>
              </a:rPr>
              <a:t>         Deaths, Population, Country_Region)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6
##   Province_State Date       Confirmed_cases Deaths Population Country_Region
##   &lt;chr&gt;          &lt;date&gt;               &lt;dbl&gt;  &lt;dbl&gt;      &lt;dbl&gt; &lt;chr&gt;         
## 1 Alabama        2020-01-22               0      0    4903185 US            
## 2 Alabama        2020-01-23               0      0    4903185 US            
## 3 Alabama        2020-01-24               0      0    4903185 US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Order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US_state_totals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US_by_state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(Province_State)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(Confirmed_cases),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(cases))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(US_state_totals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Johns</a:t>
            </a:r>
            <a:r>
              <a:rPr/>
              <a:t> </a:t>
            </a:r>
            <a:r>
              <a:rPr/>
              <a:t>Hopkins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url_in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"https://raw.githubusercontent.com/CSSEGISandData/COVID-19/master/csse_covid_19_data/csse_covid_19_time_series/"</a:t>
            </a:r>
            <a:br/>
            <a:r>
              <a:rPr sz="1800">
                <a:latin typeface="Courier"/>
              </a:rPr>
              <a:t>file_names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"time_series_covid19_confirmed_global.csv"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"time_series_covid19_deaths_global.csv"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"time_series_covid19_confirmed_US.csv"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"time_series_covid19_deaths_US.csv"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urls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str_c</a:t>
            </a:r>
            <a:r>
              <a:rPr sz="1800">
                <a:latin typeface="Courier"/>
              </a:rPr>
              <a:t>(url_in,file_names)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Province_State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deaths_per_mill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364965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26161672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1126.99219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156628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11339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8882190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1276.59958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Illinois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114306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12671821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401.12625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California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101050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39512223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98.55178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Massachusetts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6892503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949.87264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Pennsylvania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73557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12801989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411.26422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Texas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58542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28995881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54.52499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Michigan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55608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9986857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534.10197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Florida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52634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21477737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107.97227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Maryland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48423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6045680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395.65442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total deaths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US deaths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(US_state_totals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deaths))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US deaths = 100421"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total cases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US cases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(US_state_totals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cases))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US cases = 1699212"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Latest data from: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"latest data from: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(US_by_state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Date))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"latest data from: 2020-05-27"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(usmap)</a:t>
            </a:r>
            <a:br/>
            <a:r>
              <a:rPr sz="1800">
                <a:latin typeface="Courier"/>
              </a:rPr>
              <a:t>US_data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US_state_totals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state =</a:t>
            </a:r>
            <a:r>
              <a:rPr sz="1800">
                <a:latin typeface="Courier"/>
              </a:rPr>
              <a:t> Province_State)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(deaths_per_mill))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plot_usmap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US_data, 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"deaths_per_mill"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scale_fill_gradient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name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per million"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"yellow"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high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"right"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plot_state_colo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841500"/>
            <a:ext cx="977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partition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ranges.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(population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death_group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(deaths_per_mill,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breaks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 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length.out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include.lowest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right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ordered_result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 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plot_usmap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US_data, 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"death_group"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scale_fill_discrete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name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"Deaths_per_million"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"right"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plot_10_leve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841500"/>
            <a:ext cx="977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Global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urls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"https://raw.githubusercontent.com/CSSEGISandData/COVID-19/master/csse_covid_19_data/csse_covid_19_time_series/time_series_covid19_confirmed_global.csv"
## [2] "https://raw.githubusercontent.com/CSSEGISandData/COVID-19/master/csse_covid_19_data/csse_covid_19_time_series/time_series_covid19_deaths_global.csv"   
## [3] "https://raw.githubusercontent.com/CSSEGISandData/COVID-19/master/csse_covid_19_data/csse_covid_19_time_series/time_series_covid19_confirmed_US.csv"    
## [4] "https://raw.githubusercontent.com/CSSEGISandData/COVID-19/master/csse_covid_19_data/csse_covid_19_time_series/time_series_covid19_deaths_US.csv"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global_confirmed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Province/State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Country/Region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Lat, Long),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"Confirmed_cases"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global_deaths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Province/State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Country/Region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Lat, Long),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global_confirmed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full_join</a:t>
            </a:r>
            <a:r>
              <a:rPr sz="1800">
                <a:latin typeface="Courier"/>
              </a:rPr>
              <a:t>(global_deaths)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Country_Region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Country/Region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Province_State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Province/State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(Date))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uid_lookup_url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"https://raw.githubusercontent.com/CSSEGISandData/COVID-19/master/csse_covid_19_data/UID_ISO_FIPS_LookUp_Table.csv"</a:t>
            </a:r>
            <a:br/>
            <a:r>
              <a:rPr sz="1800">
                <a:latin typeface="Courier"/>
              </a:rPr>
              <a:t>uid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(uid_lookup_url)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(Lat, Long_, Combined_Key, code3, iso2, iso3, Admin2))</a:t>
            </a:r>
            <a:br/>
            <a:r>
              <a:rPr sz="1800">
                <a:latin typeface="Courier"/>
              </a:rPr>
              <a:t>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(uid,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"Province_State"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"Country_Region"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(UID, FIPS))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Country_Region, Date,</a:t>
            </a:r>
            <a:br/>
            <a:r>
              <a:rPr sz="1800">
                <a:latin typeface="Courier"/>
              </a:rPr>
              <a:t>         Confirmed_cases, Deaths, Population,</a:t>
            </a:r>
            <a:br/>
            <a:r>
              <a:rPr sz="1800">
                <a:latin typeface="Courier"/>
              </a:rPr>
              <a:t>         Lat, Long)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#Replace the US observations in the global dataset with the US data</a:t>
            </a:r>
            <a:br/>
            <a:r>
              <a:rPr sz="1800">
                <a:latin typeface="Courier"/>
              </a:rPr>
              <a:t>exp_global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remove the US total data from the dataset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"US"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add on the totals by state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bind_rows</a:t>
            </a:r>
            <a:r>
              <a:rPr sz="1800">
                <a:latin typeface="Courier"/>
              </a:rPr>
              <a:t>(US_by_state)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(Deaths))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continents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(countrycode)</a:t>
            </a:r>
            <a:br/>
            <a:r>
              <a:rPr sz="1800">
                <a:latin typeface="Courier"/>
              </a:rPr>
              <a:t>temp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countrycode</a:t>
            </a:r>
            <a:r>
              <a:rPr sz="1800">
                <a:latin typeface="Courier"/>
              </a:rPr>
              <a:t>(exp_global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Country_Region,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origin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"country.name"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destination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"continent"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exp_global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continent =</a:t>
            </a:r>
            <a:r>
              <a:rPr sz="1800">
                <a:latin typeface="Courier"/>
              </a:rPr>
              <a:t> temp)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continent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"Cruise Ship"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"Cruiseship"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"Diamond Princess"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"Cruiseship"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"MS Zaandam"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"Cruiseship"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"Kosovo"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"Europe"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continent))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create a Country_State combining Province_State &amp; Country_Region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unite</a:t>
            </a:r>
            <a:r>
              <a:rPr sz="1800">
                <a:latin typeface="Courier"/>
              </a:rPr>
              <a:t>(Country_State,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(Country_Region, Province_State), 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remove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Date, Confirmed_cases, </a:t>
            </a:r>
            <a:br/>
            <a:r>
              <a:rPr sz="1800">
                <a:latin typeface="Courier"/>
              </a:rPr>
              <a:t>         Deaths, Deaths_per_mill, continent, </a:t>
            </a:r>
            <a:br/>
            <a:r>
              <a:rPr sz="1800">
                <a:latin typeface="Courier"/>
              </a:rPr>
              <a:t>         Population, Lat, Long,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leave off rows w/o cases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Country/State’s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Confirmed_totals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(Country_State, Province_State, Country_Region, continent)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Confirmed_cases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(Confirmed_cases),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Date_first_case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(Date),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Date_first_case, Deaths_per_mill,</a:t>
            </a:r>
            <a:br/>
            <a:r>
              <a:rPr sz="1800">
                <a:latin typeface="Courier"/>
              </a:rPr>
              <a:t>         Deaths, Confirmed_cases, Population,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Worldwide</a:t>
            </a:r>
            <a:r>
              <a:rPr/>
              <a:t> </a:t>
            </a:r>
            <a:r>
              <a:rPr/>
              <a:t>totals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"total worldwide deaths = 319679"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worldwide cases = 5421717"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worldwide deaths per million to date = 42.2208631238788"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"latest data from: 2020-05-27"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(Confirmed_cases))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Top_25 %&gt;%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continent,</a:t>
            </a:r>
            <a:br/>
            <a:r>
              <a:rPr sz="1800">
                <a:latin typeface="Courier"/>
              </a:rPr>
              <a:t>          Confirmed_cases, Deaths,Deaths_per_mill) 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Country_State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continent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Confirmed_cases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Deaths_per_mill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Brazil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Americas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411821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25598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120.42751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Russia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370680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27.19029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US_New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Americas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364965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1126.99219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236259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28752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614.95313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Italy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231139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33072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546.98975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Germany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181524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100.59206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France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180166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28546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437.32900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Turkey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Asia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159797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52.53793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grab top 25 country / states for graphing</a:t>
            </a:r>
            <a:br/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_states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Country_State</a:t>
            </a:r>
            <a:br/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_states)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continent, Date, Confirmed_cases, </a:t>
            </a:r>
            <a:br/>
            <a:r>
              <a:rPr sz="1800">
                <a:latin typeface="Courier"/>
              </a:rPr>
              <a:t>         Deaths, Deaths_per_mill)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tidy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(UID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Combined_Key),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"Confirmed_cases"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Confirmed_cases)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(Date))</a:t>
            </a:r>
            <a:br/>
            <a:r>
              <a:rPr sz="1800">
                <a:latin typeface="Courier"/>
              </a:rPr>
              <a:t>US_deaths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(UID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Population),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Deaths)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(Date))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Country_State,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 Cases - top 25"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graph_top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Country_State,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- top 25"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graph_top25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Deaths_per_mill,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Country_State,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per million population"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graph_top25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Scandinavia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look at cases in Scandinavia since Sweden has not shut down their economy like other countries have.  What impact has this had on death rates?</a:t>
            </a:r>
            <a:br/>
            <a:r>
              <a:rPr sz="1800">
                <a:latin typeface="Courier"/>
              </a:rPr>
              <a:t>Scandinavia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"Sweden"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"Denmark"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"Finland"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Date, Confirmed_cases, Deaths, Deaths_per_mill,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Country_State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(Country_State)) </a:t>
            </a:r>
            <a:br/>
            <a:br/>
            <a:r>
              <a:rPr sz="1800">
                <a:latin typeface="Courier"/>
              </a:rPr>
              <a:t>Scandinavia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scandinavi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Scandinavia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Deaths_per_mill,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per million"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 &lt;-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US_deaths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full_join</a:t>
            </a:r>
            <a:r>
              <a:rPr sz="1800">
                <a:latin typeface="Courier"/>
              </a:rPr>
              <a:t>(US_confirmed,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"Combined_Key"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"Admin2"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"Province_State"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"Country_Region"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Long =</a:t>
            </a:r>
            <a:r>
              <a:rPr sz="1800">
                <a:latin typeface="Courier"/>
              </a:rPr>
              <a:t> Long_.x, </a:t>
            </a:r>
            <a:r>
              <a:rPr sz="1800">
                <a:solidFill>
                  <a:srgbClr val="902000"/>
                </a:solidFill>
                <a:latin typeface="Courier"/>
              </a:rPr>
              <a:t>Lat =</a:t>
            </a:r>
            <a:r>
              <a:rPr sz="1800">
                <a:latin typeface="Courier"/>
              </a:rPr>
              <a:t> Lat.x)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(Admin2, Province_State, Country_Region, </a:t>
            </a:r>
            <a:br/>
            <a:r>
              <a:rPr sz="1800">
                <a:latin typeface="Courier"/>
              </a:rPr>
              <a:t>           Lat, Long, Population, Date, Confirmed_cases, Deaths)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short_intro_files/figure-pptx/scandinavia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Scand_summ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Scandinavia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(Country_State)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Max_Deaths_per_million =</a:t>
            </a:r>
            <a:br/>
            <a:r>
              <a:rPr sz="1800">
                <a:latin typeface="Courier"/>
              </a:rPr>
              <a:t>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(Confirmed_cases),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Total_deaths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(Scand_summ)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Country_State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Max_Deaths_per_million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Total_cases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Total_deaths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Denmark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97.54492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11480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5792203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Finland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56.49087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5540718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Sweden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417.85198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35088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10099270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(Province_State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"New York"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(Admin2, Province_State, Confirmed_cases, Deaths)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4
##   Admin2 Province_State Confirmed_cases Deaths
##   &lt;chr&gt;  &lt;chr&gt;                    &lt;dbl&gt;  &lt;dbl&gt;
## 1 Albany New York                     0      0
## 2 Albany New York                     0      0
## 3 Albany New York                     0      0
## 4 Albany New York                     0      0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#Note that what we now have is county level data within each state. It would be nice to have data totaled for each state.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DMV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DMV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dmv_data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(Province_State), 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county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(Admin2))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"Maryland"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"Virginia"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"District of Columbia"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(county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"Anne Arundel"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"Montgomery"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"Howard"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"Frederick"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"Prince George's"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"Charles"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"District of Columbia"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"Alexandria"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"Arlington"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"Fairfax"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"Loudoun"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"Prince William"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(Admin2, Province_State, Country_Region))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(state, county, Date, Confirmed_cases, Deaths,</a:t>
            </a:r>
            <a:br/>
            <a:r>
              <a:rPr sz="1800">
                <a:latin typeface="Courier"/>
              </a:rPr>
              <a:t>         Deaths_per_mill, Population, Lat, Long)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for COVID19 Data Analysis</dc:title>
  <dc:creator>J. Wall</dc:creator>
  <cp:keywords/>
  <dcterms:created xsi:type="dcterms:W3CDTF">2020-05-28T19:06:45Z</dcterms:created>
  <dcterms:modified xsi:type="dcterms:W3CDTF">2020-05-28T19:06:45Z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2020-05-28</vt:lpwstr>
  </property>
  <property fmtid="{D5CDD505-2E9C-101B-9397-08002B2CF9AE}" pid="3" name="output">
    <vt:lpwstr/>
  </property>
</Properties>
</file>