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2" Type="http://schemas.openxmlformats.org/officeDocument/2006/relationships/tableStyles" Target="tableStyles.xml" /><Relationship Id="rId91" Type="http://schemas.openxmlformats.org/officeDocument/2006/relationships/theme" Target="theme/theme1.xml" /><Relationship Id="rId9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C1C58-AC21-42B6-BF1E-86BADCEC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2A6A-B8DB-4BEA-97A0-EDC85385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9BF34E6-9BD5-42B4-9D38-F3214417C5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175" y="136525"/>
            <a:ext cx="11526837" cy="65849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6B5D-F269-4613-93E8-2061B379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75E0-A811-45C2-9B7C-9E604B46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38124" y="1825625"/>
            <a:ext cx="11477625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7D87-425E-4CA9-BFE5-8B86A1A3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3DDA-92F9-4719-9585-62AF2238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A693-449E-44BE-A6E5-5D32D2D7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2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58F19D-0869-4186-B90B-8AE9D8DA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6FD4-8FE6-45C2-8ED4-1F92D3C6F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377D0-5057-40EE-B2E3-BDE4F4E8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4F12-774B-4B23-B677-5E994A0F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0BF8-70AC-4875-9801-635443D3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7C79-6BAC-4C4D-BE3D-9EE900B5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69B49-8D8B-45DE-A88A-3FC0DBEA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EC7B-6830-4FFC-B06F-20847046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0837FA-9DAC-4E85-A409-98C8F9CB56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8126" y="136526"/>
            <a:ext cx="11715749" cy="6584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326B-C1F3-49EC-B5DE-42F3EF05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33F1-5A07-48CC-84FA-9A8701B2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681C-3EA2-47FF-AEAD-15F5577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DA14-C725-40CD-B3CD-40F783BD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0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C80D-BD3D-4C85-87ED-9DC9A05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C8B-EDEB-4301-82F0-1AF60FB48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223E-8BB9-4740-BA4A-4DDFDF6B3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882-A4AF-42BD-B602-96C6F9B6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F8EE-AE2C-47F0-8163-02EE6848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EA369-0DB7-4464-90EC-49709822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CB5B-258B-4A97-A8BE-8C492BB5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D7AB9-D599-448D-ABE2-F356C4A8F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5C335-14A5-436D-87EA-A0293DC1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F1A7-C831-40F0-A071-4BCF3CD98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84D3A-202B-4ADA-998A-1769BF12B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6EAEC-2789-40A8-8D8D-B66647CE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F8FC0-9C43-4746-95A6-BD341B37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2C2D8-AB91-4395-B2FD-A651DAD5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FD2A-CA53-4D27-8FF1-9B1CE942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15645-CFB6-4A73-A7C1-FA32B70E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F9BE-A34A-418C-B6E6-7C1976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843E-D0C9-4AE0-97A2-B547E5C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4ECE9-74AA-49CD-BB27-C81BEBDF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D8DD2-2A57-44E9-AE5A-37542E7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8DB-26F8-442D-BA15-888F195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2DFB-1839-4BF6-81D5-D8EC6C7F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C719-AC57-40A8-A2A8-AF2398FE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68F1D-A94E-4AB9-8F0C-9D17DE41F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99FC-E8E7-4DC2-A399-838094A5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9EA2-9C30-40D0-BD18-C696A0C0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950DA-1D2A-4AB5-A1BD-DDEB4D2A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9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596A-9209-459E-89FC-87B08C05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39983-0CE3-40B7-9CEF-B41061735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EEA40-4676-432F-9086-C1C0A68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E509-6544-4F30-B7D7-C3F8CDD2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0B2C-F281-4391-A473-68794F12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4A4C4-416B-440D-B811-576B15D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91E19-1B10-409D-B16E-CC4F7341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CBB24-BA45-484F-B316-F3C0494A2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1847850"/>
            <a:ext cx="11687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F38F-43D8-47D6-B948-171991320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EB48-7E5D-4E51-958B-F46CE56FA548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AE1E2-1C29-4095-AFFE-EC15A91C7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E8EB9-9A6E-44FC-A0D2-B93CDA146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967C-17AD-440D-83E5-64BFFEE5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8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3B7-F090-4F4F-9A22-F39F3051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Tidyverse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COVID19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BCC7-733F-421B-9BFA-5812E4B4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J.</a:t>
            </a:r>
            <a:r>
              <a:rPr/>
              <a:t> </a:t>
            </a:r>
            <a:r>
              <a:rPr/>
              <a:t>Wall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983F-7582-4ED8-8C2B-1AE8B2C4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2020-04-29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tidy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Combined_Key),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Confirmed_cases)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US_deaths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(UID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Population),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latin typeface="Courier"/>
              </a:rPr>
              <a:t>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&lt;-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US_deaths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(US_confirmed,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"Combined_Key"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"Admin2"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Long_.x,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Lat.x) 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Country_Region, </a:t>
            </a:r>
            <a:br/>
            <a:r>
              <a:rPr sz="1800">
                <a:latin typeface="Courier"/>
              </a:rPr>
              <a:t>           Lat, Long, Population, Date, Confirmed_cases, Deaths)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(Province_State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"New York"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Confirmed_cases, 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4 x 4
##   Admin2 Province_State Confirmed_cases Deaths
##   &lt;chr&gt;  &lt;chr&gt;                    &lt;dbl&gt;  &lt;dbl&gt;
## 1 Albany New York                     0      0
## 2 Albany New York                     0      0
## 3 Albany New York                     0      0
## 4 Albany New York                     0      0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#Note that what we now have is county level data within each state. It would be nice to have data totaled for each state.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&lt;-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(Province_State),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county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(Admin2))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"Maryland"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"Virginia"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(county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"Anne Arundel"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"Montgomery"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"Howard"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"Frederick"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George's"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"Charles"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"District of Columbia"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"Alexandria"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"Arlington"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"Fairfax"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"Loudoun"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"Prince William"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(Admin2, Province_State, Country_Region))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(state, county, Date, Confirmed_cases, Deaths,</a:t>
            </a:r>
            <a:br/>
            <a:r>
              <a:rPr sz="1800">
                <a:latin typeface="Courier"/>
              </a:rPr>
              <a:t>         Deaths_per_mill, Population, Lat, Long) 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county, </a:t>
            </a:r>
            <a:r>
              <a:rPr sz="1800">
                <a:solidFill>
                  <a:srgbClr val="902000"/>
                </a:solidFill>
                <a:latin typeface="Courier"/>
              </a:rPr>
              <a:t>col =</a:t>
            </a:r>
            <a:r>
              <a:rPr sz="1800">
                <a:latin typeface="Courier"/>
              </a:rPr>
              <a:t> county))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state)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scale_color_brewer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palette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"Paired"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over_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DMV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deaths = 1000"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total_cases)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cases = 24359"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(DMV_totals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 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2020-04-28"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DMV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of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DMV_death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clean</a:t>
            </a:r>
            <a:r>
              <a:rPr/>
              <a:t> </a:t>
            </a:r>
            <a:r>
              <a:rPr/>
              <a:t>worldwide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due to 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DMV_death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"cases"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total_deaths,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(total_deaths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"COVID19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plot_bot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DMV_totals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new_cases =</a:t>
            </a:r>
            <a:r>
              <a:rPr sz="1800">
                <a:latin typeface="Courier"/>
              </a:rPr>
              <a:t> total_cases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lag</a:t>
            </a:r>
            <a:r>
              <a:rPr sz="1800">
                <a:latin typeface="Courier"/>
              </a:rPr>
              <a:t>(total_cases)) </a:t>
            </a:r>
            <a:br/>
            <a:r>
              <a:rPr sz="1800">
                <a:latin typeface="Courier"/>
              </a:rPr>
              <a:t>DMV_totals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(new_cases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new_cases))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"New COVID19 cases in DMV"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dmv_newcas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counties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(Admin2, Province_State, Date, Deaths, Deaths_per_100K, Confirmed_cases, Population)</a:t>
            </a:r>
            <a:br/>
            <a:r>
              <a:rPr sz="1800">
                <a:latin typeface="Courier"/>
              </a:rPr>
              <a:t>temp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(Admin2,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Deaths_per_100K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(Deaths_per_100K),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(Deaths_per_100K))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10 x 5
##    Admin2               Province_State Deaths_per_100K Deaths Population
##    &lt;chr&gt;                &lt;chr&gt;                    &lt;dbl&gt;  &lt;dbl&gt;      &lt;dbl&gt;
##  1 New York             New York                  305.  17682    5803210
##  2 Randolph             Georgia                   280.     19       6778
##  3 Terrell              Georgia                   211.     18       8531
##  4 St. John the Baptist Louisiana                 154.     66      42837
##  5 Rockland             New York                  148.    481     325789
##  6 Early                Georgia                   147.     15      10190
##  7 Essex                New Jersey                136.   1090     798975
##  8 Dougherty            Georgia                   134.    118      87956
##  9 Mitchell             Georgia                   133.     29      21863
## 10 Toole                Montana                   127.      6       4736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(Province_State, Country_Region, 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up counties and population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(Deaths), </a:t>
            </a:r>
            <a:r>
              <a:rPr sz="1800">
                <a:solidFill>
                  <a:srgbClr val="902000"/>
                </a:solidFill>
                <a:latin typeface="Courier"/>
              </a:rPr>
              <a:t>Lat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(Lat),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Long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median</a:t>
            </a:r>
            <a:r>
              <a:rPr sz="1800">
                <a:latin typeface="Courier"/>
              </a:rPr>
              <a:t>(Long),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Date, Confirmed_cases, </a:t>
            </a:r>
            <a:br/>
            <a:r>
              <a:rPr sz="1800">
                <a:latin typeface="Courier"/>
              </a:rPr>
              <a:t>         Deaths, Population, Country_Region)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 x 6
##   Province_State Date       Confirmed_cases Deaths Population Country_Region
##   &lt;chr&gt;          &lt;date&gt;               &lt;dbl&gt;  &lt;dbl&gt;      &lt;dbl&gt; &lt;chr&gt;         
## 1 Alabama        2020-01-22               0      0    4903185 US            
## 2 Alabama        2020-01-23               0      0    4903185 US            
## 3 Alabama        2020-01-24               0      0    4903185 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Johns</a:t>
            </a:r>
            <a:r>
              <a:rPr/>
              <a:t> </a:t>
            </a:r>
            <a:r>
              <a:rPr/>
              <a:t>Hopkins</a:t>
            </a:r>
            <a:r>
              <a:rPr/>
              <a:t> </a:t>
            </a:r>
            <a:r>
              <a:rPr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url_in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"https://raw.githubusercontent.com/CSSEGISandData/COVID-19/master/csse_covid_19_data/csse_covid_19_time_series/"</a:t>
            </a:r>
            <a:br/>
            <a:r>
              <a:rPr sz="1800">
                <a:latin typeface="Courier"/>
              </a:rPr>
              <a:t>file_names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"time_series_covid19_deaths_global.csv"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"time_series_covid19_confirmed_US.csv"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"time_series_covid19_deaths_US.csv"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urls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str_c</a:t>
            </a:r>
            <a:r>
              <a:rPr sz="1800">
                <a:latin typeface="Courier"/>
              </a:rPr>
              <a:t>(url_in,file_names)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Order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US_state_totals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US_by_state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(cases))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295106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23628065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969.69430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8882190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725.27158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Massachusetts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58302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6892503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457.45355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Illinois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48102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12671821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167.69492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California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46164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39512223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47.17528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Pennsylvania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45137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12801989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159.81892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Michigan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39262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9986857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357.26956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Florida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32848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1171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21477737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54.52157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Louisiana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27286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1801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4648794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387.41231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Texas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26357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28995881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24.79663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deaths = 58368"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US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(US_state_totals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US cases = 1012598"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2020-04-28"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Visualizing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(usmap)</a:t>
            </a:r>
            <a:br/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US_state_totals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state =</a:t>
            </a:r>
            <a:r>
              <a:rPr sz="1800">
                <a:latin typeface="Courier"/>
              </a:rPr>
              <a:t> Province_State)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(deaths_per_mill))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scale_fill_gradient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low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"yellow"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high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state_color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partition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ranges.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US_data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(population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death_group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(deaths_per_mill,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 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length.out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</a:t>
            </a:r>
            <a:r>
              <a:rPr sz="1800">
                <a:latin typeface="Courier"/>
              </a:rPr>
              <a:t>),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include.lowest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right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ordered_result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plot_usmap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US_data, 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"death_group"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scale_fill_discrete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"Deaths_per_million"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"right"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urls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urls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"https://raw.githubusercontent.com/CSSEGISandData/COVID-19/master/csse_covid_19_data/csse_covid_19_time_series/time_series_covid19_confirmed_global.csv"
## [2] "https://raw.githubusercontent.com/CSSEGISandData/COVID-19/master/csse_covid_19_data/csse_covid_19_time_series/time_series_covid19_deaths_global.csv"   
## [3] "https://raw.githubusercontent.com/CSSEGISandData/COVID-19/master/csse_covid_19_data/csse_covid_19_time_series/time_series_covid19_confirmed_US.csv"    
## [4] "https://raw.githubusercontent.com/CSSEGISandData/COVID-19/master/csse_covid_19_data/csse_covid_19_time_series/time_series_covid19_deaths_US.csv"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plot_10_lev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841500"/>
            <a:ext cx="977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#Replace the US observations in the global dataset with the US data</a:t>
            </a:r>
            <a:br/>
            <a:r>
              <a:rPr sz="1800">
                <a:latin typeface="Courier"/>
              </a:rPr>
              <a:t>exp_global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remove the US total data from the dataset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"US"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add on the totals by state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bind_rows</a:t>
            </a:r>
            <a:r>
              <a:rPr sz="1800">
                <a:latin typeface="Courier"/>
              </a:rPr>
              <a:t>(US_by_state)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continents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(countrycode)</a:t>
            </a:r>
            <a:br/>
            <a:r>
              <a:rPr sz="1800">
                <a:latin typeface="Courier"/>
              </a:rPr>
              <a:t>temp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countrycode</a:t>
            </a:r>
            <a:r>
              <a:rPr sz="1800">
                <a:latin typeface="Courier"/>
              </a:rPr>
              <a:t>(exp_global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Country_Region,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origin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"country.name"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destination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"continent"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exp_global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temp)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continent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case_when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"Cruise Ship"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"MS Zaandam"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"Cruiseship"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"Kosovo"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"Europe"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continent))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 create a Country_State combining Province_State &amp; Country_Region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unite</a:t>
            </a:r>
            <a:r>
              <a:rPr sz="1800">
                <a:latin typeface="Courier"/>
              </a:rPr>
              <a:t>(Country_State,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(Country_Region, Province_State),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remove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(continent))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0 x 10
## # ... with 10 variables: Country_State &lt;chr&gt;, Province_State &lt;chr&gt;,
## #   Country_Region &lt;chr&gt;, Date &lt;date&gt;, Confirmed_cases &lt;dbl&gt;, Deaths &lt;dbl&gt;,
## #   Population &lt;dbl&gt;, Lat &lt;dbl&gt;, Long &lt;dbl&gt;, continent &lt;chr&gt;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Deaths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Population)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</a:t>
            </a:r>
            <a:br/>
            <a:r>
              <a:rPr sz="1800">
                <a:latin typeface="Courier"/>
              </a:rPr>
              <a:t>         Deaths, Deaths_per_mill, continent, </a:t>
            </a:r>
            <a:br/>
            <a:r>
              <a:rPr sz="1800">
                <a:latin typeface="Courier"/>
              </a:rPr>
              <a:t>         Population, Lat, Long,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leave off rows w/o cases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Country/State’s</a:t>
            </a:r>
            <a:r>
              <a:rPr/>
              <a:t> </a:t>
            </a:r>
            <a:r>
              <a:rPr/>
              <a:t>w/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Confirmed_totals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continent)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Confirmed_cases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 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Deaths_per_mill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Date_first_case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min</a:t>
            </a:r>
            <a:r>
              <a:rPr sz="1800">
                <a:latin typeface="Courier"/>
              </a:rPr>
              <a:t>(Date),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Date_first_case, Deaths_per_mill,</a:t>
            </a:r>
            <a:br/>
            <a:r>
              <a:rPr sz="1800">
                <a:latin typeface="Courier"/>
              </a:rPr>
              <a:t>         Deaths, Confirmed_cases, Population,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Worldwide</a:t>
            </a:r>
            <a:r>
              <a:rPr/>
              <a:t> </a:t>
            </a:r>
            <a:r>
              <a:rPr/>
              <a:t>totals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deaths 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deaths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= 217168"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total cases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cases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(Confirmed_totals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cases = 3117077"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average deaths per million to date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death_rate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1000000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(Deaths,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(Population,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"total worldwide deaths per million to date =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death_rate))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"total worldwide deaths per million to date = 28.1678995555872"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Latest data from: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paste0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"latest data from: "</a:t>
            </a:r>
            <a:r>
              <a:rPr sz="1800">
                <a:latin typeface="Courier"/>
              </a:rPr>
              <a:t>, </a:t>
            </a:r>
            <a:r>
              <a:rPr sz="1800" b="1">
                <a:solidFill>
                  <a:srgbClr val="007020"/>
                </a:solidFill>
                <a:latin typeface="Courier"/>
              </a:rPr>
              <a:t>as.character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(US_by_state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Date)) 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"latest data from: 2020-04-28"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Top_25 %&gt;%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</a:t>
            </a:r>
            <a:br/>
            <a:r>
              <a:rPr sz="1800">
                <a:latin typeface="Courier"/>
              </a:rPr>
              <a:t>          Confirmed_cases, Deaths,Deaths_per_mill) 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8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continent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Deaths_per_mill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York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295106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22912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969.69430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Spain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232128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23822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509.50937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Italy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201505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27359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452.50038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167605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23660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362.47475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United</a:t>
                      </a:r>
                      <a:r>
                        <a:rPr/>
                        <a:t> </a:t>
                      </a:r>
                      <a:r>
                        <a:rPr/>
                        <a:t>Kingdom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161145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21678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319.32945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Germany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Europe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159912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6314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75.36050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Turkey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Asia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114653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2992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35.47585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US_New</a:t>
                      </a:r>
                      <a:r>
                        <a:rPr/>
                        <a:t> </a:t>
                      </a:r>
                      <a:r>
                        <a:rPr/>
                        <a:t>Jersey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Americas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113856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6442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725.27158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Confirmed_totals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desc</a:t>
            </a:r>
            <a:r>
              <a:rPr sz="1800">
                <a:latin typeface="Courier"/>
              </a:rPr>
              <a:t>(Confirmed_cases))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slice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grab top 25 country / states for graphing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Country_State</a:t>
            </a:r>
            <a:br/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_states)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continent, Date, Confirmed_cases, </a:t>
            </a:r>
            <a:br/>
            <a:r>
              <a:rPr sz="1800">
                <a:latin typeface="Courier"/>
              </a:rPr>
              <a:t>         Deaths, Deaths_per_mill)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Tidy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global_confirmed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"Confirmed_cases"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global_deaths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(urls[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pivot_longer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Lat, Long), </a:t>
            </a:r>
            <a:r>
              <a:rPr sz="1800">
                <a:solidFill>
                  <a:srgbClr val="902000"/>
                </a:solidFill>
                <a:latin typeface="Courier"/>
              </a:rPr>
              <a:t>names_to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"Date"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values_to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global_confirmed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full_join</a:t>
            </a:r>
            <a:r>
              <a:rPr sz="1800">
                <a:latin typeface="Courier"/>
              </a:rPr>
              <a:t>(global_deaths)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Country_Region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Country/Region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Province_State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Province/State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mdy</a:t>
            </a:r>
            <a:r>
              <a:rPr sz="1800">
                <a:latin typeface="Courier"/>
              </a:rPr>
              <a:t>(Date))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"Confirmed Cases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- top 25"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Top_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Country_State, </a:t>
            </a:r>
            <a:br/>
            <a:r>
              <a:rPr sz="1800">
                <a:latin typeface="Courier"/>
              </a:rPr>
              <a:t>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 population"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guide_legend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ncol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"bottom"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axis.text.x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angle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90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graph_top2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841500"/>
            <a:ext cx="1085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Scandinavia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look at cases in Scandinavia since Sweden has not shut down their economy like other countries have.  What impact has this had on death rates?</a:t>
            </a:r>
            <a:br/>
            <a:r>
              <a:rPr sz="1800">
                <a:latin typeface="Courier"/>
              </a:rPr>
              <a:t>Scandinavia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"Sweden"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"Denmark"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"Finland"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Date, Confirmed_cases, Deaths, Deaths_per_mill,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Country_State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(Country_State)) </a:t>
            </a:r>
            <a:br/>
            <a:br/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candinavi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Deaths_per_mill,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Country_State))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"Deaths per million"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scale_y_log10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(global))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candinavia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>
                <a:latin typeface="Courier"/>
              </a:rPr>
              <a:t>Scand_summ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Scandinavia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Max_Deaths_per_million =</a:t>
            </a:r>
            <a:br/>
            <a:r>
              <a:rPr sz="1800">
                <a:latin typeface="Courier"/>
              </a:rPr>
              <a:t>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(Deaths_per_mill),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Total_cases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(Confirmed_cases),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Total_deaths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(Deaths),</a:t>
            </a:r>
            <a:br/>
            <a:r>
              <a:rPr sz="1800">
                <a:latin typeface="Courier"/>
              </a:rPr>
              <a:t>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Population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(Population))</a:t>
            </a:r>
            <a:br/>
            <a:r>
              <a:rPr sz="1800">
                <a:latin typeface="Courier"/>
              </a:rPr>
              <a:t>knitr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kable</a:t>
            </a:r>
            <a:r>
              <a:rPr sz="1800">
                <a:latin typeface="Courier"/>
              </a:rPr>
              <a:t>(Scand_summ)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  <a:gridCol w="2336800"/>
                <a:gridCol w="23368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Max_Deaths_per_million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Total_deaths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Population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Denmark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74.92831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8851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5792203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Finland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35.91592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4740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5540718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Sweden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233.18517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19621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2355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10099270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7D9-68FA-4712-8338-AB6C472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Modeling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Hubei</a:t>
            </a:r>
            <a:r>
              <a:rPr/>
              <a:t> </a:t>
            </a:r>
            <a:r>
              <a:rPr/>
              <a:t>province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China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Princess</a:t>
            </a:r>
            <a:r>
              <a:rPr/>
              <a:t> </a:t>
            </a:r>
            <a:r>
              <a:rPr/>
              <a:t>cruise</a:t>
            </a:r>
            <a:r>
              <a:rPr/>
              <a:t> </a:t>
            </a:r>
            <a:r>
              <a:rPr/>
              <a:t>ship.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Slowed_cases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%in%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"China_Hubei"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"Diamond Princess"</a:t>
            </a:r>
            <a:r>
              <a:rPr sz="1800">
                <a:latin typeface="Courier"/>
              </a:rPr>
              <a:t>)) </a:t>
            </a:r>
            <a:br/>
            <a:r>
              <a:rPr sz="1800">
                <a:latin typeface="Courier"/>
              </a:rPr>
              <a:t>Slowed_cases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Country_State, </a:t>
            </a:r>
            <a:r>
              <a:rPr sz="1800">
                <a:solidFill>
                  <a:srgbClr val="902000"/>
                </a:solidFill>
                <a:latin typeface="Courier"/>
              </a:rPr>
              <a:t>scales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"free"</a:t>
            </a:r>
            <a:r>
              <a:rPr sz="1800">
                <a:latin typeface="Courier"/>
              </a:rPr>
              <a:t>) 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slow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thanks to http://kyrcha.info/2012/07/08/tutorials-fitting-a-sigmoid-function-in-r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function needed for visualization purposes</a:t>
            </a:r>
            <a:br/>
            <a:r>
              <a:rPr sz="1800">
                <a:latin typeface="Courier"/>
              </a:rPr>
              <a:t>sigmoid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x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53</a:t>
            </a:r>
            <a:br/>
            <a:r>
              <a:rPr sz="1800">
                <a:latin typeface="Courier"/>
              </a:rPr>
              <a:t>y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0.18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0.33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0.41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0.68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0.58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0.68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0.74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0.83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0.9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df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tibble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x,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y)    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fitting code</a:t>
            </a:r>
            <a:br/>
            <a:r>
              <a:rPr sz="1800">
                <a:latin typeface="Courier"/>
              </a:rPr>
              <a:t>fitmodel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(y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a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c))),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visualization code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the coefficients using the coef function</a:t>
            </a:r>
            <a:br/>
            <a:r>
              <a:rPr sz="1800">
                <a:latin typeface="Courier"/>
              </a:rPr>
              <a:t>params=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(fitmodel)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</a:t>
            </a:r>
            <a:r>
              <a:rPr sz="1800">
                <a:latin typeface="Courier"/>
              </a:rPr>
              <a:t>(x, params)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(x, y2))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y)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nl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generalized</a:t>
            </a:r>
            <a:r>
              <a:rPr/>
              <a:t> </a:t>
            </a:r>
            <a:r>
              <a:rPr/>
              <a:t>sigmoid</a:t>
            </a:r>
            <a:r>
              <a:rPr/>
              <a:t> </a:t>
            </a:r>
            <a:r>
              <a:rPr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t>+</m:t>
                                  </m:r>
                                  <m:r>
                                    <m:t>Q</m:t>
                                  </m:r>
                                  <m:r>
                                    <m:t>*</m:t>
                                  </m:r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−</m:t>
                                          </m:r>
                                          <m:r>
                                            <m:t>B</m:t>
                                          </m:r>
                                          <m:r>
                                            <m:t>*</m:t>
                                          </m:r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grow/>
                                            </m:dPr>
                                            <m:e>
                                              <m:r>
                                                <m:t>t</m:t>
                                              </m:r>
                                              <m:r>
                                                <m:t>−</m:t>
                                              </m:r>
                                              <m:r>
                                                <m:t>t</m:t>
                                              </m:r>
                                              <m: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v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Goal: use that form for Hubei and fit a sigmoid function to that data.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1841500"/>
          <a:ext cx="11684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/>
                <a:gridCol w="1460500"/>
                <a:gridCol w="1460500"/>
                <a:gridCol w="1460500"/>
                <a:gridCol w="1460500"/>
                <a:gridCol w="1460500"/>
                <a:gridCol w="1460500"/>
                <a:gridCol w="14605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Province_State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Country_Region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Confirmed_cases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Deaths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Length:25872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Length:25872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:-51.796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:-135.00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:2020-01-22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Min.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Class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Class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6.969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-20.03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Qu.:2020-02-15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1st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Mode</a:t>
                      </a:r>
                      <a:r>
                        <a:rPr/>
                        <a:t> </a:t>
                      </a:r>
                      <a:r>
                        <a:rPr/>
                        <a:t>:character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23.488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20.54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:2020-03-10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Median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21.317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22.17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:2020-03-10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2601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162.8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41.166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78.75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Qu.:2020-04-04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197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3rd</a:t>
                      </a:r>
                      <a:r>
                        <a:rPr/>
                        <a:t> </a:t>
                      </a:r>
                      <a:r>
                        <a:rPr/>
                        <a:t>Qu.:</a:t>
                      </a:r>
                      <a:r>
                        <a:rPr/>
                        <a:t> </a:t>
                      </a:r>
                      <a:r>
                        <a:rPr/>
                        <a:t>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71.707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</a:t>
                      </a:r>
                      <a:r>
                        <a:rPr/>
                        <a:t> </a:t>
                      </a:r>
                      <a:r>
                        <a:rPr/>
                        <a:t>178.06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:2020-04-28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:1012582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Max.</a:t>
                      </a:r>
                      <a:r>
                        <a:rPr/>
                        <a:t> </a:t>
                      </a:r>
                      <a:r>
                        <a:rPr/>
                        <a:t>:58355.0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simply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d>
                            <m:dPr>
                              <m:begChr m:val="("/>
                              <m:endChr m:val=")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t>+</m:t>
                              </m:r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d>
                                    <m:dPr>
                                      <m:begChr m:val="("/>
                                      <m:endChr m:val=")"/>
                                      <m:grow/>
                                    </m:dPr>
                                    <m:e>
                                      <m:r>
                                        <m:t>−</m:t>
                                      </m:r>
                                      <m:r>
                                        <m:t>B</m:t>
                                      </m:r>
                                      <m:r>
                                        <m:t>*</m:t>
                                      </m:r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t</m:t>
                                          </m:r>
                                          <m:r>
                                            <m:t>−</m:t>
                                          </m:r>
                                          <m:r>
                                            <m:t>t</m:t>
                                          </m:r>
                                          <m: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Get,</a:t>
            </a:r>
            <a:r>
              <a:rPr/>
              <a:t> </a:t>
            </a:r>
            <a:r>
              <a:rPr/>
              <a:t>visualize,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(broom)</a:t>
            </a:r>
            <a:br/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"China_Hubei"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date_int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unclass</a:t>
            </a:r>
            <a:r>
              <a:rPr sz="1800">
                <a:latin typeface="Courier"/>
              </a:rPr>
              <a:t>(Date))</a:t>
            </a:r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  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Hubei_simple_sigmo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first with simplified sigmoid function</a:t>
            </a:r>
            <a:br/>
            <a:r>
              <a:rPr sz="1800">
                <a:latin typeface="Courier"/>
              </a:rPr>
              <a:t>sigmoid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</a:t>
            </a:r>
            <a:br/>
            <a:r>
              <a:rPr sz="1800">
                <a:latin typeface="Courier"/>
              </a:rPr>
              <a:t>}</a:t>
            </a:r>
            <a:br/>
            <a:r>
              <a:rPr sz="1800">
                <a:latin typeface="Courier"/>
              </a:rPr>
              <a:t>mod1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t0))), 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Hubei_cases,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params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(mod1)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</a:t>
            </a:r>
            <a:r>
              <a:rPr sz="1800">
                <a:latin typeface="Courier"/>
              </a:rPr>
              <a:t>(date_int, params) 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(Confirmed_cases, pred, Date, date_int,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(Date, pred))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Hubei_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Formula: Confirmed_cases ~ K/(1 + exp(-B * (date_int - t0)))
## 
## Parameters:
##     Estimate Std. Error   t value Pr(&gt;|t|)    
## K  6.783e+04  1.992e+02    340.60   &lt;2e-16 ***
## B  2.340e-01  5.937e-03     39.42   &lt;2e-16 ***
## t0 1.830e+04  1.240e-01 147637.95   &lt;2e-16 ***
## ---
## Signif. codes:  0 '***' 0.001 '**' 0.01 '*' 0.05 '.' 0.1 ' ' 1
## 
## Residual standard error: 1582 on 95 degrees of freedom
## 
## Number of iterations to convergence: 6 
## Achieved convergence tolerance: 6.606e-07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glance</a:t>
            </a:r>
            <a:r>
              <a:rPr sz="1800">
                <a:latin typeface="Courier"/>
              </a:rPr>
              <a:t>(mod1)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8
##   sigma isConv      finTol logLik   AIC   BIC   deviance df.residual
##   &lt;dbl&gt; &lt;lgl&gt;        &lt;dbl&gt;  &lt;dbl&gt; &lt;dbl&gt; &lt;dbl&gt;      &lt;dbl&gt;       &lt;int&gt;
## 1 1582. TRUE   0.000000661  -859. 1727. 1737. 237802098.          95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134720-A1E9-4F7E-A277-E307AEA735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t>+</m:t>
                                  </m:r>
                                  <m:sSup>
                                    <m:e>
                                      <m:r>
                                        <m:t>e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(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−</m:t>
                                          </m:r>
                                          <m:r>
                                            <m:t>B</m:t>
                                          </m:r>
                                          <m:r>
                                            <m:t>*</m:t>
                                          </m:r>
                                          <m:d>
                                            <m:dPr>
                                              <m:begChr m:val="("/>
                                              <m:endChr m:val=")"/>
                                              <m:grow/>
                                            </m:dPr>
                                            <m:e>
                                              <m:r>
                                                <m:t>t</m:t>
                                              </m:r>
                                              <m:r>
                                                <m:t>−</m:t>
                                              </m:r>
                                              <m:r>
                                                <m:t>t</m:t>
                                              </m:r>
                                              <m: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1</m:t>
                                  </m:r>
                                </m:num>
                                <m:den>
                                  <m:r>
                                    <m:t>v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Hubei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sigmoid_gen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(x, params) {</a:t>
            </a:r>
            <a:br/>
            <a:r>
              <a:rPr sz="1800">
                <a:latin typeface="Courier"/>
              </a:rPr>
              <a:t>  params[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(x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params[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startK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(Hubei_cases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</a:t>
            </a:r>
            <a:br/>
            <a:r>
              <a:rPr sz="1800">
                <a:latin typeface="Courier"/>
              </a:rPr>
              <a:t>mod2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v) , 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Hubei_cases,</a:t>
            </a:r>
            <a:br/>
            <a:r>
              <a:rPr sz="1800">
                <a:latin typeface="Courier"/>
              </a:rPr>
              <a:t>        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startK, 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 ) 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Visualize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Hubei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get the coefficients using the coef function</a:t>
            </a:r>
            <a:br/>
            <a:r>
              <a:rPr sz="1800">
                <a:latin typeface="Courier"/>
              </a:rPr>
              <a:t>params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coef</a:t>
            </a:r>
            <a:r>
              <a:rPr sz="1800">
                <a:latin typeface="Courier"/>
              </a:rPr>
              <a:t>(mod2)</a:t>
            </a:r>
            <a:br/>
            <a:r>
              <a:rPr sz="1800">
                <a:latin typeface="Courier"/>
              </a:rPr>
              <a:t>    </a:t>
            </a:r>
            <a:br/>
            <a:r>
              <a:rPr sz="1800">
                <a:latin typeface="Courier"/>
              </a:rPr>
              <a:t>Hubei_cases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pred2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sigmoid_gen</a:t>
            </a:r>
            <a:r>
              <a:rPr sz="1800">
                <a:latin typeface="Courier"/>
              </a:rPr>
              <a:t>(date_int, params) 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(Confirmed_cases, pred2, pred, Date, date_int,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  <a:br/>
            <a:br/>
            <a:r>
              <a:rPr sz="1800">
                <a:latin typeface="Courier"/>
              </a:rPr>
              <a:t>Hubei_cases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Date))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pred2),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pred), </a:t>
            </a:r>
            <a:r>
              <a:rPr sz="1800">
                <a:solidFill>
                  <a:srgbClr val="902000"/>
                </a:solidFill>
                <a:latin typeface="Courier"/>
              </a:rPr>
              <a:t>color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Confirmed_cases))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we find there are entries of -1 for Diamond Princess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Deaths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19_no_nytimes_files/figure-pptx/viz_mode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78200" y="1841500"/>
            <a:ext cx="543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use broom::glance to look at model results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(mod2)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Formula: Confirmed_cases ~ K/((1 + exp(-B * (date_int - t0))))^(1/v)
## 
## Parameters:
##     Estimate Std. Error   t value Pr(&gt;|t|)    
## K  6.772e+04  2.006e+02   337.641  &lt; 2e-16 ***
## B  2.676e-01  1.896e-02    14.112  &lt; 2e-16 ***
## t0 1.830e+04  8.435e-01 21699.685  &lt; 2e-16 ***
## v  1.379e+00  2.075e-01     6.645 1.96e-09 ***
## ---
## Signif. codes:  0 '***' 0.001 '**' 0.01 '*' 0.05 '.' 0.1 ' ' 1
## 
## Residual standard error: 1566 on 94 degrees of freedom
## 
## Number of iterations to convergence: 11 
## Achieved convergence tolerance: 4.094e-06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glance</a:t>
            </a:r>
            <a:r>
              <a:rPr sz="1800">
                <a:latin typeface="Courier"/>
              </a:rPr>
              <a:t>(mod2)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8
##   sigma isConv     finTol logLik   AIC   BIC   deviance df.residual
##   &lt;dbl&gt; &lt;lgl&gt;       &lt;dbl&gt;  &lt;dbl&gt; &lt;dbl&gt; &lt;dbl&gt;      &lt;dbl&gt;       &lt;int&gt;
## 1 1566. TRUE   0.00000409  -858. 1726. 1739. 230526602.          94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a map function and nested grouped data to develop models out of this more complicated model family for the Diamond Princess and most of the China provinces</a:t>
            </a:r>
          </a:p>
          <a:p>
            <a:pPr lvl="1"/>
            <a:r>
              <a:rPr/>
              <a:t>Add the model to the nested data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broom::tidy()</a:t>
            </a:r>
            <a:r>
              <a:rPr/>
              <a:t> to add the coefficients of the models to the dataset</a:t>
            </a:r>
          </a:p>
          <a:p>
            <a:pPr lvl="1"/>
            <a:r>
              <a:rPr/>
              <a:t>Use pivot_wider to make these coefficients into columns.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Nest</a:t>
            </a:r>
            <a:r>
              <a:rPr/>
              <a:t> </a:t>
            </a:r>
            <a:r>
              <a:rPr/>
              <a:t>China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Princess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by_country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Confirmed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"China_Beijing"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"China_Shanxi"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!=</a:t>
            </a:r>
            <a:r>
              <a:rPr sz="1800">
                <a:solidFill>
                  <a:srgbClr val="4070A0"/>
                </a:solidFill>
                <a:latin typeface="Courier"/>
              </a:rPr>
              <a:t> "China_Tibet"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(Country_Region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"China"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Country_State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"Diamond Princess"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i="1">
                <a:solidFill>
                  <a:srgbClr val="60A0B0"/>
                </a:solidFill>
                <a:latin typeface="Courier"/>
              </a:rPr>
              <a:t>#filter(Confirmed_cases &gt; 200) 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date_int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unclass</a:t>
            </a:r>
            <a:r>
              <a:rPr sz="1800">
                <a:latin typeface="Courier"/>
              </a:rPr>
              <a:t>(Date))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(Country_State, Province_State, Country_Region, </a:t>
            </a:r>
            <a:br/>
            <a:r>
              <a:rPr sz="1800">
                <a:latin typeface="Courier"/>
              </a:rPr>
              <a:t>           continent, Lat, Long)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nest</a:t>
            </a:r>
            <a:r>
              <a:rPr sz="1800">
                <a:latin typeface="Courier"/>
              </a:rPr>
              <a:t>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by_country$data[[1]]</a:t>
            </a:r>
            <a:br/>
            <a:r>
              <a:rPr sz="1800">
                <a:latin typeface="Courier"/>
              </a:rPr>
              <a:t>by_country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31 x 7
## # Groups:   Country_State, continent, Lat, Long, Province_State, Country_Region
## #   [31]
##    Country_State   continent   Lat  Long Province_State Country_Region data     
##    &lt;chr&gt;           &lt;chr&gt;     &lt;dbl&gt; &lt;dbl&gt; &lt;chr&gt;          &lt;chr&gt;          &lt;list&gt;   
##  1 China_Anhui     Asia       31.8  117. Anhui          China          &lt;tibble ~
##  2 China_Chongqing Asia       30.1  108. Chongqing      China          &lt;tibble ~
##  3 China_Fujian    Asia       26.1  118. Fujian         China          &lt;tibble ~
##  4 China_Gansu     Asia       37.8  101. Gansu          China          &lt;tibble ~
##  5 China_Guangdong Asia       23.3  113. Guangdong      China          &lt;tibble ~
##  6 China_Guangxi   Asia       23.8  109. Guangxi        China          &lt;tibble ~
##  7 China_Guizhou   Asia       26.8  107. Guizhou        China          &lt;tibble ~
##  8 China_Hainan    Asia       19.2  110. Hainan         China          &lt;tibble ~
##  9 China_Hebei     Asia       39.5  116. Hebei          China          &lt;tibble ~
## 10 China_Heilongj~ Asia       47.9  128. Heilongjiang   China          &lt;tibble ~
## # ... with 21 more rows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country_mod2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(df){</a:t>
            </a:r>
            <a:br/>
            <a:r>
              <a:rPr sz="1800">
                <a:latin typeface="Courier"/>
              </a:rPr>
              <a:t>  startK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max</a:t>
            </a:r>
            <a:r>
              <a:rPr sz="1800">
                <a:latin typeface="Courier"/>
              </a:rPr>
              <a:t>(df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Confirmed_cases)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nls</a:t>
            </a:r>
            <a:r>
              <a:rPr sz="1800">
                <a:latin typeface="Courier"/>
              </a:rPr>
              <a:t>(Confirmed_cases 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K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( 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exp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B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(date_int 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t0))) ) 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v) , 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data =</a:t>
            </a:r>
            <a:r>
              <a:rPr sz="1800">
                <a:latin typeface="Courier"/>
              </a:rPr>
              <a:t> df,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start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K =</a:t>
            </a:r>
            <a:r>
              <a:rPr sz="1800">
                <a:latin typeface="Courier"/>
              </a:rPr>
              <a:t> startK,  </a:t>
            </a:r>
            <a:r>
              <a:rPr sz="1800">
                <a:solidFill>
                  <a:srgbClr val="902000"/>
                </a:solidFill>
                <a:latin typeface="Courier"/>
              </a:rPr>
              <a:t>B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.25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t0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18300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</a:t>
            </a:r>
            <a:r>
              <a:rPr sz="1800">
                <a:solidFill>
                  <a:srgbClr val="902000"/>
                </a:solidFill>
                <a:latin typeface="Courier"/>
              </a:rPr>
              <a:t>control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maxiter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warnOnly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  <a:br/>
            <a:r>
              <a:rPr sz="1800">
                <a:latin typeface="Courier"/>
              </a:rPr>
              <a:t>}</a:t>
            </a:r>
            <a:br/>
            <a:br/>
            <a:r>
              <a:rPr sz="1800">
                <a:latin typeface="Courier"/>
              </a:rPr>
              <a:t>by_country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by_country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model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(data, country_mod2),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902000"/>
                </a:solidFill>
                <a:latin typeface="Courier"/>
              </a:rPr>
              <a:t>tm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map</a:t>
            </a:r>
            <a:r>
              <a:rPr sz="1800">
                <a:latin typeface="Courier"/>
              </a:rPr>
              <a:t>(model, broom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>
                <a:latin typeface="Courier"/>
              </a:rPr>
              <a:t>tidy))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unnest</a:t>
            </a:r>
            <a:r>
              <a:rPr sz="1800">
                <a:latin typeface="Courier"/>
              </a:rPr>
              <a:t>(tm)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(Country_State, Lat, Long, term, estimate,</a:t>
            </a:r>
            <a:br/>
            <a:r>
              <a:rPr sz="1800">
                <a:latin typeface="Courier"/>
              </a:rPr>
              <a:t>        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std.error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 statistic, p.value, </a:t>
            </a:r>
            <a:r>
              <a:rPr sz="1800" b="1">
                <a:solidFill>
                  <a:srgbClr val="007020"/>
                </a:solidFill>
                <a:latin typeface="Courier"/>
              </a:rPr>
              <a:t>everything</a:t>
            </a:r>
            <a:r>
              <a:rPr sz="1800">
                <a:latin typeface="Courier"/>
              </a:rPr>
              <a:t>())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by_country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124 x 13
## # Groups:   Country_State, Lat, Long, continent, Province_State, Country_Region
## #   [31]
##    Country_State   Lat  Long term  estimate std.error statistic   p.value
##    &lt;chr&gt;         &lt;dbl&gt; &lt;dbl&gt; &lt;chr&gt;    &lt;dbl&gt;     &lt;dbl&gt;     &lt;dbl&gt;     &lt;dbl&gt;
##  1 China_Anhui    31.8  117. K      9.92e+2   0.797     1243.   5.73e-200
##  2 China_Anhui    31.8  117. B      2.74e-1   0.00542     50.5  6.96e- 70
##  3 China_Anhui    31.8  117. t0     1.83e+4   0.318    57548.   0.       
##  4 China_Anhui    31.8  117. v      9.04e-1   0.0528      17.1  1.17e- 30
##  5 China_Chongq~  30.1  108. K      5.79e+2   0.655      883.   5.33e-186
##  6 China_Chongq~  30.1  108. B      1.81e-1   0.00404     44.8  3.52e- 65
##  7 China_Chongq~  30.1  108. t0     1.83e+4   1.89      9687.   8.92e-284
##  8 China_Chongq~  30.1  108. v      1.87e-1   0.0518       3.60 5.02e-  4
##  9 China_Fujian   26.1  118. K      3.39e+2   4.41        77.0  1.02e- 86
## 10 China_Fujian   26.1  118. B      1.16e-1   0.0215       5.37 5.56e-  7
## # ... with 114 more rows, and 5 more variables: continent &lt;chr&gt;,
## #   Province_State &lt;chr&gt;, Country_Region &lt;chr&gt;, data &lt;list&gt;, model &lt;list&gt;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province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province_data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by_country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ungroup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Lat, Long, term, estimate, data)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pivot_wider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names_from =</a:t>
            </a:r>
            <a:r>
              <a:rPr sz="1800">
                <a:latin typeface="Courier"/>
              </a:rPr>
              <a:t> term, </a:t>
            </a:r>
            <a:r>
              <a:rPr sz="1800">
                <a:solidFill>
                  <a:srgbClr val="902000"/>
                </a:solidFill>
                <a:latin typeface="Courier"/>
              </a:rPr>
              <a:t>values_from =</a:t>
            </a:r>
            <a:r>
              <a:rPr sz="1800">
                <a:latin typeface="Courier"/>
              </a:rPr>
              <a:t> estimate)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t0_date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as_date</a:t>
            </a:r>
            <a:r>
              <a:rPr sz="1800">
                <a:latin typeface="Courier"/>
              </a:rPr>
              <a:t>(t0))</a:t>
            </a:r>
            <a:br/>
            <a:r>
              <a:rPr sz="1800">
                <a:latin typeface="Courier"/>
              </a:rPr>
              <a:t>province_data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arrange</a:t>
            </a:r>
            <a:r>
              <a:rPr sz="1800">
                <a:latin typeface="Courier"/>
              </a:rPr>
              <a:t>(t0_date)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31 x 9
##    Province_State   Lat  Long data          K       B     t0        v t0_date   
##    &lt;chr&gt;          &lt;dbl&gt; &lt;dbl&gt; &lt;list&gt;    &lt;dbl&gt;   &lt;dbl&gt;  &lt;dbl&gt;    &lt;dbl&gt; &lt;date&gt;    
##  1 Liaoning        41.3 123.  &lt;tibble~ 1.48e2 -0.0682 18116. -6.23    2019-08-07
##  2 Shanghai        31.2 121.  &lt;tibble~ 6.82e2  0.0347 18230.  0.0397  2019-11-30
##  3 Gansu           37.8 101.  &lt;tibble~ 1.38e2  0.0943 18251.  0.00660 2019-12-20
##  4 Sichuan         30.6 103.  &lt;tibble~ 5.52e2  0.128  18259.  0.0108  2019-12-28
##  5 Qinghai         35.7  96.0 &lt;tibble~ 1.80e1  0.126  18261.  0.0252  2019-12-31
##  6 Yunnan          25.0 101.  &lt;tibble~ 1.80e2  0.116  18264.  0.0364  2020-01-02
##  7 Shaanxi         35.2 109.  &lt;tibble~ 2.56e2  0.132  18264.  0.0186  2020-01-03
##  8 Hong Kong       22.3 114.  &lt;tibble~ 5.73e2 -0.589  18266. -5.67    2020-01-04
##  9 Tianjin         39.3 117.  &lt;tibble~ 1.75e2  0.0984 18267.  0.0270  2020-01-05
## 10 Zhejiang        29.2 120.  &lt;tibble~ 1.26e3  0.139  18268.  0.0243  2020-01-06
## 11 Fujian          26.1 118.  &lt;tibble~ 3.39e2  0.116  18268.  0.0425  2020-01-07
## 12 Guangdong       23.3 113.  &lt;tibble~ 1.52e3  0.121  18269.  0.0308  2020-01-07
## 13 Macau           22.2 114.  &lt;tibble~ 2.95e1 -0.491  18273. -4.06    2020-01-11
## 14 Jilin           43.7 126.  &lt;tibble~ 1.02e2  0.162  18273.  0.0163  2020-01-11
## 15 Shandong        36.3 118.  &lt;tibble~ 7.83e2  0.109  18273.  0.0803  2020-01-12
## 16 Chongqing       30.1 108.  &lt;tibble~ 5.79e2  0.181  18283.  0.187   2020-01-21
## 17 Inner Mongolia  44.1 114.  &lt;tibble~ 1.73e2  0.115  18286. -0.00682 2020-01-25
## 18 Guangxi         23.8 109.  &lt;tibble~ 2.54e2  0.183  18290.  0.470   2020-01-28
## 19 Ningxia         37.3 106.  &lt;tibble~ 7.50e1  0.165  18290.  0.394   2020-01-29
## 20 Hunan           27.6 112.  &lt;tibble~ 1.02e3  0.236  18291.  0.464   2020-01-29
## 21 Jiangsu         33.0 119.  &lt;tibble~ 6.43e2  0.205  18291.  0.432   2020-01-30
## 22 Henan           33.9 114.  &lt;tibble~ 1.28e3  0.237  18292.  0.526   2020-01-31
## 23 Jiangxi         27.6 116.  &lt;tibble~ 9.38e2  0.261  18294.  0.646   2020-02-01
## 24 Heilongjiang    47.9 128.  &lt;tibble~ 7.71e2  0.133  18294. -0.00316 2020-02-02
## 25 Hebei           39.5 116.  &lt;tibble~ 3.23e2  0.193  18294.  0.607   2020-02-02
## 26 Anhui           31.8 117.  &lt;tibble~ 9.92e2  0.274  18296.  0.904   2020-02-03
## 27 Hainan          19.2 110.  &lt;tibble~ 1.68e2  0.296  18299.  1.74    2020-02-06
## 28 Guizhou         26.8 107.  &lt;tibble~ 1.46e2  0.375  18300.  1.66    2020-02-08
## 29 Xinjiang        41.1  85.2 &lt;tibble~ 7.62e1  0.324  18303.  2.15    2020-02-10
## 30 Hubei           31.0 112.  &lt;tibble~ 6.77e4  0.268  18304.  1.38    2020-02-11
## 31 &lt;NA&gt;             0     0   &lt;tibble~ 7.09e2  0.628  18310.  2.68    2020-02-18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province</a:t>
            </a:r>
            <a:r>
              <a:rPr/>
              <a:t> </a:t>
            </a:r>
            <a:r>
              <a:rPr/>
              <a:t>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province_data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(Confirmed_totals)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!</a:t>
            </a:r>
            <a:r>
              <a:rPr sz="1800" b="1">
                <a:solidFill>
                  <a:srgbClr val="007020"/>
                </a:solidFill>
                <a:latin typeface="Courier"/>
              </a:rPr>
              <a:t>is.na</a:t>
            </a:r>
            <a:r>
              <a:rPr sz="1800">
                <a:latin typeface="Courier"/>
              </a:rPr>
              <a:t>(Province_State))</a:t>
            </a:r>
            <a:br/>
            <a:r>
              <a:rPr sz="1800">
                <a:latin typeface="Courier"/>
              </a:rPr>
              <a:t>pd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width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Inf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30 x 17
##    Province_State   Lat  Long data                    K       B     t0        v
##    &lt;chr&gt;          &lt;dbl&gt; &lt;dbl&gt; &lt;list&gt;              &lt;dbl&gt;   &lt;dbl&gt;  &lt;dbl&gt;    &lt;dbl&gt;
##  1 Anhui           31.8 117.  &lt;tibble [98 x 6]&gt;   992.   0.274  18296.  0.904  
##  2 Chongqing       30.1 108.  &lt;tibble [98 x 6]&gt;   579.   0.181  18283.  0.187  
##  3 Fujian          26.1 118.  &lt;tibble [98 x 6]&gt;   339.   0.116  18268.  0.0425 
##  4 Gansu           37.8 101.  &lt;tibble [97 x 6]&gt;   138.   0.0943 18251.  0.00660
##  5 Guangdong       23.3 113.  &lt;tibble [98 x 6]&gt;  1518.   0.121  18269.  0.0308 
##  6 Guangxi         23.8 109.  &lt;tibble [98 x 6]&gt;   254.   0.183  18290.  0.470  
##  7 Guizhou         26.8 107.  &lt;tibble [98 x 6]&gt;   146.   0.375  18300.  1.66   
##  8 Hainan          19.2 110.  &lt;tibble [98 x 6]&gt;   168.   0.296  18299.  1.74   
##  9 Hebei           39.5 116.  &lt;tibble [98 x 6]&gt;   323.   0.193  18294.  0.607  
## 10 Heilongjiang    47.9 128.  &lt;tibble [97 x 6]&gt;   771.   0.133  18294. -0.00316
## 11 Henan           33.9 114.  &lt;tibble [98 x 6]&gt;  1276.   0.237  18292.  0.526  
## 12 Hong Kong       22.3 114.  &lt;tibble [97 x 6]&gt;   573.  -0.589  18266. -5.67   
## 13 Hubei           31.0 112.  &lt;tibble [98 x 6]&gt; 67723.   0.268  18304.  1.38   
## 14 Hunan           27.6 112.  &lt;tibble [98 x 6]&gt;  1020.   0.236  18291.  0.464  
## 15 Inner Mongolia  44.1 114.  &lt;tibble [96 x 6]&gt;   173.   0.115  18286. -0.00682
## 16 Jiangsu         33.0 119.  &lt;tibble [98 x 6]&gt;   643.   0.205  18291.  0.432  
## 17 Jiangxi         27.6 116.  &lt;tibble [98 x 6]&gt;   938.   0.261  18294.  0.646  
## 18 Jilin           43.7 126.  &lt;tibble [97 x 6]&gt;   102.   0.162  18273.  0.0163 
## 19 Liaoning        41.3 123.  &lt;tibble [98 x 6]&gt;   148.  -0.0682 18116. -6.23   
## 20 Macau           22.2 114.  &lt;tibble [98 x 6]&gt;    29.5 -0.491  18273. -4.06   
## 21 Ningxia         37.3 106.  &lt;tibble [98 x 6]&gt;    75.0  0.165  18290.  0.394  
## 22 Qinghai         35.7  96.0 &lt;tibble [95 x 6]&gt;    18.0  0.126  18261.  0.0252 
## 23 Shaanxi         35.2 109.  &lt;tibble [97 x 6]&gt;   256.   0.132  18264.  0.0186 
## 24 Shandong        36.3 118.  &lt;tibble [98 x 6]&gt;   783.   0.109  18273.  0.0803 
## 25 Shanghai        31.2 121.  &lt;tibble [98 x 6]&gt;   682.   0.0347 18230.  0.0397 
## 26 Sichuan         30.6 103.  &lt;tibble [98 x 6]&gt;   552.   0.128  18259.  0.0108 
## 27 Tianjin         39.3 117.  &lt;tibble [98 x 6]&gt;   175.   0.0984 18267.  0.0270 
## 28 Xinjiang        41.1  85.2 &lt;tibble [97 x 6]&gt;    76.2  0.324  18303.  2.15   
## 29 Yunnan          25.0 101.  &lt;tibble [98 x 6]&gt;   180.   0.116  18264.  0.0364 
## 30 Zhejiang        29.2 120.  &lt;tibble [98 x 6]&gt;  1255.   0.139  18268.  0.0243 
##    t0_date    Country_State        Date_first_case Deaths_per_mill Deaths
##    &lt;date&gt;     &lt;chr&gt;                &lt;date&gt;                    &lt;dbl&gt;  &lt;dbl&gt;
##  1 2020-02-03 China_Anhui          2020-01-22               0.0949      6
##  2 2020-01-21 China_Chongqing      2020-01-22               0.193       6
##  3 2020-01-07 China_Fujian         2020-01-22               0.0254      1
##  4 2019-12-20 China_Gansu          2020-01-23               0.0758      2
##  5 2020-01-07 China_Guangdong      2020-01-22               0.0705      8
##  6 2020-01-28 China_Guangxi        2020-01-22               0.0406      2
##  7 2020-02-08 China_Guizhou        2020-01-22               0.0556      2
##  8 2020-02-06 China_Hainan         2020-01-22               0.642       6
##  9 2020-02-02 China_Hebei          2020-01-22               0.0794      6
## 10 2020-02-02 China_Heilongjiang   2020-01-23               0.345      13
## 11 2020-01-31 China_Henan          2020-01-22               0.229      22
## 12 2020-01-04 China_Hong Kong      2020-01-23               0.534       4
## 13 2020-02-11 China_Hubei          2020-01-22              76.3      4512
## 14 2020-01-29 China_Hunan          2020-01-22               0.0580      4
## 15 2020-01-25 China_Inner Mongolia 2020-01-24               0.0395      1
## 16 2020-01-30 China_Jiangsu        2020-01-22               0           0
## 17 2020-02-01 China_Jiangxi        2020-01-22               0.0215      1
## 18 2020-01-11 China_Jilin          2020-01-23               0.0370      1
## 19 2019-08-07 China_Liaoning       2020-01-22               0.0459      2
## 20 2020-01-11 China_Macau          2020-01-22               0           0
## 21 2020-01-29 China_Ningxia        2020-01-22               0           0
## 22 2019-12-31 China_Qinghai        2020-01-25               0           0
## 23 2020-01-03 China_Shaanxi        2020-01-23               0.0776      3
## 24 2020-01-12 China_Shandong       2020-01-22               0.0697      7
## 25 2019-11-30 China_Shanghai       2020-01-22               0.289       7
## 26 2019-12-28 China_Sichuan        2020-01-22               0.0360      3
## 27 2020-01-05 China_Tianjin        2020-01-22               0.192       3
## 28 2020-02-10 China_Xinjiang       2020-01-23               0.121       3
## 29 2020-01-02 China_Yunnan         2020-01-22               0.0414      2
## 30 2020-01-06 China_Zhejiang       2020-01-22               0.0174      1
##    Confirmed_cases Population Country_Region continent
##              &lt;dbl&gt;      &lt;dbl&gt; &lt;chr&gt;          &lt;chr&gt;    
##  1             991   63240000 China          Asia     
##  2             579   31020000 China          Asia     
##  3             355   39410000 China          Asia     
##  4             139   26370000 China          Asia     
##  5            1588  113460000 China          Asia     
##  6             254   49260000 China          Asia     
##  7             147   36000000 China          Asia     
##  8             168    9340000 China          Asia     
##  9             328   75560000 China          Asia     
## 10             939   37730000 China          Asia     
## 11            1276   96050000 China          Asia     
## 12            1037    7496988 China          Asia     
## 13           68128   59170000 China          Asia     
## 14            1019   68990000 China          Asia     
## 15             199   25340000 China          Asia     
## 16             653   80510000 China          Asia     
## 17             937   46480000 China          Asia     
## 18             110   27040000 China          Asia     
## 19             146   43590000 China          Asia     
## 20              45     649342 China          Asia     
## 21              75    6880000 China          Asia     
## 22              18    6030000 China          Asia     
## 23             306   38640000 China          Asia     
## 24             787  100470000 China          Asia     
## 25             645   24240000 China          Asia     
## 26             561   83410000 China          Asia     
## 27             190   15600000 China          Asia     
## 28              76   24870000 China          Asia     
## 29             185   48300000 China          Asia     
## 30            1268   57370000 China          Asia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0780-970E-470B-ADB1-B2490D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Join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4720-A1E9-4F7E-A277-E307AEA7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uid_lookup_url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"https://raw.githubusercontent.com/CSSEGISandData/COVID-19/master/csse_covid_19_data/UID_ISO_FIPS_LookUp_Table.csv"</a:t>
            </a:r>
            <a:br/>
            <a:r>
              <a:rPr sz="1800">
                <a:latin typeface="Courier"/>
              </a:rPr>
              <a:t>uid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(uid_lookup_url)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(Lat, Long_, Combined_Key, code3, iso2, iso3, Admin2))</a:t>
            </a:r>
            <a:br/>
            <a:r>
              <a:rPr sz="1800">
                <a:latin typeface="Courier"/>
              </a:rPr>
              <a:t>global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global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left_join</a:t>
            </a:r>
            <a:r>
              <a:rPr sz="1800">
                <a:latin typeface="Courier"/>
              </a:rPr>
              <a:t>(uid, </a:t>
            </a:r>
            <a:r>
              <a:rPr sz="1800">
                <a:solidFill>
                  <a:srgbClr val="902000"/>
                </a:solidFill>
                <a:latin typeface="Courier"/>
              </a:rPr>
              <a:t>by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"Province_State"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"Country_Region"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(UID, FIPS))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(Province_State, Country_Region, Date,</a:t>
            </a:r>
            <a:br/>
            <a:r>
              <a:rPr sz="1800">
                <a:latin typeface="Courier"/>
              </a:rPr>
              <a:t>         Confirmed_cases, Deaths, Population,</a:t>
            </a:r>
            <a:br/>
            <a:r>
              <a:rPr sz="1800">
                <a:latin typeface="Courier"/>
              </a:rPr>
              <a:t>         Lat, Long)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Tidyverse for COVID19 Data Analysis</dc:title>
  <dc:creator>J. Wall</dc:creator>
  <cp:keywords/>
  <dcterms:created xsi:type="dcterms:W3CDTF">2020-04-29T17:55:29Z</dcterms:created>
  <dcterms:modified xsi:type="dcterms:W3CDTF">2020-04-29T17:55:29Z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2020-04-29</vt:lpwstr>
  </property>
  <property fmtid="{D5CDD505-2E9C-101B-9397-08002B2CF9AE}" pid="3" name="output">
    <vt:lpwstr/>
  </property>
</Properties>
</file>