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4660"/>
  </p:normalViewPr>
  <p:slideViewPr>
    <p:cSldViewPr snapToGrid="0">
      <p:cViewPr varScale="1">
        <p:scale>
          <a:sx n="67" d="100"/>
          <a:sy n="67" d="100"/>
        </p:scale>
        <p:origin x="4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9" Type="http://schemas.openxmlformats.org/officeDocument/2006/relationships/tableStyles" Target="tableStyles.xml" /><Relationship Id="rId88" Type="http://schemas.openxmlformats.org/officeDocument/2006/relationships/theme" Target="theme/theme1.xml" /><Relationship Id="rId8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73B7-F090-4F4F-9A22-F39F30519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3BCC7-733F-421B-9BFA-5812E4B4D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0983F-7582-4ED8-8C2B-1AE8B2C4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C1C58-AC21-42B6-BF1E-86BADCEC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12A6A-B8DB-4BEA-97A0-EDC85385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9BF34E6-9BD5-42B4-9D38-F3214417C5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7175" y="136525"/>
            <a:ext cx="11526837" cy="658494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4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6B5D-F269-4613-93E8-2061B379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E75E0-A811-45C2-9B7C-9E604B463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38124" y="1825625"/>
            <a:ext cx="11477625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17D87-425E-4CA9-BFE5-8B86A1A3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F3DDA-92F9-4719-9585-62AF22383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5A693-449E-44BE-A6E5-5D32D2D7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2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58F19D-0869-4186-B90B-8AE9D8DA7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A6FD4-8FE6-45C2-8ED4-1F92D3C6F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377D0-5057-40EE-B2E3-BDE4F4E8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44F12-774B-4B23-B677-5E994A0F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10BF8-70AC-4875-9801-635443D3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1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17C79-6BAC-4C4D-BE3D-9EE900B5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69B49-8D8B-45DE-A88A-3FC0DBEA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EEC7B-6830-4FFC-B06F-20847046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50837FA-9DAC-4E85-A409-98C8F9CB56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8126" y="136526"/>
            <a:ext cx="11715749" cy="6584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7D9-68FA-4712-8338-AB6C4724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4326B-C1F3-49EC-B5DE-42F3EF05E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F33F1-5A07-48CC-84FA-9A8701B2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2681C-3EA2-47FF-AEAD-15F55778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5DA14-C725-40CD-B3CD-40F783BD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0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C80D-BD3D-4C85-87ED-9DC9A059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A6C8B-EDEB-4301-82F0-1AF60FB48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A223E-8BB9-4740-BA4A-4DDFDF6B3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90882-A4AF-42BD-B602-96C6F9B6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FF8EE-AE2C-47F0-8163-02EE6848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EA369-0DB7-4464-90EC-49709822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6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CB5B-258B-4A97-A8BE-8C492BB55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D7AB9-D599-448D-ABE2-F356C4A8F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5C335-14A5-436D-87EA-A0293DC13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FF1A7-C831-40F0-A071-4BCF3CD98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84D3A-202B-4ADA-998A-1769BF12B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6EAEC-2789-40A8-8D8D-B66647CE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F8FC0-9C43-4746-95A6-BD341B37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2C2D8-AB91-4395-B2FD-A651DAD5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5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FD2A-CA53-4D27-8FF1-9B1CE942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15645-CFB6-4A73-A7C1-FA32B70E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AF9BE-A34A-418C-B6E6-7C197678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C843E-D0C9-4AE0-97A2-B547E5C7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2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4ECE9-74AA-49CD-BB27-C81BEBDF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D8DD2-2A57-44E9-AE5A-37542E77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198DB-26F8-442D-BA15-888F195C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2DFB-1839-4BF6-81D5-D8EC6C7F0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2C719-AC57-40A8-A2A8-AF2398FEC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68F1D-A94E-4AB9-8F0C-9D17DE41F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799FC-E8E7-4DC2-A399-838094A5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89EA2-9C30-40D0-BD18-C696A0C0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950DA-1D2A-4AB5-A1BD-DDEB4D2A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9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596A-9209-459E-89FC-87B08C051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939983-0CE3-40B7-9CEF-B41061735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EEA40-4676-432F-9086-C1C0A68F9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0E509-6544-4F30-B7D7-C3F8CDD27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60B2C-F281-4391-A473-68794F128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4A4C4-416B-440D-B811-576B15DC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1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E91E19-1B10-409D-B16E-CC4F7341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CBB24-BA45-484F-B316-F3C0494A2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699" y="1847850"/>
            <a:ext cx="116871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EF38F-43D8-47D6-B948-171991320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AE1E2-1C29-4095-AFFE-EC15A91C7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E8EB9-9A6E-44FC-A0D2-B93CDA146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8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73B7-F090-4F4F-9A22-F39F30519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Tidyverse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COVID19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3BCC7-733F-421B-9BFA-5812E4B4D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J.</a:t>
            </a:r>
            <a:r>
              <a:rPr/>
              <a:t> </a:t>
            </a:r>
            <a:r>
              <a:rPr/>
              <a:t>Wall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0983F-7582-4ED8-8C2B-1AE8B2C4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2020-04-24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tidy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US_confirmed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(urls[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pivot_longer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(UID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Combined_Key), </a:t>
            </a:r>
            <a:r>
              <a:rPr sz="1800">
                <a:solidFill>
                  <a:srgbClr val="902000"/>
                </a:solidFill>
                <a:latin typeface="Courier"/>
              </a:rPr>
              <a:t>names_to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"Date"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values_to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"Confirmed_cases"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(Admin2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Confirmed_cases)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mdy</a:t>
            </a:r>
            <a:r>
              <a:rPr sz="1800">
                <a:latin typeface="Courier"/>
              </a:rPr>
              <a:t>(Date))</a:t>
            </a:r>
            <a:br/>
            <a:r>
              <a:rPr sz="1800">
                <a:latin typeface="Courier"/>
              </a:rPr>
              <a:t>US_deaths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(urls[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pivot_longer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(UID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Population), </a:t>
            </a:r>
            <a:r>
              <a:rPr sz="1800">
                <a:solidFill>
                  <a:srgbClr val="902000"/>
                </a:solidFill>
                <a:latin typeface="Courier"/>
              </a:rPr>
              <a:t>names_to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"Date"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values_to =</a:t>
            </a:r>
            <a:r>
              <a:rPr sz="1800">
                <a:solidFill>
                  <a:srgbClr val="4070A0"/>
                </a:solidFill>
                <a:latin typeface="Courier"/>
              </a:rPr>
              <a:t>"Deaths"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(Admin2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Deaths)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mdy</a:t>
            </a:r>
            <a:r>
              <a:rPr sz="1800">
                <a:latin typeface="Courier"/>
              </a:rPr>
              <a:t>(Date))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Join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US &lt;-</a:t>
            </a:r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US_deaths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full_join</a:t>
            </a:r>
            <a:r>
              <a:rPr sz="1800">
                <a:latin typeface="Courier"/>
              </a:rPr>
              <a:t>(US_confirmed, 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by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"Combined_Key"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"Date"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"Admin2"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"Province_State"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"Country_Region"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rename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Long =</a:t>
            </a:r>
            <a:r>
              <a:rPr sz="1800">
                <a:latin typeface="Courier"/>
              </a:rPr>
              <a:t> Long_.x, </a:t>
            </a:r>
            <a:r>
              <a:rPr sz="1800">
                <a:solidFill>
                  <a:srgbClr val="902000"/>
                </a:solidFill>
                <a:latin typeface="Courier"/>
              </a:rPr>
              <a:t>Lat =</a:t>
            </a:r>
            <a:r>
              <a:rPr sz="1800">
                <a:latin typeface="Courier"/>
              </a:rPr>
              <a:t> Lat.x) 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(Admin2, Province_State, Country_Region, </a:t>
            </a:r>
            <a:br/>
            <a:r>
              <a:rPr sz="1800">
                <a:latin typeface="Courier"/>
              </a:rPr>
              <a:t>           Lat, Long, Population, Date, Confirmed_cases, Deaths)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(Province_State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"New York"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(Admin2, Province_State, Confirmed_cases, Deaths)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4 x 4
##   Admin2 Province_State Confirmed_cases Deaths
##   &lt;chr&gt;  &lt;chr&gt;                    &lt;dbl&gt;  &lt;dbl&gt;
## 1 Albany New York                     0      0
## 2 Albany New York                     0      0
## 3 Albany New York                     0      0
## 4 Albany New York                     0      0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#Note that what we now have is county level data within each state. It would be nice to have data totaled for each state.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7D9-68FA-4712-8338-AB6C4724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DMV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DMV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dmv_data &lt;-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US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state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(Province_State), 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county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(Admin2))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(state </a:t>
            </a:r>
            <a:r>
              <a:rPr sz="1800">
                <a:solidFill>
                  <a:srgbClr val="666666"/>
                </a:solidFill>
                <a:latin typeface="Courier"/>
              </a:rPr>
              <a:t>%in%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"Maryland"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"Virginia"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"District of Columbia"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(county </a:t>
            </a:r>
            <a:r>
              <a:rPr sz="1800">
                <a:solidFill>
                  <a:srgbClr val="666666"/>
                </a:solidFill>
                <a:latin typeface="Courier"/>
              </a:rPr>
              <a:t>%in%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"Anne Arundel"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"Montgomery"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"Howard"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"Frederick"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"Prince George's"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"Charles"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"District of Columbia"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"Alexandria"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"Arlington"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"Fairfax"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"Loudoun"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"Prince William"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(Admin2, Province_State, Country_Region))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Deaths_per_mill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1000000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Deaths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Population)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(state, county, Date, Confirmed_cases, Deaths,</a:t>
            </a:r>
            <a:br/>
            <a:r>
              <a:rPr sz="1800">
                <a:latin typeface="Courier"/>
              </a:rPr>
              <a:t>         Deaths_per_mill, Population, Lat, Long) 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DMV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county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dmv_data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(Confirmed_cases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Confirmed_cases, </a:t>
            </a:r>
            <a:r>
              <a:rPr sz="1800">
                <a:solidFill>
                  <a:srgbClr val="902000"/>
                </a:solidFill>
                <a:latin typeface="Courier"/>
              </a:rPr>
              <a:t>group =</a:t>
            </a:r>
            <a:r>
              <a:rPr sz="1800">
                <a:latin typeface="Courier"/>
              </a:rPr>
              <a:t> county, </a:t>
            </a:r>
            <a:r>
              <a:rPr sz="1800">
                <a:solidFill>
                  <a:srgbClr val="902000"/>
                </a:solidFill>
                <a:latin typeface="Courier"/>
              </a:rPr>
              <a:t>col =</a:t>
            </a:r>
            <a:r>
              <a:rPr sz="1800">
                <a:latin typeface="Courier"/>
              </a:rPr>
              <a:t> county))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state)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scale_color_brewer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palette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"Paired"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guides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guide_legend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legend.position=</a:t>
            </a:r>
            <a:r>
              <a:rPr sz="1800">
                <a:solidFill>
                  <a:srgbClr val="4070A0"/>
                </a:solidFill>
                <a:latin typeface="Courier"/>
              </a:rPr>
              <a:t>"bottom"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axis.text.x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element_text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angle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90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dmv_over_tim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841500"/>
            <a:ext cx="10858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Compute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DMV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DMV_totals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dmv_data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(Date)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total_cases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(Confirmed_cases), 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total_deaths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(Deaths))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"total deaths =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(DMV_totals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total_deaths))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"total deaths = 714"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"total cases =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(DMV_totals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total_cases) 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"total cases = 18828"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Latest data from: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"latest data from: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(DMV_totals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Date) 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"latest data from: 2020-04-23"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Visualize</a:t>
            </a:r>
            <a:r>
              <a:rPr/>
              <a:t> </a:t>
            </a:r>
            <a:r>
              <a:rPr/>
              <a:t>DMV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DMV_totals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(total_cases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total_cases))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"Confirmed Cases of COVID19 in DMV"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plot_DMV_death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415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7D9-68FA-4712-8338-AB6C4724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clean</a:t>
            </a:r>
            <a:r>
              <a:rPr/>
              <a:t> </a:t>
            </a:r>
            <a:r>
              <a:rPr/>
              <a:t>worldwide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DMV_totals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(total_deaths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total_deaths))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"red"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 due to COVID19 in DMV"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plot_DMV_deaths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415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both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DMV_totals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(total_cases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total_cases))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"cases"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"cases"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total_deaths,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"deaths"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DMV_totals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(total_deaths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total_deaths,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"deaths"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DMV_totals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(total_deaths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"COVID19 in DMV"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DMV_plot_bot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415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7D9-68FA-4712-8338-AB6C4724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State</a:t>
            </a:r>
            <a:r>
              <a:rPr/>
              <a:t> </a:t>
            </a:r>
            <a:r>
              <a:rPr/>
              <a:t>analysis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Compute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totals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US_by_state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(Province_State, Country_Region, Date)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add up counties and population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Confirmed_cases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(Confirmed_cases), 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Deaths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(Deaths), </a:t>
            </a:r>
            <a:r>
              <a:rPr sz="1800">
                <a:solidFill>
                  <a:srgbClr val="902000"/>
                </a:solidFill>
                <a:latin typeface="Courier"/>
              </a:rPr>
              <a:t>Lat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median</a:t>
            </a:r>
            <a:r>
              <a:rPr sz="1800">
                <a:latin typeface="Courier"/>
              </a:rPr>
              <a:t>(Lat), 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Long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median</a:t>
            </a:r>
            <a:r>
              <a:rPr sz="1800">
                <a:latin typeface="Courier"/>
              </a:rPr>
              <a:t>(Long), </a:t>
            </a:r>
            <a:r>
              <a:rPr sz="1800">
                <a:solidFill>
                  <a:srgbClr val="902000"/>
                </a:solidFill>
                <a:latin typeface="Courier"/>
              </a:rPr>
              <a:t>Population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(Population))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(Province_State, Country_Region, Date,</a:t>
            </a:r>
            <a:br/>
            <a:r>
              <a:rPr sz="1800">
                <a:latin typeface="Courier"/>
              </a:rPr>
              <a:t>         Confirmed_cases, Deaths, Population,</a:t>
            </a:r>
            <a:br/>
            <a:r>
              <a:rPr sz="1800">
                <a:latin typeface="Courier"/>
              </a:rPr>
              <a:t>         Lat, Long)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ungroup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US_by_state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(Province_State, Date, Confirmed_cases, </a:t>
            </a:r>
            <a:br/>
            <a:r>
              <a:rPr sz="1800">
                <a:latin typeface="Courier"/>
              </a:rPr>
              <a:t>         Deaths, Population, Country_Region)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3 x 6
##   Province_State Date       Confirmed_cases Deaths Population Country_Region
##   &lt;chr&gt;          &lt;date&gt;               &lt;dbl&gt;  &lt;dbl&gt;      &lt;dbl&gt; &lt;chr&gt;         
## 1 Alabama        2020-01-22               0      0    4903185 US            
## 2 Alabama        2020-01-23               0      0    4903185 US            
## 3 Alabama        2020-01-24               0      0    4903185 US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Order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US_state_totals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US_by_state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(Province_State)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cases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(Confirmed_cases),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deaths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(Deaths),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population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(Population))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(cases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deaths_per_mill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1000000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deaths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population)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desc</a:t>
            </a:r>
            <a:r>
              <a:rPr sz="1800">
                <a:latin typeface="Courier"/>
              </a:rPr>
              <a:t>(cases))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View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knitr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kable</a:t>
            </a:r>
            <a:r>
              <a:rPr sz="1800">
                <a:latin typeface="Courier"/>
              </a:rPr>
              <a:t>(US_state_totals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slice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4000" y="1841500"/>
          <a:ext cx="116840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  <a:gridCol w="2336800"/>
                <a:gridCol w="2336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Province_State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deaths_per_mill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York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263460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20973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23628065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887.63087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Jersey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100025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8882190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610.88538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Massachusetts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46023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6892503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342.40101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California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39561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39512223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38.79812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Pennsylvania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38379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12801989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134.66657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Illinois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36937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12671821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133.20895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Michigan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35296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9986857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298.09178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Florida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29648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21477737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45.95456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Louisiana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25739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4648794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343.96018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Connecticut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3565287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459.71054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Johns</a:t>
            </a:r>
            <a:r>
              <a:rPr/>
              <a:t> </a:t>
            </a:r>
            <a:r>
              <a:rPr/>
              <a:t>Hopkins</a:t>
            </a:r>
            <a:r>
              <a:rPr/>
              <a:t> </a:t>
            </a:r>
            <a:r>
              <a:rPr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url_in &lt;-</a:t>
            </a:r>
            <a:r>
              <a:rPr sz="1800">
                <a:solidFill>
                  <a:srgbClr val="4070A0"/>
                </a:solidFill>
                <a:latin typeface="Courier"/>
              </a:rPr>
              <a:t> "https://raw.githubusercontent.com/CSSEGISandData/COVID-19/master/csse_covid_19_data/csse_covid_19_time_series/"</a:t>
            </a:r>
            <a:br/>
            <a:r>
              <a:rPr sz="1800">
                <a:latin typeface="Courier"/>
              </a:rPr>
              <a:t>file_names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"time_series_covid19_confirmed_global.csv"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"time_series_covid19_deaths_global.csv"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"time_series_covid19_confirmed_US.csv"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"time_series_covid19_deaths_US.csv"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urls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str_c</a:t>
            </a:r>
            <a:r>
              <a:rPr sz="1800">
                <a:latin typeface="Courier"/>
              </a:rPr>
              <a:t>(url_in,file_names)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Totals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total deaths 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"total US deaths =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(US_state_totals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deaths))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"total US deaths = 49954"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total cases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"total US cases =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(US_state_totals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cases))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"total US cases = 869170"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Latest data from: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"latest data from: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(US_by_state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Date))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"latest data from: 2020-04-23"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7D9-68FA-4712-8338-AB6C4724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Visualizing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(usmap)</a:t>
            </a:r>
            <a:br/>
            <a:r>
              <a:rPr sz="1800">
                <a:latin typeface="Courier"/>
              </a:rPr>
              <a:t>US_data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US_state_totals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state =</a:t>
            </a:r>
            <a:r>
              <a:rPr sz="1800">
                <a:latin typeface="Courier"/>
              </a:rPr>
              <a:t> Province_State)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!</a:t>
            </a:r>
            <a:r>
              <a:rPr sz="1800" b="1">
                <a:solidFill>
                  <a:srgbClr val="007020"/>
                </a:solidFill>
                <a:latin typeface="Courier"/>
              </a:rPr>
              <a:t>is.na</a:t>
            </a:r>
            <a:r>
              <a:rPr sz="1800">
                <a:latin typeface="Courier"/>
              </a:rPr>
              <a:t>(deaths_per_mill))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plot_usmap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US_data, </a:t>
            </a:r>
            <a:br/>
            <a:r>
              <a:rPr sz="1800">
                <a:latin typeface="Courier"/>
              </a:rPr>
              <a:t>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values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"deaths_per_mill"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"black"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scale_fill_gradient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name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 per million"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low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"yellow"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high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"red"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legend.position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"right"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plot_state_color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6500" y="1841500"/>
            <a:ext cx="977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partition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ranges.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US_data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US_data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(population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death_group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cut</a:t>
            </a:r>
            <a:r>
              <a:rPr sz="1800">
                <a:latin typeface="Courier"/>
              </a:rPr>
              <a:t>(deaths_per_mill,</a:t>
            </a:r>
            <a:br/>
            <a:r>
              <a:rPr sz="1800">
                <a:latin typeface="Courier"/>
              </a:rPr>
              <a:t>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breaks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seq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min</a:t>
            </a:r>
            <a:r>
              <a:rPr sz="1800">
                <a:latin typeface="Courier"/>
              </a:rPr>
              <a:t>(deaths_per_mill),</a:t>
            </a:r>
            <a:br/>
            <a:r>
              <a:rPr sz="1800">
                <a:latin typeface="Courier"/>
              </a:rPr>
              <a:t>                         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(deaths_per_mill),</a:t>
            </a:r>
            <a:br/>
            <a:r>
              <a:rPr sz="1800">
                <a:latin typeface="Courier"/>
              </a:rPr>
              <a:t>            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length.out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), </a:t>
            </a:r>
            <a:br/>
            <a:r>
              <a:rPr sz="1800">
                <a:latin typeface="Courier"/>
              </a:rPr>
              <a:t>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include.lowest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right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ordered_result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 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plot_usmap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US_data, </a:t>
            </a:r>
            <a:br/>
            <a:r>
              <a:rPr sz="1800">
                <a:latin typeface="Courier"/>
              </a:rPr>
              <a:t>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values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"death_group"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"black"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scale_fill_discrete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name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"Deaths_per_million"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legend.position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"right"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plot_10_level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6500" y="1841500"/>
            <a:ext cx="977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</a:t>
            </a:r>
            <a:r>
              <a:rPr/>
              <a:t> </a:t>
            </a:r>
            <a:r>
              <a:rPr/>
              <a:t>states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global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#Replace the US observations in the global dataset with the US data</a:t>
            </a:r>
            <a:br/>
            <a:r>
              <a:rPr sz="1800">
                <a:latin typeface="Courier"/>
              </a:rPr>
              <a:t>exp_global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global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remove the US total data from the dataset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(Country_Region </a:t>
            </a:r>
            <a:r>
              <a:rPr sz="1800">
                <a:solidFill>
                  <a:srgbClr val="666666"/>
                </a:solidFill>
                <a:latin typeface="Courier"/>
              </a:rPr>
              <a:t>!=</a:t>
            </a:r>
            <a:r>
              <a:rPr sz="1800">
                <a:solidFill>
                  <a:srgbClr val="4070A0"/>
                </a:solidFill>
                <a:latin typeface="Courier"/>
              </a:rPr>
              <a:t> "US"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add on the totals by state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bind_rows</a:t>
            </a:r>
            <a:r>
              <a:rPr sz="1800">
                <a:latin typeface="Courier"/>
              </a:rPr>
              <a:t>(US_by_state)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</a:t>
            </a:r>
            <a:r>
              <a:rPr/>
              <a:t> </a:t>
            </a:r>
            <a:r>
              <a:rPr/>
              <a:t>continents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(countrycode)</a:t>
            </a:r>
            <a:br/>
            <a:r>
              <a:rPr sz="1800">
                <a:latin typeface="Courier"/>
              </a:rPr>
              <a:t>temp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countrycode</a:t>
            </a:r>
            <a:r>
              <a:rPr sz="1800">
                <a:latin typeface="Courier"/>
              </a:rPr>
              <a:t>(exp_global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Country_Region,</a:t>
            </a:r>
            <a:br/>
            <a:r>
              <a:rPr sz="1800">
                <a:latin typeface="Courier"/>
              </a:rPr>
              <a:t>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origin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"country.name"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destination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"continent"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Confirmed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exp_global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continent =</a:t>
            </a:r>
            <a:r>
              <a:rPr sz="1800">
                <a:latin typeface="Courier"/>
              </a:rPr>
              <a:t> temp)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continent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case_when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Country_Region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"Cruise Ship"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"Cruiseship"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Country_Region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"Diamond Princess"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"Cruiseship"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Country_Region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"MS Zaandam"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"Cruiseship"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Country_Region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"Kosovo"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"Europe"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continent))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create a Country_State combining Province_State &amp; Country_Region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unite</a:t>
            </a:r>
            <a:r>
              <a:rPr sz="1800">
                <a:latin typeface="Courier"/>
              </a:rPr>
              <a:t>(Country_State,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(Country_Region, Province_State), 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remove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Confirmed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is.na</a:t>
            </a:r>
            <a:r>
              <a:rPr sz="1800">
                <a:latin typeface="Courier"/>
              </a:rPr>
              <a:t>(continent))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0 x 10
## # ... with 10 variables: Country_State &lt;chr&gt;, Province_State &lt;chr&gt;,
## #   Country_Region &lt;chr&gt;, Date &lt;date&gt;, Confirmed_cases &lt;dbl&gt;, Deaths &lt;dbl&gt;,
## #   Population &lt;dbl&gt;, Lat &lt;dbl&gt;, Long &lt;dbl&gt;, continent &lt;chr&gt;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Check</a:t>
            </a:r>
            <a:r>
              <a:rPr/>
              <a:t> </a:t>
            </a:r>
            <a:r>
              <a:rPr/>
              <a:t>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urls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"https://raw.githubusercontent.com/CSSEGISandData/COVID-19/master/csse_covid_19_data/csse_covid_19_time_series/time_series_covid19_confirmed_global.csv"
## [2] "https://raw.githubusercontent.com/CSSEGISandData/COVID-19/master/csse_covid_19_data/csse_covid_19_time_series/time_series_covid19_deaths_global.csv"   
## [3] "https://raw.githubusercontent.com/CSSEGISandData/COVID-19/master/csse_covid_19_data/csse_covid_19_time_series/time_series_covid19_confirmed_US.csv"    
## [4] "https://raw.githubusercontent.com/CSSEGISandData/COVID-19/master/csse_covid_19_data/csse_covid_19_time_series/time_series_covid19_deaths_US.csv"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Compute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Confirmed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Confirmed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Deaths_per_mill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1000000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Deaths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Population)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(Country_State, Date, Confirmed_cases, </a:t>
            </a:r>
            <a:br/>
            <a:r>
              <a:rPr sz="1800">
                <a:latin typeface="Courier"/>
              </a:rPr>
              <a:t>         Deaths, Deaths_per_mill, continent, </a:t>
            </a:r>
            <a:br/>
            <a:r>
              <a:rPr sz="1800">
                <a:latin typeface="Courier"/>
              </a:rPr>
              <a:t>         Population, Lat, Long, </a:t>
            </a:r>
            <a:r>
              <a:rPr sz="1800" b="1">
                <a:solidFill>
                  <a:srgbClr val="007020"/>
                </a:solidFill>
                <a:latin typeface="Courier"/>
              </a:rPr>
              <a:t>everything</a:t>
            </a:r>
            <a:r>
              <a:rPr sz="1800">
                <a:latin typeface="Courier"/>
              </a:rPr>
              <a:t>())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(Confirmed_cases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 leave off rows w/o cases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Country/State’s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Confirmed_totals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Confirmed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(Country_State, Province_State, Country_Region, continent)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Confirmed_cases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(Confirmed_cases), 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Deaths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(Deaths),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Deaths_per_mill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(Deaths_per_mill),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Date_first_case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min</a:t>
            </a:r>
            <a:r>
              <a:rPr sz="1800">
                <a:latin typeface="Courier"/>
              </a:rPr>
              <a:t>(Date),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Population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(Population))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ungroup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(Country_State, Date_first_case, Deaths_per_mill,</a:t>
            </a:r>
            <a:br/>
            <a:r>
              <a:rPr sz="1800">
                <a:latin typeface="Courier"/>
              </a:rPr>
              <a:t>         Deaths, Confirmed_cases, Population, </a:t>
            </a:r>
            <a:r>
              <a:rPr sz="1800" b="1">
                <a:solidFill>
                  <a:srgbClr val="007020"/>
                </a:solidFill>
                <a:latin typeface="Courier"/>
              </a:rPr>
              <a:t>everything</a:t>
            </a:r>
            <a:r>
              <a:rPr sz="1800">
                <a:latin typeface="Courier"/>
              </a:rPr>
              <a:t>())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Worldwide</a:t>
            </a:r>
            <a:r>
              <a:rPr/>
              <a:t> </a:t>
            </a:r>
            <a:r>
              <a:rPr/>
              <a:t>totals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total deaths 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"total worldwide deaths =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(Confirmed_totals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Deaths))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"total worldwide deaths = 190858"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total cases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"total worldwide cases =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(Confirmed_totals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Confirmed_cases))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"total worldwide cases = 2708900"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average deaths per million to date</a:t>
            </a:r>
            <a:br/>
            <a:r>
              <a:rPr sz="1800">
                <a:latin typeface="Courier"/>
              </a:rPr>
              <a:t>df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Confirmed_totals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death_rate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1000000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(Deaths,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(Population,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"total worldwide deaths per million to date =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death_rate))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"total worldwide deaths per million to date = 24.7553459689285"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Latest data from: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"latest data from: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(US_by_state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Date))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"latest data from: 2020-04-23"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Top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100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Confirmed_totals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desc</a:t>
            </a:r>
            <a:r>
              <a:rPr sz="1800">
                <a:latin typeface="Courier"/>
              </a:rPr>
              <a:t>(Confirmed_cases))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slice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Top_25 %&gt;%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(Country_State, continent,</a:t>
            </a:r>
            <a:br/>
            <a:r>
              <a:rPr sz="1800">
                <a:latin typeface="Courier"/>
              </a:rPr>
              <a:t>          Confirmed_cases, Deaths,Deaths_per_mill) </a:t>
            </a:r>
            <a:br/>
            <a:r>
              <a:rPr sz="1800">
                <a:latin typeface="Courier"/>
              </a:rPr>
              <a:t>knitr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kable</a:t>
            </a:r>
            <a:r>
              <a:rPr sz="1800">
                <a:latin typeface="Courier"/>
              </a:rPr>
              <a:t>(Top_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slice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8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4000" y="1841500"/>
          <a:ext cx="116840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  <a:gridCol w="2336800"/>
                <a:gridCol w="2336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Country_State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continent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Confirmed_cases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Deaths_per_mill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US_New</a:t>
                      </a:r>
                      <a:r>
                        <a:rPr/>
                        <a:t> </a:t>
                      </a:r>
                      <a:r>
                        <a:rPr/>
                        <a:t>York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Americas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263460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20973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887.63087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Spain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Europe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213024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22157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473.89804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Italy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Europe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189973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25549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422.56413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France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Europe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158183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21856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334.83720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Germany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Europe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153129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66.54019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United</a:t>
                      </a:r>
                      <a:r>
                        <a:rPr/>
                        <a:t> </a:t>
                      </a:r>
                      <a:r>
                        <a:rPr/>
                        <a:t>Kingdom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Europe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138078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18738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276.02155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Turkey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Asia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101790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29.53554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US_New</a:t>
                      </a:r>
                      <a:r>
                        <a:rPr/>
                        <a:t> </a:t>
                      </a:r>
                      <a:r>
                        <a:rPr/>
                        <a:t>Jersey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Americas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100025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610.88538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Top_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Confirmed_totals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desc</a:t>
            </a:r>
            <a:r>
              <a:rPr sz="1800">
                <a:latin typeface="Courier"/>
              </a:rPr>
              <a:t>(Confirmed_cases))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slice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grab top 25 country / states for graphing</a:t>
            </a:r>
            <a:br/>
            <a:r>
              <a:rPr sz="1800">
                <a:latin typeface="Courier"/>
              </a:rPr>
              <a:t>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_states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Country_State</a:t>
            </a:r>
            <a:br/>
            <a:r>
              <a:rPr sz="1800">
                <a:latin typeface="Courier"/>
              </a:rPr>
              <a:t>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_data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Confirmed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(Country_State </a:t>
            </a:r>
            <a:r>
              <a:rPr sz="1800">
                <a:solidFill>
                  <a:srgbClr val="666666"/>
                </a:solidFill>
                <a:latin typeface="Courier"/>
              </a:rPr>
              <a:t>%in%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_states)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(Country_State, continent, Date, Confirmed_cases, </a:t>
            </a:r>
            <a:br/>
            <a:r>
              <a:rPr sz="1800">
                <a:latin typeface="Courier"/>
              </a:rPr>
              <a:t>         Deaths, Deaths_per_mill)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_data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(Confirmed_cases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Confirmed_cases, 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group =</a:t>
            </a:r>
            <a:r>
              <a:rPr sz="1800">
                <a:latin typeface="Courier"/>
              </a:rPr>
              <a:t> Country_State, 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Country_State))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continent, </a:t>
            </a:r>
            <a:r>
              <a:rPr sz="1800">
                <a:solidFill>
                  <a:srgbClr val="902000"/>
                </a:solidFill>
                <a:latin typeface="Courier"/>
              </a:rPr>
              <a:t>scales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"free"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"Confirmed Cases - top 25"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guides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guide_legend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legend.position=</a:t>
            </a:r>
            <a:r>
              <a:rPr sz="1800">
                <a:solidFill>
                  <a:srgbClr val="4070A0"/>
                </a:solidFill>
                <a:latin typeface="Courier"/>
              </a:rPr>
              <a:t>"bottom"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axis.text.x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element_text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angle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90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graph_top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841500"/>
            <a:ext cx="10858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_data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(Deaths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Deaths, 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group =</a:t>
            </a:r>
            <a:r>
              <a:rPr sz="1800">
                <a:latin typeface="Courier"/>
              </a:rPr>
              <a:t> Country_State, 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Country_State))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continent, </a:t>
            </a:r>
            <a:r>
              <a:rPr sz="1800">
                <a:solidFill>
                  <a:srgbClr val="902000"/>
                </a:solidFill>
                <a:latin typeface="Courier"/>
              </a:rPr>
              <a:t>scales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"free"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 - top 25"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guides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guide_legend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legend.position=</a:t>
            </a:r>
            <a:r>
              <a:rPr sz="1800">
                <a:solidFill>
                  <a:srgbClr val="4070A0"/>
                </a:solidFill>
                <a:latin typeface="Courier"/>
              </a:rPr>
              <a:t>"bottom"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axis.text.x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element_text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angle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90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Tidy</a:t>
            </a:r>
            <a:r>
              <a:rPr/>
              <a:t> </a:t>
            </a:r>
            <a:r>
              <a:rPr/>
              <a:t>global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global_confirmed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(urls[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pivot_longer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Province/State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Country/Region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, Lat, Long), </a:t>
            </a:r>
            <a:r>
              <a:rPr sz="1800">
                <a:solidFill>
                  <a:srgbClr val="902000"/>
                </a:solidFill>
                <a:latin typeface="Courier"/>
              </a:rPr>
              <a:t>names_to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"Date"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values_to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"Confirmed_cases"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global_deaths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(urls[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pivot_longer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Province/State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Country/Region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, Lat, Long), </a:t>
            </a:r>
            <a:r>
              <a:rPr sz="1800">
                <a:solidFill>
                  <a:srgbClr val="902000"/>
                </a:solidFill>
                <a:latin typeface="Courier"/>
              </a:rPr>
              <a:t>names_to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"Date"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values_to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global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global_confirmed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full_join</a:t>
            </a:r>
            <a:r>
              <a:rPr sz="1800">
                <a:latin typeface="Courier"/>
              </a:rPr>
              <a:t>(global_deaths)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rename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Country_Region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Country/Region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Province_State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Province/State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mdy</a:t>
            </a:r>
            <a:r>
              <a:rPr sz="1800">
                <a:latin typeface="Courier"/>
              </a:rPr>
              <a:t>(Date))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graph_top25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841500"/>
            <a:ext cx="10858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_data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(Deaths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Deaths_per_mill, 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group =</a:t>
            </a:r>
            <a:r>
              <a:rPr sz="1800">
                <a:latin typeface="Courier"/>
              </a:rPr>
              <a:t> Country_State, 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Country_State))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 per million population"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continent, </a:t>
            </a:r>
            <a:r>
              <a:rPr sz="1800">
                <a:solidFill>
                  <a:srgbClr val="902000"/>
                </a:solidFill>
                <a:latin typeface="Courier"/>
              </a:rPr>
              <a:t>scales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"free"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guides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guide_legend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legend.position=</a:t>
            </a:r>
            <a:r>
              <a:rPr sz="1800">
                <a:solidFill>
                  <a:srgbClr val="4070A0"/>
                </a:solidFill>
                <a:latin typeface="Courier"/>
              </a:rPr>
              <a:t>"bottom"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axis.text.x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element_text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angle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90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graph_top25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841500"/>
            <a:ext cx="10858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7D9-68FA-4712-8338-AB6C4724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Scandinavia</a:t>
            </a:r>
            <a:r>
              <a:rPr/>
              <a:t> </a:t>
            </a:r>
            <a:r>
              <a:rPr/>
              <a:t>analysis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look at cases in Scandinavia since Sweden has not shut down their economy like other countries have.  What impact has this had on death rates?</a:t>
            </a:r>
            <a:br/>
            <a:r>
              <a:rPr sz="1800">
                <a:latin typeface="Courier"/>
              </a:rPr>
              <a:t>Scandinavia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Confirmed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(Country_State </a:t>
            </a:r>
            <a:r>
              <a:rPr sz="1800">
                <a:solidFill>
                  <a:srgbClr val="666666"/>
                </a:solidFill>
                <a:latin typeface="Courier"/>
              </a:rPr>
              <a:t>%in%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"Sweden"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"Denmark"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"Finland"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(Country_State, Date, Confirmed_cases, Deaths, Deaths_per_mill, </a:t>
            </a:r>
            <a:r>
              <a:rPr sz="1800" b="1">
                <a:solidFill>
                  <a:srgbClr val="007020"/>
                </a:solidFill>
                <a:latin typeface="Courier"/>
              </a:rPr>
              <a:t>everything</a:t>
            </a:r>
            <a:r>
              <a:rPr sz="1800">
                <a:latin typeface="Courier"/>
              </a:rPr>
              <a:t>())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Country_State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(Country_State)) </a:t>
            </a:r>
            <a:br/>
            <a:br/>
            <a:r>
              <a:rPr sz="1800">
                <a:latin typeface="Courier"/>
              </a:rPr>
              <a:t>Scandinavia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(Deaths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Deaths,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Country_State))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scandinavia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415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Scandinavia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(Deaths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Deaths_per_mill,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Country_State))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 per million"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>
                <a:latin typeface="Courier"/>
              </a:rPr>
              <a:t>()  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scandinavia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415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Scand_summ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Scandinavia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(Country_State)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Max_Deaths_per_million =</a:t>
            </a:r>
            <a:br/>
            <a:r>
              <a:rPr sz="1800">
                <a:latin typeface="Courier"/>
              </a:rPr>
              <a:t>  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(Deaths_per_mill),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Total_cases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(Confirmed_cases),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Total_deaths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(Deaths),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Population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(Population))</a:t>
            </a:r>
            <a:br/>
            <a:r>
              <a:rPr sz="1800">
                <a:latin typeface="Courier"/>
              </a:rPr>
              <a:t>knitr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kable</a:t>
            </a:r>
            <a:r>
              <a:rPr sz="1800">
                <a:latin typeface="Courier"/>
              </a:rPr>
              <a:t>(Scand_summ)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4000" y="1841500"/>
          <a:ext cx="116840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  <a:gridCol w="2336800"/>
                <a:gridCol w="2336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Country_State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Max_Deaths_per_million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Total_cases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Total_deaths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Population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Denmark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68.02248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8073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5792203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Finland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31.04291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4284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5540718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Sweden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200.11347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16755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10099270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fix</a:t>
            </a:r>
            <a:r>
              <a:rPr/>
              <a:t> </a:t>
            </a:r>
            <a:r>
              <a:rPr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knitr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kable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(global))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7D9-68FA-4712-8338-AB6C4724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Modeling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Hubei</a:t>
            </a:r>
            <a:r>
              <a:rPr/>
              <a:t> </a:t>
            </a:r>
            <a:r>
              <a:rPr/>
              <a:t>province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China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Diamond</a:t>
            </a:r>
            <a:r>
              <a:rPr/>
              <a:t> </a:t>
            </a:r>
            <a:r>
              <a:rPr/>
              <a:t>Princess</a:t>
            </a:r>
            <a:r>
              <a:rPr/>
              <a:t> </a:t>
            </a:r>
            <a:r>
              <a:rPr/>
              <a:t>cruise</a:t>
            </a:r>
            <a:r>
              <a:rPr/>
              <a:t> </a:t>
            </a:r>
            <a:r>
              <a:rPr/>
              <a:t>ship.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Slowed_cases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Confirmed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(Country_State </a:t>
            </a:r>
            <a:r>
              <a:rPr sz="1800">
                <a:solidFill>
                  <a:srgbClr val="666666"/>
                </a:solidFill>
                <a:latin typeface="Courier"/>
              </a:rPr>
              <a:t>%in%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"China_Hubei"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"Diamond Princess"</a:t>
            </a:r>
            <a:r>
              <a:rPr sz="1800">
                <a:latin typeface="Courier"/>
              </a:rPr>
              <a:t>)) </a:t>
            </a:r>
            <a:br/>
            <a:r>
              <a:rPr sz="1800">
                <a:latin typeface="Courier"/>
              </a:rPr>
              <a:t>Slowed_cases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Confirmed_cases))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Country_State, </a:t>
            </a:r>
            <a:r>
              <a:rPr sz="1800">
                <a:solidFill>
                  <a:srgbClr val="902000"/>
                </a:solidFill>
                <a:latin typeface="Courier"/>
              </a:rPr>
              <a:t>scales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"free"</a:t>
            </a:r>
            <a:r>
              <a:rPr sz="1800">
                <a:latin typeface="Courier"/>
              </a:rPr>
              <a:t>) 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slowe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415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Fitting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sigmoid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thanks to http://kyrcha.info/2012/07/08/tutorials-fitting-a-sigmoid-function-in-r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function needed for visualization purposes</a:t>
            </a:r>
            <a:br/>
            <a:r>
              <a:rPr sz="1800">
                <a:latin typeface="Courier"/>
              </a:rPr>
              <a:t>sigmoid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(x, params) {</a:t>
            </a:r>
            <a:br/>
            <a:r>
              <a:rPr sz="1800">
                <a:latin typeface="Courier"/>
              </a:rPr>
              <a:t>  params[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exp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params[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(x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params[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])))</a:t>
            </a:r>
            <a:br/>
            <a:r>
              <a:rPr sz="1800">
                <a:latin typeface="Courier"/>
              </a:rPr>
              <a:t>}</a:t>
            </a:r>
            <a:br/>
            <a:br/>
            <a:r>
              <a:rPr sz="1800">
                <a:latin typeface="Courier"/>
              </a:rPr>
              <a:t>x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53</a:t>
            </a:r>
            <a:br/>
            <a:r>
              <a:rPr sz="1800">
                <a:latin typeface="Courier"/>
              </a:rPr>
              <a:t>y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0.18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0.18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0.18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0.33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0.33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0.33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0.33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0.41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0.41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0.41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0.41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0.41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0.41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0.68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0.58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0.58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0.68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0.83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0.83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0.83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0.74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0.74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0.74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0.83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0.83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0.9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0.9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0.9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df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tibble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x,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y)   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fitting code</a:t>
            </a:r>
            <a:br/>
            <a:r>
              <a:rPr sz="1800">
                <a:latin typeface="Courier"/>
              </a:rPr>
              <a:t>fitmodel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nls</a:t>
            </a:r>
            <a:r>
              <a:rPr sz="1800">
                <a:latin typeface="Courier"/>
              </a:rPr>
              <a:t>(y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exp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b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(x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c))),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df,</a:t>
            </a:r>
            <a:br/>
            <a:r>
              <a:rPr sz="1800">
                <a:latin typeface="Courier"/>
              </a:rPr>
              <a:t>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start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b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c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sigmoid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visualization code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get the coefficients using the coef function</a:t>
            </a:r>
            <a:br/>
            <a:r>
              <a:rPr sz="1800">
                <a:latin typeface="Courier"/>
              </a:rPr>
              <a:t>params=</a:t>
            </a:r>
            <a:r>
              <a:rPr sz="1800" b="1">
                <a:solidFill>
                  <a:srgbClr val="007020"/>
                </a:solidFill>
                <a:latin typeface="Courier"/>
              </a:rPr>
              <a:t>coef</a:t>
            </a:r>
            <a:r>
              <a:rPr sz="1800">
                <a:latin typeface="Courier"/>
              </a:rPr>
              <a:t>(fitmodel)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y2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sigmoid</a:t>
            </a:r>
            <a:r>
              <a:rPr sz="1800">
                <a:latin typeface="Courier"/>
              </a:rPr>
              <a:t>(x, params)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(x, y2))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y)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nls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415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generalized</a:t>
            </a:r>
            <a:r>
              <a:rPr/>
              <a:t> </a:t>
            </a:r>
            <a:r>
              <a:rPr/>
              <a:t>sigmoid</a:t>
            </a:r>
            <a:r>
              <a:rPr/>
              <a:t> </a:t>
            </a:r>
            <a:r>
              <a:rPr/>
              <a:t>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134720-A1E9-4F7E-A277-E307AEA735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t>(</m:t>
                      </m:r>
                      <m:r>
                        <m:t>t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K</m:t>
                          </m:r>
                        </m:num>
                        <m:den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grow/>
                                </m:dPr>
                                <m:e>
                                  <m:r>
                                    <m:t>1</m:t>
                                  </m:r>
                                  <m:r>
                                    <m:t>+</m:t>
                                  </m:r>
                                  <m:r>
                                    <m:t>Q</m:t>
                                  </m:r>
                                  <m:r>
                                    <m:t>*</m:t>
                                  </m:r>
                                  <m:sSup>
                                    <m:e>
                                      <m:r>
                                        <m:t>e</m:t>
                                      </m:r>
                                    </m:e>
                                    <m:sup>
                                      <m:d>
                                        <m:dPr>
                                          <m:begChr m:val="("/>
                                          <m:endChr m:val=")"/>
                                          <m:grow/>
                                        </m:dPr>
                                        <m:e>
                                          <m:r>
                                            <m:t>−</m:t>
                                          </m:r>
                                          <m:r>
                                            <m:t>B</m:t>
                                          </m:r>
                                          <m:r>
                                            <m:t>*</m:t>
                                          </m:r>
                                          <m:d>
                                            <m:dPr>
                                              <m:begChr m:val="("/>
                                              <m:endChr m:val=")"/>
                                              <m:grow/>
                                            </m:dPr>
                                            <m:e>
                                              <m:r>
                                                <m:t>t</m:t>
                                              </m:r>
                                              <m:r>
                                                <m:t>−</m:t>
                                              </m:r>
                                              <m:r>
                                                <m:t>t</m:t>
                                              </m:r>
                                              <m:r>
                                                <m:t>0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1</m:t>
                                  </m:r>
                                </m:num>
                                <m:den>
                                  <m:r>
                                    <m:t>v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Goal: use that form for Hubei and fit a sigmoid function to that data.</a:t>
                </a:r>
              </a:p>
            </p:txBody>
          </p:sp>
        </mc:Choice>
      </mc:AlternateContent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Start</a:t>
            </a:r>
            <a:r>
              <a:rPr/>
              <a:t> </a:t>
            </a:r>
            <a:r>
              <a:rPr/>
              <a:t>simply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134720-A1E9-4F7E-A277-E307AEA735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t>(</m:t>
                      </m:r>
                      <m:r>
                        <m:t>t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K</m:t>
                          </m:r>
                        </m:num>
                        <m:den>
                          <m:d>
                            <m:dPr>
                              <m:begChr m:val="("/>
                              <m:endChr m:val=")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t>+</m:t>
                              </m:r>
                              <m:sSup>
                                <m:e>
                                  <m:r>
                                    <m:t>e</m:t>
                                  </m:r>
                                </m:e>
                                <m:sup>
                                  <m:d>
                                    <m:dPr>
                                      <m:begChr m:val="("/>
                                      <m:endChr m:val=")"/>
                                      <m:grow/>
                                    </m:dPr>
                                    <m:e>
                                      <m:r>
                                        <m:t>−</m:t>
                                      </m:r>
                                      <m:r>
                                        <m:t>B</m:t>
                                      </m:r>
                                      <m:r>
                                        <m:t>*</m:t>
                                      </m:r>
                                      <m:d>
                                        <m:dPr>
                                          <m:begChr m:val="("/>
                                          <m:endChr m:val=")"/>
                                          <m:grow/>
                                        </m:dPr>
                                        <m:e>
                                          <m:r>
                                            <m:t>t</m:t>
                                          </m:r>
                                          <m:r>
                                            <m:t>−</m:t>
                                          </m:r>
                                          <m:r>
                                            <m:t>t</m:t>
                                          </m:r>
                                          <m: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Get,</a:t>
            </a:r>
            <a:r>
              <a:rPr/>
              <a:t> </a:t>
            </a:r>
            <a:r>
              <a:rPr/>
              <a:t>visualize,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Hubei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(broom)</a:t>
            </a:r>
            <a:br/>
            <a:r>
              <a:rPr sz="1800">
                <a:latin typeface="Courier"/>
              </a:rPr>
              <a:t>Hubei_cases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Confirmed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(Country_State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"China_Hubei"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date_int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unclass</a:t>
            </a:r>
            <a:r>
              <a:rPr sz="1800">
                <a:latin typeface="Courier"/>
              </a:rPr>
              <a:t>(Date))</a:t>
            </a:r>
            <a:br/>
            <a:r>
              <a:rPr sz="1800">
                <a:latin typeface="Courier"/>
              </a:rPr>
              <a:t>Hubei_cases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Confirmed_cases))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 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Hubei_simple_sigmoi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415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4000" y="1841500"/>
          <a:ext cx="116840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500"/>
                <a:gridCol w="1460500"/>
                <a:gridCol w="1460500"/>
                <a:gridCol w="1460500"/>
                <a:gridCol w="1460500"/>
                <a:gridCol w="1460500"/>
                <a:gridCol w="1460500"/>
                <a:gridCol w="14605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Province_State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Country_Region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Confirmed_cases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Deaths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Length:24552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Length:24552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Min.</a:t>
                      </a:r>
                      <a:r>
                        <a:rPr/>
                        <a:t> </a:t>
                      </a:r>
                      <a:r>
                        <a:rPr/>
                        <a:t>:-51.796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Min.</a:t>
                      </a:r>
                      <a:r>
                        <a:rPr/>
                        <a:t> </a:t>
                      </a:r>
                      <a:r>
                        <a:rPr/>
                        <a:t>:-135.00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Min.</a:t>
                      </a:r>
                      <a:r>
                        <a:rPr/>
                        <a:t> </a:t>
                      </a:r>
                      <a:r>
                        <a:rPr/>
                        <a:t>:2020-01-22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Min.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-1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Min.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-1.0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Class</a:t>
                      </a:r>
                      <a:r>
                        <a:rPr/>
                        <a:t> </a:t>
                      </a:r>
                      <a:r>
                        <a:rPr/>
                        <a:t>:character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Class</a:t>
                      </a:r>
                      <a:r>
                        <a:rPr/>
                        <a:t> </a:t>
                      </a:r>
                      <a:r>
                        <a:rPr/>
                        <a:t>:character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1st</a:t>
                      </a:r>
                      <a:r>
                        <a:rPr/>
                        <a:t> </a:t>
                      </a:r>
                      <a:r>
                        <a:rPr/>
                        <a:t>Qu.:</a:t>
                      </a:r>
                      <a:r>
                        <a:rPr/>
                        <a:t> </a:t>
                      </a:r>
                      <a:r>
                        <a:rPr/>
                        <a:t>6.969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1st</a:t>
                      </a:r>
                      <a:r>
                        <a:rPr/>
                        <a:t> </a:t>
                      </a:r>
                      <a:r>
                        <a:rPr/>
                        <a:t>Qu.:</a:t>
                      </a:r>
                      <a:r>
                        <a:rPr/>
                        <a:t> </a:t>
                      </a:r>
                      <a:r>
                        <a:rPr/>
                        <a:t>-20.03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1st</a:t>
                      </a:r>
                      <a:r>
                        <a:rPr/>
                        <a:t> </a:t>
                      </a:r>
                      <a:r>
                        <a:rPr/>
                        <a:t>Qu.:2020-02-14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1st</a:t>
                      </a:r>
                      <a:r>
                        <a:rPr/>
                        <a:t> </a:t>
                      </a:r>
                      <a:r>
                        <a:rPr/>
                        <a:t>Qu.:</a:t>
                      </a:r>
                      <a:r>
                        <a:rPr/>
                        <a:t> </a:t>
                      </a: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1st</a:t>
                      </a:r>
                      <a:r>
                        <a:rPr/>
                        <a:t> </a:t>
                      </a:r>
                      <a:r>
                        <a:rPr/>
                        <a:t>Qu.:</a:t>
                      </a:r>
                      <a:r>
                        <a:rPr/>
                        <a:t> </a:t>
                      </a:r>
                      <a:r>
                        <a:rPr/>
                        <a:t>0.0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Mode</a:t>
                      </a:r>
                      <a:r>
                        <a:rPr/>
                        <a:t> </a:t>
                      </a:r>
                      <a:r>
                        <a:rPr/>
                        <a:t>:character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Mode</a:t>
                      </a:r>
                      <a:r>
                        <a:rPr/>
                        <a:t> </a:t>
                      </a:r>
                      <a:r>
                        <a:rPr/>
                        <a:t>:character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Median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23.488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Median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20.54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Median</a:t>
                      </a:r>
                      <a:r>
                        <a:rPr/>
                        <a:t> </a:t>
                      </a:r>
                      <a:r>
                        <a:rPr/>
                        <a:t>:2020-03-08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Median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Median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0.0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Mean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21.317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Mean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22.17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Mean</a:t>
                      </a:r>
                      <a:r>
                        <a:rPr/>
                        <a:t> </a:t>
                      </a:r>
                      <a:r>
                        <a:rPr/>
                        <a:t>:2020-03-08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Mean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2137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Mean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126.9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3rd</a:t>
                      </a:r>
                      <a:r>
                        <a:rPr/>
                        <a:t> </a:t>
                      </a:r>
                      <a:r>
                        <a:rPr/>
                        <a:t>Qu.:</a:t>
                      </a:r>
                      <a:r>
                        <a:rPr/>
                        <a:t> </a:t>
                      </a:r>
                      <a:r>
                        <a:rPr/>
                        <a:t>41.166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3rd</a:t>
                      </a:r>
                      <a:r>
                        <a:rPr/>
                        <a:t> </a:t>
                      </a:r>
                      <a:r>
                        <a:rPr/>
                        <a:t>Qu.:</a:t>
                      </a:r>
                      <a:r>
                        <a:rPr/>
                        <a:t> </a:t>
                      </a:r>
                      <a:r>
                        <a:rPr/>
                        <a:t>78.75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3rd</a:t>
                      </a:r>
                      <a:r>
                        <a:rPr/>
                        <a:t> </a:t>
                      </a:r>
                      <a:r>
                        <a:rPr/>
                        <a:t>Qu.:2020-03-31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3rd</a:t>
                      </a:r>
                      <a:r>
                        <a:rPr/>
                        <a:t> </a:t>
                      </a:r>
                      <a:r>
                        <a:rPr/>
                        <a:t>Qu.:</a:t>
                      </a:r>
                      <a:r>
                        <a:rPr/>
                        <a:t> </a:t>
                      </a:r>
                      <a:r>
                        <a:rPr/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3rd</a:t>
                      </a:r>
                      <a:r>
                        <a:rPr/>
                        <a:t> </a:t>
                      </a:r>
                      <a:r>
                        <a:rPr/>
                        <a:t>Qu.:</a:t>
                      </a:r>
                      <a:r>
                        <a:rPr/>
                        <a:t> </a:t>
                      </a:r>
                      <a:r>
                        <a:rPr/>
                        <a:t>2.0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Max.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71.707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Max.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178.06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Max.</a:t>
                      </a:r>
                      <a:r>
                        <a:rPr/>
                        <a:t> </a:t>
                      </a:r>
                      <a:r>
                        <a:rPr/>
                        <a:t>:2020-04-23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Max.</a:t>
                      </a:r>
                      <a:r>
                        <a:rPr/>
                        <a:t> </a:t>
                      </a:r>
                      <a:r>
                        <a:rPr/>
                        <a:t>:869170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Max.</a:t>
                      </a:r>
                      <a:r>
                        <a:rPr/>
                        <a:t> </a:t>
                      </a:r>
                      <a:r>
                        <a:rPr/>
                        <a:t>:49954.0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first with simplified sigmoid function</a:t>
            </a:r>
            <a:br/>
            <a:r>
              <a:rPr sz="1800">
                <a:latin typeface="Courier"/>
              </a:rPr>
              <a:t>sigmoid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(x, params) {</a:t>
            </a:r>
            <a:br/>
            <a:r>
              <a:rPr sz="1800">
                <a:latin typeface="Courier"/>
              </a:rPr>
              <a:t>  params[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exp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params[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(x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params[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])))</a:t>
            </a:r>
            <a:br/>
            <a:r>
              <a:rPr sz="1800">
                <a:latin typeface="Courier"/>
              </a:rPr>
              <a:t>}</a:t>
            </a:r>
            <a:br/>
            <a:r>
              <a:rPr sz="1800">
                <a:latin typeface="Courier"/>
              </a:rPr>
              <a:t>mod1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nls</a:t>
            </a:r>
            <a:r>
              <a:rPr sz="1800">
                <a:latin typeface="Courier"/>
              </a:rPr>
              <a:t>(Confirmed_cases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K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exp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B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(date_int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t0))), 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Hubei_cases,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902000"/>
                </a:solidFill>
                <a:latin typeface="Courier"/>
              </a:rPr>
              <a:t>start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K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60000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B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t0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18300</a:t>
            </a:r>
            <a:r>
              <a:rPr sz="1800">
                <a:latin typeface="Courier"/>
              </a:rPr>
              <a:t>))</a:t>
            </a:r>
            <a:br/>
            <a:r>
              <a:rPr sz="1800">
                <a:latin typeface="Courier"/>
              </a:rPr>
              <a:t>params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coef</a:t>
            </a:r>
            <a:r>
              <a:rPr sz="1800">
                <a:latin typeface="Courier"/>
              </a:rPr>
              <a:t>(mod1)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Hubei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Hubei_cases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Hubei_cases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pred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sigmoid</a:t>
            </a:r>
            <a:r>
              <a:rPr sz="1800">
                <a:latin typeface="Courier"/>
              </a:rPr>
              <a:t>(date_int, params)  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(Confirmed_cases, pred, Date, date_int, </a:t>
            </a:r>
            <a:r>
              <a:rPr sz="1800" b="1">
                <a:solidFill>
                  <a:srgbClr val="007020"/>
                </a:solidFill>
                <a:latin typeface="Courier"/>
              </a:rPr>
              <a:t>everything</a:t>
            </a:r>
            <a:r>
              <a:rPr sz="1800">
                <a:latin typeface="Courier"/>
              </a:rPr>
              <a:t>())</a:t>
            </a:r>
            <a:br/>
            <a:br/>
            <a:r>
              <a:rPr sz="1800">
                <a:latin typeface="Courier"/>
              </a:rPr>
              <a:t>Hubei_cases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(Date, pred))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Confirmed_cases))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Hubei_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415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(mod1)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Formula: Confirmed_cases ~ K/(1 + exp(-B * (date_int - t0)))
## 
## Parameters:
##     Estimate Std. Error   t value Pr(&gt;|t|)    
## K  6.781e+04  2.130e+02    318.36   &lt;2e-16 ***
## B  2.342e-01  6.122e-03     38.26   &lt;2e-16 ***
## t0 1.830e+04  1.277e-01 143292.80   &lt;2e-16 ***
## ---
## Signif. codes:  0 '***' 0.001 '**' 0.01 '*' 0.05 '.' 0.1 ' ' 1
## 
## Residual standard error: 1624 on 90 degrees of freedom
## 
## Number of iterations to convergence: 6 
## Achieved convergence tolerance: 7.793e-07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glance</a:t>
            </a:r>
            <a:r>
              <a:rPr sz="1800">
                <a:latin typeface="Courier"/>
              </a:rPr>
              <a:t>(mod1)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 x 8
##   sigma isConv      finTol logLik   AIC   BIC   deviance df.residual
##   &lt;dbl&gt; &lt;lgl&gt;        &lt;dbl&gt;  &lt;dbl&gt; &lt;dbl&gt; &lt;dbl&gt;      &lt;dbl&gt;       &lt;int&gt;
## 1 1624. TRUE   0.000000779  -818. 1644. 1654. 237323771.          90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134720-A1E9-4F7E-A277-E307AEA735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t>(</m:t>
                      </m:r>
                      <m:r>
                        <m:t>t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K</m:t>
                          </m:r>
                        </m:num>
                        <m:den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grow/>
                                </m:dPr>
                                <m:e>
                                  <m:r>
                                    <m:t>1</m:t>
                                  </m:r>
                                  <m:r>
                                    <m:t>+</m:t>
                                  </m:r>
                                  <m:sSup>
                                    <m:e>
                                      <m:r>
                                        <m:t>e</m:t>
                                      </m:r>
                                    </m:e>
                                    <m:sup>
                                      <m:d>
                                        <m:dPr>
                                          <m:begChr m:val="("/>
                                          <m:endChr m:val=")"/>
                                          <m:grow/>
                                        </m:dPr>
                                        <m:e>
                                          <m:r>
                                            <m:t>−</m:t>
                                          </m:r>
                                          <m:r>
                                            <m:t>B</m:t>
                                          </m:r>
                                          <m:r>
                                            <m:t>*</m:t>
                                          </m:r>
                                          <m:d>
                                            <m:dPr>
                                              <m:begChr m:val="("/>
                                              <m:endChr m:val=")"/>
                                              <m:grow/>
                                            </m:dPr>
                                            <m:e>
                                              <m:r>
                                                <m:t>t</m:t>
                                              </m:r>
                                              <m:r>
                                                <m:t>−</m:t>
                                              </m:r>
                                              <m:r>
                                                <m:t>t</m:t>
                                              </m:r>
                                              <m:r>
                                                <m:t>0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1</m:t>
                                  </m:r>
                                </m:num>
                                <m:den>
                                  <m:r>
                                    <m:t>v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Hubei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sigmoid_gen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(x, params) {</a:t>
            </a:r>
            <a:br/>
            <a:r>
              <a:rPr sz="1800">
                <a:latin typeface="Courier"/>
              </a:rPr>
              <a:t>  params[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>
                <a:latin typeface="Courier"/>
              </a:rPr>
              <a:t>( 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exp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params[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(x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params[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]))) ) 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params[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])</a:t>
            </a:r>
            <a:br/>
            <a:r>
              <a:rPr sz="1800">
                <a:latin typeface="Courier"/>
              </a:rPr>
              <a:t>}</a:t>
            </a:r>
            <a:br/>
            <a:br/>
            <a:r>
              <a:rPr sz="1800">
                <a:latin typeface="Courier"/>
              </a:rPr>
              <a:t>startK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(Hubei_cases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Confirmed_cases)</a:t>
            </a:r>
            <a:br/>
            <a:r>
              <a:rPr sz="1800">
                <a:latin typeface="Courier"/>
              </a:rPr>
              <a:t>mod2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nls</a:t>
            </a:r>
            <a:r>
              <a:rPr sz="1800">
                <a:latin typeface="Courier"/>
              </a:rPr>
              <a:t>(Confirmed_cases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K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( 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exp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B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(date_int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t0))) ) 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v) , </a:t>
            </a:r>
            <a:br/>
            <a:r>
              <a:rPr sz="1800">
                <a:latin typeface="Courier"/>
              </a:rPr>
              <a:t>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Hubei_cases,</a:t>
            </a:r>
            <a:br/>
            <a:r>
              <a:rPr sz="1800">
                <a:latin typeface="Courier"/>
              </a:rPr>
              <a:t>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start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K =</a:t>
            </a:r>
            <a:r>
              <a:rPr sz="1800">
                <a:latin typeface="Courier"/>
              </a:rPr>
              <a:t> startK,  </a:t>
            </a:r>
            <a:r>
              <a:rPr sz="1800">
                <a:solidFill>
                  <a:srgbClr val="902000"/>
                </a:solidFill>
                <a:latin typeface="Courier"/>
              </a:rPr>
              <a:t>B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.25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t0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18300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 ) 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Visualize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Hubei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get the coefficients using the coef function</a:t>
            </a:r>
            <a:br/>
            <a:r>
              <a:rPr sz="1800">
                <a:latin typeface="Courier"/>
              </a:rPr>
              <a:t>params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coef</a:t>
            </a:r>
            <a:r>
              <a:rPr sz="1800">
                <a:latin typeface="Courier"/>
              </a:rPr>
              <a:t>(mod2)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Hubei_cases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Hubei_cases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pred2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sigmoid_gen</a:t>
            </a:r>
            <a:r>
              <a:rPr sz="1800">
                <a:latin typeface="Courier"/>
              </a:rPr>
              <a:t>(date_int, params) 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(Confirmed_cases, pred2, pred, Date, date_int, </a:t>
            </a:r>
            <a:r>
              <a:rPr sz="1800" b="1">
                <a:solidFill>
                  <a:srgbClr val="007020"/>
                </a:solidFill>
                <a:latin typeface="Courier"/>
              </a:rPr>
              <a:t>everything</a:t>
            </a:r>
            <a:r>
              <a:rPr sz="1800">
                <a:latin typeface="Courier"/>
              </a:rPr>
              <a:t>())</a:t>
            </a:r>
            <a:br/>
            <a:br/>
            <a:r>
              <a:rPr sz="1800">
                <a:latin typeface="Courier"/>
              </a:rPr>
              <a:t>Hubei_cases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pred2),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"red"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pred),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"black"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Confirmed_cases))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viz_model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415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use broom::glance to look at model results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(mod2)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Formula: Confirmed_cases ~ K/((1 + exp(-B * (date_int - t0))))^(1/v)
## 
## Parameters:
##     Estimate Std. Error   t value Pr(&gt;|t|)    
## K  6.769e+04  2.146e+02   315.427  &lt; 2e-16 ***
## B  2.691e-01  1.973e-02    13.643  &lt; 2e-16 ***
## t0 1.830e+04  8.591e-01 21305.101  &lt; 2e-16 ***
## v  1.393e+00  2.150e-01     6.478 4.98e-09 ***
## ---
## Signif. codes:  0 '***' 0.001 '**' 0.01 '*' 0.05 '.' 0.1 ' ' 1
## 
## Residual standard error: 1606 on 89 degrees of freedom
## 
## Number of iterations to convergence: 11 
## Achieved convergence tolerance: 4.356e-06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glance</a:t>
            </a:r>
            <a:r>
              <a:rPr sz="1800">
                <a:latin typeface="Courier"/>
              </a:rPr>
              <a:t>(mod2)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 x 8
##   sigma isConv     finTol logLik   AIC   BIC   deviance df.residual
##   &lt;dbl&gt; &lt;lgl&gt;       &lt;dbl&gt;  &lt;dbl&gt; &lt;dbl&gt; &lt;dbl&gt;      &lt;dbl&gt;       &lt;int&gt;
## 1 1606. TRUE   0.00000436  -816. 1643. 1655. 229632115.          89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Our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a map function and nested grouped data to develop models out of this more complicated model family for the Diamond Princess and most of the China provinces</a:t>
            </a:r>
          </a:p>
          <a:p>
            <a:pPr lvl="1"/>
            <a:r>
              <a:rPr/>
              <a:t>Add the model to the nested data</a:t>
            </a:r>
          </a:p>
          <a:p>
            <a:pPr lvl="1"/>
            <a:r>
              <a:rPr/>
              <a:t>Use </a:t>
            </a:r>
            <a:r>
              <a:rPr sz="1800">
                <a:latin typeface="Courier"/>
              </a:rPr>
              <a:t>broom::tidy()</a:t>
            </a:r>
            <a:r>
              <a:rPr/>
              <a:t> to add the coefficients of the models to the dataset</a:t>
            </a:r>
          </a:p>
          <a:p>
            <a:pPr lvl="1"/>
            <a:r>
              <a:rPr/>
              <a:t>Use pivot_wider to make these coefficients into columns.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we find there are entries of -1 for Diamond Princess</a:t>
            </a:r>
            <a:br/>
            <a:r>
              <a:rPr sz="1800">
                <a:latin typeface="Courier"/>
              </a:rPr>
              <a:t>global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global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(Confirmed_cases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Deaths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Nest</a:t>
            </a:r>
            <a:r>
              <a:rPr/>
              <a:t> </a:t>
            </a:r>
            <a:r>
              <a:rPr/>
              <a:t>China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Princess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by_country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Confirmed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(Country_State </a:t>
            </a:r>
            <a:r>
              <a:rPr sz="1800">
                <a:solidFill>
                  <a:srgbClr val="666666"/>
                </a:solidFill>
                <a:latin typeface="Courier"/>
              </a:rPr>
              <a:t>!=</a:t>
            </a:r>
            <a:r>
              <a:rPr sz="1800">
                <a:solidFill>
                  <a:srgbClr val="4070A0"/>
                </a:solidFill>
                <a:latin typeface="Courier"/>
              </a:rPr>
              <a:t> "China_Beijing"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Country_State </a:t>
            </a:r>
            <a:r>
              <a:rPr sz="1800">
                <a:solidFill>
                  <a:srgbClr val="666666"/>
                </a:solidFill>
                <a:latin typeface="Courier"/>
              </a:rPr>
              <a:t>!=</a:t>
            </a:r>
            <a:r>
              <a:rPr sz="1800">
                <a:solidFill>
                  <a:srgbClr val="4070A0"/>
                </a:solidFill>
                <a:latin typeface="Courier"/>
              </a:rPr>
              <a:t> "China_Shanxi"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Country_State </a:t>
            </a:r>
            <a:r>
              <a:rPr sz="1800">
                <a:solidFill>
                  <a:srgbClr val="666666"/>
                </a:solidFill>
                <a:latin typeface="Courier"/>
              </a:rPr>
              <a:t>!=</a:t>
            </a:r>
            <a:r>
              <a:rPr sz="1800">
                <a:solidFill>
                  <a:srgbClr val="4070A0"/>
                </a:solidFill>
                <a:latin typeface="Courier"/>
              </a:rPr>
              <a:t> "China_Tibet"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(Country_Region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"China"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|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Country_State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"Diamond Princess"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#filter(Confirmed_cases &gt; 200) 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date_int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unclass</a:t>
            </a:r>
            <a:r>
              <a:rPr sz="1800">
                <a:latin typeface="Courier"/>
              </a:rPr>
              <a:t>(Date))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(Country_State, Province_State, Country_Region, </a:t>
            </a:r>
            <a:br/>
            <a:r>
              <a:rPr sz="1800">
                <a:latin typeface="Courier"/>
              </a:rPr>
              <a:t>           continent, Lat, Long)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nest</a:t>
            </a:r>
            <a:r>
              <a:rPr sz="1800">
                <a:latin typeface="Courier"/>
              </a:rPr>
              <a:t>()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by_country$data[[1]]</a:t>
            </a:r>
            <a:br/>
            <a:r>
              <a:rPr sz="1800">
                <a:latin typeface="Courier"/>
              </a:rPr>
              <a:t>by_country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31 x 7
## # Groups:   Country_State, continent, Lat, Long, Province_State, Country_Region
## #   [31]
##    Country_State   continent   Lat  Long Province_State Country_Region data     
##    &lt;chr&gt;           &lt;chr&gt;     &lt;dbl&gt; &lt;dbl&gt; &lt;chr&gt;          &lt;chr&gt;          &lt;list&gt;   
##  1 China_Anhui     Asia       31.8  117. Anhui          China          &lt;tibble ~
##  2 China_Chongqing Asia       30.1  108. Chongqing      China          &lt;tibble ~
##  3 China_Fujian    Asia       26.1  118. Fujian         China          &lt;tibble ~
##  4 China_Gansu     Asia       37.8  101. Gansu          China          &lt;tibble ~
##  5 China_Guangdong Asia       23.3  113. Guangdong      China          &lt;tibble ~
##  6 China_Guangxi   Asia       23.8  109. Guangxi        China          &lt;tibble ~
##  7 China_Guizhou   Asia       26.8  107. Guizhou        China          &lt;tibble ~
##  8 China_Hainan    Asia       19.2  110. Hainan         China          &lt;tibble ~
##  9 China_Hebei     Asia       39.5  116. Hebei          China          &lt;tibble ~
## 10 China_Heilongj~ Asia       47.9  128. Heilongjiang   China          &lt;tibble ~
## # ... with 21 more rows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nested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country_mod2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(df){</a:t>
            </a:r>
            <a:br/>
            <a:r>
              <a:rPr sz="1800">
                <a:latin typeface="Courier"/>
              </a:rPr>
              <a:t>  startK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Confirmed_cases)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nls</a:t>
            </a:r>
            <a:r>
              <a:rPr sz="1800">
                <a:latin typeface="Courier"/>
              </a:rPr>
              <a:t>(Confirmed_cases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K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( 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exp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B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(date_int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t0))) ) 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v) , 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df,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902000"/>
                </a:solidFill>
                <a:latin typeface="Courier"/>
              </a:rPr>
              <a:t>start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K =</a:t>
            </a:r>
            <a:r>
              <a:rPr sz="1800">
                <a:latin typeface="Courier"/>
              </a:rPr>
              <a:t> startK,  </a:t>
            </a:r>
            <a:r>
              <a:rPr sz="1800">
                <a:solidFill>
                  <a:srgbClr val="902000"/>
                </a:solidFill>
                <a:latin typeface="Courier"/>
              </a:rPr>
              <a:t>B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.25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t0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18300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902000"/>
                </a:solidFill>
                <a:latin typeface="Courier"/>
              </a:rPr>
              <a:t>control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maxiter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warnOnly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))</a:t>
            </a:r>
            <a:br/>
            <a:r>
              <a:rPr sz="1800">
                <a:latin typeface="Courier"/>
              </a:rPr>
              <a:t>}</a:t>
            </a:r>
            <a:br/>
            <a:br/>
            <a:r>
              <a:rPr sz="1800">
                <a:latin typeface="Courier"/>
              </a:rPr>
              <a:t>by_country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by_country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model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map</a:t>
            </a:r>
            <a:r>
              <a:rPr sz="1800">
                <a:latin typeface="Courier"/>
              </a:rPr>
              <a:t>(data, country_mod2),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902000"/>
                </a:solidFill>
                <a:latin typeface="Courier"/>
              </a:rPr>
              <a:t>tm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map</a:t>
            </a:r>
            <a:r>
              <a:rPr sz="1800">
                <a:latin typeface="Courier"/>
              </a:rPr>
              <a:t>(model, broom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>
                <a:latin typeface="Courier"/>
              </a:rPr>
              <a:t>tidy))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unnest</a:t>
            </a:r>
            <a:r>
              <a:rPr sz="1800">
                <a:latin typeface="Courier"/>
              </a:rPr>
              <a:t>(tm)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(Country_State, Lat, Long, term, estimate,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std.error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, statistic, p.value, </a:t>
            </a:r>
            <a:r>
              <a:rPr sz="1800" b="1">
                <a:solidFill>
                  <a:srgbClr val="007020"/>
                </a:solidFill>
                <a:latin typeface="Courier"/>
              </a:rPr>
              <a:t>everything</a:t>
            </a:r>
            <a:r>
              <a:rPr sz="1800">
                <a:latin typeface="Courier"/>
              </a:rPr>
              <a:t>())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by_country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124 x 13
## # Groups:   Country_State, Lat, Long, continent, Province_State, Country_Region
## #   [31]
##    Country_State   Lat  Long term  estimate std.error statistic   p.value
##    &lt;chr&gt;         &lt;dbl&gt; &lt;dbl&gt; &lt;chr&gt;    &lt;dbl&gt;     &lt;dbl&gt;     &lt;dbl&gt;     &lt;dbl&gt;
##  1 China_Anhui    31.8  117. K      9.92e+2   8.51e-1   1.16e+3 6.09e-188
##  2 China_Anhui    31.8  117. B      2.73e-1   5.59e-3   4.90e+1 3.83e- 66
##  3 China_Anhui    31.8  117. t0     1.83e+4   3.27e-1   5.59e+4 0.       
##  4 China_Anhui    31.8  117. v      9.03e-1   5.43e-2   1.66e+1 4.71e- 29
##  5 China_Chongq~  30.1  108. K      5.79e+2   7.02e-1   8.25e+2 1.34e-174
##  6 China_Chongq~  30.1  108. B      1.81e-1   4.18e-3   4.33e+1 1.38e- 61
##  7 China_Chongq~  30.1  108. t0     1.83e+4   1.94e+0   9.42e+3 9.70e-269
##  8 China_Chongq~  30.1  108. v      1.87e-1   5.34e-2   3.51e+0 7.15e-  4
##  9 China_Fujian   26.1  118. K      3.66e+2   2.73e+9   1.34e-7 1.00e+  0
## 10 China_Fujian   26.1  118. B     -7.22e-2   2.15e+5  -3.36e-7 1.00e+  0
## # ... with 114 more rows, and 5 more variables: continent &lt;chr&gt;,
## #   Province_State &lt;chr&gt;, Country_Region &lt;chr&gt;, data &lt;list&gt;, model &lt;list&gt;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province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province_data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by_country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ungroup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(Province_State, Lat, Long, term, estimate, data)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pivot_wider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names_from =</a:t>
            </a:r>
            <a:r>
              <a:rPr sz="1800">
                <a:latin typeface="Courier"/>
              </a:rPr>
              <a:t> term, </a:t>
            </a:r>
            <a:r>
              <a:rPr sz="1800">
                <a:solidFill>
                  <a:srgbClr val="902000"/>
                </a:solidFill>
                <a:latin typeface="Courier"/>
              </a:rPr>
              <a:t>values_from =</a:t>
            </a:r>
            <a:r>
              <a:rPr sz="1800">
                <a:latin typeface="Courier"/>
              </a:rPr>
              <a:t> estimate)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t0_date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as_date</a:t>
            </a:r>
            <a:r>
              <a:rPr sz="1800">
                <a:latin typeface="Courier"/>
              </a:rPr>
              <a:t>(t0))</a:t>
            </a:r>
            <a:br/>
            <a:r>
              <a:rPr sz="1800">
                <a:latin typeface="Courier"/>
              </a:rPr>
              <a:t>province_data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(t0_date)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Inf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31 x 9
##    Province_State   Lat  Long data         K        B     t0        v t0_date   
##    &lt;chr&gt;          &lt;dbl&gt; &lt;dbl&gt; &lt;list&gt;   &lt;dbl&gt;    &lt;dbl&gt;  &lt;dbl&gt;    &lt;dbl&gt; &lt;date&gt;    
##  1 Fujian          26.1 118.  &lt;tibbl~ 3.66e2  -0.0722 18109. -5.41e+0 2019-08-01
##  2 Shanghai        31.2 121.  &lt;tibbl~ 6.10e2   0.0459 18241.  3.17e-2 2019-12-11
##  3 Sichuan         30.6 103.  &lt;tibbl~ 5.52e2   0.129  18257.  8.51e-3 2019-12-27
##  4 Gansu           37.8 101.  &lt;tibbl~ 1.38e2   0.102  18258.  9.56e-3 2019-12-27
##  5 Qinghai         35.7  96.0 &lt;tibbl~ 1.80e1   0.126  18261.  2.53e-2 2019-12-30
##  6 Liaoning        41.3 123.  &lt;tibbl~ 1.35e2   0.0755 18262.  9.31e-2 2020-01-01
##  7 Yunnan          25.0 101.  &lt;tibbl~ 1.80e2   0.119  18264.  3.45e-2 2020-01-02
##  8 Tianjin         39.3 117.  &lt;tibbl~ 1.73e2   0.104  18267.  2.84e-2 2020-01-06
##  9 Zhejiang        29.2 120.  &lt;tibbl~ 1.25e3   0.140  18268.  2.33e-2 2020-01-06
## 10 Hong Kong       22.3 114.  &lt;tibbl~ 5.32e2  -0.521  18269. -5.12e+0 2020-01-07
## 11 Guangdong       23.3 113.  &lt;tibbl~ 1.51e3   0.125  18269.  2.86e-2 2020-01-07
## 12 Heilongjiang    47.9 128.  &lt;tibbl~ 7.17e2   0.115  18270. -3.52e-3 2020-01-08
## 13 Shandong        36.3 118.  &lt;tibbl~ 7.82e2   0.109  18274.  8.86e-2 2020-01-13
## 14 Macau           22.2 114.  &lt;tibbl~ 2.81e1  -0.438  18275. -3.64e+0 2020-01-13
## 15 Chongqing       30.1 108.  &lt;tibbl~ 5.79e2   0.181  18283.  1.87e-1 2020-01-21
## 16 Shaanxi         35.2 109.  &lt;tibbl~ 2.53e2   0.142  18285. -1.43e-2 2020-01-24
## 17 Jilin           43.7 126.  &lt;tibbl~ 9.99e1   0.166  18285. -2.34e-3 2020-01-24
## 18 Guangxi         23.8 109.  &lt;tibbl~ 2.54e2   0.183  18290.  4.72e-1 2020-01-28
## 19 Ningxia         37.3 106.  &lt;tibbl~ 7.50e1   0.165  18290.  3.94e-1 2020-01-29
## 20 Hunan           27.6 112.  &lt;tibbl~ 1.02e3   0.236  18291.  4.63e-1 2020-01-29
## 21 Jiangsu         33.0 119.  &lt;tibbl~ 6.42e2   0.207  18291.  4.49e-1 2020-01-30
## 22 Henan           33.9 114.  &lt;tibbl~ 1.28e3   0.237  18292.  5.26e-1 2020-01-31
## 23 Jiangxi         27.6 116.  &lt;tibbl~ 9.38e2   0.261  18294.  6.45e-1 2020-02-01
## 24 Hebei           39.5 116.  &lt;tibbl~ 3.23e2   0.195  18295.  6.31e-1 2020-02-02
## 25 Anhui           31.8 117.  &lt;tibbl~ 9.92e2   0.273  18296.  9.03e-1 2020-02-03
## 26 Hainan          19.2 110.  &lt;tibbl~ 1.68e2   0.296  18299.  1.74e+0 2020-02-06
## 27 Guizhou         26.8 107.  &lt;tibbl~ 1.46e2   0.376  18300.  1.66e+0 2020-02-08
## 28 Xinjiang        41.1  85.2 &lt;tibbl~ 7.62e1   0.324  18303.  2.14e+0 2020-02-10
## 29 Hubei           31.0 112.  &lt;tibbl~ 6.77e4   0.269  18304.  1.39e+0 2020-02-11
## 30 &lt;NA&gt;             0     0   &lt;tibbl~ 7.09e2   0.630  18310.  2.69e+0 2020-02-18
## 31 Inner Mongolia  44.1 114.  &lt;tibbl~ 1.73e2 122.     18372.  3.57e+3 2020-04-20</a:t>
            </a:r>
          </a:p>
        </p:txBody>
      </p:sp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Join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province</a:t>
            </a:r>
            <a:r>
              <a:rPr/>
              <a:t> </a:t>
            </a:r>
            <a:r>
              <a:rPr/>
              <a:t>totals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province_data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left_join</a:t>
            </a:r>
            <a:r>
              <a:rPr sz="1800">
                <a:latin typeface="Courier"/>
              </a:rPr>
              <a:t>(Confirmed_totals)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!</a:t>
            </a:r>
            <a:r>
              <a:rPr sz="1800" b="1">
                <a:solidFill>
                  <a:srgbClr val="007020"/>
                </a:solidFill>
                <a:latin typeface="Courier"/>
              </a:rPr>
              <a:t>is.na</a:t>
            </a:r>
            <a:r>
              <a:rPr sz="1800">
                <a:latin typeface="Courier"/>
              </a:rPr>
              <a:t>(Province_State))</a:t>
            </a:r>
            <a:br/>
            <a:r>
              <a:rPr sz="1800">
                <a:latin typeface="Courier"/>
              </a:rPr>
              <a:t>pd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Inf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width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Inf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30 x 17
##    Province_State   Lat  Long data                    K        B     t0
##    &lt;chr&gt;          &lt;dbl&gt; &lt;dbl&gt; &lt;list&gt;              &lt;dbl&gt;    &lt;dbl&gt;  &lt;dbl&gt;
##  1 Anhui           31.8 117.  &lt;tibble [93 x 6]&gt;   992.    0.273  18296.
##  2 Chongqing       30.1 108.  &lt;tibble [93 x 6]&gt;   579.    0.181  18283.
##  3 Fujian          26.1 118.  &lt;tibble [93 x 6]&gt;   366.   -0.0722 18109.
##  4 Gansu           37.8 101.  &lt;tibble [92 x 6]&gt;   138.    0.102  18258.
##  5 Guangdong       23.3 113.  &lt;tibble [93 x 6]&gt;  1507.    0.125  18269.
##  6 Guangxi         23.8 109.  &lt;tibble [93 x 6]&gt;   254.    0.183  18290.
##  7 Guizhou         26.8 107.  &lt;tibble [93 x 6]&gt;   146.    0.376  18300.
##  8 Hainan          19.2 110.  &lt;tibble [93 x 6]&gt;   168.    0.296  18299.
##  9 Hebei           39.5 116.  &lt;tibble [93 x 6]&gt;   323.    0.195  18295.
## 10 Heilongjiang    47.9 128.  &lt;tibble [92 x 6]&gt;   717.    0.115  18270.
## 11 Henan           33.9 114.  &lt;tibble [93 x 6]&gt;  1276.    0.237  18292.
## 12 Hong Kong       22.3 114.  &lt;tibble [92 x 6]&gt;   532.   -0.521  18269.
## 13 Hubei           31.0 112.  &lt;tibble [93 x 6]&gt; 67686.    0.269  18304.
## 14 Hunan           27.6 112.  &lt;tibble [93 x 6]&gt;  1020.    0.236  18291.
## 15 Inner Mongolia  44.1 114.  &lt;tibble [91 x 6]&gt;   173.  122.     18372.
## 16 Jiangsu         33.0 119.  &lt;tibble [93 x 6]&gt;   642.    0.207  18291.
## 17 Jiangxi         27.6 116.  &lt;tibble [93 x 6]&gt;   938.    0.261  18294.
## 18 Jilin           43.7 126.  &lt;tibble [92 x 6]&gt;    99.9   0.166  18285.
## 19 Liaoning        41.3 123.  &lt;tibble [93 x 6]&gt;   135.    0.0755 18262.
## 20 Macau           22.2 114.  &lt;tibble [93 x 6]&gt;    28.1  -0.438  18275.
## 21 Ningxia         37.3 106.  &lt;tibble [93 x 6]&gt;    75.0   0.165  18290.
## 22 Qinghai         35.7  96.0 &lt;tibble [90 x 6]&gt;    18.0   0.126  18261.
## 23 Shaanxi         35.2 109.  &lt;tibble [92 x 6]&gt;   253.    0.142  18285.
## 24 Shandong        36.3 118.  &lt;tibble [93 x 6]&gt;   782.    0.109  18274.
## 25 Shanghai        31.2 121.  &lt;tibble [93 x 6]&gt;   610.    0.0459 18241.
## 26 Sichuan         30.6 103.  &lt;tibble [93 x 6]&gt;   552.    0.129  18257.
## 27 Tianjin         39.3 117.  &lt;tibble [93 x 6]&gt;   173.    0.104  18267.
## 28 Xinjiang        41.1  85.2 &lt;tibble [92 x 6]&gt;    76.2   0.324  18303.
## 29 Yunnan          25.0 101.  &lt;tibble [93 x 6]&gt;   180.    0.119  18264.
## 30 Zhejiang        29.2 120.  &lt;tibble [93 x 6]&gt;  1254.    0.140  18268.
##             v t0_date    Country_State        Date_first_case Deaths_per_mill
##         &lt;dbl&gt; &lt;date&gt;     &lt;chr&gt;                &lt;date&gt;                    &lt;dbl&gt;
##  1    0.903   2020-02-03 China_Anhui          2020-01-22               0.0949
##  2    0.187   2020-01-21 China_Chongqing      2020-01-22               0.193 
##  3   -5.41    2019-08-01 China_Fujian         2020-01-22               0.0254
##  4    0.00956 2019-12-27 China_Gansu          2020-01-23               0.0758
##  5    0.0286  2020-01-07 China_Guangdong      2020-01-22               0.0705
##  6    0.472   2020-01-28 China_Guangxi        2020-01-22               0.0406
##  7    1.66    2020-02-08 China_Guizhou        2020-01-22               0.0556
##  8    1.74    2020-02-06 China_Hainan         2020-01-22               0.642 
##  9    0.631   2020-02-02 China_Hebei          2020-01-22               0.0794
## 10   -0.00352 2020-01-08 China_Heilongjiang   2020-01-23               0.345 
## 11    0.526   2020-01-31 China_Henan          2020-01-22               0.229 
## 12   -5.12    2020-01-07 China_Hong Kong      2020-01-23               0.534 
## 13    1.39    2020-02-11 China_Hubei          2020-01-22              76.3   
## 14    0.463   2020-01-29 China_Hunan          2020-01-22               0.0580
## 15 3566.      2020-04-20 China_Inner Mongolia 2020-01-24               0.0395
## 16    0.449   2020-01-30 China_Jiangsu        2020-01-22               0     
## 17    0.645   2020-02-01 China_Jiangxi        2020-01-22               0.0215
## 18   -0.00234 2020-01-24 China_Jilin          2020-01-23               0.0370
## 19    0.0931  2020-01-01 China_Liaoning       2020-01-22               0.0459
## 20   -3.64    2020-01-13 China_Macau          2020-01-22               0     
## 21    0.394   2020-01-29 China_Ningxia        2020-01-22               0     
## 22    0.0253  2019-12-30 China_Qinghai        2020-01-25               0     
## 23   -0.0143  2020-01-24 China_Shaanxi        2020-01-23               0.0776
## 24    0.0886  2020-01-13 China_Shandong       2020-01-22               0.0697
## 25    0.0317  2019-12-11 China_Shanghai       2020-01-22               0.289 
## 26    0.00851 2019-12-27 China_Sichuan        2020-01-22               0.0360
## 27    0.0284  2020-01-06 China_Tianjin        2020-01-22               0.192 
## 28    2.14    2020-02-10 China_Xinjiang       2020-01-23               0.121 
## 29    0.0345  2020-01-02 China_Yunnan         2020-01-22               0.0414
## 30    0.0233  2020-01-06 China_Zhejiang       2020-01-22               0.0174
##    Deaths Confirmed_cases Population Country_Region continent
##     &lt;dbl&gt;           &lt;dbl&gt;      &lt;dbl&gt; &lt;chr&gt;          &lt;chr&gt;    
##  1      6             991   63240000 China          Asia     
##  2      6             579   31020000 China          Asia     
##  3      1             355   39410000 China          Asia     
##  4      2             139   26370000 China          Asia     
##  5      8            1585  113460000 China          Asia     
##  6      2             254   49260000 China          Asia     
##  7      2             147   36000000 China          Asia     
##  8      6             168    9340000 China          Asia     
##  9      6             328   75560000 China          Asia     
## 10     13             928   37730000 China          Asia     
## 11     22            1276   96050000 China          Asia     
## 12      4            1035    7496988 China          Asia     
## 13   4512           68128   59170000 China          Asia     
## 14      4            1019   68990000 China          Asia     
## 15      1             194   25340000 China          Asia     
## 16      0             653   80510000 China          Asia     
## 17      1             937   46480000 China          Asia     
## 18      1             108   27040000 China          Asia     
## 19      2             146   43590000 China          Asia     
## 20      0              45     649342 China          Asia     
## 21      0              75    6880000 China          Asia     
## 22      0              18    6030000 China          Asia     
## 23      3             279   38640000 China          Asia     
## 24      7             787  100470000 China          Asia     
## 25      7             641   24240000 China          Asia     
## 26      3             561   83410000 China          Asia     
## 27      3             189   15600000 China          Asia     
## 28      3              76   24870000 China          Asia     
## 29      2             184   48300000 China          Asia     
## 30      1            1268   57370000 China          Asia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Join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uid_lookup_url &lt;-</a:t>
            </a:r>
            <a:r>
              <a:rPr sz="1800">
                <a:solidFill>
                  <a:srgbClr val="4070A0"/>
                </a:solidFill>
                <a:latin typeface="Courier"/>
              </a:rPr>
              <a:t> "https://raw.githubusercontent.com/CSSEGISandData/COVID-19/master/csse_covid_19_data/UID_ISO_FIPS_LookUp_Table.csv"</a:t>
            </a:r>
            <a:br/>
            <a:r>
              <a:rPr sz="1800">
                <a:latin typeface="Courier"/>
              </a:rPr>
              <a:t>uid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(uid_lookup_url)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(Lat, Long_, Combined_Key, code3, iso2, iso3, Admin2))</a:t>
            </a:r>
            <a:br/>
            <a:r>
              <a:rPr sz="1800">
                <a:latin typeface="Courier"/>
              </a:rPr>
              <a:t>global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global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left_join</a:t>
            </a:r>
            <a:r>
              <a:rPr sz="1800">
                <a:latin typeface="Courier"/>
              </a:rPr>
              <a:t>(uid, </a:t>
            </a:r>
            <a:r>
              <a:rPr sz="1800">
                <a:solidFill>
                  <a:srgbClr val="902000"/>
                </a:solidFill>
                <a:latin typeface="Courier"/>
              </a:rPr>
              <a:t>by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"Province_State"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"Country_Region"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(UID, FIPS))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(Province_State, Country_Region, Date,</a:t>
            </a:r>
            <a:br/>
            <a:r>
              <a:rPr sz="1800">
                <a:latin typeface="Courier"/>
              </a:rPr>
              <a:t>         Confirmed_cases, Deaths, Population,</a:t>
            </a:r>
            <a:br/>
            <a:r>
              <a:rPr sz="1800">
                <a:latin typeface="Courier"/>
              </a:rPr>
              <a:t>         Lat, Long)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Tidyverse for COVID19 Data Analysis</dc:title>
  <dc:creator>J. Wall</dc:creator>
  <cp:keywords/>
  <dcterms:created xsi:type="dcterms:W3CDTF">2020-04-24T17:35:28Z</dcterms:created>
  <dcterms:modified xsi:type="dcterms:W3CDTF">2020-04-24T17:35:28Z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2020-04-24</vt:lpwstr>
  </property>
  <property fmtid="{D5CDD505-2E9C-101B-9397-08002B2CF9AE}" pid="3" name="output">
    <vt:lpwstr/>
  </property>
</Properties>
</file>