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11" r:id="rId3"/>
    <p:sldId id="424" r:id="rId5"/>
    <p:sldId id="425" r:id="rId6"/>
    <p:sldId id="450" r:id="rId7"/>
    <p:sldId id="426" r:id="rId8"/>
    <p:sldId id="447" r:id="rId9"/>
    <p:sldId id="428" r:id="rId10"/>
    <p:sldId id="452" r:id="rId11"/>
    <p:sldId id="429" r:id="rId12"/>
    <p:sldId id="430" r:id="rId13"/>
    <p:sldId id="431" r:id="rId14"/>
    <p:sldId id="432" r:id="rId15"/>
    <p:sldId id="433" r:id="rId16"/>
    <p:sldId id="451" r:id="rId17"/>
    <p:sldId id="438" r:id="rId18"/>
    <p:sldId id="439" r:id="rId19"/>
    <p:sldId id="449" r:id="rId20"/>
    <p:sldId id="440" r:id="rId21"/>
    <p:sldId id="441" r:id="rId22"/>
    <p:sldId id="442" r:id="rId23"/>
    <p:sldId id="443" r:id="rId24"/>
    <p:sldId id="444" r:id="rId25"/>
    <p:sldId id="445" r:id="rId26"/>
    <p:sldId id="446" r:id="rId27"/>
    <p:sldId id="434" r:id="rId28"/>
    <p:sldId id="435" r:id="rId29"/>
    <p:sldId id="436" r:id="rId30"/>
    <p:sldId id="437" r:id="rId31"/>
    <p:sldId id="448" r:id="rId32"/>
    <p:sldId id="418"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9D9D9"/>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273" y="-117"/>
      </p:cViewPr>
      <p:guideLst>
        <p:guide orient="horz" pos="2116"/>
        <p:guide pos="3865"/>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b="1" dirty="0">
                <a:cs typeface="微软雅黑" panose="020B0503020204020204" pitchFamily="34" charset="-122"/>
                <a:sym typeface="+mn-ea"/>
              </a:rPr>
              <a:t>大多数 UNIX 系统如 AIX、HP-UX 等是无法安装在 x86 服务器和个人计算机上的</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b="1" dirty="0">
                <a:cs typeface="微软雅黑" panose="020B0503020204020204" pitchFamily="34" charset="-122"/>
                <a:sym typeface="+mn-ea"/>
              </a:rPr>
              <a:t>大多数 UNIX 系统如 AIX、HP-UX 等是无法安装在 x86 服务器和个人计算机上的</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b="1" dirty="0">
                <a:cs typeface="微软雅黑" panose="020B0503020204020204" pitchFamily="34" charset="-122"/>
                <a:sym typeface="+mn-ea"/>
              </a:rPr>
              <a:t>大多数 UNIX 系统如 AIX、HP-UX 等是无法安装在 x86 服务器和个人计算机上的</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b="1" dirty="0">
                <a:cs typeface="微软雅黑" panose="020B0503020204020204" pitchFamily="34" charset="-122"/>
                <a:sym typeface="+mn-ea"/>
              </a:rPr>
              <a:t>大多数 UNIX 系统如 AIX、HP-UX 等是无法安装在 x86 服务器和个人计算机上的</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b="1" dirty="0">
                <a:cs typeface="微软雅黑" panose="020B0503020204020204" pitchFamily="34" charset="-122"/>
                <a:sym typeface="+mn-ea"/>
              </a:rPr>
              <a:t>大多数 UNIX 系统如 AIX、HP-UX 等是无法安装在 x86 服务器和个人计算机上的</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b="1" dirty="0">
                <a:cs typeface="微软雅黑" panose="020B0503020204020204" pitchFamily="34" charset="-122"/>
                <a:sym typeface="+mn-ea"/>
              </a:rPr>
              <a:t>大多数 UNIX 系统如 AIX、HP-UX 等是无法安装在 x86 服务器和个人计算机上的</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b="1" dirty="0">
                <a:cs typeface="微软雅黑" panose="020B0503020204020204" pitchFamily="34" charset="-122"/>
                <a:sym typeface="+mn-ea"/>
              </a:rPr>
              <a:t>大多数 UNIX 系统如 AIX、HP-UX 等是无法安装在 x86 服务器和个人计算机上的</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b="1" dirty="0">
                <a:cs typeface="微软雅黑" panose="020B0503020204020204" pitchFamily="34" charset="-122"/>
                <a:sym typeface="+mn-ea"/>
              </a:rPr>
              <a:t>大多数 UNIX 系统如 AIX、HP-UX 等是无法安装在 x86 服务器和个人计算机上的</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defRPr u="none" strike="noStrike" kern="1200" cap="none" spc="150" normalizeH="0" baseline="0">
                <a:uFillTx/>
              </a:defRPr>
            </a:lvl1pPr>
            <a:lvl2pPr marL="685800" indent="-228600" defTabSz="914400" eaLnBrk="1" fontAlgn="auto" latinLnBrk="0" hangingPunct="1">
              <a:lnSpc>
                <a:spcPct val="120000"/>
              </a:lnSpc>
              <a:tabLst>
                <a:tab pos="1609725" algn="l"/>
                <a:tab pos="1609725" algn="l"/>
                <a:tab pos="1609725" algn="l"/>
                <a:tab pos="1609725" algn="l"/>
              </a:tabLst>
              <a:defRPr u="none" strike="noStrike" kern="1200" cap="none" spc="150" normalizeH="0" baseline="0">
                <a:uFillTx/>
              </a:defRPr>
            </a:lvl2pPr>
            <a:lvl3pPr marL="1143000" indent="-228600" eaLnBrk="1" fontAlgn="auto" latinLnBrk="0" hangingPunct="1">
              <a:lnSpc>
                <a:spcPct val="120000"/>
              </a:lnSpc>
              <a:defRPr u="none" strike="noStrike" kern="1200" cap="none" spc="150" normalizeH="0" baseline="0">
                <a:uFillTx/>
              </a:defRPr>
            </a:lvl3pPr>
            <a:lvl4pPr marL="1600200" indent="-228600" eaLnBrk="1" fontAlgn="auto" latinLnBrk="0" hangingPunct="1">
              <a:lnSpc>
                <a:spcPct val="120000"/>
              </a:lnSpc>
              <a:defRPr u="none" strike="noStrike" kern="1200" cap="none" spc="150" normalizeH="0" baseline="0">
                <a:uFillTx/>
              </a:defRPr>
            </a:lvl4pPr>
            <a:lvl5pPr marL="2057400" indent="-228600" eaLnBrk="1" fontAlgn="auto" latinLnBrk="0" hangingPunct="1">
              <a:lnSpc>
                <a:spcPct val="120000"/>
              </a:lnSpc>
              <a:defRPr u="none" strike="noStrike" kern="1200" cap="none" spc="150" normalizeH="0" baseline="0">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defRPr kumimoji="0" lang="zh-CN" altLang="en-US" sz="18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uFillTx/>
                <a:latin typeface="Arial" panose="020B0604020202020204" pitchFamily="34" charset="0"/>
                <a:ea typeface="微软雅黑" panose="020B0503020204020204" pitchFamily="34" charset="-122"/>
                <a:cs typeface="+mn-cs"/>
                <a:sym typeface="+mn-ea"/>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defRPr sz="1600" u="none" strike="noStrike" kern="1200" cap="none" spc="150" normalizeH="0" baseline="0">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tabLst>
                <a:tab pos="1609725" algn="l"/>
                <a:tab pos="1609725" algn="l"/>
                <a:tab pos="1609725" algn="l"/>
                <a:tab pos="1609725" algn="l"/>
              </a:tabLst>
              <a:defRPr sz="1600" u="none" strike="noStrike" kern="1200" cap="none" spc="150" normalizeH="0" baseline="0">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defRPr sz="1600" u="none" strike="noStrike" kern="1200" cap="none" spc="150" normalizeH="0" baseline="0">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defRPr sz="1400" u="none" strike="noStrike" kern="1200" cap="none" spc="150" normalizeH="0" baseline="0">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defRPr u="none" strike="noStrike" kern="1200" cap="none" spc="150" normalizeH="0" baseline="0">
                <a:uFillTx/>
              </a:defRPr>
            </a:lvl1pPr>
            <a:lvl2pPr marL="685800" indent="-228600" defTabSz="914400" eaLnBrk="1" fontAlgn="auto" latinLnBrk="0" hangingPunct="1">
              <a:lnSpc>
                <a:spcPct val="120000"/>
              </a:lnSpc>
              <a:spcAft>
                <a:spcPts val="600"/>
              </a:spcAft>
              <a:tabLst>
                <a:tab pos="1609725" algn="l"/>
                <a:tab pos="1609725" algn="l"/>
                <a:tab pos="1609725" algn="l"/>
                <a:tab pos="1609725" algn="l"/>
              </a:tabLst>
              <a:defRPr u="none" strike="noStrike" kern="1200" cap="none" spc="150" normalizeH="0" baseline="0">
                <a:uFillTx/>
              </a:defRPr>
            </a:lvl2pPr>
            <a:lvl3pPr marL="1143000" indent="-228600" eaLnBrk="1" fontAlgn="auto" latinLnBrk="0" hangingPunct="1">
              <a:lnSpc>
                <a:spcPct val="120000"/>
              </a:lnSpc>
              <a:spcAft>
                <a:spcPts val="600"/>
              </a:spcAft>
              <a:defRPr u="none" strike="noStrike" kern="1200" cap="none" spc="150" normalizeH="0" baseline="0">
                <a:uFillTx/>
              </a:defRPr>
            </a:lvl3pPr>
            <a:lvl4pPr marL="1600200" indent="-228600" eaLnBrk="1" fontAlgn="auto" latinLnBrk="0" hangingPunct="1">
              <a:lnSpc>
                <a:spcPct val="120000"/>
              </a:lnSpc>
              <a:spcAft>
                <a:spcPts val="300"/>
              </a:spcAft>
              <a:defRPr u="none" strike="noStrike" kern="1200" cap="none" spc="150" normalizeH="0" baseline="0">
                <a:uFillTx/>
              </a:defRPr>
            </a:lvl4pPr>
            <a:lvl5pPr marL="2057400" indent="-228600" eaLnBrk="1" fontAlgn="auto" latinLnBrk="0" hangingPunct="1">
              <a:lnSpc>
                <a:spcPct val="120000"/>
              </a:lnSpc>
              <a:spcAft>
                <a:spcPts val="300"/>
              </a:spcAft>
              <a:defRPr u="none" strike="noStrike" kern="1200" cap="none" spc="150" normalizeH="0" baseline="0">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3.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tags" Target="../tags/tag67.xml"/><Relationship Id="rId2" Type="http://schemas.openxmlformats.org/officeDocument/2006/relationships/image" Target="../media/image5.png"/><Relationship Id="rId1" Type="http://schemas.openxmlformats.org/officeDocument/2006/relationships/tags" Target="../tags/tag66.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image" Target="../media/image5.png"/><Relationship Id="rId1" Type="http://schemas.openxmlformats.org/officeDocument/2006/relationships/tags" Target="../tags/tag68.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tags" Target="../tags/tag71.xml"/><Relationship Id="rId2" Type="http://schemas.openxmlformats.org/officeDocument/2006/relationships/image" Target="../media/image23.png"/><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tags" Target="../tags/tag72.xml"/><Relationship Id="rId2" Type="http://schemas.openxmlformats.org/officeDocument/2006/relationships/image" Target="../media/image24.png"/><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5.png"/><Relationship Id="rId2" Type="http://schemas.openxmlformats.org/officeDocument/2006/relationships/hyperlink" Target="https://github.com/JaneYang123/Git-bash-here" TargetMode="Externa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6.jpeg"/><Relationship Id="rId2" Type="http://schemas.openxmlformats.org/officeDocument/2006/relationships/tags" Target="../tags/tag73.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xml"/><Relationship Id="rId3" Type="http://schemas.openxmlformats.org/officeDocument/2006/relationships/tags" Target="../tags/tag74.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tags" Target="../tags/tag65.xml"/><Relationship Id="rId2" Type="http://schemas.openxmlformats.org/officeDocument/2006/relationships/image" Target="../media/image5.png"/><Relationship Id="rId1" Type="http://schemas.openxmlformats.org/officeDocument/2006/relationships/tags" Target="../tags/tag6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 descr="图像"/>
          <p:cNvPicPr>
            <a:picLocks noChangeAspect="1"/>
          </p:cNvPicPr>
          <p:nvPr/>
        </p:nvPicPr>
        <p:blipFill>
          <a:blip r:embed="rId1"/>
          <a:stretch>
            <a:fillRect/>
          </a:stretch>
        </p:blipFill>
        <p:spPr>
          <a:xfrm>
            <a:off x="0" y="0"/>
            <a:ext cx="12192000" cy="1021715"/>
          </a:xfrm>
          <a:prstGeom prst="rect">
            <a:avLst/>
          </a:prstGeom>
          <a:solidFill>
            <a:srgbClr val="00524C"/>
          </a:solidFill>
          <a:ln w="12700">
            <a:noFill/>
          </a:ln>
        </p:spPr>
      </p:pic>
      <p:sp>
        <p:nvSpPr>
          <p:cNvPr id="137" name="文本框 136"/>
          <p:cNvSpPr txBox="1"/>
          <p:nvPr/>
        </p:nvSpPr>
        <p:spPr>
          <a:xfrm>
            <a:off x="1775460" y="1313180"/>
            <a:ext cx="8721090" cy="3876675"/>
          </a:xfrm>
          <a:prstGeom prst="rect">
            <a:avLst/>
          </a:prstGeom>
          <a:noFill/>
        </p:spPr>
        <p:txBody>
          <a:bodyPr wrap="square" rtlCol="0">
            <a:spAutoFit/>
          </a:bodyPr>
          <a:lstStyle/>
          <a:p>
            <a:pPr algn="ctr">
              <a:lnSpc>
                <a:spcPct val="150000"/>
              </a:lnSpc>
            </a:pPr>
            <a:r>
              <a:rPr lang="en-US" altLang="zh-CN" sz="7200" b="1">
                <a:solidFill>
                  <a:schemeClr val="tx1"/>
                </a:solidFill>
              </a:rPr>
              <a:t>实用生物信息学技术</a:t>
            </a:r>
            <a:r>
              <a:rPr lang="en-US" altLang="zh-CN" sz="7200">
                <a:solidFill>
                  <a:schemeClr val="tx1"/>
                </a:solidFill>
              </a:rPr>
              <a:t>项目汇报</a:t>
            </a:r>
            <a:endParaRPr lang="en-US" altLang="zh-CN" sz="7200">
              <a:solidFill>
                <a:schemeClr val="tx1"/>
              </a:solidFill>
            </a:endParaRPr>
          </a:p>
          <a:p>
            <a:pPr algn="ctr">
              <a:lnSpc>
                <a:spcPct val="150000"/>
              </a:lnSpc>
            </a:pPr>
            <a:endParaRPr lang="zh-CN" altLang="en-US" sz="2000">
              <a:solidFill>
                <a:schemeClr val="tx1"/>
              </a:solidFill>
            </a:endParaRPr>
          </a:p>
        </p:txBody>
      </p:sp>
      <p:sp>
        <p:nvSpPr>
          <p:cNvPr id="138" name="文本框 137"/>
          <p:cNvSpPr txBox="1"/>
          <p:nvPr/>
        </p:nvSpPr>
        <p:spPr>
          <a:xfrm>
            <a:off x="8698230" y="5510530"/>
            <a:ext cx="2919095" cy="829945"/>
          </a:xfrm>
          <a:prstGeom prst="rect">
            <a:avLst/>
          </a:prstGeom>
          <a:noFill/>
        </p:spPr>
        <p:txBody>
          <a:bodyPr wrap="square" rtlCol="0">
            <a:spAutoFit/>
          </a:bodyPr>
          <a:lstStyle/>
          <a:p>
            <a:pPr algn="ctr">
              <a:lnSpc>
                <a:spcPct val="100000"/>
              </a:lnSpc>
            </a:pPr>
            <a:r>
              <a:rPr lang="en-US" altLang="zh-CN" sz="2400" b="1">
                <a:solidFill>
                  <a:schemeClr val="tx1"/>
                </a:solidFill>
              </a:rPr>
              <a:t>Git bash here</a:t>
            </a:r>
            <a:r>
              <a:rPr lang="zh-CN" altLang="en-US" sz="2400" b="1">
                <a:solidFill>
                  <a:schemeClr val="tx1"/>
                </a:solidFill>
              </a:rPr>
              <a:t>小组</a:t>
            </a:r>
            <a:endParaRPr lang="zh-CN" altLang="en-US" sz="2400" b="1">
              <a:solidFill>
                <a:schemeClr val="tx1"/>
              </a:solidFill>
            </a:endParaRPr>
          </a:p>
          <a:p>
            <a:pPr algn="ctr">
              <a:lnSpc>
                <a:spcPct val="100000"/>
              </a:lnSpc>
            </a:pPr>
            <a:r>
              <a:rPr lang="en-US" altLang="zh-CN" sz="2400" b="1">
                <a:solidFill>
                  <a:schemeClr val="tx1"/>
                </a:solidFill>
              </a:rPr>
              <a:t>2021.01.06</a:t>
            </a:r>
            <a:endParaRPr lang="en-US" altLang="zh-CN" sz="2400" b="1">
              <a:solidFill>
                <a:schemeClr val="tx1"/>
              </a:solidFill>
            </a:endParaRPr>
          </a:p>
        </p:txBody>
      </p:sp>
      <p:sp>
        <p:nvSpPr>
          <p:cNvPr id="18" name="矩形 17"/>
          <p:cNvSpPr/>
          <p:nvPr/>
        </p:nvSpPr>
        <p:spPr>
          <a:xfrm>
            <a:off x="1176655" y="280670"/>
            <a:ext cx="5641975" cy="460375"/>
          </a:xfrm>
          <a:prstGeom prst="rect">
            <a:avLst/>
          </a:prstGeom>
        </p:spPr>
        <p:txBody>
          <a:bodyPr wrap="square">
            <a:spAutoFit/>
          </a:bodyPr>
          <a:lstStyle/>
          <a:p>
            <a:pPr algn="l"/>
            <a:r>
              <a:rPr lang="zh-CN" altLang="en-US" sz="2400" b="1" dirty="0">
                <a:solidFill>
                  <a:schemeClr val="bg1"/>
                </a:solidFill>
                <a:sym typeface="+mn-ea"/>
              </a:rPr>
              <a:t>中国农业科学院深圳农业基因组研究所</a:t>
            </a:r>
            <a:endParaRPr lang="zh-CN" altLang="en-US" sz="2400" b="1" dirty="0">
              <a:solidFill>
                <a:schemeClr val="bg1"/>
              </a:solidFill>
              <a:sym typeface="+mn-ea"/>
            </a:endParaRPr>
          </a:p>
        </p:txBody>
      </p:sp>
      <p:pic>
        <p:nvPicPr>
          <p:cNvPr id="10243" name="Picture 2" descr="图像"/>
          <p:cNvPicPr>
            <a:picLocks noChangeAspect="1"/>
          </p:cNvPicPr>
          <p:nvPr/>
        </p:nvPicPr>
        <p:blipFill>
          <a:blip r:embed="rId2"/>
          <a:stretch>
            <a:fillRect/>
          </a:stretch>
        </p:blipFill>
        <p:spPr>
          <a:xfrm>
            <a:off x="21590" y="16510"/>
            <a:ext cx="981075" cy="981710"/>
          </a:xfrm>
          <a:prstGeom prst="rect">
            <a:avLst/>
          </a:prstGeom>
          <a:noFill/>
          <a:ln w="12700">
            <a:noFill/>
          </a:ln>
        </p:spPr>
      </p:pic>
      <p:sp>
        <p:nvSpPr>
          <p:cNvPr id="2" name="文本框 1"/>
          <p:cNvSpPr txBox="1"/>
          <p:nvPr/>
        </p:nvSpPr>
        <p:spPr>
          <a:xfrm>
            <a:off x="4046220" y="4781550"/>
            <a:ext cx="4363720" cy="922020"/>
          </a:xfrm>
          <a:prstGeom prst="rect">
            <a:avLst/>
          </a:prstGeom>
          <a:noFill/>
        </p:spPr>
        <p:txBody>
          <a:bodyPr wrap="square" rtlCol="0">
            <a:spAutoFit/>
          </a:bodyPr>
          <a:lstStyle/>
          <a:p>
            <a:pPr algn="ctr">
              <a:lnSpc>
                <a:spcPct val="150000"/>
              </a:lnSpc>
            </a:pPr>
            <a:r>
              <a:rPr lang="zh-CN" altLang="en-US" b="1">
                <a:sym typeface="+mn-ea"/>
              </a:rPr>
              <a:t>小组成员：杨雨婷、欧阳文琦、张圆圆、杨朋、李智强</a:t>
            </a:r>
            <a:endParaRPr lang="zh-CN" altLang="en-US" b="1"/>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13" descr="图像"/>
          <p:cNvPicPr>
            <a:picLocks noChangeAspect="1"/>
          </p:cNvPicPr>
          <p:nvPr/>
        </p:nvPicPr>
        <p:blipFill>
          <a:blip r:embed="rId1"/>
          <a:stretch>
            <a:fillRect/>
          </a:stretch>
        </p:blipFill>
        <p:spPr>
          <a:xfrm>
            <a:off x="349250" y="317500"/>
            <a:ext cx="11492707" cy="278607"/>
          </a:xfrm>
          <a:prstGeom prst="rect">
            <a:avLst/>
          </a:prstGeom>
          <a:noFill/>
          <a:ln w="12700">
            <a:noFill/>
          </a:ln>
        </p:spPr>
      </p:pic>
      <p:sp>
        <p:nvSpPr>
          <p:cNvPr id="3" name="文本框 2"/>
          <p:cNvSpPr txBox="1"/>
          <p:nvPr/>
        </p:nvSpPr>
        <p:spPr>
          <a:xfrm>
            <a:off x="1265852" y="1122471"/>
            <a:ext cx="9549036" cy="460375"/>
          </a:xfrm>
          <a:prstGeom prst="rect">
            <a:avLst/>
          </a:prstGeom>
          <a:noFill/>
        </p:spPr>
        <p:txBody>
          <a:bodyPr wrap="square" rtlCol="0">
            <a:spAutoFit/>
          </a:bodyPr>
          <a:lstStyle/>
          <a:p>
            <a:pPr marL="285750" indent="-285750">
              <a:buFont typeface="Wingdings" panose="05000000000000000000" charset="0"/>
              <a:buChar char="l"/>
            </a:pPr>
            <a:r>
              <a:rPr lang="zh-CN" altLang="en-US" sz="2400" dirty="0"/>
              <a:t>第三步  把</a:t>
            </a:r>
            <a:r>
              <a:rPr lang="en-US" altLang="zh-CN" sz="2400" dirty="0" err="1"/>
              <a:t>sam</a:t>
            </a:r>
            <a:r>
              <a:rPr lang="zh-CN" altLang="en-US" sz="2400" dirty="0"/>
              <a:t>文件转换为排序</a:t>
            </a:r>
            <a:r>
              <a:rPr lang="en-US" altLang="zh-CN" sz="2400" dirty="0"/>
              <a:t>bam</a:t>
            </a:r>
            <a:r>
              <a:rPr lang="zh-CN" altLang="en-US" sz="2400" dirty="0"/>
              <a:t>文件 </a:t>
            </a:r>
            <a:r>
              <a:rPr lang="zh-CN" altLang="en-US" dirty="0"/>
              <a:t> </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9130" y="1815465"/>
            <a:ext cx="7399655" cy="807720"/>
          </a:xfrm>
          <a:prstGeom prst="rect">
            <a:avLst/>
          </a:prstGeom>
        </p:spPr>
      </p:pic>
      <p:sp>
        <p:nvSpPr>
          <p:cNvPr id="4" name="矩形 3"/>
          <p:cNvSpPr/>
          <p:nvPr/>
        </p:nvSpPr>
        <p:spPr>
          <a:xfrm>
            <a:off x="718019" y="889851"/>
            <a:ext cx="10893020" cy="5860833"/>
          </a:xfrm>
          <a:prstGeom prst="rect">
            <a:avLst/>
          </a:prstGeom>
          <a:noFill/>
          <a:ln w="22225">
            <a:solidFill>
              <a:srgbClr val="C8C8C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5852" y="3841707"/>
            <a:ext cx="9750903" cy="2485450"/>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13" descr="图像"/>
          <p:cNvPicPr>
            <a:picLocks noChangeAspect="1"/>
          </p:cNvPicPr>
          <p:nvPr/>
        </p:nvPicPr>
        <p:blipFill>
          <a:blip r:embed="rId1"/>
          <a:stretch>
            <a:fillRect/>
          </a:stretch>
        </p:blipFill>
        <p:spPr>
          <a:xfrm>
            <a:off x="349250" y="317500"/>
            <a:ext cx="11492707" cy="278607"/>
          </a:xfrm>
          <a:prstGeom prst="rect">
            <a:avLst/>
          </a:prstGeom>
          <a:noFill/>
          <a:ln w="12700">
            <a:noFill/>
          </a:ln>
        </p:spPr>
      </p:pic>
      <p:sp>
        <p:nvSpPr>
          <p:cNvPr id="3" name="文本框 2"/>
          <p:cNvSpPr txBox="1"/>
          <p:nvPr/>
        </p:nvSpPr>
        <p:spPr>
          <a:xfrm>
            <a:off x="1442174" y="816209"/>
            <a:ext cx="7401117" cy="1045210"/>
          </a:xfrm>
          <a:prstGeom prst="rect">
            <a:avLst/>
          </a:prstGeom>
          <a:noFill/>
        </p:spPr>
        <p:txBody>
          <a:bodyPr wrap="square" rtlCol="0">
            <a:spAutoFit/>
          </a:bodyPr>
          <a:lstStyle/>
          <a:p>
            <a:r>
              <a:rPr lang="en-US" altLang="zh-CN" sz="1800" b="1" dirty="0">
                <a:solidFill>
                  <a:schemeClr val="tx1"/>
                </a:solidFill>
                <a:sym typeface="+mn-ea"/>
              </a:rPr>
              <a:t>                                             </a:t>
            </a:r>
            <a:r>
              <a:rPr lang="en-US" altLang="zh-CN" sz="4400" b="1" dirty="0">
                <a:solidFill>
                  <a:schemeClr val="tx1"/>
                </a:solidFill>
                <a:latin typeface="+mj-ea"/>
                <a:ea typeface="+mj-ea"/>
                <a:sym typeface="+mn-ea"/>
              </a:rPr>
              <a:t>4.</a:t>
            </a:r>
            <a:r>
              <a:rPr lang="en-US" altLang="zh-CN" sz="4400" b="1" dirty="0">
                <a:latin typeface="+mj-ea"/>
                <a:ea typeface="+mj-ea"/>
                <a:sym typeface="+mn-ea"/>
              </a:rPr>
              <a:t>I</a:t>
            </a:r>
            <a:r>
              <a:rPr lang="en-US" altLang="zh-CN" sz="4400" b="1" dirty="0">
                <a:solidFill>
                  <a:schemeClr val="tx1"/>
                </a:solidFill>
                <a:latin typeface="+mj-ea"/>
                <a:ea typeface="+mj-ea"/>
                <a:sym typeface="+mn-ea"/>
              </a:rPr>
              <a:t>GV</a:t>
            </a:r>
            <a:r>
              <a:rPr lang="zh-CN" altLang="en-US" sz="4400" b="1" dirty="0">
                <a:solidFill>
                  <a:schemeClr val="tx1"/>
                </a:solidFill>
                <a:latin typeface="+mj-ea"/>
                <a:ea typeface="+mj-ea"/>
                <a:sym typeface="+mn-ea"/>
              </a:rPr>
              <a:t>可视化</a:t>
            </a:r>
            <a:endParaRPr lang="zh-CN" altLang="en-US" sz="4400" b="1" dirty="0">
              <a:solidFill>
                <a:schemeClr val="tx1"/>
              </a:solidFill>
              <a:latin typeface="+mj-ea"/>
              <a:ea typeface="+mj-ea"/>
              <a:sym typeface="+mn-ea"/>
            </a:endParaRPr>
          </a:p>
          <a:p>
            <a:endParaRPr lang="zh-CN" altLang="en-US" dirty="0"/>
          </a:p>
        </p:txBody>
      </p:sp>
      <p:sp>
        <p:nvSpPr>
          <p:cNvPr id="5" name="文本框 4"/>
          <p:cNvSpPr txBox="1"/>
          <p:nvPr/>
        </p:nvSpPr>
        <p:spPr>
          <a:xfrm>
            <a:off x="1270341" y="3020748"/>
            <a:ext cx="8843292" cy="4001095"/>
          </a:xfrm>
          <a:prstGeom prst="rect">
            <a:avLst/>
          </a:prstGeom>
          <a:noFill/>
        </p:spPr>
        <p:txBody>
          <a:bodyPr wrap="square" rtlCol="0">
            <a:spAutoFit/>
          </a:bodyPr>
          <a:lstStyle/>
          <a:p>
            <a:r>
              <a:rPr lang="en-US" altLang="zh-CN" sz="2000" dirty="0"/>
              <a:t>IGV</a:t>
            </a:r>
            <a:r>
              <a:rPr lang="zh-CN" altLang="en-US" sz="2000" dirty="0"/>
              <a:t>的安装：在</a:t>
            </a:r>
            <a:r>
              <a:rPr lang="en-US" altLang="zh-CN" sz="2000" dirty="0"/>
              <a:t>window</a:t>
            </a:r>
            <a:r>
              <a:rPr lang="zh-CN" altLang="en-US" sz="2000" dirty="0"/>
              <a:t>和终端分别安装，需要</a:t>
            </a:r>
            <a:r>
              <a:rPr lang="en-US" altLang="zh-CN" sz="2000" dirty="0"/>
              <a:t>java</a:t>
            </a:r>
            <a:r>
              <a:rPr lang="zh-CN" altLang="en-US" sz="2000" dirty="0"/>
              <a:t>版本环境，我的集群账号不能弹出软件图形化界面。</a:t>
            </a:r>
            <a:endParaRPr lang="en-US" altLang="zh-CN" sz="2000" dirty="0"/>
          </a:p>
          <a:p>
            <a:endParaRPr lang="en-US" altLang="zh-CN" sz="2000" dirty="0"/>
          </a:p>
          <a:p>
            <a:endParaRPr lang="en-US" altLang="zh-CN" sz="2000" dirty="0">
              <a:solidFill>
                <a:srgbClr val="333333"/>
              </a:solidFill>
              <a:latin typeface="-apple-system"/>
            </a:endParaRPr>
          </a:p>
          <a:p>
            <a:endParaRPr lang="en-US" altLang="zh-CN" sz="2000" dirty="0">
              <a:solidFill>
                <a:srgbClr val="333333"/>
              </a:solidFill>
              <a:latin typeface="-apple-system"/>
            </a:endParaRPr>
          </a:p>
          <a:p>
            <a:r>
              <a:rPr lang="zh-CN" altLang="en-US" sz="2000" dirty="0">
                <a:solidFill>
                  <a:srgbClr val="333333"/>
                </a:solidFill>
                <a:latin typeface="-apple-system"/>
              </a:rPr>
              <a:t>首先对生成的</a:t>
            </a:r>
            <a:r>
              <a:rPr lang="en-US" altLang="zh-CN" sz="2000" dirty="0">
                <a:solidFill>
                  <a:srgbClr val="333333"/>
                </a:solidFill>
                <a:latin typeface="-apple-system"/>
              </a:rPr>
              <a:t>bam</a:t>
            </a:r>
            <a:r>
              <a:rPr lang="zh-CN" altLang="en-US" sz="2000" dirty="0">
                <a:solidFill>
                  <a:srgbClr val="333333"/>
                </a:solidFill>
                <a:latin typeface="-apple-system"/>
              </a:rPr>
              <a:t>文件建索引，</a:t>
            </a:r>
            <a:endParaRPr lang="en-US" altLang="zh-CN" sz="2000" dirty="0">
              <a:solidFill>
                <a:srgbClr val="333333"/>
              </a:solidFill>
              <a:latin typeface="-apple-system"/>
            </a:endParaRPr>
          </a:p>
          <a:p>
            <a:r>
              <a:rPr lang="en-US" altLang="zh-CN" sz="2000" dirty="0">
                <a:solidFill>
                  <a:srgbClr val="333333"/>
                </a:solidFill>
                <a:latin typeface="-apple-system"/>
              </a:rPr>
              <a:t>        </a:t>
            </a:r>
            <a:r>
              <a:rPr lang="en-US" altLang="zh-CN" sz="2000" dirty="0" err="1">
                <a:solidFill>
                  <a:srgbClr val="333333"/>
                </a:solidFill>
                <a:latin typeface="-apple-system"/>
              </a:rPr>
              <a:t>samtools</a:t>
            </a:r>
            <a:r>
              <a:rPr lang="en-US" altLang="zh-CN" sz="2000" dirty="0">
                <a:solidFill>
                  <a:srgbClr val="333333"/>
                </a:solidFill>
                <a:latin typeface="-apple-system"/>
              </a:rPr>
              <a:t> index   SRR5070519.1.sorted.bam   SRR5070519.1.sorted.bam.bai</a:t>
            </a:r>
            <a:endParaRPr lang="en-US" altLang="zh-CN" sz="2000" dirty="0">
              <a:solidFill>
                <a:srgbClr val="333333"/>
              </a:solidFill>
              <a:latin typeface="-apple-system"/>
            </a:endParaRPr>
          </a:p>
          <a:p>
            <a:endParaRPr lang="en-US" altLang="zh-CN" sz="2000" dirty="0">
              <a:solidFill>
                <a:srgbClr val="333333"/>
              </a:solidFill>
              <a:latin typeface="-apple-system"/>
            </a:endParaRPr>
          </a:p>
          <a:p>
            <a:r>
              <a:rPr lang="zh-CN" altLang="en-US" sz="2000" dirty="0">
                <a:solidFill>
                  <a:srgbClr val="333333"/>
                </a:solidFill>
                <a:latin typeface="-apple-system"/>
              </a:rPr>
              <a:t>然后</a:t>
            </a:r>
            <a:r>
              <a:rPr lang="zh-CN" altLang="en-US" sz="2000" i="0" dirty="0">
                <a:solidFill>
                  <a:srgbClr val="404040"/>
                </a:solidFill>
                <a:effectLst/>
                <a:latin typeface="-apple-system"/>
              </a:rPr>
              <a:t>导入该</a:t>
            </a:r>
            <a:r>
              <a:rPr lang="en-US" altLang="zh-CN" sz="2000" i="0" dirty="0">
                <a:solidFill>
                  <a:srgbClr val="404040"/>
                </a:solidFill>
                <a:effectLst/>
                <a:latin typeface="-apple-system"/>
              </a:rPr>
              <a:t>bam</a:t>
            </a:r>
            <a:r>
              <a:rPr lang="zh-CN" altLang="en-US" sz="2000" i="0" dirty="0">
                <a:solidFill>
                  <a:srgbClr val="404040"/>
                </a:solidFill>
                <a:effectLst/>
                <a:latin typeface="-apple-system"/>
              </a:rPr>
              <a:t>文件到</a:t>
            </a:r>
            <a:r>
              <a:rPr lang="en-US" altLang="zh-CN" sz="2000" i="0" dirty="0">
                <a:solidFill>
                  <a:srgbClr val="404040"/>
                </a:solidFill>
                <a:effectLst/>
                <a:latin typeface="-apple-system"/>
              </a:rPr>
              <a:t>IGV  </a:t>
            </a:r>
            <a:r>
              <a:rPr lang="zh-CN" altLang="en-US" sz="2000" i="0" dirty="0">
                <a:solidFill>
                  <a:srgbClr val="404040"/>
                </a:solidFill>
                <a:effectLst/>
                <a:latin typeface="-apple-system"/>
              </a:rPr>
              <a:t>，导入前提目录下必须要有</a:t>
            </a:r>
            <a:r>
              <a:rPr lang="en-US" altLang="zh-CN" sz="2000" dirty="0">
                <a:solidFill>
                  <a:srgbClr val="333333"/>
                </a:solidFill>
                <a:latin typeface="-apple-system"/>
              </a:rPr>
              <a:t>SRR5070519.1.sorted.bam.bai</a:t>
            </a:r>
            <a:endParaRPr lang="en-US" altLang="zh-CN" sz="2000" i="0" dirty="0">
              <a:solidFill>
                <a:srgbClr val="404040"/>
              </a:solidFill>
              <a:effectLst/>
              <a:latin typeface="-apple-system"/>
            </a:endParaRPr>
          </a:p>
          <a:p>
            <a:endParaRPr lang="en-US" altLang="zh-CN" dirty="0">
              <a:solidFill>
                <a:srgbClr val="333333"/>
              </a:solidFill>
              <a:latin typeface="-apple-system"/>
            </a:endParaRPr>
          </a:p>
          <a:p>
            <a:endParaRPr lang="en-US" altLang="zh-CN" dirty="0">
              <a:solidFill>
                <a:srgbClr val="333333"/>
              </a:solidFill>
              <a:latin typeface="-apple-system"/>
            </a:endParaRPr>
          </a:p>
          <a:p>
            <a:endParaRPr lang="en-US" altLang="zh-CN" dirty="0"/>
          </a:p>
        </p:txBody>
      </p:sp>
      <p:sp>
        <p:nvSpPr>
          <p:cNvPr id="4" name="矩形 3"/>
          <p:cNvSpPr/>
          <p:nvPr/>
        </p:nvSpPr>
        <p:spPr>
          <a:xfrm>
            <a:off x="1049655" y="1562100"/>
            <a:ext cx="9343390" cy="5073650"/>
          </a:xfrm>
          <a:prstGeom prst="rect">
            <a:avLst/>
          </a:prstGeom>
          <a:noFill/>
          <a:ln w="22225">
            <a:solidFill>
              <a:srgbClr val="C8C8C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270341" y="1635753"/>
            <a:ext cx="8559611" cy="1261884"/>
          </a:xfrm>
          <a:prstGeom prst="rect">
            <a:avLst/>
          </a:prstGeom>
          <a:noFill/>
        </p:spPr>
        <p:txBody>
          <a:bodyPr wrap="square" rtlCol="0">
            <a:spAutoFit/>
          </a:bodyPr>
          <a:lstStyle/>
          <a:p>
            <a:r>
              <a:rPr lang="en-US" altLang="zh-CN" sz="2000" dirty="0"/>
              <a:t>IGV</a:t>
            </a:r>
            <a:r>
              <a:rPr lang="zh-CN" altLang="en-US" sz="2000" dirty="0"/>
              <a:t>可以可视化</a:t>
            </a:r>
            <a:r>
              <a:rPr lang="zh-CN" altLang="en-US" sz="2000" b="0" i="0" dirty="0">
                <a:solidFill>
                  <a:srgbClr val="333333"/>
                </a:solidFill>
                <a:effectLst/>
                <a:latin typeface="-apple-system"/>
              </a:rPr>
              <a:t>转录组测序</a:t>
            </a:r>
            <a:r>
              <a:rPr lang="en-US" altLang="zh-CN" sz="2000" b="0" i="0" dirty="0">
                <a:solidFill>
                  <a:srgbClr val="333333"/>
                </a:solidFill>
                <a:effectLst/>
                <a:latin typeface="-apple-system"/>
              </a:rPr>
              <a:t>Reads</a:t>
            </a:r>
            <a:r>
              <a:rPr lang="zh-CN" altLang="en-US" sz="2000" b="0" i="0" dirty="0">
                <a:solidFill>
                  <a:srgbClr val="333333"/>
                </a:solidFill>
                <a:effectLst/>
                <a:latin typeface="-apple-system"/>
              </a:rPr>
              <a:t>与参考基因组序列比对结果，物种参考基因组序列和注释文件。</a:t>
            </a:r>
            <a:endParaRPr lang="en-US" altLang="zh-CN" sz="2000" b="0" i="0" dirty="0">
              <a:solidFill>
                <a:srgbClr val="333333"/>
              </a:solidFill>
              <a:effectLst/>
              <a:latin typeface="-apple-system"/>
            </a:endParaRPr>
          </a:p>
          <a:p>
            <a:endParaRPr lang="en-US" altLang="zh-CN" b="0" i="0" dirty="0">
              <a:solidFill>
                <a:srgbClr val="333333"/>
              </a:solidFill>
              <a:effectLst/>
              <a:latin typeface="-apple-system"/>
            </a:endParaRPr>
          </a:p>
          <a:p>
            <a:endParaRPr lang="zh-CN" altLang="en-US" dirty="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13" descr="图像"/>
          <p:cNvPicPr>
            <a:picLocks noChangeAspect="1"/>
          </p:cNvPicPr>
          <p:nvPr/>
        </p:nvPicPr>
        <p:blipFill>
          <a:blip r:embed="rId1"/>
          <a:stretch>
            <a:fillRect/>
          </a:stretch>
        </p:blipFill>
        <p:spPr>
          <a:xfrm>
            <a:off x="349250" y="317500"/>
            <a:ext cx="11492707" cy="278607"/>
          </a:xfrm>
          <a:prstGeom prst="rect">
            <a:avLst/>
          </a:prstGeom>
          <a:noFill/>
          <a:ln w="12700">
            <a:noFill/>
          </a:ln>
        </p:spPr>
      </p:pic>
      <p:sp>
        <p:nvSpPr>
          <p:cNvPr id="2" name="文本框 1"/>
          <p:cNvSpPr txBox="1"/>
          <p:nvPr/>
        </p:nvSpPr>
        <p:spPr>
          <a:xfrm>
            <a:off x="1298980" y="810073"/>
            <a:ext cx="8738964" cy="768350"/>
          </a:xfrm>
          <a:prstGeom prst="rect">
            <a:avLst/>
          </a:prstGeom>
          <a:noFill/>
        </p:spPr>
        <p:txBody>
          <a:bodyPr wrap="square" rtlCol="0">
            <a:spAutoFit/>
          </a:bodyPr>
          <a:lstStyle/>
          <a:p>
            <a:r>
              <a:rPr lang="zh-CN" altLang="en-US" sz="1800" i="0" dirty="0">
                <a:solidFill>
                  <a:srgbClr val="404040"/>
                </a:solidFill>
                <a:effectLst/>
              </a:rPr>
              <a:t>                                         </a:t>
            </a:r>
            <a:r>
              <a:rPr lang="en-US" altLang="zh-CN" sz="4400" b="1" i="0" dirty="0">
                <a:solidFill>
                  <a:srgbClr val="404040"/>
                </a:solidFill>
                <a:effectLst/>
                <a:latin typeface="+mn-ea"/>
              </a:rPr>
              <a:t>5.</a:t>
            </a:r>
            <a:r>
              <a:rPr lang="zh-CN" altLang="en-US" sz="4400" b="1" dirty="0">
                <a:solidFill>
                  <a:srgbClr val="404040"/>
                </a:solidFill>
                <a:effectLst/>
                <a:latin typeface="+mn-ea"/>
                <a:sym typeface="+mn-ea"/>
              </a:rPr>
              <a:t>遗</a:t>
            </a:r>
            <a:r>
              <a:rPr lang="zh-CN" altLang="en-US" sz="4400" b="1" i="0" dirty="0">
                <a:solidFill>
                  <a:srgbClr val="404040"/>
                </a:solidFill>
                <a:effectLst/>
                <a:latin typeface="+mn-ea"/>
              </a:rPr>
              <a:t>传分化指数</a:t>
            </a:r>
            <a:r>
              <a:rPr lang="en-US" altLang="zh-CN" sz="4400" b="1" i="0" dirty="0" err="1">
                <a:solidFill>
                  <a:srgbClr val="404040"/>
                </a:solidFill>
                <a:effectLst/>
                <a:latin typeface="+mn-ea"/>
              </a:rPr>
              <a:t>Fst</a:t>
            </a:r>
            <a:endParaRPr lang="zh-CN" altLang="en-US" sz="1800" b="1" dirty="0">
              <a:latin typeface="+mn-ea"/>
            </a:endParaRPr>
          </a:p>
        </p:txBody>
      </p:sp>
      <p:sp>
        <p:nvSpPr>
          <p:cNvPr id="4" name="矩形 3"/>
          <p:cNvSpPr/>
          <p:nvPr/>
        </p:nvSpPr>
        <p:spPr>
          <a:xfrm>
            <a:off x="1190625" y="2176780"/>
            <a:ext cx="9625965" cy="3926840"/>
          </a:xfrm>
          <a:prstGeom prst="rect">
            <a:avLst/>
          </a:prstGeom>
          <a:noFill/>
          <a:ln w="22225">
            <a:solidFill>
              <a:srgbClr val="C8C8C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13" descr="图像"/>
          <p:cNvPicPr>
            <a:picLocks noChangeAspect="1"/>
          </p:cNvPicPr>
          <p:nvPr/>
        </p:nvPicPr>
        <p:blipFill>
          <a:blip r:embed="rId1"/>
          <a:stretch>
            <a:fillRect/>
          </a:stretch>
        </p:blipFill>
        <p:spPr>
          <a:xfrm>
            <a:off x="349250" y="317500"/>
            <a:ext cx="11492707" cy="278607"/>
          </a:xfrm>
          <a:prstGeom prst="rect">
            <a:avLst/>
          </a:prstGeom>
          <a:noFill/>
          <a:ln w="12700">
            <a:noFill/>
          </a:ln>
        </p:spPr>
      </p:pic>
      <p:sp>
        <p:nvSpPr>
          <p:cNvPr id="12" name="文本框 11"/>
          <p:cNvSpPr txBox="1"/>
          <p:nvPr/>
        </p:nvSpPr>
        <p:spPr>
          <a:xfrm>
            <a:off x="3931920" y="798195"/>
            <a:ext cx="4366260" cy="768350"/>
          </a:xfrm>
          <a:prstGeom prst="rect">
            <a:avLst/>
          </a:prstGeom>
          <a:noFill/>
        </p:spPr>
        <p:txBody>
          <a:bodyPr wrap="square" rtlCol="0">
            <a:spAutoFit/>
          </a:bodyPr>
          <a:lstStyle/>
          <a:p>
            <a:pPr algn="ctr"/>
            <a:r>
              <a:rPr lang="en-US" altLang="zh-CN" sz="4400" b="1" dirty="0"/>
              <a:t>6.RNA-seq</a:t>
            </a:r>
            <a:r>
              <a:rPr lang="zh-CN" altLang="en-US" sz="4400" b="1" dirty="0"/>
              <a:t>分析</a:t>
            </a:r>
            <a:endParaRPr lang="zh-CN" altLang="en-US" sz="4400" b="1" dirty="0">
              <a:solidFill>
                <a:schemeClr val="tx1"/>
              </a:solidFill>
            </a:endParaRPr>
          </a:p>
        </p:txBody>
      </p:sp>
      <p:sp>
        <p:nvSpPr>
          <p:cNvPr id="6" name="文本框 5"/>
          <p:cNvSpPr txBox="1"/>
          <p:nvPr/>
        </p:nvSpPr>
        <p:spPr>
          <a:xfrm>
            <a:off x="1553845" y="2186940"/>
            <a:ext cx="9521190" cy="5447645"/>
          </a:xfrm>
          <a:prstGeom prst="rect">
            <a:avLst/>
          </a:prstGeom>
          <a:noFill/>
        </p:spPr>
        <p:txBody>
          <a:bodyPr wrap="square" rtlCol="0">
            <a:spAutoFit/>
          </a:bodyPr>
          <a:lstStyle/>
          <a:p>
            <a:pPr marL="457200" indent="-457200">
              <a:buClr>
                <a:srgbClr val="000000"/>
              </a:buClr>
              <a:buSzPct val="99000"/>
              <a:buFont typeface="Wingdings" panose="05000000000000000000" charset="0"/>
              <a:buChar char="l"/>
            </a:pPr>
            <a:r>
              <a:rPr lang="zh-CN" altLang="en-US" sz="2400" dirty="0"/>
              <a:t>在</a:t>
            </a:r>
            <a:r>
              <a:rPr lang="en-US" altLang="zh-CN" sz="2400" dirty="0"/>
              <a:t>EBI</a:t>
            </a:r>
            <a:r>
              <a:rPr lang="zh-CN" altLang="en-US" sz="2400" dirty="0"/>
              <a:t>用</a:t>
            </a:r>
            <a:r>
              <a:rPr lang="en-US" altLang="zh-CN" sz="2400" dirty="0" err="1"/>
              <a:t>ascpera</a:t>
            </a:r>
            <a:r>
              <a:rPr lang="zh-CN" altLang="en-US" sz="2400" dirty="0"/>
              <a:t>下载</a:t>
            </a:r>
            <a:r>
              <a:rPr lang="en-US" altLang="zh-CN" sz="2400" dirty="0" err="1"/>
              <a:t>fastq</a:t>
            </a:r>
            <a:r>
              <a:rPr lang="zh-CN" altLang="en-US" sz="2400" dirty="0"/>
              <a:t>数据，这里采用</a:t>
            </a:r>
            <a:r>
              <a:rPr lang="en-US" altLang="zh-CN" sz="2400" dirty="0"/>
              <a:t>hisat2</a:t>
            </a:r>
            <a:r>
              <a:rPr lang="zh-CN" altLang="en-US" sz="2400" dirty="0"/>
              <a:t>、</a:t>
            </a:r>
            <a:r>
              <a:rPr lang="en-US" altLang="zh-CN" sz="2400" dirty="0" err="1"/>
              <a:t>samtools</a:t>
            </a:r>
            <a:r>
              <a:rPr lang="zh-CN" altLang="en-US" sz="2400" dirty="0"/>
              <a:t>、</a:t>
            </a:r>
            <a:r>
              <a:rPr lang="en-US" altLang="zh-CN" sz="2400" dirty="0" err="1"/>
              <a:t>stringtie</a:t>
            </a:r>
            <a:r>
              <a:rPr lang="zh-CN" altLang="en-US" sz="2400" dirty="0"/>
              <a:t>做比对和转录组组装</a:t>
            </a:r>
            <a:endParaRPr lang="en-US" altLang="zh-CN" sz="2400" dirty="0"/>
          </a:p>
          <a:p>
            <a:pPr marL="342900" indent="-342900">
              <a:buClr>
                <a:srgbClr val="000000"/>
              </a:buClr>
              <a:buSzPct val="99000"/>
              <a:buFont typeface="Wingdings" panose="05000000000000000000" charset="0"/>
              <a:buChar char="l"/>
            </a:pPr>
            <a:endParaRPr lang="en-US" altLang="zh-CN" sz="2400" dirty="0"/>
          </a:p>
          <a:p>
            <a:pPr marL="342900" indent="-342900">
              <a:buClr>
                <a:srgbClr val="000000"/>
              </a:buClr>
              <a:buSzPct val="99000"/>
              <a:buFont typeface="Wingdings" panose="05000000000000000000" charset="0"/>
              <a:buChar char="l"/>
            </a:pPr>
            <a:r>
              <a:rPr lang="zh-CN" altLang="en-US" sz="2400" dirty="0"/>
              <a:t>统计</a:t>
            </a:r>
            <a:r>
              <a:rPr lang="en-US" altLang="zh-CN" sz="2400" dirty="0"/>
              <a:t>counts</a:t>
            </a:r>
            <a:r>
              <a:rPr lang="zh-CN" altLang="en-US" sz="2400" dirty="0"/>
              <a:t>和计算</a:t>
            </a:r>
            <a:r>
              <a:rPr lang="en-US" altLang="zh-CN" sz="2400" dirty="0"/>
              <a:t>TPM</a:t>
            </a:r>
            <a:endParaRPr lang="en-US" altLang="zh-CN" sz="2400" dirty="0"/>
          </a:p>
          <a:p>
            <a:pPr marL="342900" indent="-342900">
              <a:buClr>
                <a:srgbClr val="000000"/>
              </a:buClr>
              <a:buSzPct val="99000"/>
              <a:buFont typeface="Wingdings" panose="05000000000000000000" charset="0"/>
              <a:buChar char="l"/>
            </a:pPr>
            <a:endParaRPr lang="en-US" altLang="zh-CN" sz="2400" dirty="0"/>
          </a:p>
          <a:p>
            <a:pPr marL="342900" indent="-342900">
              <a:buClr>
                <a:srgbClr val="000000"/>
              </a:buClr>
              <a:buSzPct val="99000"/>
              <a:buFont typeface="Wingdings" panose="05000000000000000000" charset="0"/>
              <a:buChar char="l"/>
            </a:pPr>
            <a:r>
              <a:rPr lang="en-US" altLang="zh-CN" sz="2400" dirty="0" err="1"/>
              <a:t>CIRIquant</a:t>
            </a:r>
            <a:r>
              <a:rPr lang="zh-CN" altLang="en-US" sz="2400" dirty="0"/>
              <a:t>分析</a:t>
            </a:r>
            <a:endParaRPr lang="en-US" altLang="zh-CN" sz="2400" dirty="0"/>
          </a:p>
          <a:p>
            <a:pPr marL="342900" indent="-342900">
              <a:buClr>
                <a:srgbClr val="000000"/>
              </a:buClr>
              <a:buSzPct val="99000"/>
              <a:buFont typeface="Wingdings" panose="05000000000000000000" charset="0"/>
              <a:buChar char="l"/>
            </a:pPr>
            <a:endParaRPr lang="en-US" altLang="zh-CN" sz="2400" dirty="0"/>
          </a:p>
          <a:p>
            <a:pPr marL="342900" indent="-342900">
              <a:buClr>
                <a:srgbClr val="000000"/>
              </a:buClr>
              <a:buSzPct val="99000"/>
              <a:buFont typeface="Wingdings" panose="05000000000000000000" charset="0"/>
              <a:buChar char="l"/>
            </a:pPr>
            <a:r>
              <a:rPr lang="zh-CN" altLang="en-US" sz="2400" dirty="0"/>
              <a:t>构建表达矩阵</a:t>
            </a:r>
            <a:endParaRPr lang="en-US" altLang="zh-CN" sz="2400" dirty="0"/>
          </a:p>
          <a:p>
            <a:pPr marL="342900" indent="-342900">
              <a:buClr>
                <a:srgbClr val="000000"/>
              </a:buClr>
              <a:buSzPct val="99000"/>
              <a:buFont typeface="Wingdings" panose="05000000000000000000" charset="0"/>
              <a:buChar char="l"/>
            </a:pPr>
            <a:endParaRPr lang="en-US" altLang="zh-CN" sz="2400" dirty="0"/>
          </a:p>
          <a:p>
            <a:pPr marL="342900" indent="-342900">
              <a:buClr>
                <a:srgbClr val="000000"/>
              </a:buClr>
              <a:buSzPct val="99000"/>
              <a:buFont typeface="Wingdings" panose="05000000000000000000" charset="0"/>
              <a:buChar char="l"/>
            </a:pPr>
            <a:r>
              <a:rPr lang="zh-CN" altLang="en-US" sz="2400" dirty="0"/>
              <a:t>根据需要做差异表达分析</a:t>
            </a:r>
            <a:endParaRPr lang="en-US" altLang="zh-CN" sz="2400" dirty="0"/>
          </a:p>
          <a:p>
            <a:pPr>
              <a:buClr>
                <a:srgbClr val="000000"/>
              </a:buClr>
              <a:buSzPct val="99000"/>
            </a:pPr>
            <a:endParaRPr lang="en-US" altLang="zh-CN" sz="2400" dirty="0"/>
          </a:p>
          <a:p>
            <a:pPr marL="342900" indent="-342900">
              <a:buClr>
                <a:srgbClr val="000000"/>
              </a:buClr>
              <a:buSzPct val="99000"/>
              <a:buFont typeface="Wingdings" panose="05000000000000000000" charset="0"/>
              <a:buChar char="l"/>
            </a:pPr>
            <a:endParaRPr lang="en-US" altLang="zh-CN" sz="2400" dirty="0"/>
          </a:p>
          <a:p>
            <a:pPr marL="342900" indent="-342900">
              <a:buClr>
                <a:srgbClr val="000000"/>
              </a:buClr>
              <a:buSzPct val="99000"/>
              <a:buFont typeface="Wingdings" panose="05000000000000000000" charset="0"/>
              <a:buChar char="l"/>
            </a:pPr>
            <a:endParaRPr lang="en-US" altLang="zh-CN" sz="2400" dirty="0"/>
          </a:p>
          <a:p>
            <a:pPr marL="342900" indent="-342900">
              <a:buAutoNum type="circleNumDbPlain"/>
            </a:pPr>
            <a:endParaRPr lang="en-US" altLang="zh-CN" dirty="0"/>
          </a:p>
          <a:p>
            <a:pPr marL="342900" indent="-342900">
              <a:buAutoNum type="circleNumDbPlain"/>
            </a:pPr>
            <a:endParaRPr lang="en-US" altLang="zh-CN" dirty="0"/>
          </a:p>
        </p:txBody>
      </p:sp>
      <p:sp>
        <p:nvSpPr>
          <p:cNvPr id="4" name="矩形 3"/>
          <p:cNvSpPr/>
          <p:nvPr/>
        </p:nvSpPr>
        <p:spPr>
          <a:xfrm>
            <a:off x="1282700" y="1859914"/>
            <a:ext cx="10469488" cy="4755677"/>
          </a:xfrm>
          <a:prstGeom prst="rect">
            <a:avLst/>
          </a:prstGeom>
          <a:noFill/>
          <a:ln w="22225">
            <a:solidFill>
              <a:srgbClr val="C8C8C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13" descr="图像"/>
          <p:cNvPicPr>
            <a:picLocks noChangeAspect="1"/>
          </p:cNvPicPr>
          <p:nvPr/>
        </p:nvPicPr>
        <p:blipFill>
          <a:blip r:embed="rId1"/>
          <a:stretch>
            <a:fillRect/>
          </a:stretch>
        </p:blipFill>
        <p:spPr>
          <a:xfrm>
            <a:off x="349250" y="317500"/>
            <a:ext cx="11492707" cy="278607"/>
          </a:xfrm>
          <a:prstGeom prst="rect">
            <a:avLst/>
          </a:prstGeom>
          <a:noFill/>
          <a:ln w="12700">
            <a:noFill/>
          </a:ln>
        </p:spPr>
      </p:pic>
      <p:sp>
        <p:nvSpPr>
          <p:cNvPr id="2" name="文本框 1"/>
          <p:cNvSpPr txBox="1"/>
          <p:nvPr/>
        </p:nvSpPr>
        <p:spPr>
          <a:xfrm>
            <a:off x="1298980" y="810073"/>
            <a:ext cx="8738964" cy="369332"/>
          </a:xfrm>
          <a:prstGeom prst="rect">
            <a:avLst/>
          </a:prstGeom>
          <a:noFill/>
        </p:spPr>
        <p:txBody>
          <a:bodyPr wrap="square" rtlCol="0">
            <a:spAutoFit/>
          </a:bodyPr>
          <a:lstStyle/>
          <a:p>
            <a:r>
              <a:rPr lang="zh-CN" altLang="en-US" sz="1800" i="0" dirty="0">
                <a:solidFill>
                  <a:srgbClr val="404040"/>
                </a:solidFill>
                <a:effectLst/>
              </a:rPr>
              <a:t>                             </a:t>
            </a:r>
            <a:endParaRPr lang="zh-CN" altLang="en-US" sz="1800" b="1" dirty="0">
              <a:latin typeface="+mn-ea"/>
            </a:endParaRPr>
          </a:p>
        </p:txBody>
      </p:sp>
      <p:sp>
        <p:nvSpPr>
          <p:cNvPr id="4" name="矩形 3"/>
          <p:cNvSpPr/>
          <p:nvPr/>
        </p:nvSpPr>
        <p:spPr>
          <a:xfrm>
            <a:off x="300709" y="810073"/>
            <a:ext cx="11383973" cy="5854614"/>
          </a:xfrm>
          <a:prstGeom prst="rect">
            <a:avLst/>
          </a:prstGeom>
          <a:noFill/>
          <a:ln w="22225">
            <a:solidFill>
              <a:srgbClr val="C8C8C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318" y="875699"/>
            <a:ext cx="10852108" cy="1385750"/>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65475" y="2541039"/>
            <a:ext cx="6593235" cy="1679971"/>
          </a:xfrm>
          <a:prstGeom prst="rect">
            <a:avLst/>
          </a:prstGeom>
        </p:spPr>
      </p:pic>
      <p:sp>
        <p:nvSpPr>
          <p:cNvPr id="3" name="文本框 2"/>
          <p:cNvSpPr txBox="1"/>
          <p:nvPr/>
        </p:nvSpPr>
        <p:spPr>
          <a:xfrm>
            <a:off x="6732193" y="4418577"/>
            <a:ext cx="2669557" cy="369332"/>
          </a:xfrm>
          <a:prstGeom prst="rect">
            <a:avLst/>
          </a:prstGeom>
          <a:noFill/>
        </p:spPr>
        <p:txBody>
          <a:bodyPr wrap="square" rtlCol="0">
            <a:spAutoFit/>
          </a:bodyPr>
          <a:lstStyle/>
          <a:p>
            <a:r>
              <a:rPr lang="en-US" altLang="zh-CN" dirty="0"/>
              <a:t>          TPM</a:t>
            </a:r>
            <a:endParaRPr lang="zh-CN" altLang="en-US" dirty="0"/>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575" y="4534408"/>
            <a:ext cx="6477421" cy="1811160"/>
          </a:xfrm>
          <a:prstGeom prst="rect">
            <a:avLst/>
          </a:prstGeom>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2" name="Picture 5" descr="pasted-image.pdf"/>
          <p:cNvPicPr>
            <a:picLocks noChangeAspect="1"/>
          </p:cNvPicPr>
          <p:nvPr/>
        </p:nvPicPr>
        <p:blipFill>
          <a:blip r:embed="rId1"/>
          <a:stretch>
            <a:fillRect/>
          </a:stretch>
        </p:blipFill>
        <p:spPr>
          <a:xfrm>
            <a:off x="380207" y="6252369"/>
            <a:ext cx="11430794" cy="270669"/>
          </a:xfrm>
          <a:prstGeom prst="rect">
            <a:avLst/>
          </a:prstGeom>
          <a:noFill/>
          <a:ln w="12700">
            <a:noFill/>
          </a:ln>
        </p:spPr>
      </p:pic>
      <p:pic>
        <p:nvPicPr>
          <p:cNvPr id="11266" name="Picture 1" descr="图像"/>
          <p:cNvPicPr>
            <a:picLocks noChangeAspect="1"/>
          </p:cNvPicPr>
          <p:nvPr/>
        </p:nvPicPr>
        <p:blipFill>
          <a:blip r:embed="rId2"/>
          <a:stretch>
            <a:fillRect/>
          </a:stretch>
        </p:blipFill>
        <p:spPr>
          <a:xfrm>
            <a:off x="3479165" y="1811655"/>
            <a:ext cx="5234305" cy="1953260"/>
          </a:xfrm>
          <a:prstGeom prst="rect">
            <a:avLst/>
          </a:prstGeom>
          <a:solidFill>
            <a:srgbClr val="00524C"/>
          </a:solidFill>
          <a:ln w="12700">
            <a:noFill/>
          </a:ln>
        </p:spPr>
      </p:pic>
      <p:sp>
        <p:nvSpPr>
          <p:cNvPr id="18" name="矩形 17"/>
          <p:cNvSpPr/>
          <p:nvPr/>
        </p:nvSpPr>
        <p:spPr>
          <a:xfrm>
            <a:off x="5274310" y="2431415"/>
            <a:ext cx="3284855" cy="706755"/>
          </a:xfrm>
          <a:prstGeom prst="rect">
            <a:avLst/>
          </a:prstGeom>
        </p:spPr>
        <p:txBody>
          <a:bodyPr wrap="square">
            <a:spAutoFit/>
          </a:bodyPr>
          <a:lstStyle/>
          <a:p>
            <a:pPr algn="ctr"/>
            <a:r>
              <a:rPr lang="zh-CN" altLang="en-US" sz="4000" b="1" dirty="0">
                <a:solidFill>
                  <a:schemeClr val="bg1"/>
                </a:solidFill>
                <a:sym typeface="+mn-ea"/>
              </a:rPr>
              <a:t>项目二</a:t>
            </a:r>
            <a:endParaRPr lang="zh-CN" altLang="en-US" sz="4000" b="1" dirty="0">
              <a:solidFill>
                <a:schemeClr val="bg1"/>
              </a:solidFill>
              <a:sym typeface="+mn-ea"/>
            </a:endParaRPr>
          </a:p>
        </p:txBody>
      </p:sp>
      <p:pic>
        <p:nvPicPr>
          <p:cNvPr id="10243" name="Picture 2" descr="图像"/>
          <p:cNvPicPr>
            <a:picLocks noChangeAspect="1"/>
          </p:cNvPicPr>
          <p:nvPr/>
        </p:nvPicPr>
        <p:blipFill>
          <a:blip r:embed="rId3"/>
          <a:stretch>
            <a:fillRect/>
          </a:stretch>
        </p:blipFill>
        <p:spPr>
          <a:xfrm>
            <a:off x="3691890" y="2051685"/>
            <a:ext cx="1465580" cy="1466850"/>
          </a:xfrm>
          <a:prstGeom prst="rect">
            <a:avLst/>
          </a:prstGeom>
          <a:noFill/>
          <a:ln w="12700">
            <a:noFill/>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8" name="Picture 5" descr="pasted-image.pdf"/>
          <p:cNvPicPr>
            <a:picLocks noChangeAspect="1"/>
          </p:cNvPicPr>
          <p:nvPr>
            <p:custDataLst>
              <p:tags r:id="rId1"/>
            </p:custDataLst>
          </p:nvPr>
        </p:nvPicPr>
        <p:blipFill>
          <a:blip r:embed="rId2"/>
          <a:stretch>
            <a:fillRect/>
          </a:stretch>
        </p:blipFill>
        <p:spPr>
          <a:xfrm>
            <a:off x="461963" y="403225"/>
            <a:ext cx="227013" cy="6050757"/>
          </a:xfrm>
          <a:prstGeom prst="rect">
            <a:avLst/>
          </a:prstGeom>
          <a:noFill/>
          <a:ln w="12700">
            <a:noFill/>
          </a:ln>
        </p:spPr>
      </p:pic>
      <p:sp>
        <p:nvSpPr>
          <p:cNvPr id="13319" name="Line 6"/>
          <p:cNvSpPr/>
          <p:nvPr>
            <p:custDataLst>
              <p:tags r:id="rId3"/>
            </p:custDataLst>
          </p:nvPr>
        </p:nvSpPr>
        <p:spPr>
          <a:xfrm flipV="1">
            <a:off x="575469" y="1876425"/>
            <a:ext cx="0" cy="3204369"/>
          </a:xfrm>
          <a:prstGeom prst="line">
            <a:avLst/>
          </a:prstGeom>
          <a:ln w="15875" cap="flat" cmpd="sng">
            <a:solidFill>
              <a:srgbClr val="A7A7A7"/>
            </a:solidFill>
            <a:prstDash val="solid"/>
            <a:headEnd type="none" w="med" len="med"/>
            <a:tailEnd type="none" w="med" len="med"/>
          </a:ln>
        </p:spPr>
      </p:sp>
      <p:sp>
        <p:nvSpPr>
          <p:cNvPr id="5" name="文本框 4"/>
          <p:cNvSpPr txBox="1"/>
          <p:nvPr/>
        </p:nvSpPr>
        <p:spPr>
          <a:xfrm>
            <a:off x="827405" y="1492885"/>
            <a:ext cx="1805940" cy="4133215"/>
          </a:xfrm>
          <a:prstGeom prst="rect">
            <a:avLst/>
          </a:prstGeom>
          <a:noFill/>
        </p:spPr>
        <p:txBody>
          <a:bodyPr vert="eaVert" wrap="square" rtlCol="0">
            <a:spAutoFit/>
          </a:bodyPr>
          <a:lstStyle/>
          <a:p>
            <a:pPr>
              <a:lnSpc>
                <a:spcPct val="110000"/>
              </a:lnSpc>
            </a:pPr>
            <a:r>
              <a:rPr lang="zh-CN" altLang="en-US" sz="3200" b="1"/>
              <a:t>项目二所选文章：《AIO-seq 测序技术开发及其应用》</a:t>
            </a:r>
            <a:endParaRPr lang="zh-CN" altLang="en-US" sz="3200" b="1"/>
          </a:p>
        </p:txBody>
      </p:sp>
      <p:grpSp>
        <p:nvGrpSpPr>
          <p:cNvPr id="9" name="组合 8"/>
          <p:cNvGrpSpPr/>
          <p:nvPr/>
        </p:nvGrpSpPr>
        <p:grpSpPr>
          <a:xfrm>
            <a:off x="2886075" y="474980"/>
            <a:ext cx="8924925" cy="6007735"/>
            <a:chOff x="3291" y="542"/>
            <a:chExt cx="14709" cy="9714"/>
          </a:xfrm>
        </p:grpSpPr>
        <p:pic>
          <p:nvPicPr>
            <p:cNvPr id="3" name="图片 2"/>
            <p:cNvPicPr>
              <a:picLocks noChangeAspect="1"/>
            </p:cNvPicPr>
            <p:nvPr/>
          </p:nvPicPr>
          <p:blipFill>
            <a:blip r:embed="rId4"/>
            <a:stretch>
              <a:fillRect/>
            </a:stretch>
          </p:blipFill>
          <p:spPr>
            <a:xfrm>
              <a:off x="3548" y="635"/>
              <a:ext cx="7795" cy="8000"/>
            </a:xfrm>
            <a:prstGeom prst="rect">
              <a:avLst/>
            </a:prstGeom>
          </p:spPr>
        </p:pic>
        <p:sp>
          <p:nvSpPr>
            <p:cNvPr id="6" name="矩形 5"/>
            <p:cNvSpPr/>
            <p:nvPr/>
          </p:nvSpPr>
          <p:spPr>
            <a:xfrm>
              <a:off x="3291" y="542"/>
              <a:ext cx="14709" cy="9714"/>
            </a:xfrm>
            <a:prstGeom prst="rect">
              <a:avLst/>
            </a:prstGeom>
            <a:noFill/>
            <a:ln w="22225">
              <a:solidFill>
                <a:srgbClr val="C8C8C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5"/>
            <a:stretch>
              <a:fillRect/>
            </a:stretch>
          </p:blipFill>
          <p:spPr>
            <a:xfrm>
              <a:off x="11556" y="812"/>
              <a:ext cx="6444" cy="4250"/>
            </a:xfrm>
            <a:prstGeom prst="rect">
              <a:avLst/>
            </a:prstGeom>
          </p:spPr>
        </p:pic>
        <p:pic>
          <p:nvPicPr>
            <p:cNvPr id="8" name="图片 7"/>
            <p:cNvPicPr>
              <a:picLocks noChangeAspect="1"/>
            </p:cNvPicPr>
            <p:nvPr/>
          </p:nvPicPr>
          <p:blipFill>
            <a:blip r:embed="rId6"/>
            <a:stretch>
              <a:fillRect/>
            </a:stretch>
          </p:blipFill>
          <p:spPr>
            <a:xfrm>
              <a:off x="11862" y="5269"/>
              <a:ext cx="5832" cy="4222"/>
            </a:xfrm>
            <a:prstGeom prst="rect">
              <a:avLst/>
            </a:prstGeom>
          </p:spPr>
        </p:pic>
      </p:gr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8" name="Picture 5" descr="pasted-image.pdf"/>
          <p:cNvPicPr>
            <a:picLocks noChangeAspect="1"/>
          </p:cNvPicPr>
          <p:nvPr>
            <p:custDataLst>
              <p:tags r:id="rId1"/>
            </p:custDataLst>
          </p:nvPr>
        </p:nvPicPr>
        <p:blipFill>
          <a:blip r:embed="rId2"/>
          <a:stretch>
            <a:fillRect/>
          </a:stretch>
        </p:blipFill>
        <p:spPr>
          <a:xfrm>
            <a:off x="461963" y="403225"/>
            <a:ext cx="227013" cy="6050757"/>
          </a:xfrm>
          <a:prstGeom prst="rect">
            <a:avLst/>
          </a:prstGeom>
          <a:noFill/>
          <a:ln w="12700">
            <a:noFill/>
          </a:ln>
        </p:spPr>
      </p:pic>
      <p:sp>
        <p:nvSpPr>
          <p:cNvPr id="13319" name="Line 6"/>
          <p:cNvSpPr/>
          <p:nvPr>
            <p:custDataLst>
              <p:tags r:id="rId3"/>
            </p:custDataLst>
          </p:nvPr>
        </p:nvSpPr>
        <p:spPr>
          <a:xfrm flipV="1">
            <a:off x="575469" y="1876425"/>
            <a:ext cx="0" cy="3204369"/>
          </a:xfrm>
          <a:prstGeom prst="line">
            <a:avLst/>
          </a:prstGeom>
          <a:ln w="15875" cap="flat" cmpd="sng">
            <a:solidFill>
              <a:srgbClr val="A7A7A7"/>
            </a:solidFill>
            <a:prstDash val="solid"/>
            <a:headEnd type="none" w="med" len="med"/>
            <a:tailEnd type="none" w="med" len="med"/>
          </a:ln>
        </p:spPr>
      </p:sp>
      <p:sp>
        <p:nvSpPr>
          <p:cNvPr id="4" name="文本框 3"/>
          <p:cNvSpPr txBox="1"/>
          <p:nvPr>
            <p:custDataLst>
              <p:tags r:id="rId4"/>
            </p:custDataLst>
          </p:nvPr>
        </p:nvSpPr>
        <p:spPr>
          <a:xfrm>
            <a:off x="1115794" y="482782"/>
            <a:ext cx="10336402" cy="5891165"/>
          </a:xfrm>
          <a:prstGeom prst="rect">
            <a:avLst/>
          </a:prstGeom>
          <a:noFill/>
        </p:spPr>
        <p:txBody>
          <a:bodyPr wrap="square" rtlCol="0" anchor="t">
            <a:spAutoFit/>
          </a:bodyPr>
          <a:lstStyle/>
          <a:p>
            <a:pPr algn="l"/>
            <a:r>
              <a:rPr lang="zh-CN" altLang="en-US" sz="2800" b="1" dirty="0">
                <a:solidFill>
                  <a:srgbClr val="00524C"/>
                </a:solidFill>
                <a:latin typeface="微软雅黑" panose="020B0503020204020204" pitchFamily="34" charset="-122"/>
                <a:ea typeface="微软雅黑" panose="020B0503020204020204" pitchFamily="34" charset="-122"/>
                <a:cs typeface="微软雅黑" panose="020B0503020204020204" pitchFamily="34" charset="-122"/>
                <a:sym typeface="+mn-ea"/>
              </a:rPr>
              <a:t>摘要</a:t>
            </a:r>
            <a:endParaRPr lang="en-US" altLang="zh-CN" sz="2800" b="1" dirty="0">
              <a:solidFill>
                <a:srgbClr val="00524C"/>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endParaRPr lang="en-US" altLang="zh-CN" sz="2800" b="1" dirty="0">
              <a:solidFill>
                <a:srgbClr val="00524C"/>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50000"/>
              </a:lnSpc>
            </a:pPr>
            <a:r>
              <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测序价格的大幅下降以及测序通量的稳步提升，使得下一代测序被广泛应用于许多生物学研究领域。虽然高通量测序性能有了大幅提升，但是文库构建流程仍无大的改进，这导致了低效率的文库制备过程，尤其是耗时且费力的文库片段分选及定量步骤；这就使得当在涉及一些高样本量的测序项目推进时，遭遇瓶颈，进展缓慢。本研究开发了一种新的文库制备流程，</a:t>
            </a:r>
            <a:r>
              <a:rPr lang="en-US" alt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AIO-seq </a:t>
            </a:r>
            <a:r>
              <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混库测序方法，基于每个文库预期的数据产出及靶区域片段的比例（通过</a:t>
            </a:r>
            <a:r>
              <a:rPr lang="en-US" alt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Agilent Bioanalyzer 2100 </a:t>
            </a:r>
            <a:r>
              <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及 </a:t>
            </a:r>
            <a:r>
              <a:rPr lang="en-US" alt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Qubit </a:t>
            </a:r>
            <a:r>
              <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仪器获取），可将传统单个文库的片段分选及定量的繁琐流程转变成所有文库混在一起只进行单次片段分选及定量的简便操作。我们已成功将 </a:t>
            </a:r>
            <a:r>
              <a:rPr lang="en-US" alt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AIO-seq</a:t>
            </a:r>
            <a:r>
              <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技术应用于全基因组重测序及 </a:t>
            </a:r>
            <a:r>
              <a:rPr lang="en-US" alt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RNA-seq </a:t>
            </a:r>
            <a:r>
              <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测序中，并推断该技术同样可以应用于 </a:t>
            </a:r>
            <a:r>
              <a:rPr lang="en-US" alt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Chip-seq</a:t>
            </a:r>
            <a:r>
              <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ATAC-seq, </a:t>
            </a:r>
            <a:r>
              <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以及 </a:t>
            </a:r>
            <a:r>
              <a:rPr lang="en-US" alt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Hi-C </a:t>
            </a:r>
            <a:r>
              <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测序技术等研究中。进一步在遗传群体（如 </a:t>
            </a:r>
            <a:r>
              <a:rPr lang="en-US" alt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RIL </a:t>
            </a:r>
            <a:r>
              <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群体）的低覆盖度测序用于 </a:t>
            </a:r>
            <a:r>
              <a:rPr lang="en-US" alt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QTL </a:t>
            </a:r>
            <a:r>
              <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定位研究中，我们证明 </a:t>
            </a:r>
            <a:r>
              <a:rPr lang="en-US" alt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AIO-seq </a:t>
            </a:r>
            <a:r>
              <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测序方法可进一步简化，即在 </a:t>
            </a:r>
            <a:r>
              <a:rPr lang="en-US" alt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PCR </a:t>
            </a:r>
            <a:r>
              <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文库扩增后不测量每个样品对应文库的靶区域比例、直接对整个群体的文库进行混库，而后进行整个群体的高通量测序。因此，</a:t>
            </a:r>
            <a:r>
              <a:rPr lang="en-US" alt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AIO-seq </a:t>
            </a:r>
            <a:r>
              <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测序方法是一种简化操作、降低成本的新建库方法，尤其适用于涉及高样本量建库测序的项目，如植物育种群体或群体遗传学研究。 </a:t>
            </a:r>
            <a:endPar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矩形 1"/>
          <p:cNvSpPr/>
          <p:nvPr/>
        </p:nvSpPr>
        <p:spPr>
          <a:xfrm>
            <a:off x="969645" y="453390"/>
            <a:ext cx="10760392" cy="5949950"/>
          </a:xfrm>
          <a:prstGeom prst="rect">
            <a:avLst/>
          </a:prstGeom>
          <a:noFill/>
          <a:ln w="22225">
            <a:solidFill>
              <a:srgbClr val="C8C8C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8" name="Picture 5" descr="pasted-image.pdf"/>
          <p:cNvPicPr>
            <a:picLocks noChangeAspect="1"/>
          </p:cNvPicPr>
          <p:nvPr/>
        </p:nvPicPr>
        <p:blipFill>
          <a:blip r:embed="rId1"/>
          <a:stretch>
            <a:fillRect/>
          </a:stretch>
        </p:blipFill>
        <p:spPr>
          <a:xfrm>
            <a:off x="461963" y="403225"/>
            <a:ext cx="227013" cy="6050757"/>
          </a:xfrm>
          <a:prstGeom prst="rect">
            <a:avLst/>
          </a:prstGeom>
          <a:noFill/>
          <a:ln w="12700">
            <a:noFill/>
          </a:ln>
        </p:spPr>
      </p:pic>
      <p:sp>
        <p:nvSpPr>
          <p:cNvPr id="13319" name="Line 6"/>
          <p:cNvSpPr/>
          <p:nvPr/>
        </p:nvSpPr>
        <p:spPr>
          <a:xfrm flipV="1">
            <a:off x="575469" y="1876425"/>
            <a:ext cx="0" cy="3204369"/>
          </a:xfrm>
          <a:prstGeom prst="line">
            <a:avLst/>
          </a:prstGeom>
          <a:ln w="15875" cap="flat" cmpd="sng">
            <a:solidFill>
              <a:srgbClr val="A7A7A7"/>
            </a:solidFill>
            <a:prstDash val="solid"/>
            <a:headEnd type="none" w="med" len="med"/>
            <a:tailEnd type="none" w="med" len="med"/>
          </a:ln>
        </p:spPr>
      </p:sp>
      <p:sp>
        <p:nvSpPr>
          <p:cNvPr id="4" name="文本框 3"/>
          <p:cNvSpPr txBox="1"/>
          <p:nvPr/>
        </p:nvSpPr>
        <p:spPr>
          <a:xfrm>
            <a:off x="1184910" y="701336"/>
            <a:ext cx="5615386" cy="6232475"/>
          </a:xfrm>
          <a:prstGeom prst="rect">
            <a:avLst/>
          </a:prstGeom>
          <a:noFill/>
        </p:spPr>
        <p:txBody>
          <a:bodyPr wrap="square" rtlCol="0" anchor="t">
            <a:spAutoFit/>
          </a:bodyPr>
          <a:lstStyle/>
          <a:p>
            <a:pPr algn="l"/>
            <a:r>
              <a:rPr lang="zh-CN" altLang="en-US" sz="2800" b="1" dirty="0">
                <a:solidFill>
                  <a:srgbClr val="00524C"/>
                </a:solidFill>
                <a:latin typeface="微软雅黑" panose="020B0503020204020204" pitchFamily="34" charset="-122"/>
                <a:ea typeface="微软雅黑" panose="020B0503020204020204" pitchFamily="34" charset="-122"/>
                <a:cs typeface="微软雅黑" panose="020B0503020204020204" pitchFamily="34" charset="-122"/>
                <a:sym typeface="+mn-ea"/>
              </a:rPr>
              <a:t>代码</a:t>
            </a:r>
            <a:endParaRPr lang="en-US" altLang="zh-CN" sz="2800" b="1" dirty="0">
              <a:solidFill>
                <a:srgbClr val="00524C"/>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setwd</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("C:/Users/54681/Desktop/</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附表</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13</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个</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附表</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13</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个</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endPar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d1 &lt;- read.csv("S1A.csv", header = T, </a:t>
            </a:r>
            <a:r>
              <a:rPr kumimoji="0" lang="en-US" altLang="zh-CN" sz="200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stringsAsFactors</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=FALSE, </a:t>
            </a:r>
            <a:r>
              <a:rPr kumimoji="0" lang="en-US" altLang="zh-CN" sz="200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sep</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endPar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p1 &lt;- </a:t>
            </a:r>
            <a:r>
              <a:rPr kumimoji="0" lang="en-US" altLang="zh-CN" sz="200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ggplot</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(d1, </a:t>
            </a:r>
            <a:r>
              <a:rPr kumimoji="0" lang="en-US" altLang="zh-CN" sz="200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aes</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 =Group, y =Raw)) + </a:t>
            </a:r>
            <a:r>
              <a:rPr kumimoji="0" lang="en-US" altLang="zh-CN" sz="200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scale_y_continuous</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(name="Data yield (Gb)", limits=c(5.0,8.0 )) + </a:t>
            </a:r>
            <a:r>
              <a:rPr kumimoji="0" lang="en-US" altLang="zh-CN" sz="200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geom_boxplot</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(fill= "#FFCCFF") + </a:t>
            </a:r>
            <a:r>
              <a:rPr kumimoji="0" lang="en-US" altLang="zh-CN" sz="200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geom_point</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(position = "jitter") + </a:t>
            </a:r>
            <a:r>
              <a:rPr kumimoji="0" lang="en-US" altLang="zh-CN" sz="200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theme_bw</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()+theme(</a:t>
            </a:r>
            <a:r>
              <a:rPr kumimoji="0" lang="en-US" altLang="zh-CN" sz="200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panel.grid.major</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200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element_blank</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200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panel.grid.minor</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200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element_blank</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endPar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p1 + annotate(</a:t>
            </a:r>
            <a:r>
              <a:rPr kumimoji="0" lang="en-US" altLang="zh-CN" sz="200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geom</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 = "point", x = 1, y = 6.7, </a:t>
            </a:r>
            <a:r>
              <a:rPr kumimoji="0" lang="en-US" altLang="zh-CN" sz="200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colour</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 = "red", shape=23, size=3) + </a:t>
            </a:r>
            <a:r>
              <a:rPr kumimoji="0" lang="en-US" altLang="zh-CN" sz="200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theme_classic</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endPar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algn="l"/>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1" indent="0" algn="l">
              <a:lnSpc>
                <a:spcPct val="150000"/>
              </a:lnSpc>
              <a:buFont typeface="Wingdings" panose="05000000000000000000" charset="0"/>
              <a:buNone/>
            </a:pPr>
            <a:endPar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buClrTx/>
              <a:buSzTx/>
              <a:buFontTx/>
            </a:pPr>
            <a:endParaRPr lang="en-US" altLang="zh-CN" b="1" dirty="0">
              <a:solidFill>
                <a:srgbClr val="00524C"/>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矩形 1"/>
          <p:cNvSpPr/>
          <p:nvPr/>
        </p:nvSpPr>
        <p:spPr>
          <a:xfrm>
            <a:off x="969646" y="701335"/>
            <a:ext cx="6034836" cy="5308847"/>
          </a:xfrm>
          <a:prstGeom prst="rect">
            <a:avLst/>
          </a:prstGeom>
          <a:noFill/>
          <a:ln w="22225">
            <a:solidFill>
              <a:srgbClr val="C8C8C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l="1366" t="499" r="2266"/>
          <a:stretch>
            <a:fillRect/>
          </a:stretch>
        </p:blipFill>
        <p:spPr>
          <a:xfrm>
            <a:off x="7249642" y="772357"/>
            <a:ext cx="4619803" cy="5175680"/>
          </a:xfrm>
          <a:prstGeom prst="rect">
            <a:avLst/>
          </a:prstGeom>
        </p:spPr>
      </p:pic>
      <p:sp>
        <p:nvSpPr>
          <p:cNvPr id="12" name="文本框 11"/>
          <p:cNvSpPr txBox="1"/>
          <p:nvPr/>
        </p:nvSpPr>
        <p:spPr>
          <a:xfrm>
            <a:off x="8285085" y="6256703"/>
            <a:ext cx="3702876" cy="369332"/>
          </a:xfrm>
          <a:prstGeom prst="rect">
            <a:avLst/>
          </a:prstGeom>
          <a:noFill/>
        </p:spPr>
        <p:txBody>
          <a:bodyPr wrap="square">
            <a:spAutoFit/>
          </a:bodyPr>
          <a:lstStyle/>
          <a:p>
            <a:r>
              <a:rPr lang="zh-CN" altLang="en-US" dirty="0"/>
              <a:t> </a:t>
            </a:r>
            <a:r>
              <a:rPr lang="en-US" altLang="zh-CN" dirty="0"/>
              <a:t>7 </a:t>
            </a:r>
            <a:r>
              <a:rPr lang="zh-CN" altLang="en-US" dirty="0"/>
              <a:t>个样品的测序数据产量</a:t>
            </a:r>
            <a:endParaRPr lang="zh-CN" altLang="en-US" dirty="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8" name="Picture 5" descr="pasted-image.pdf"/>
          <p:cNvPicPr>
            <a:picLocks noChangeAspect="1"/>
          </p:cNvPicPr>
          <p:nvPr/>
        </p:nvPicPr>
        <p:blipFill>
          <a:blip r:embed="rId1"/>
          <a:stretch>
            <a:fillRect/>
          </a:stretch>
        </p:blipFill>
        <p:spPr>
          <a:xfrm>
            <a:off x="461963" y="403225"/>
            <a:ext cx="227013" cy="6050757"/>
          </a:xfrm>
          <a:prstGeom prst="rect">
            <a:avLst/>
          </a:prstGeom>
          <a:noFill/>
          <a:ln w="12700">
            <a:noFill/>
          </a:ln>
        </p:spPr>
      </p:pic>
      <p:sp>
        <p:nvSpPr>
          <p:cNvPr id="13319" name="Line 6"/>
          <p:cNvSpPr/>
          <p:nvPr/>
        </p:nvSpPr>
        <p:spPr>
          <a:xfrm flipV="1">
            <a:off x="575469" y="1876425"/>
            <a:ext cx="0" cy="3204369"/>
          </a:xfrm>
          <a:prstGeom prst="line">
            <a:avLst/>
          </a:prstGeom>
          <a:ln w="15875" cap="flat" cmpd="sng">
            <a:solidFill>
              <a:srgbClr val="A7A7A7"/>
            </a:solidFill>
            <a:prstDash val="solid"/>
            <a:headEnd type="none" w="med" len="med"/>
            <a:tailEnd type="none" w="med" len="med"/>
          </a:ln>
        </p:spPr>
      </p:sp>
      <p:sp>
        <p:nvSpPr>
          <p:cNvPr id="4" name="文本框 3"/>
          <p:cNvSpPr txBox="1"/>
          <p:nvPr/>
        </p:nvSpPr>
        <p:spPr>
          <a:xfrm>
            <a:off x="1184910" y="701336"/>
            <a:ext cx="5615386" cy="6324808"/>
          </a:xfrm>
          <a:prstGeom prst="rect">
            <a:avLst/>
          </a:prstGeom>
          <a:noFill/>
        </p:spPr>
        <p:txBody>
          <a:bodyPr wrap="square" rtlCol="0" anchor="t">
            <a:spAutoFit/>
          </a:bodyPr>
          <a:lstStyle/>
          <a:p>
            <a:pPr algn="l"/>
            <a:r>
              <a:rPr lang="zh-CN" altLang="en-US" sz="2800" b="1" dirty="0">
                <a:solidFill>
                  <a:srgbClr val="00524C"/>
                </a:solidFill>
                <a:latin typeface="微软雅黑" panose="020B0503020204020204" pitchFamily="34" charset="-122"/>
                <a:ea typeface="微软雅黑" panose="020B0503020204020204" pitchFamily="34" charset="-122"/>
                <a:cs typeface="微软雅黑" panose="020B0503020204020204" pitchFamily="34" charset="-122"/>
                <a:sym typeface="+mn-ea"/>
              </a:rPr>
              <a:t>代码</a:t>
            </a:r>
            <a:endParaRPr lang="en-US" altLang="zh-CN" sz="2800" b="1" dirty="0">
              <a:solidFill>
                <a:srgbClr val="00524C"/>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altLang="zh-CN" sz="2200" dirty="0" err="1"/>
              <a:t>ggplot</a:t>
            </a:r>
            <a:r>
              <a:rPr lang="en-US" altLang="zh-CN" sz="2200" dirty="0"/>
              <a:t>(d2,aes(x, </a:t>
            </a:r>
            <a:r>
              <a:rPr lang="en-US" altLang="zh-CN" sz="2200" dirty="0" err="1"/>
              <a:t>y,color</a:t>
            </a:r>
            <a:r>
              <a:rPr lang="en-US" altLang="zh-CN" sz="2200" dirty="0"/>
              <a:t> = group)) +  </a:t>
            </a:r>
            <a:r>
              <a:rPr lang="en-US" altLang="zh-CN" sz="2200" dirty="0" err="1"/>
              <a:t>geom_line</a:t>
            </a:r>
            <a:r>
              <a:rPr lang="en-US" altLang="zh-CN" sz="2200" dirty="0"/>
              <a:t>(</a:t>
            </a:r>
            <a:r>
              <a:rPr lang="en-US" altLang="zh-CN" sz="2200" dirty="0" err="1"/>
              <a:t>aes</a:t>
            </a:r>
            <a:r>
              <a:rPr lang="en-US" altLang="zh-CN" sz="2200" dirty="0"/>
              <a:t>(</a:t>
            </a:r>
            <a:r>
              <a:rPr lang="en-US" altLang="zh-CN" sz="2200" dirty="0" err="1"/>
              <a:t>colour</a:t>
            </a:r>
            <a:r>
              <a:rPr lang="en-US" altLang="zh-CN" sz="2200" dirty="0"/>
              <a:t>=group)) + </a:t>
            </a:r>
            <a:r>
              <a:rPr lang="en-US" altLang="zh-CN" sz="2200" dirty="0" err="1"/>
              <a:t>geom_point</a:t>
            </a:r>
            <a:r>
              <a:rPr lang="en-US" altLang="zh-CN" sz="2200" dirty="0"/>
              <a:t>(</a:t>
            </a:r>
            <a:r>
              <a:rPr lang="en-US" altLang="zh-CN" sz="2200" dirty="0" err="1"/>
              <a:t>aes</a:t>
            </a:r>
            <a:r>
              <a:rPr lang="en-US" altLang="zh-CN" sz="2200" dirty="0"/>
              <a:t>(shape=</a:t>
            </a:r>
            <a:r>
              <a:rPr lang="en-US" altLang="zh-CN" sz="2200" dirty="0" err="1"/>
              <a:t>group,colour</a:t>
            </a:r>
            <a:r>
              <a:rPr lang="en-US" altLang="zh-CN" sz="2200" dirty="0"/>
              <a:t>=group),size = 2) + </a:t>
            </a:r>
            <a:r>
              <a:rPr lang="en-US" altLang="zh-CN" sz="2200" dirty="0" err="1"/>
              <a:t>scale_color_brewer</a:t>
            </a:r>
            <a:r>
              <a:rPr lang="en-US" altLang="zh-CN" sz="2200" dirty="0"/>
              <a:t>(palette = "Set2")+</a:t>
            </a:r>
            <a:r>
              <a:rPr lang="en-US" altLang="zh-CN" sz="2200" dirty="0" err="1"/>
              <a:t>theme_bw</a:t>
            </a:r>
            <a:r>
              <a:rPr lang="en-US" altLang="zh-CN" sz="2200" dirty="0"/>
              <a:t>()+theme(</a:t>
            </a:r>
            <a:r>
              <a:rPr lang="en-US" altLang="zh-CN" sz="2200" dirty="0" err="1"/>
              <a:t>panel.grid.major</a:t>
            </a:r>
            <a:r>
              <a:rPr lang="en-US" altLang="zh-CN" sz="2200" dirty="0"/>
              <a:t>=</a:t>
            </a:r>
            <a:r>
              <a:rPr lang="en-US" altLang="zh-CN" sz="2200" dirty="0" err="1"/>
              <a:t>element_blank</a:t>
            </a:r>
            <a:r>
              <a:rPr lang="en-US" altLang="zh-CN" sz="2200" dirty="0"/>
              <a:t>(),</a:t>
            </a:r>
            <a:r>
              <a:rPr lang="en-US" altLang="zh-CN" sz="2200" dirty="0" err="1"/>
              <a:t>panel.grid.minor</a:t>
            </a:r>
            <a:r>
              <a:rPr lang="en-US" altLang="zh-CN" sz="2200" dirty="0"/>
              <a:t>=</a:t>
            </a:r>
            <a:r>
              <a:rPr lang="en-US" altLang="zh-CN" sz="2200" dirty="0" err="1"/>
              <a:t>element_blank</a:t>
            </a:r>
            <a:r>
              <a:rPr lang="en-US" altLang="zh-CN" sz="2200" dirty="0"/>
              <a:t>())+ </a:t>
            </a:r>
            <a:r>
              <a:rPr lang="en-US" altLang="zh-CN" sz="2200" dirty="0" err="1"/>
              <a:t>theme_classic</a:t>
            </a:r>
            <a:r>
              <a:rPr lang="en-US" altLang="zh-CN" sz="2200" dirty="0"/>
              <a:t>() + </a:t>
            </a:r>
            <a:r>
              <a:rPr lang="en-US" altLang="zh-CN" sz="2200" dirty="0" err="1"/>
              <a:t>scale_y_continuous</a:t>
            </a:r>
            <a:r>
              <a:rPr lang="en-US" altLang="zh-CN" sz="2200" dirty="0"/>
              <a:t>(name="Percent of </a:t>
            </a:r>
            <a:r>
              <a:rPr lang="en-US" altLang="zh-CN" sz="2200" dirty="0" err="1"/>
              <a:t>reference",limits</a:t>
            </a:r>
            <a:r>
              <a:rPr lang="en-US" altLang="zh-CN" sz="2200" dirty="0"/>
              <a:t> = c(0,12)) + </a:t>
            </a:r>
            <a:r>
              <a:rPr lang="en-US" altLang="zh-CN" sz="2200" dirty="0" err="1"/>
              <a:t>scale_x_continuous</a:t>
            </a:r>
            <a:r>
              <a:rPr lang="en-US" altLang="zh-CN" sz="2200" dirty="0"/>
              <a:t>(name = "Coverage </a:t>
            </a:r>
            <a:r>
              <a:rPr lang="en-US" altLang="zh-CN" sz="2200" dirty="0" err="1"/>
              <a:t>distribution",limits</a:t>
            </a:r>
            <a:r>
              <a:rPr lang="en-US" altLang="zh-CN" sz="2200" dirty="0"/>
              <a:t> = c(0,24)) + </a:t>
            </a:r>
            <a:r>
              <a:rPr lang="en-US" altLang="zh-CN" sz="2200" dirty="0" err="1"/>
              <a:t>scale_shape_manual</a:t>
            </a:r>
            <a:r>
              <a:rPr lang="en-US" altLang="zh-CN" sz="2200" dirty="0"/>
              <a:t>(values = c(16, 15, 17, 18, 25, 4, 0, 16))</a:t>
            </a:r>
            <a:endParaRPr lang="zh-CN" altLang="en-US" sz="2200" dirty="0"/>
          </a:p>
          <a:p>
            <a:pPr algn="l"/>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1" indent="0" algn="l">
              <a:lnSpc>
                <a:spcPct val="150000"/>
              </a:lnSpc>
              <a:buFont typeface="Wingdings" panose="05000000000000000000" charset="0"/>
              <a:buNone/>
            </a:pPr>
            <a:endPar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buClrTx/>
              <a:buSzTx/>
              <a:buFontTx/>
            </a:pPr>
            <a:endParaRPr lang="en-US" altLang="zh-CN" b="1" dirty="0">
              <a:solidFill>
                <a:srgbClr val="00524C"/>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矩形 1"/>
          <p:cNvSpPr/>
          <p:nvPr/>
        </p:nvSpPr>
        <p:spPr>
          <a:xfrm>
            <a:off x="802482" y="701336"/>
            <a:ext cx="6166490" cy="5752646"/>
          </a:xfrm>
          <a:prstGeom prst="rect">
            <a:avLst/>
          </a:prstGeom>
          <a:noFill/>
          <a:ln w="22225">
            <a:solidFill>
              <a:srgbClr val="C8C8C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7296230" y="6084650"/>
            <a:ext cx="4691731" cy="369332"/>
          </a:xfrm>
          <a:prstGeom prst="rect">
            <a:avLst/>
          </a:prstGeom>
          <a:noFill/>
        </p:spPr>
        <p:txBody>
          <a:bodyPr wrap="square">
            <a:spAutoFit/>
          </a:bodyPr>
          <a:lstStyle/>
          <a:p>
            <a:r>
              <a:rPr lang="zh-CN" altLang="en-US" dirty="0"/>
              <a:t>不同覆盖度的碱基所占基因组全长的比例</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0924" y="967666"/>
            <a:ext cx="5047081" cy="4944862"/>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13" descr="图像"/>
          <p:cNvPicPr>
            <a:picLocks noChangeAspect="1"/>
          </p:cNvPicPr>
          <p:nvPr/>
        </p:nvPicPr>
        <p:blipFill>
          <a:blip r:embed="rId1"/>
          <a:stretch>
            <a:fillRect/>
          </a:stretch>
        </p:blipFill>
        <p:spPr>
          <a:xfrm>
            <a:off x="349250" y="317500"/>
            <a:ext cx="11492707" cy="278607"/>
          </a:xfrm>
          <a:prstGeom prst="rect">
            <a:avLst/>
          </a:prstGeom>
          <a:noFill/>
          <a:ln w="12700">
            <a:noFill/>
          </a:ln>
        </p:spPr>
      </p:pic>
      <p:sp>
        <p:nvSpPr>
          <p:cNvPr id="12" name="文本框 11"/>
          <p:cNvSpPr txBox="1"/>
          <p:nvPr/>
        </p:nvSpPr>
        <p:spPr>
          <a:xfrm>
            <a:off x="906780" y="2961005"/>
            <a:ext cx="2514600" cy="768350"/>
          </a:xfrm>
          <a:prstGeom prst="rect">
            <a:avLst/>
          </a:prstGeom>
          <a:noFill/>
        </p:spPr>
        <p:txBody>
          <a:bodyPr wrap="square" rtlCol="0">
            <a:spAutoFit/>
          </a:bodyPr>
          <a:lstStyle/>
          <a:p>
            <a:pPr algn="ctr"/>
            <a:r>
              <a:rPr lang="zh-CN" altLang="en-US" sz="4400" b="1">
                <a:solidFill>
                  <a:schemeClr val="tx1"/>
                </a:solidFill>
              </a:rPr>
              <a:t>目录</a:t>
            </a:r>
            <a:endParaRPr lang="zh-CN" altLang="en-US" sz="4400" b="1">
              <a:solidFill>
                <a:schemeClr val="tx1"/>
              </a:solidFill>
            </a:endParaRPr>
          </a:p>
        </p:txBody>
      </p:sp>
      <p:grpSp>
        <p:nvGrpSpPr>
          <p:cNvPr id="4" name="组合 3"/>
          <p:cNvGrpSpPr/>
          <p:nvPr/>
        </p:nvGrpSpPr>
        <p:grpSpPr>
          <a:xfrm>
            <a:off x="3421380" y="1818005"/>
            <a:ext cx="7749540" cy="3221990"/>
            <a:chOff x="8513" y="3033"/>
            <a:chExt cx="12204" cy="5074"/>
          </a:xfrm>
        </p:grpSpPr>
        <p:sp>
          <p:nvSpPr>
            <p:cNvPr id="27" name="矩形 26"/>
            <p:cNvSpPr/>
            <p:nvPr/>
          </p:nvSpPr>
          <p:spPr>
            <a:xfrm>
              <a:off x="10287" y="7262"/>
              <a:ext cx="3088" cy="822"/>
            </a:xfrm>
            <a:prstGeom prst="rect">
              <a:avLst/>
            </a:prstGeom>
          </p:spPr>
          <p:txBody>
            <a:bodyPr wrap="none">
              <a:spAutoFit/>
            </a:bodyPr>
            <a:lstStyle/>
            <a:p>
              <a:pPr algn="l"/>
              <a:r>
                <a:rPr lang="zh-CN" altLang="en-US" sz="2800" b="1" dirty="0">
                  <a:solidFill>
                    <a:schemeClr val="tx1"/>
                  </a:solidFill>
                  <a:sym typeface="+mn-ea"/>
                </a:rPr>
                <a:t>感悟和致谢</a:t>
              </a:r>
              <a:endParaRPr lang="zh-CN" altLang="en-US" sz="2800" b="1" dirty="0">
                <a:solidFill>
                  <a:schemeClr val="tx1"/>
                </a:solidFill>
                <a:sym typeface="+mn-ea"/>
              </a:endParaRPr>
            </a:p>
          </p:txBody>
        </p:sp>
        <p:sp>
          <p:nvSpPr>
            <p:cNvPr id="16" name="矩形 15"/>
            <p:cNvSpPr/>
            <p:nvPr/>
          </p:nvSpPr>
          <p:spPr>
            <a:xfrm>
              <a:off x="10287" y="5873"/>
              <a:ext cx="2528" cy="822"/>
            </a:xfrm>
            <a:prstGeom prst="rect">
              <a:avLst/>
            </a:prstGeom>
          </p:spPr>
          <p:txBody>
            <a:bodyPr wrap="none">
              <a:spAutoFit/>
            </a:bodyPr>
            <a:lstStyle/>
            <a:p>
              <a:pPr algn="l"/>
              <a:r>
                <a:rPr lang="zh-CN" altLang="en-US" sz="2800" b="1" dirty="0">
                  <a:solidFill>
                    <a:schemeClr val="tx1"/>
                  </a:solidFill>
                  <a:sym typeface="+mn-ea"/>
                </a:rPr>
                <a:t>学习共享</a:t>
              </a:r>
              <a:endParaRPr lang="zh-CN" altLang="en-US" sz="2800" b="1" dirty="0">
                <a:solidFill>
                  <a:schemeClr val="tx1"/>
                </a:solidFill>
                <a:sym typeface="+mn-ea"/>
              </a:endParaRPr>
            </a:p>
          </p:txBody>
        </p:sp>
        <p:sp>
          <p:nvSpPr>
            <p:cNvPr id="17" name="矩形 16"/>
            <p:cNvSpPr/>
            <p:nvPr/>
          </p:nvSpPr>
          <p:spPr>
            <a:xfrm>
              <a:off x="10287" y="4477"/>
              <a:ext cx="10430" cy="822"/>
            </a:xfrm>
            <a:prstGeom prst="rect">
              <a:avLst/>
            </a:prstGeom>
          </p:spPr>
          <p:txBody>
            <a:bodyPr wrap="none">
              <a:spAutoFit/>
            </a:bodyPr>
            <a:lstStyle/>
            <a:p>
              <a:pPr algn="l"/>
              <a:r>
                <a:rPr lang="zh-CN" altLang="en-US" sz="2800" b="1" dirty="0">
                  <a:solidFill>
                    <a:schemeClr val="tx1"/>
                  </a:solidFill>
                  <a:sym typeface="+mn-ea"/>
                </a:rPr>
                <a:t>项目二：AIO-seq 测序技术开发及其应用</a:t>
              </a:r>
              <a:endParaRPr lang="zh-CN" altLang="en-US" sz="2800" b="1" dirty="0">
                <a:solidFill>
                  <a:schemeClr val="tx1"/>
                </a:solidFill>
                <a:sym typeface="+mn-ea"/>
              </a:endParaRPr>
            </a:p>
          </p:txBody>
        </p:sp>
        <p:sp>
          <p:nvSpPr>
            <p:cNvPr id="18" name="矩形 17"/>
            <p:cNvSpPr/>
            <p:nvPr/>
          </p:nvSpPr>
          <p:spPr>
            <a:xfrm>
              <a:off x="10287" y="3033"/>
              <a:ext cx="9836" cy="822"/>
            </a:xfrm>
            <a:prstGeom prst="rect">
              <a:avLst/>
            </a:prstGeom>
          </p:spPr>
          <p:txBody>
            <a:bodyPr wrap="none">
              <a:spAutoFit/>
            </a:bodyPr>
            <a:lstStyle/>
            <a:p>
              <a:pPr algn="l"/>
              <a:r>
                <a:rPr lang="zh-CN" altLang="en-US" sz="2800" b="1" dirty="0">
                  <a:solidFill>
                    <a:schemeClr val="tx1"/>
                  </a:solidFill>
                  <a:sym typeface="+mn-ea"/>
                </a:rPr>
                <a:t>项目一：</a:t>
              </a:r>
              <a:r>
                <a:rPr lang="zh-CN" altLang="en-US" sz="2800" b="1" dirty="0">
                  <a:sym typeface="+mn-ea"/>
                </a:rPr>
                <a:t>Chip-seq分析和RNA-seq分析</a:t>
              </a:r>
              <a:endParaRPr lang="zh-CN" altLang="en-US" sz="2800" b="1" dirty="0">
                <a:solidFill>
                  <a:schemeClr val="tx1"/>
                </a:solidFill>
                <a:sym typeface="+mn-ea"/>
              </a:endParaRPr>
            </a:p>
          </p:txBody>
        </p:sp>
        <p:sp>
          <p:nvSpPr>
            <p:cNvPr id="19" name="椭圆 18"/>
            <p:cNvSpPr/>
            <p:nvPr/>
          </p:nvSpPr>
          <p:spPr>
            <a:xfrm>
              <a:off x="8513" y="3038"/>
              <a:ext cx="840" cy="840"/>
            </a:xfrm>
            <a:prstGeom prst="ellipse">
              <a:avLst/>
            </a:prstGeom>
            <a:solidFill>
              <a:srgbClr val="0052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solidFill>
                    <a:schemeClr val="bg1"/>
                  </a:solidFill>
                </a:rPr>
                <a:t>1</a:t>
              </a:r>
              <a:endParaRPr lang="en-US" altLang="zh-CN" sz="3200">
                <a:solidFill>
                  <a:schemeClr val="bg1"/>
                </a:solidFill>
              </a:endParaRPr>
            </a:p>
          </p:txBody>
        </p:sp>
        <p:sp>
          <p:nvSpPr>
            <p:cNvPr id="20" name="椭圆 19"/>
            <p:cNvSpPr/>
            <p:nvPr/>
          </p:nvSpPr>
          <p:spPr>
            <a:xfrm>
              <a:off x="8513" y="4482"/>
              <a:ext cx="840" cy="840"/>
            </a:xfrm>
            <a:prstGeom prst="ellipse">
              <a:avLst/>
            </a:prstGeom>
            <a:solidFill>
              <a:srgbClr val="0052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solidFill>
                    <a:schemeClr val="bg1"/>
                  </a:solidFill>
                </a:rPr>
                <a:t>2</a:t>
              </a:r>
              <a:endParaRPr lang="en-US" altLang="zh-CN" sz="3200">
                <a:solidFill>
                  <a:schemeClr val="bg1"/>
                </a:solidFill>
              </a:endParaRPr>
            </a:p>
          </p:txBody>
        </p:sp>
        <p:sp>
          <p:nvSpPr>
            <p:cNvPr id="21" name="椭圆 20"/>
            <p:cNvSpPr/>
            <p:nvPr/>
          </p:nvSpPr>
          <p:spPr>
            <a:xfrm>
              <a:off x="8513" y="7267"/>
              <a:ext cx="840" cy="840"/>
            </a:xfrm>
            <a:prstGeom prst="ellipse">
              <a:avLst/>
            </a:prstGeom>
            <a:solidFill>
              <a:srgbClr val="0052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solidFill>
                    <a:schemeClr val="bg1"/>
                  </a:solidFill>
                </a:rPr>
                <a:t>4</a:t>
              </a:r>
              <a:endParaRPr lang="en-US" altLang="zh-CN" sz="3200">
                <a:solidFill>
                  <a:schemeClr val="bg1"/>
                </a:solidFill>
              </a:endParaRPr>
            </a:p>
          </p:txBody>
        </p:sp>
        <p:sp>
          <p:nvSpPr>
            <p:cNvPr id="22" name="椭圆 21"/>
            <p:cNvSpPr/>
            <p:nvPr/>
          </p:nvSpPr>
          <p:spPr>
            <a:xfrm>
              <a:off x="8513" y="5878"/>
              <a:ext cx="840" cy="840"/>
            </a:xfrm>
            <a:prstGeom prst="ellipse">
              <a:avLst/>
            </a:prstGeom>
            <a:solidFill>
              <a:srgbClr val="0052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solidFill>
                    <a:schemeClr val="bg1"/>
                  </a:solidFill>
                </a:rPr>
                <a:t>3</a:t>
              </a:r>
              <a:endParaRPr lang="en-US" altLang="zh-CN" sz="3200">
                <a:solidFill>
                  <a:schemeClr val="bg1"/>
                </a:solidFill>
              </a:endParaRPr>
            </a:p>
          </p:txBody>
        </p:sp>
      </p:grpSp>
      <p:sp>
        <p:nvSpPr>
          <p:cNvPr id="2" name="矩形 1"/>
          <p:cNvSpPr/>
          <p:nvPr/>
        </p:nvSpPr>
        <p:spPr>
          <a:xfrm>
            <a:off x="1119505" y="1437005"/>
            <a:ext cx="10434320" cy="4164965"/>
          </a:xfrm>
          <a:prstGeom prst="rect">
            <a:avLst/>
          </a:prstGeom>
          <a:noFill/>
          <a:ln w="22225">
            <a:solidFill>
              <a:srgbClr val="C8C8C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8" name="Picture 5" descr="pasted-image.pdf"/>
          <p:cNvPicPr>
            <a:picLocks noChangeAspect="1"/>
          </p:cNvPicPr>
          <p:nvPr/>
        </p:nvPicPr>
        <p:blipFill>
          <a:blip r:embed="rId1"/>
          <a:stretch>
            <a:fillRect/>
          </a:stretch>
        </p:blipFill>
        <p:spPr>
          <a:xfrm>
            <a:off x="461963" y="403225"/>
            <a:ext cx="227013" cy="6050757"/>
          </a:xfrm>
          <a:prstGeom prst="rect">
            <a:avLst/>
          </a:prstGeom>
          <a:noFill/>
          <a:ln w="12700">
            <a:noFill/>
          </a:ln>
        </p:spPr>
      </p:pic>
      <p:sp>
        <p:nvSpPr>
          <p:cNvPr id="13319" name="Line 6"/>
          <p:cNvSpPr/>
          <p:nvPr/>
        </p:nvSpPr>
        <p:spPr>
          <a:xfrm flipV="1">
            <a:off x="575469" y="1876425"/>
            <a:ext cx="0" cy="3204369"/>
          </a:xfrm>
          <a:prstGeom prst="line">
            <a:avLst/>
          </a:prstGeom>
          <a:ln w="15875" cap="flat" cmpd="sng">
            <a:solidFill>
              <a:srgbClr val="A7A7A7"/>
            </a:solidFill>
            <a:prstDash val="solid"/>
            <a:headEnd type="none" w="med" len="med"/>
            <a:tailEnd type="none" w="med" len="med"/>
          </a:ln>
        </p:spPr>
      </p:sp>
      <p:sp>
        <p:nvSpPr>
          <p:cNvPr id="4" name="文本框 3"/>
          <p:cNvSpPr txBox="1"/>
          <p:nvPr/>
        </p:nvSpPr>
        <p:spPr>
          <a:xfrm>
            <a:off x="1184909" y="701336"/>
            <a:ext cx="6343355" cy="5616922"/>
          </a:xfrm>
          <a:prstGeom prst="rect">
            <a:avLst/>
          </a:prstGeom>
          <a:noFill/>
        </p:spPr>
        <p:txBody>
          <a:bodyPr wrap="square" rtlCol="0" anchor="t">
            <a:spAutoFit/>
          </a:bodyPr>
          <a:lstStyle/>
          <a:p>
            <a:pPr algn="l"/>
            <a:r>
              <a:rPr lang="zh-CN" altLang="en-US" sz="2800" b="1" dirty="0">
                <a:solidFill>
                  <a:srgbClr val="00524C"/>
                </a:solidFill>
                <a:latin typeface="微软雅黑" panose="020B0503020204020204" pitchFamily="34" charset="-122"/>
                <a:ea typeface="微软雅黑" panose="020B0503020204020204" pitchFamily="34" charset="-122"/>
                <a:cs typeface="微软雅黑" panose="020B0503020204020204" pitchFamily="34" charset="-122"/>
                <a:sym typeface="+mn-ea"/>
              </a:rPr>
              <a:t>代码</a:t>
            </a:r>
            <a:endParaRPr lang="en-US" altLang="zh-CN" sz="2800" b="1" dirty="0">
              <a:solidFill>
                <a:srgbClr val="00524C"/>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altLang="zh-CN" sz="2400" dirty="0"/>
              <a:t>d1$group = factor(d1$group)</a:t>
            </a:r>
            <a:endParaRPr lang="en-US" altLang="zh-CN" sz="2400" dirty="0"/>
          </a:p>
          <a:p>
            <a:r>
              <a:rPr lang="zh-CN" altLang="en-US" sz="2400" dirty="0"/>
              <a:t>ggplot(d1, aes(x, y, color = group), size = 1) + geom_point(size=0.02) + scale_color_brewer(palette = "Accent") + theme_bw()+theme(panel.grid.major=element_blank(),panel.grid.minor=element_blank())+ theme_classic()+scale_y_continuous(name="Coverage (x)",limits = c(0,50)) + scale_x_continuous(name="G+C content",limits = c(0.2,0.8))</a:t>
            </a:r>
            <a:endParaRPr lang="zh-CN" altLang="en-US" sz="2400" dirty="0"/>
          </a:p>
          <a:p>
            <a:pPr algn="l"/>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1" indent="0" algn="l">
              <a:lnSpc>
                <a:spcPct val="150000"/>
              </a:lnSpc>
              <a:buFont typeface="Wingdings" panose="05000000000000000000" charset="0"/>
              <a:buNone/>
            </a:pPr>
            <a:endPar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buClrTx/>
              <a:buSzTx/>
              <a:buFontTx/>
            </a:pPr>
            <a:endParaRPr lang="en-US" altLang="zh-CN" b="1" dirty="0">
              <a:solidFill>
                <a:srgbClr val="00524C"/>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矩形 1"/>
          <p:cNvSpPr/>
          <p:nvPr/>
        </p:nvSpPr>
        <p:spPr>
          <a:xfrm>
            <a:off x="969646" y="701335"/>
            <a:ext cx="6558618" cy="5566299"/>
          </a:xfrm>
          <a:prstGeom prst="rect">
            <a:avLst/>
          </a:prstGeom>
          <a:noFill/>
          <a:ln w="22225">
            <a:solidFill>
              <a:srgbClr val="C8C8C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7926542" y="6161796"/>
            <a:ext cx="3963764" cy="646331"/>
          </a:xfrm>
          <a:prstGeom prst="rect">
            <a:avLst/>
          </a:prstGeom>
          <a:noFill/>
        </p:spPr>
        <p:txBody>
          <a:bodyPr wrap="square">
            <a:spAutoFit/>
          </a:bodyPr>
          <a:lstStyle/>
          <a:p>
            <a:r>
              <a:rPr lang="zh-CN" altLang="en-US" dirty="0"/>
              <a:t>不同 </a:t>
            </a:r>
            <a:r>
              <a:rPr lang="en-US" altLang="zh-CN" dirty="0"/>
              <a:t>GC </a:t>
            </a:r>
            <a:r>
              <a:rPr lang="zh-CN" altLang="en-US" dirty="0"/>
              <a:t>含量窗口内 </a:t>
            </a:r>
            <a:r>
              <a:rPr lang="en-US" altLang="zh-CN" dirty="0"/>
              <a:t>reads </a:t>
            </a:r>
            <a:r>
              <a:rPr lang="zh-CN" altLang="en-US" dirty="0"/>
              <a:t>覆盖度的散点图的分布</a:t>
            </a:r>
            <a:endParaRPr lang="zh-CN" altLang="en-US"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3495" y="701335"/>
            <a:ext cx="4066811" cy="5367245"/>
          </a:xfrm>
          <a:prstGeom prst="rect">
            <a:avLst/>
          </a:prstGeom>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8" name="Picture 5" descr="pasted-image.pdf"/>
          <p:cNvPicPr>
            <a:picLocks noChangeAspect="1"/>
          </p:cNvPicPr>
          <p:nvPr/>
        </p:nvPicPr>
        <p:blipFill>
          <a:blip r:embed="rId1"/>
          <a:stretch>
            <a:fillRect/>
          </a:stretch>
        </p:blipFill>
        <p:spPr>
          <a:xfrm>
            <a:off x="461963" y="403225"/>
            <a:ext cx="227013" cy="6050757"/>
          </a:xfrm>
          <a:prstGeom prst="rect">
            <a:avLst/>
          </a:prstGeom>
          <a:noFill/>
          <a:ln w="12700">
            <a:noFill/>
          </a:ln>
        </p:spPr>
      </p:pic>
      <p:sp>
        <p:nvSpPr>
          <p:cNvPr id="13319" name="Line 6"/>
          <p:cNvSpPr/>
          <p:nvPr/>
        </p:nvSpPr>
        <p:spPr>
          <a:xfrm flipV="1">
            <a:off x="575469" y="1876425"/>
            <a:ext cx="0" cy="3204369"/>
          </a:xfrm>
          <a:prstGeom prst="line">
            <a:avLst/>
          </a:prstGeom>
          <a:ln w="15875" cap="flat" cmpd="sng">
            <a:solidFill>
              <a:srgbClr val="A7A7A7"/>
            </a:solidFill>
            <a:prstDash val="solid"/>
            <a:headEnd type="none" w="med" len="med"/>
            <a:tailEnd type="none" w="med" len="med"/>
          </a:ln>
        </p:spPr>
      </p:sp>
      <p:sp>
        <p:nvSpPr>
          <p:cNvPr id="4" name="文本框 3"/>
          <p:cNvSpPr txBox="1"/>
          <p:nvPr/>
        </p:nvSpPr>
        <p:spPr>
          <a:xfrm>
            <a:off x="1184909" y="701336"/>
            <a:ext cx="6343355" cy="4139595"/>
          </a:xfrm>
          <a:prstGeom prst="rect">
            <a:avLst/>
          </a:prstGeom>
          <a:noFill/>
        </p:spPr>
        <p:txBody>
          <a:bodyPr wrap="square" rtlCol="0" anchor="t">
            <a:spAutoFit/>
          </a:bodyPr>
          <a:lstStyle/>
          <a:p>
            <a:pPr algn="l"/>
            <a:r>
              <a:rPr lang="zh-CN" altLang="en-US" sz="2800" b="1" dirty="0">
                <a:solidFill>
                  <a:srgbClr val="00524C"/>
                </a:solidFill>
                <a:latin typeface="微软雅黑" panose="020B0503020204020204" pitchFamily="34" charset="-122"/>
                <a:ea typeface="微软雅黑" panose="020B0503020204020204" pitchFamily="34" charset="-122"/>
                <a:cs typeface="微软雅黑" panose="020B0503020204020204" pitchFamily="34" charset="-122"/>
                <a:sym typeface="+mn-ea"/>
              </a:rPr>
              <a:t>代码</a:t>
            </a:r>
            <a:endParaRPr lang="en-US" altLang="zh-CN" sz="2800" b="1" dirty="0">
              <a:solidFill>
                <a:srgbClr val="00524C"/>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altLang="zh-CN" sz="2400" dirty="0" err="1"/>
              <a:t>ggboxplot</a:t>
            </a:r>
            <a:r>
              <a:rPr lang="en-US" altLang="zh-CN" sz="2400" dirty="0"/>
              <a:t>(d5,x="Group", y="</a:t>
            </a:r>
            <a:r>
              <a:rPr lang="en-US" altLang="zh-CN" sz="2400" dirty="0" err="1"/>
              <a:t>Raw",color</a:t>
            </a:r>
            <a:r>
              <a:rPr lang="en-US" altLang="zh-CN" sz="2400" dirty="0"/>
              <a:t>="</a:t>
            </a:r>
            <a:r>
              <a:rPr lang="en-US" altLang="zh-CN" sz="2400" dirty="0" err="1"/>
              <a:t>Spe</a:t>
            </a:r>
            <a:r>
              <a:rPr lang="en-US" altLang="zh-CN" sz="2400" dirty="0"/>
              <a:t>",palette = "</a:t>
            </a:r>
            <a:r>
              <a:rPr lang="en-US" altLang="zh-CN" sz="2400" dirty="0" err="1"/>
              <a:t>jama</a:t>
            </a:r>
            <a:r>
              <a:rPr lang="en-US" altLang="zh-CN" sz="2400" dirty="0"/>
              <a:t>",add = "jitter")  + annotate(</a:t>
            </a:r>
            <a:r>
              <a:rPr lang="en-US" altLang="zh-CN" sz="2400" dirty="0" err="1"/>
              <a:t>geom</a:t>
            </a:r>
            <a:r>
              <a:rPr lang="en-US" altLang="zh-CN" sz="2400" dirty="0"/>
              <a:t> = "point", x = 0.8, y = 0.21, </a:t>
            </a:r>
            <a:r>
              <a:rPr lang="en-US" altLang="zh-CN" sz="2400" dirty="0" err="1"/>
              <a:t>colour</a:t>
            </a:r>
            <a:r>
              <a:rPr lang="en-US" altLang="zh-CN" sz="2400" dirty="0"/>
              <a:t> = "red", shape=23, size=3) + annotate(</a:t>
            </a:r>
            <a:r>
              <a:rPr lang="en-US" altLang="zh-CN" sz="2400" dirty="0" err="1"/>
              <a:t>geom</a:t>
            </a:r>
            <a:r>
              <a:rPr lang="en-US" altLang="zh-CN" sz="2400" dirty="0"/>
              <a:t> = "point", x = 1.19, y = 0.041, </a:t>
            </a:r>
            <a:r>
              <a:rPr lang="en-US" altLang="zh-CN" sz="2400" dirty="0" err="1"/>
              <a:t>colour</a:t>
            </a:r>
            <a:r>
              <a:rPr lang="en-US" altLang="zh-CN" sz="2400" dirty="0"/>
              <a:t> = "red", shape=23, size=3)</a:t>
            </a:r>
            <a:endParaRPr lang="zh-CN" altLang="en-US" sz="2400" dirty="0"/>
          </a:p>
          <a:p>
            <a:pPr algn="l"/>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1" indent="0" algn="l">
              <a:lnSpc>
                <a:spcPct val="150000"/>
              </a:lnSpc>
              <a:buFont typeface="Wingdings" panose="05000000000000000000" charset="0"/>
              <a:buNone/>
            </a:pPr>
            <a:endPar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buClrTx/>
              <a:buSzTx/>
              <a:buFontTx/>
            </a:pPr>
            <a:endParaRPr lang="en-US" altLang="zh-CN" b="1" dirty="0">
              <a:solidFill>
                <a:srgbClr val="00524C"/>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矩形 1"/>
          <p:cNvSpPr/>
          <p:nvPr/>
        </p:nvSpPr>
        <p:spPr>
          <a:xfrm>
            <a:off x="969646" y="701336"/>
            <a:ext cx="6558618" cy="5566298"/>
          </a:xfrm>
          <a:prstGeom prst="rect">
            <a:avLst/>
          </a:prstGeom>
          <a:noFill/>
          <a:ln w="22225">
            <a:solidFill>
              <a:srgbClr val="C8C8C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7926542" y="5247396"/>
            <a:ext cx="3963764" cy="923330"/>
          </a:xfrm>
          <a:prstGeom prst="rect">
            <a:avLst/>
          </a:prstGeom>
          <a:noFill/>
        </p:spPr>
        <p:txBody>
          <a:bodyPr wrap="square">
            <a:spAutoFit/>
          </a:bodyPr>
          <a:lstStyle/>
          <a:p>
            <a:r>
              <a:rPr lang="zh-CN" altLang="en-US" dirty="0"/>
              <a:t> </a:t>
            </a:r>
            <a:r>
              <a:rPr lang="en-US" altLang="zh-CN" dirty="0"/>
              <a:t>26 </a:t>
            </a:r>
            <a:r>
              <a:rPr lang="zh-CN" altLang="en-US" dirty="0"/>
              <a:t>份水稻文库以及 </a:t>
            </a:r>
            <a:r>
              <a:rPr lang="en-US" altLang="zh-CN" dirty="0"/>
              <a:t>6 </a:t>
            </a:r>
            <a:r>
              <a:rPr lang="zh-CN" altLang="en-US" dirty="0"/>
              <a:t>份玉米文库；不同水稻及不同玉米间期望获得相等的数据产出</a:t>
            </a:r>
            <a:endParaRPr lang="zh-CN" altLang="en-US" dirty="0"/>
          </a:p>
        </p:txBody>
      </p:sp>
      <p:pic>
        <p:nvPicPr>
          <p:cNvPr id="5" name="图片 4"/>
          <p:cNvPicPr>
            <a:picLocks noChangeAspect="1"/>
          </p:cNvPicPr>
          <p:nvPr/>
        </p:nvPicPr>
        <p:blipFill>
          <a:blip r:embed="rId2"/>
          <a:stretch>
            <a:fillRect/>
          </a:stretch>
        </p:blipFill>
        <p:spPr>
          <a:xfrm>
            <a:off x="7577814" y="621437"/>
            <a:ext cx="4495817" cy="4027430"/>
          </a:xfrm>
          <a:prstGeom prst="rect">
            <a:avLst/>
          </a:prstGeom>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024255" y="215582"/>
            <a:ext cx="5641975" cy="583565"/>
          </a:xfrm>
          <a:prstGeom prst="rect">
            <a:avLst/>
          </a:prstGeom>
        </p:spPr>
        <p:txBody>
          <a:bodyPr wrap="square">
            <a:spAutoFit/>
          </a:bodyPr>
          <a:lstStyle/>
          <a:p>
            <a:pPr algn="l"/>
            <a:r>
              <a:rPr lang="en-US" altLang="zh-CN" sz="3200" b="1" dirty="0">
                <a:solidFill>
                  <a:schemeClr val="bg1"/>
                </a:solidFill>
                <a:sym typeface="+mn-ea"/>
              </a:rPr>
              <a:t>TOPIC</a:t>
            </a:r>
            <a:endParaRPr lang="zh-CN" altLang="en-US" sz="3200" b="1" dirty="0">
              <a:solidFill>
                <a:schemeClr val="bg1"/>
              </a:solidFill>
              <a:sym typeface="+mn-ea"/>
            </a:endParaRPr>
          </a:p>
        </p:txBody>
      </p:sp>
      <p:pic>
        <p:nvPicPr>
          <p:cNvPr id="2" name="图片 1"/>
          <p:cNvPicPr>
            <a:picLocks noChangeAspect="1"/>
          </p:cNvPicPr>
          <p:nvPr/>
        </p:nvPicPr>
        <p:blipFill>
          <a:blip r:embed="rId1"/>
          <a:stretch>
            <a:fillRect/>
          </a:stretch>
        </p:blipFill>
        <p:spPr>
          <a:xfrm>
            <a:off x="3293660" y="209485"/>
            <a:ext cx="6127085" cy="6053853"/>
          </a:xfrm>
          <a:prstGeom prst="rect">
            <a:avLst/>
          </a:prstGeom>
        </p:spPr>
      </p:pic>
      <p:pic>
        <p:nvPicPr>
          <p:cNvPr id="3" name="图片 2"/>
          <p:cNvPicPr>
            <a:picLocks noChangeAspect="1"/>
          </p:cNvPicPr>
          <p:nvPr/>
        </p:nvPicPr>
        <p:blipFill>
          <a:blip r:embed="rId2"/>
          <a:stretch>
            <a:fillRect/>
          </a:stretch>
        </p:blipFill>
        <p:spPr>
          <a:xfrm>
            <a:off x="487936" y="277786"/>
            <a:ext cx="225572" cy="6053853"/>
          </a:xfrm>
          <a:prstGeom prst="rect">
            <a:avLst/>
          </a:prstGeom>
        </p:spPr>
      </p:pic>
      <p:sp>
        <p:nvSpPr>
          <p:cNvPr id="9" name="文本框 8"/>
          <p:cNvSpPr txBox="1"/>
          <p:nvPr/>
        </p:nvSpPr>
        <p:spPr>
          <a:xfrm>
            <a:off x="3845242" y="6396335"/>
            <a:ext cx="5192283" cy="923330"/>
          </a:xfrm>
          <a:prstGeom prst="rect">
            <a:avLst/>
          </a:prstGeom>
          <a:noFill/>
        </p:spPr>
        <p:txBody>
          <a:bodyPr wrap="square">
            <a:spAutoFit/>
          </a:bodyPr>
          <a:lstStyle/>
          <a:p>
            <a:r>
              <a:rPr lang="zh-CN" altLang="en-US" dirty="0"/>
              <a:t>遗传连锁图与玉米参考基因组之间的共线性图谱</a:t>
            </a:r>
            <a:endParaRPr lang="zh-CN" altLang="en-US" dirty="0"/>
          </a:p>
          <a:p>
            <a:r>
              <a:rPr lang="zh-CN" altLang="en-US" dirty="0"/>
              <a:t> </a:t>
            </a:r>
            <a:endParaRPr lang="zh-CN" altLang="en-US" dirty="0"/>
          </a:p>
          <a:p>
            <a:r>
              <a:rPr lang="zh-CN" altLang="en-US" dirty="0"/>
              <a:t> </a:t>
            </a:r>
            <a:endParaRPr lang="zh-CN" altLang="en-US" dirty="0"/>
          </a:p>
        </p:txBody>
      </p:sp>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024255" y="215582"/>
            <a:ext cx="5641975" cy="583565"/>
          </a:xfrm>
          <a:prstGeom prst="rect">
            <a:avLst/>
          </a:prstGeom>
        </p:spPr>
        <p:txBody>
          <a:bodyPr wrap="square">
            <a:spAutoFit/>
          </a:bodyPr>
          <a:lstStyle/>
          <a:p>
            <a:pPr algn="l"/>
            <a:r>
              <a:rPr lang="en-US" altLang="zh-CN" sz="3200" b="1" dirty="0">
                <a:solidFill>
                  <a:schemeClr val="bg1"/>
                </a:solidFill>
                <a:sym typeface="+mn-ea"/>
              </a:rPr>
              <a:t>TOPIC</a:t>
            </a:r>
            <a:endParaRPr lang="zh-CN" altLang="en-US" sz="3200" b="1" dirty="0">
              <a:solidFill>
                <a:schemeClr val="bg1"/>
              </a:solidFill>
              <a:sym typeface="+mn-ea"/>
            </a:endParaRPr>
          </a:p>
        </p:txBody>
      </p:sp>
      <p:pic>
        <p:nvPicPr>
          <p:cNvPr id="3" name="图片 2"/>
          <p:cNvPicPr>
            <a:picLocks noChangeAspect="1"/>
          </p:cNvPicPr>
          <p:nvPr/>
        </p:nvPicPr>
        <p:blipFill>
          <a:blip r:embed="rId1"/>
          <a:stretch>
            <a:fillRect/>
          </a:stretch>
        </p:blipFill>
        <p:spPr>
          <a:xfrm>
            <a:off x="487936" y="277786"/>
            <a:ext cx="225572" cy="6053853"/>
          </a:xfrm>
          <a:prstGeom prst="rect">
            <a:avLst/>
          </a:prstGeom>
        </p:spPr>
      </p:pic>
      <p:sp>
        <p:nvSpPr>
          <p:cNvPr id="9" name="文本框 8"/>
          <p:cNvSpPr txBox="1"/>
          <p:nvPr/>
        </p:nvSpPr>
        <p:spPr>
          <a:xfrm>
            <a:off x="3845242" y="6396335"/>
            <a:ext cx="6578918" cy="646331"/>
          </a:xfrm>
          <a:prstGeom prst="rect">
            <a:avLst/>
          </a:prstGeom>
          <a:noFill/>
        </p:spPr>
        <p:txBody>
          <a:bodyPr wrap="square">
            <a:spAutoFit/>
          </a:bodyPr>
          <a:lstStyle/>
          <a:p>
            <a:r>
              <a:rPr lang="zh-CN" altLang="en-US" dirty="0"/>
              <a:t>由 </a:t>
            </a:r>
            <a:r>
              <a:rPr lang="en-US" altLang="zh-CN" dirty="0"/>
              <a:t>2264 </a:t>
            </a:r>
            <a:r>
              <a:rPr lang="zh-CN" altLang="en-US" dirty="0"/>
              <a:t>个 </a:t>
            </a:r>
            <a:r>
              <a:rPr lang="en-US" altLang="zh-CN" dirty="0"/>
              <a:t>Bin Marker </a:t>
            </a:r>
            <a:r>
              <a:rPr lang="zh-CN" altLang="en-US" dirty="0"/>
              <a:t>构建的玉米 </a:t>
            </a:r>
            <a:r>
              <a:rPr lang="en-US" altLang="zh-CN" dirty="0"/>
              <a:t>BC1F4</a:t>
            </a:r>
            <a:r>
              <a:rPr lang="zh-CN" altLang="en-US" dirty="0"/>
              <a:t>群体的遗传连锁图谱</a:t>
            </a:r>
            <a:endParaRPr lang="zh-CN" altLang="en-US" dirty="0"/>
          </a:p>
          <a:p>
            <a:r>
              <a:rPr lang="zh-CN" altLang="en-US" dirty="0"/>
              <a:t> </a:t>
            </a:r>
            <a:endParaRPr lang="zh-CN" altLang="en-US" dirty="0"/>
          </a:p>
        </p:txBody>
      </p:sp>
      <p:pic>
        <p:nvPicPr>
          <p:cNvPr id="4" name="图片 3"/>
          <p:cNvPicPr>
            <a:picLocks noChangeAspect="1"/>
          </p:cNvPicPr>
          <p:nvPr/>
        </p:nvPicPr>
        <p:blipFill>
          <a:blip r:embed="rId2"/>
          <a:stretch>
            <a:fillRect/>
          </a:stretch>
        </p:blipFill>
        <p:spPr>
          <a:xfrm>
            <a:off x="4288536" y="81666"/>
            <a:ext cx="4654747" cy="6193866"/>
          </a:xfrm>
          <a:prstGeom prst="rect">
            <a:avLst/>
          </a:prstGeom>
        </p:spPr>
      </p:pic>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8" name="Picture 5" descr="pasted-image.pdf"/>
          <p:cNvPicPr>
            <a:picLocks noChangeAspect="1"/>
          </p:cNvPicPr>
          <p:nvPr/>
        </p:nvPicPr>
        <p:blipFill>
          <a:blip r:embed="rId1"/>
          <a:stretch>
            <a:fillRect/>
          </a:stretch>
        </p:blipFill>
        <p:spPr>
          <a:xfrm>
            <a:off x="461963" y="403225"/>
            <a:ext cx="227013" cy="6050757"/>
          </a:xfrm>
          <a:prstGeom prst="rect">
            <a:avLst/>
          </a:prstGeom>
          <a:noFill/>
          <a:ln w="12700">
            <a:noFill/>
          </a:ln>
        </p:spPr>
      </p:pic>
      <p:sp>
        <p:nvSpPr>
          <p:cNvPr id="13319" name="Line 6"/>
          <p:cNvSpPr/>
          <p:nvPr/>
        </p:nvSpPr>
        <p:spPr>
          <a:xfrm flipV="1">
            <a:off x="575469" y="1876425"/>
            <a:ext cx="0" cy="3204369"/>
          </a:xfrm>
          <a:prstGeom prst="line">
            <a:avLst/>
          </a:prstGeom>
          <a:ln w="15875" cap="flat" cmpd="sng">
            <a:solidFill>
              <a:srgbClr val="A7A7A7"/>
            </a:solidFill>
            <a:prstDash val="solid"/>
            <a:headEnd type="none" w="med" len="med"/>
            <a:tailEnd type="none" w="med" len="med"/>
          </a:ln>
        </p:spPr>
      </p:sp>
      <p:sp>
        <p:nvSpPr>
          <p:cNvPr id="4" name="文本框 3"/>
          <p:cNvSpPr txBox="1"/>
          <p:nvPr/>
        </p:nvSpPr>
        <p:spPr>
          <a:xfrm>
            <a:off x="1065155" y="403225"/>
            <a:ext cx="10551376" cy="7109639"/>
          </a:xfrm>
          <a:prstGeom prst="rect">
            <a:avLst/>
          </a:prstGeom>
          <a:noFill/>
        </p:spPr>
        <p:txBody>
          <a:bodyPr wrap="square" rtlCol="0" anchor="t">
            <a:spAutoFit/>
          </a:bodyPr>
          <a:lstStyle/>
          <a:p>
            <a:pPr algn="l"/>
            <a:r>
              <a:rPr lang="zh-CN" altLang="en-US" sz="1600" b="1" dirty="0">
                <a:solidFill>
                  <a:srgbClr val="00524C"/>
                </a:solidFill>
                <a:latin typeface="微软雅黑" panose="020B0503020204020204" pitchFamily="34" charset="-122"/>
                <a:ea typeface="微软雅黑" panose="020B0503020204020204" pitchFamily="34" charset="-122"/>
                <a:cs typeface="微软雅黑" panose="020B0503020204020204" pitchFamily="34" charset="-122"/>
                <a:sym typeface="+mn-ea"/>
              </a:rPr>
              <a:t>代码</a:t>
            </a:r>
            <a:endParaRPr lang="en-US" altLang="zh-CN" sz="1600" b="1" dirty="0">
              <a:solidFill>
                <a:srgbClr val="00524C"/>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altLang="zh-CN" sz="1600" dirty="0"/>
              <a:t>a &lt;- read.csv("LGmap.csv", header = T, </a:t>
            </a:r>
            <a:r>
              <a:rPr lang="en-US" altLang="zh-CN" sz="1600" dirty="0" err="1"/>
              <a:t>stringsAsFactors</a:t>
            </a:r>
            <a:r>
              <a:rPr lang="en-US" altLang="zh-CN" sz="1600" dirty="0"/>
              <a:t>=FALSE, </a:t>
            </a:r>
            <a:r>
              <a:rPr lang="en-US" altLang="zh-CN" sz="1600" dirty="0" err="1"/>
              <a:t>sep</a:t>
            </a:r>
            <a:r>
              <a:rPr lang="en-US" altLang="zh-CN" sz="1600" dirty="0"/>
              <a:t>=",")</a:t>
            </a:r>
            <a:endParaRPr lang="en-US" altLang="zh-CN" sz="1600" dirty="0"/>
          </a:p>
          <a:p>
            <a:r>
              <a:rPr lang="en-US" altLang="zh-CN" sz="1600" dirty="0" err="1"/>
              <a:t>maxpos</a:t>
            </a:r>
            <a:r>
              <a:rPr lang="en-US" altLang="zh-CN" sz="1600" dirty="0"/>
              <a:t> &lt;- floor(max(</a:t>
            </a:r>
            <a:r>
              <a:rPr lang="en-US" altLang="zh-CN" sz="1600" dirty="0" err="1"/>
              <a:t>a$Position</a:t>
            </a:r>
            <a:r>
              <a:rPr lang="en-US" altLang="zh-CN" sz="1600" dirty="0"/>
              <a:t>[</a:t>
            </a:r>
            <a:r>
              <a:rPr lang="en-US" altLang="zh-CN" sz="1600" dirty="0" err="1"/>
              <a:t>a$Group</a:t>
            </a:r>
            <a:r>
              <a:rPr lang="en-US" altLang="zh-CN" sz="1600" dirty="0"/>
              <a:t> == "LG01" | </a:t>
            </a:r>
            <a:r>
              <a:rPr lang="en-US" altLang="zh-CN" sz="1600" dirty="0" err="1"/>
              <a:t>a$Group</a:t>
            </a:r>
            <a:r>
              <a:rPr lang="en-US" altLang="zh-CN" sz="1600" dirty="0"/>
              <a:t> == "LG02“ | </a:t>
            </a:r>
            <a:r>
              <a:rPr lang="en-US" altLang="zh-CN" sz="1600" dirty="0" err="1"/>
              <a:t>a$Group</a:t>
            </a:r>
            <a:r>
              <a:rPr lang="en-US" altLang="zh-CN" sz="1600" dirty="0"/>
              <a:t> == "LG03" | </a:t>
            </a:r>
            <a:r>
              <a:rPr lang="en-US" altLang="zh-CN" sz="1600" dirty="0" err="1"/>
              <a:t>a$Group</a:t>
            </a:r>
            <a:r>
              <a:rPr lang="en-US" altLang="zh-CN" sz="1600" dirty="0"/>
              <a:t> == "LG04" | </a:t>
            </a:r>
            <a:r>
              <a:rPr lang="en-US" altLang="zh-CN" sz="1600" dirty="0" err="1"/>
              <a:t>a$Group</a:t>
            </a:r>
            <a:r>
              <a:rPr lang="en-US" altLang="zh-CN" sz="1600" dirty="0"/>
              <a:t> == "LG05“ | </a:t>
            </a:r>
            <a:r>
              <a:rPr lang="en-US" altLang="zh-CN" sz="1600" dirty="0" err="1"/>
              <a:t>a$Group</a:t>
            </a:r>
            <a:r>
              <a:rPr lang="en-US" altLang="zh-CN" sz="1600" dirty="0"/>
              <a:t> == "LG06" | </a:t>
            </a:r>
            <a:r>
              <a:rPr lang="en-US" altLang="zh-CN" sz="1600" dirty="0" err="1"/>
              <a:t>a$Group</a:t>
            </a:r>
            <a:r>
              <a:rPr lang="en-US" altLang="zh-CN" sz="1600" dirty="0"/>
              <a:t> == "LG07" | </a:t>
            </a:r>
            <a:r>
              <a:rPr lang="en-US" altLang="zh-CN" sz="1600" dirty="0" err="1"/>
              <a:t>a$Group</a:t>
            </a:r>
            <a:r>
              <a:rPr lang="en-US" altLang="zh-CN" sz="1600" dirty="0"/>
              <a:t> == "LG08“ | </a:t>
            </a:r>
            <a:r>
              <a:rPr lang="en-US" altLang="zh-CN" sz="1600" dirty="0" err="1"/>
              <a:t>a$Group</a:t>
            </a:r>
            <a:r>
              <a:rPr lang="en-US" altLang="zh-CN" sz="1600" dirty="0"/>
              <a:t> == "LG09" | </a:t>
            </a:r>
            <a:r>
              <a:rPr lang="en-US" altLang="zh-CN" sz="1600" dirty="0" err="1"/>
              <a:t>a$Group</a:t>
            </a:r>
            <a:r>
              <a:rPr lang="en-US" altLang="zh-CN" sz="1600" dirty="0"/>
              <a:t> == "LG10"]))</a:t>
            </a:r>
            <a:endParaRPr lang="en-US" altLang="zh-CN" sz="1600" dirty="0"/>
          </a:p>
          <a:p>
            <a:endParaRPr lang="en-US" altLang="zh-CN" sz="1600" dirty="0"/>
          </a:p>
          <a:p>
            <a:r>
              <a:rPr lang="en-US" altLang="zh-CN" sz="1600" dirty="0" err="1"/>
              <a:t>at.axis</a:t>
            </a:r>
            <a:r>
              <a:rPr lang="en-US" altLang="zh-CN" sz="1600" dirty="0"/>
              <a:t> &lt;- seq(0, </a:t>
            </a:r>
            <a:r>
              <a:rPr lang="en-US" altLang="zh-CN" sz="1600" dirty="0" err="1"/>
              <a:t>maxpos</a:t>
            </a:r>
            <a:r>
              <a:rPr lang="en-US" altLang="zh-CN" sz="1600" dirty="0"/>
              <a:t>)</a:t>
            </a:r>
            <a:endParaRPr lang="en-US" altLang="zh-CN" sz="1600" dirty="0"/>
          </a:p>
          <a:p>
            <a:endParaRPr lang="en-US" altLang="zh-CN" sz="1600" dirty="0"/>
          </a:p>
          <a:p>
            <a:r>
              <a:rPr lang="en-US" altLang="zh-CN" sz="1600" dirty="0" err="1"/>
              <a:t>axlab</a:t>
            </a:r>
            <a:r>
              <a:rPr lang="en-US" altLang="zh-CN" sz="1600" dirty="0"/>
              <a:t> &lt;- vector() </a:t>
            </a:r>
            <a:endParaRPr lang="en-US" altLang="zh-CN" sz="1600" dirty="0"/>
          </a:p>
          <a:p>
            <a:endParaRPr lang="en-US" altLang="zh-CN" sz="1600" dirty="0"/>
          </a:p>
          <a:p>
            <a:r>
              <a:rPr lang="en-US" altLang="zh-CN" sz="1600" dirty="0"/>
              <a:t>for (lab in 0:maxpos) {</a:t>
            </a:r>
            <a:endParaRPr lang="en-US" altLang="zh-CN" sz="1600" dirty="0"/>
          </a:p>
          <a:p>
            <a:r>
              <a:rPr lang="en-US" altLang="zh-CN" sz="1600" dirty="0"/>
              <a:t>  if (!lab %% 10) { </a:t>
            </a:r>
            <a:endParaRPr lang="en-US" altLang="zh-CN" sz="1600" dirty="0"/>
          </a:p>
          <a:p>
            <a:r>
              <a:rPr lang="en-US" altLang="zh-CN" sz="1600" dirty="0"/>
              <a:t>    </a:t>
            </a:r>
            <a:endParaRPr lang="en-US" altLang="zh-CN" sz="1600" dirty="0"/>
          </a:p>
          <a:p>
            <a:r>
              <a:rPr lang="en-US" altLang="zh-CN" sz="1600" dirty="0"/>
              <a:t>    </a:t>
            </a:r>
            <a:r>
              <a:rPr lang="en-US" altLang="zh-CN" sz="1600" dirty="0" err="1"/>
              <a:t>axlab</a:t>
            </a:r>
            <a:r>
              <a:rPr lang="en-US" altLang="zh-CN" sz="1600" dirty="0"/>
              <a:t> &lt;- c(</a:t>
            </a:r>
            <a:r>
              <a:rPr lang="en-US" altLang="zh-CN" sz="1600" dirty="0" err="1"/>
              <a:t>axlab</a:t>
            </a:r>
            <a:r>
              <a:rPr lang="en-US" altLang="zh-CN" sz="1600" dirty="0"/>
              <a:t>, lab)</a:t>
            </a:r>
            <a:endParaRPr lang="en-US" altLang="zh-CN" sz="1600" dirty="0"/>
          </a:p>
          <a:p>
            <a:r>
              <a:rPr lang="en-US" altLang="zh-CN" sz="1600" dirty="0"/>
              <a:t>  }</a:t>
            </a:r>
            <a:endParaRPr lang="en-US" altLang="zh-CN" sz="1600" dirty="0"/>
          </a:p>
          <a:p>
            <a:r>
              <a:rPr lang="en-US" altLang="zh-CN" sz="1600" dirty="0"/>
              <a:t>  else {</a:t>
            </a:r>
            <a:endParaRPr lang="en-US" altLang="zh-CN" sz="1600" dirty="0"/>
          </a:p>
          <a:p>
            <a:r>
              <a:rPr lang="en-US" altLang="zh-CN" sz="1600" dirty="0"/>
              <a:t>    </a:t>
            </a:r>
            <a:r>
              <a:rPr lang="en-US" altLang="zh-CN" sz="1600" dirty="0" err="1"/>
              <a:t>axlab</a:t>
            </a:r>
            <a:r>
              <a:rPr lang="en-US" altLang="zh-CN" sz="1600" dirty="0"/>
              <a:t> &lt;- c(</a:t>
            </a:r>
            <a:r>
              <a:rPr lang="en-US" altLang="zh-CN" sz="1600" dirty="0" err="1"/>
              <a:t>axlab</a:t>
            </a:r>
            <a:r>
              <a:rPr lang="en-US" altLang="zh-CN" sz="1600" dirty="0"/>
              <a:t>, NA)</a:t>
            </a:r>
            <a:endParaRPr lang="en-US" altLang="zh-CN" sz="1600" dirty="0"/>
          </a:p>
          <a:p>
            <a:r>
              <a:rPr lang="en-US" altLang="zh-CN" sz="1600" dirty="0"/>
              <a:t>  }</a:t>
            </a:r>
            <a:endParaRPr lang="en-US" altLang="zh-CN" sz="1600" dirty="0"/>
          </a:p>
          <a:p>
            <a:r>
              <a:rPr lang="en-US" altLang="zh-CN" sz="1600" dirty="0"/>
              <a:t>}</a:t>
            </a:r>
            <a:endParaRPr lang="en-US" altLang="zh-CN" sz="1600" dirty="0"/>
          </a:p>
          <a:p>
            <a:endParaRPr lang="en-US" altLang="zh-CN" sz="1600" dirty="0"/>
          </a:p>
          <a:p>
            <a:r>
              <a:rPr lang="en-US" altLang="zh-CN" sz="1600" dirty="0" err="1"/>
              <a:t>outfile</a:t>
            </a:r>
            <a:r>
              <a:rPr lang="en-US" altLang="zh-CN" sz="1600" dirty="0"/>
              <a:t> = </a:t>
            </a:r>
            <a:r>
              <a:rPr lang="en-US" altLang="zh-CN" sz="1600" dirty="0" err="1"/>
              <a:t>file.path</a:t>
            </a:r>
            <a:r>
              <a:rPr lang="en-US" altLang="zh-CN" sz="1600" dirty="0"/>
              <a:t>("C:\\Users\\54681\\Desktop\\</a:t>
            </a:r>
            <a:r>
              <a:rPr lang="zh-CN" altLang="en-US" sz="1600" dirty="0"/>
              <a:t>附表</a:t>
            </a:r>
            <a:r>
              <a:rPr lang="en-US" altLang="zh-CN" sz="1600" dirty="0"/>
              <a:t>13</a:t>
            </a:r>
            <a:r>
              <a:rPr lang="zh-CN" altLang="en-US" sz="1600" dirty="0"/>
              <a:t>个</a:t>
            </a:r>
            <a:r>
              <a:rPr lang="en-US" altLang="zh-CN" sz="1600" dirty="0"/>
              <a:t>\\</a:t>
            </a:r>
            <a:r>
              <a:rPr lang="zh-CN" altLang="en-US" sz="1600" dirty="0"/>
              <a:t>附表</a:t>
            </a:r>
            <a:r>
              <a:rPr lang="en-US" altLang="zh-CN" sz="1600" dirty="0"/>
              <a:t>13</a:t>
            </a:r>
            <a:r>
              <a:rPr lang="zh-CN" altLang="en-US" sz="1600" dirty="0"/>
              <a:t>个</a:t>
            </a:r>
            <a:r>
              <a:rPr lang="en-US" altLang="zh-CN" sz="1600" dirty="0"/>
              <a:t>", "LinkageMap.pdf")</a:t>
            </a:r>
            <a:endParaRPr lang="en-US" altLang="zh-CN" sz="1600" dirty="0"/>
          </a:p>
          <a:p>
            <a:endParaRPr lang="en-US" altLang="zh-CN" sz="1600" dirty="0"/>
          </a:p>
          <a:p>
            <a:r>
              <a:rPr lang="en-US" altLang="zh-CN" sz="1600" dirty="0" err="1"/>
              <a:t>lmv.linkage.plot</a:t>
            </a:r>
            <a:r>
              <a:rPr lang="en-US" altLang="zh-CN" sz="1600" dirty="0"/>
              <a:t>(</a:t>
            </a:r>
            <a:r>
              <a:rPr lang="en-US" altLang="zh-CN" sz="1600" dirty="0" err="1"/>
              <a:t>a,outfile,mapthese</a:t>
            </a:r>
            <a:r>
              <a:rPr lang="en-US" altLang="zh-CN" sz="1600" dirty="0"/>
              <a:t>=c("LG01","LG02","LG03","LG04","LG05“,"LG06","LG07","LG08","LG09","LG10"),</a:t>
            </a:r>
            <a:r>
              <a:rPr lang="en-US" altLang="zh-CN" sz="1600" dirty="0" err="1"/>
              <a:t>denmap</a:t>
            </a:r>
            <a:r>
              <a:rPr lang="en-US" altLang="zh-CN" sz="1600" dirty="0"/>
              <a:t>=TRUE, </a:t>
            </a:r>
            <a:r>
              <a:rPr lang="en-US" altLang="zh-CN" sz="1600" dirty="0" err="1"/>
              <a:t>cex.axis</a:t>
            </a:r>
            <a:r>
              <a:rPr lang="en-US" altLang="zh-CN" sz="1600" dirty="0"/>
              <a:t> = 1, </a:t>
            </a:r>
            <a:r>
              <a:rPr lang="en-US" altLang="zh-CN" sz="1600" dirty="0" err="1"/>
              <a:t>at.axis</a:t>
            </a:r>
            <a:r>
              <a:rPr lang="en-US" altLang="zh-CN" sz="1600" dirty="0"/>
              <a:t> = </a:t>
            </a:r>
            <a:r>
              <a:rPr lang="en-US" altLang="zh-CN" sz="1600" dirty="0" err="1"/>
              <a:t>at.axis</a:t>
            </a:r>
            <a:r>
              <a:rPr lang="en-US" altLang="zh-CN" sz="1600" dirty="0"/>
              <a:t>, </a:t>
            </a:r>
            <a:r>
              <a:rPr lang="en-US" altLang="zh-CN" sz="1600" dirty="0" err="1"/>
              <a:t>labels.axis</a:t>
            </a:r>
            <a:r>
              <a:rPr lang="en-US" altLang="zh-CN" sz="1600" dirty="0"/>
              <a:t> = </a:t>
            </a:r>
            <a:r>
              <a:rPr lang="en-US" altLang="zh-CN" sz="1600" dirty="0" err="1"/>
              <a:t>axlab</a:t>
            </a:r>
            <a:r>
              <a:rPr lang="en-US" altLang="zh-CN" sz="1600" dirty="0"/>
              <a:t>)</a:t>
            </a:r>
            <a:endParaRPr lang="zh-CN" altLang="en-US" sz="1600" dirty="0"/>
          </a:p>
          <a:p>
            <a:pPr algn="l"/>
            <a:endParaRPr lang="en-US" altLang="zh-CN" sz="16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endParaRPr lang="en-US" altLang="zh-CN" sz="16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1" indent="0" algn="l">
              <a:lnSpc>
                <a:spcPct val="150000"/>
              </a:lnSpc>
              <a:buFont typeface="Wingdings" panose="05000000000000000000" charset="0"/>
              <a:buNone/>
            </a:pPr>
            <a:endParaRPr lang="en-US" altLang="zh-CN" sz="16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buClrTx/>
              <a:buSzTx/>
              <a:buFontTx/>
            </a:pPr>
            <a:endParaRPr lang="en-US" altLang="zh-CN" sz="1600" b="1" dirty="0">
              <a:solidFill>
                <a:srgbClr val="00524C"/>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矩形 1"/>
          <p:cNvSpPr/>
          <p:nvPr/>
        </p:nvSpPr>
        <p:spPr>
          <a:xfrm>
            <a:off x="969646" y="283464"/>
            <a:ext cx="10944986" cy="6355079"/>
          </a:xfrm>
          <a:prstGeom prst="rect">
            <a:avLst/>
          </a:prstGeom>
          <a:noFill/>
          <a:ln w="22225">
            <a:solidFill>
              <a:srgbClr val="C8C8C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2" name="Picture 5" descr="pasted-image.pdf"/>
          <p:cNvPicPr>
            <a:picLocks noChangeAspect="1"/>
          </p:cNvPicPr>
          <p:nvPr/>
        </p:nvPicPr>
        <p:blipFill>
          <a:blip r:embed="rId1"/>
          <a:stretch>
            <a:fillRect/>
          </a:stretch>
        </p:blipFill>
        <p:spPr>
          <a:xfrm>
            <a:off x="380207" y="6252369"/>
            <a:ext cx="11430794" cy="270669"/>
          </a:xfrm>
          <a:prstGeom prst="rect">
            <a:avLst/>
          </a:prstGeom>
          <a:noFill/>
          <a:ln w="12700">
            <a:noFill/>
          </a:ln>
        </p:spPr>
      </p:pic>
      <p:pic>
        <p:nvPicPr>
          <p:cNvPr id="11266" name="Picture 1" descr="图像"/>
          <p:cNvPicPr>
            <a:picLocks noChangeAspect="1"/>
          </p:cNvPicPr>
          <p:nvPr/>
        </p:nvPicPr>
        <p:blipFill>
          <a:blip r:embed="rId2"/>
          <a:stretch>
            <a:fillRect/>
          </a:stretch>
        </p:blipFill>
        <p:spPr>
          <a:xfrm>
            <a:off x="3479165" y="1811655"/>
            <a:ext cx="5234305" cy="1953260"/>
          </a:xfrm>
          <a:prstGeom prst="rect">
            <a:avLst/>
          </a:prstGeom>
          <a:solidFill>
            <a:srgbClr val="00524C"/>
          </a:solidFill>
          <a:ln w="12700">
            <a:noFill/>
          </a:ln>
        </p:spPr>
      </p:pic>
      <p:sp>
        <p:nvSpPr>
          <p:cNvPr id="18" name="矩形 17"/>
          <p:cNvSpPr/>
          <p:nvPr/>
        </p:nvSpPr>
        <p:spPr>
          <a:xfrm>
            <a:off x="5274310" y="2431415"/>
            <a:ext cx="3284855" cy="706755"/>
          </a:xfrm>
          <a:prstGeom prst="rect">
            <a:avLst/>
          </a:prstGeom>
        </p:spPr>
        <p:txBody>
          <a:bodyPr wrap="square">
            <a:spAutoFit/>
          </a:bodyPr>
          <a:lstStyle/>
          <a:p>
            <a:pPr algn="ctr"/>
            <a:r>
              <a:rPr lang="zh-CN" altLang="en-US" sz="4000" b="1" dirty="0">
                <a:solidFill>
                  <a:schemeClr val="bg1"/>
                </a:solidFill>
                <a:sym typeface="+mn-ea"/>
              </a:rPr>
              <a:t>学习共享</a:t>
            </a:r>
            <a:endParaRPr lang="zh-CN" altLang="en-US" sz="4000" b="1" dirty="0">
              <a:solidFill>
                <a:schemeClr val="bg1"/>
              </a:solidFill>
              <a:sym typeface="+mn-ea"/>
            </a:endParaRPr>
          </a:p>
        </p:txBody>
      </p:sp>
      <p:pic>
        <p:nvPicPr>
          <p:cNvPr id="10243" name="Picture 2" descr="图像"/>
          <p:cNvPicPr>
            <a:picLocks noChangeAspect="1"/>
          </p:cNvPicPr>
          <p:nvPr/>
        </p:nvPicPr>
        <p:blipFill>
          <a:blip r:embed="rId3"/>
          <a:stretch>
            <a:fillRect/>
          </a:stretch>
        </p:blipFill>
        <p:spPr>
          <a:xfrm>
            <a:off x="3691890" y="2051685"/>
            <a:ext cx="1465580" cy="1466850"/>
          </a:xfrm>
          <a:prstGeom prst="rect">
            <a:avLst/>
          </a:prstGeom>
          <a:noFill/>
          <a:ln w="12700">
            <a:noFill/>
          </a:ln>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13" descr="图像"/>
          <p:cNvPicPr>
            <a:picLocks noChangeAspect="1"/>
          </p:cNvPicPr>
          <p:nvPr/>
        </p:nvPicPr>
        <p:blipFill>
          <a:blip r:embed="rId1"/>
          <a:stretch>
            <a:fillRect/>
          </a:stretch>
        </p:blipFill>
        <p:spPr>
          <a:xfrm>
            <a:off x="349250" y="317500"/>
            <a:ext cx="11492707" cy="278607"/>
          </a:xfrm>
          <a:prstGeom prst="rect">
            <a:avLst/>
          </a:prstGeom>
          <a:noFill/>
          <a:ln w="12700">
            <a:noFill/>
          </a:ln>
        </p:spPr>
      </p:pic>
      <p:sp>
        <p:nvSpPr>
          <p:cNvPr id="12" name="文本框 11"/>
          <p:cNvSpPr txBox="1"/>
          <p:nvPr/>
        </p:nvSpPr>
        <p:spPr>
          <a:xfrm>
            <a:off x="1093470" y="955675"/>
            <a:ext cx="10311130" cy="1260475"/>
          </a:xfrm>
          <a:prstGeom prst="rect">
            <a:avLst/>
          </a:prstGeom>
          <a:noFill/>
        </p:spPr>
        <p:txBody>
          <a:bodyPr wrap="square" rtlCol="0">
            <a:spAutoFit/>
          </a:bodyPr>
          <a:lstStyle/>
          <a:p>
            <a:pPr algn="l"/>
            <a:r>
              <a:rPr lang="zh-CN" altLang="en-US" sz="3200" b="1" dirty="0">
                <a:solidFill>
                  <a:schemeClr val="tx1"/>
                </a:solidFill>
              </a:rPr>
              <a:t>两个项目的过程和代码整理好放在我们小组的</a:t>
            </a:r>
            <a:r>
              <a:rPr lang="en-US" altLang="zh-CN" sz="3200" b="1" dirty="0">
                <a:solidFill>
                  <a:schemeClr val="tx1"/>
                </a:solidFill>
              </a:rPr>
              <a:t>GitHub</a:t>
            </a:r>
            <a:r>
              <a:rPr lang="zh-CN" altLang="en-US" sz="3200" b="1" dirty="0">
                <a:solidFill>
                  <a:schemeClr val="tx1"/>
                </a:solidFill>
              </a:rPr>
              <a:t>远程仓库里</a:t>
            </a:r>
            <a:r>
              <a:rPr lang="zh-CN" altLang="en-US" sz="4400" b="1" dirty="0">
                <a:solidFill>
                  <a:schemeClr val="tx1"/>
                </a:solidFill>
              </a:rPr>
              <a:t>：</a:t>
            </a:r>
            <a:r>
              <a:rPr lang="zh-CN" altLang="en-US" sz="2800" b="1" dirty="0">
                <a:solidFill>
                  <a:schemeClr val="tx1"/>
                </a:solidFill>
                <a:hlinkClick r:id="rId2" action="ppaction://hlinkfile"/>
              </a:rPr>
              <a:t>https://github.com/JaneYang123/Git-bash-here</a:t>
            </a:r>
            <a:endParaRPr lang="zh-CN" altLang="en-US" sz="2800" b="1" dirty="0">
              <a:solidFill>
                <a:schemeClr val="tx1"/>
              </a:solidFill>
              <a:hlinkClick r:id="rId2" action="ppaction://hlinkfile"/>
            </a:endParaRPr>
          </a:p>
        </p:txBody>
      </p:sp>
      <p:sp>
        <p:nvSpPr>
          <p:cNvPr id="4" name="矩形 3"/>
          <p:cNvSpPr/>
          <p:nvPr/>
        </p:nvSpPr>
        <p:spPr>
          <a:xfrm>
            <a:off x="891540" y="807720"/>
            <a:ext cx="10651490" cy="1711325"/>
          </a:xfrm>
          <a:prstGeom prst="rect">
            <a:avLst/>
          </a:prstGeom>
          <a:noFill/>
          <a:ln w="22225">
            <a:solidFill>
              <a:srgbClr val="C8C8C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3"/>
          <a:stretch>
            <a:fillRect/>
          </a:stretch>
        </p:blipFill>
        <p:spPr>
          <a:xfrm>
            <a:off x="1184910" y="2719705"/>
            <a:ext cx="5767070" cy="3735705"/>
          </a:xfrm>
          <a:prstGeom prst="rect">
            <a:avLst/>
          </a:prstGeom>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2" name="Picture 5" descr="pasted-image.pdf"/>
          <p:cNvPicPr>
            <a:picLocks noChangeAspect="1"/>
          </p:cNvPicPr>
          <p:nvPr/>
        </p:nvPicPr>
        <p:blipFill>
          <a:blip r:embed="rId1"/>
          <a:stretch>
            <a:fillRect/>
          </a:stretch>
        </p:blipFill>
        <p:spPr>
          <a:xfrm>
            <a:off x="380207" y="6252369"/>
            <a:ext cx="11430794" cy="270669"/>
          </a:xfrm>
          <a:prstGeom prst="rect">
            <a:avLst/>
          </a:prstGeom>
          <a:noFill/>
          <a:ln w="12700">
            <a:noFill/>
          </a:ln>
        </p:spPr>
      </p:pic>
      <p:pic>
        <p:nvPicPr>
          <p:cNvPr id="11266" name="Picture 1" descr="图像"/>
          <p:cNvPicPr>
            <a:picLocks noChangeAspect="1"/>
          </p:cNvPicPr>
          <p:nvPr/>
        </p:nvPicPr>
        <p:blipFill>
          <a:blip r:embed="rId2"/>
          <a:stretch>
            <a:fillRect/>
          </a:stretch>
        </p:blipFill>
        <p:spPr>
          <a:xfrm>
            <a:off x="3479165" y="1811655"/>
            <a:ext cx="5234305" cy="1953260"/>
          </a:xfrm>
          <a:prstGeom prst="rect">
            <a:avLst/>
          </a:prstGeom>
          <a:solidFill>
            <a:srgbClr val="00524C"/>
          </a:solidFill>
          <a:ln w="12700">
            <a:noFill/>
          </a:ln>
        </p:spPr>
      </p:pic>
      <p:sp>
        <p:nvSpPr>
          <p:cNvPr id="18" name="矩形 17"/>
          <p:cNvSpPr/>
          <p:nvPr/>
        </p:nvSpPr>
        <p:spPr>
          <a:xfrm>
            <a:off x="5274310" y="2431415"/>
            <a:ext cx="3284855" cy="706755"/>
          </a:xfrm>
          <a:prstGeom prst="rect">
            <a:avLst/>
          </a:prstGeom>
        </p:spPr>
        <p:txBody>
          <a:bodyPr wrap="square">
            <a:spAutoFit/>
          </a:bodyPr>
          <a:lstStyle/>
          <a:p>
            <a:pPr algn="ctr"/>
            <a:r>
              <a:rPr lang="zh-CN" altLang="en-US" sz="4000" b="1" dirty="0">
                <a:solidFill>
                  <a:schemeClr val="bg1"/>
                </a:solidFill>
                <a:sym typeface="+mn-ea"/>
              </a:rPr>
              <a:t>感悟与致谢</a:t>
            </a:r>
            <a:endParaRPr lang="zh-CN" altLang="en-US" sz="4000" b="1" dirty="0">
              <a:solidFill>
                <a:schemeClr val="bg1"/>
              </a:solidFill>
              <a:sym typeface="+mn-ea"/>
            </a:endParaRPr>
          </a:p>
        </p:txBody>
      </p:sp>
      <p:pic>
        <p:nvPicPr>
          <p:cNvPr id="10243" name="Picture 2" descr="图像"/>
          <p:cNvPicPr>
            <a:picLocks noChangeAspect="1"/>
          </p:cNvPicPr>
          <p:nvPr/>
        </p:nvPicPr>
        <p:blipFill>
          <a:blip r:embed="rId3"/>
          <a:stretch>
            <a:fillRect/>
          </a:stretch>
        </p:blipFill>
        <p:spPr>
          <a:xfrm>
            <a:off x="3691890" y="2051685"/>
            <a:ext cx="1465580" cy="1466850"/>
          </a:xfrm>
          <a:prstGeom prst="rect">
            <a:avLst/>
          </a:prstGeom>
          <a:noFill/>
          <a:ln w="12700">
            <a:noFill/>
          </a:ln>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13" descr="图像"/>
          <p:cNvPicPr>
            <a:picLocks noChangeAspect="1"/>
          </p:cNvPicPr>
          <p:nvPr/>
        </p:nvPicPr>
        <p:blipFill>
          <a:blip r:embed="rId1"/>
          <a:srcRect r="87596"/>
          <a:stretch>
            <a:fillRect/>
          </a:stretch>
        </p:blipFill>
        <p:spPr>
          <a:xfrm>
            <a:off x="349250" y="317500"/>
            <a:ext cx="1425575" cy="278765"/>
          </a:xfrm>
          <a:prstGeom prst="rect">
            <a:avLst/>
          </a:prstGeom>
          <a:noFill/>
          <a:ln w="12700">
            <a:noFill/>
          </a:ln>
        </p:spPr>
      </p:pic>
      <p:sp>
        <p:nvSpPr>
          <p:cNvPr id="12" name="文本框 11"/>
          <p:cNvSpPr txBox="1"/>
          <p:nvPr/>
        </p:nvSpPr>
        <p:spPr>
          <a:xfrm>
            <a:off x="778147" y="72707"/>
            <a:ext cx="4366260" cy="768350"/>
          </a:xfrm>
          <a:prstGeom prst="rect">
            <a:avLst/>
          </a:prstGeom>
          <a:noFill/>
        </p:spPr>
        <p:txBody>
          <a:bodyPr wrap="square" rtlCol="0">
            <a:spAutoFit/>
          </a:bodyPr>
          <a:lstStyle/>
          <a:p>
            <a:pPr algn="ctr"/>
            <a:r>
              <a:rPr lang="en-US" sz="4400" b="1" dirty="0"/>
              <a:t>1.</a:t>
            </a:r>
            <a:r>
              <a:rPr lang="zh-CN" altLang="en-US" sz="4400" b="1" dirty="0"/>
              <a:t>感悟</a:t>
            </a:r>
            <a:endParaRPr lang="zh-CN" altLang="en-US" sz="4400" b="1" dirty="0"/>
          </a:p>
        </p:txBody>
      </p:sp>
      <p:grpSp>
        <p:nvGrpSpPr>
          <p:cNvPr id="3" name="组合 2"/>
          <p:cNvGrpSpPr/>
          <p:nvPr/>
        </p:nvGrpSpPr>
        <p:grpSpPr>
          <a:xfrm>
            <a:off x="7101841" y="196533"/>
            <a:ext cx="4674895" cy="3497888"/>
            <a:chOff x="11056" y="1574"/>
            <a:chExt cx="7467" cy="5688"/>
          </a:xfrm>
        </p:grpSpPr>
        <p:sp>
          <p:nvSpPr>
            <p:cNvPr id="6" name="文本框 5"/>
            <p:cNvSpPr txBox="1"/>
            <p:nvPr/>
          </p:nvSpPr>
          <p:spPr>
            <a:xfrm>
              <a:off x="11492" y="1792"/>
              <a:ext cx="6594" cy="5200"/>
            </a:xfrm>
            <a:prstGeom prst="rect">
              <a:avLst/>
            </a:prstGeom>
            <a:noFill/>
          </p:spPr>
          <p:txBody>
            <a:bodyPr wrap="square" rtlCol="0">
              <a:spAutoFit/>
            </a:bodyPr>
            <a:lstStyle/>
            <a:p>
              <a:pPr indent="0">
                <a:lnSpc>
                  <a:spcPct val="110000"/>
                </a:lnSpc>
                <a:buNone/>
              </a:pPr>
              <a:r>
                <a:rPr lang="en-US" altLang="zh-CN" sz="2400" dirty="0"/>
                <a:t>    </a:t>
              </a:r>
              <a:r>
                <a:rPr lang="zh-CN" altLang="en-US" sz="2400" dirty="0"/>
                <a:t>从服务器到</a:t>
              </a:r>
              <a:r>
                <a:rPr lang="en-US" altLang="zh-CN" sz="2400" dirty="0"/>
                <a:t>Linux</a:t>
              </a:r>
              <a:r>
                <a:rPr lang="zh-CN" altLang="en-US" sz="2400" dirty="0"/>
                <a:t>到</a:t>
              </a:r>
              <a:r>
                <a:rPr lang="en-US" altLang="zh-CN" sz="2400" dirty="0"/>
                <a:t>R</a:t>
              </a:r>
              <a:r>
                <a:rPr lang="zh-CN" altLang="en-US" sz="2400" dirty="0"/>
                <a:t>到</a:t>
              </a:r>
              <a:r>
                <a:rPr lang="en-US" altLang="zh-CN" sz="2400" dirty="0"/>
                <a:t>Python</a:t>
              </a:r>
              <a:r>
                <a:rPr lang="zh-CN" altLang="en-US" sz="2400" dirty="0"/>
                <a:t>最后到五种不同方向项目介绍。这门课能使一个完全不懂生信的同学成功入门，是一扇打开生物信息学分析的大门。</a:t>
              </a:r>
              <a:r>
                <a:rPr lang="en-US" altLang="zh-CN" sz="2400" dirty="0"/>
                <a:t>Git bash here</a:t>
              </a:r>
              <a:r>
                <a:rPr lang="zh-CN" altLang="en-US" sz="2400" dirty="0"/>
                <a:t>！从这里开始，但这只是一个开始。</a:t>
              </a:r>
              <a:endParaRPr lang="en-US" altLang="zh-CN" sz="2400" dirty="0"/>
            </a:p>
            <a:p>
              <a:pPr marL="342900" indent="-342900">
                <a:buAutoNum type="circleNumDbPlain"/>
              </a:pPr>
              <a:endParaRPr lang="en-US" altLang="zh-CN" sz="2400" dirty="0"/>
            </a:p>
          </p:txBody>
        </p:sp>
        <p:sp>
          <p:nvSpPr>
            <p:cNvPr id="4" name="矩形 3"/>
            <p:cNvSpPr/>
            <p:nvPr/>
          </p:nvSpPr>
          <p:spPr>
            <a:xfrm>
              <a:off x="11056" y="1574"/>
              <a:ext cx="7467" cy="5688"/>
            </a:xfrm>
            <a:prstGeom prst="rect">
              <a:avLst/>
            </a:prstGeom>
            <a:noFill/>
            <a:ln w="22225">
              <a:solidFill>
                <a:srgbClr val="C8C8C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2" name="表格 1"/>
          <p:cNvGraphicFramePr/>
          <p:nvPr>
            <p:custDataLst>
              <p:tags r:id="rId2"/>
            </p:custDataLst>
          </p:nvPr>
        </p:nvGraphicFramePr>
        <p:xfrm>
          <a:off x="494665" y="1158240"/>
          <a:ext cx="6214110" cy="5461635"/>
        </p:xfrm>
        <a:graphic>
          <a:graphicData uri="http://schemas.openxmlformats.org/drawingml/2006/table">
            <a:tbl>
              <a:tblPr firstRow="1" bandRow="1">
                <a:tableStyleId>{5940675A-B579-460E-94D1-54222C63F5DA}</a:tableStyleId>
              </a:tblPr>
              <a:tblGrid>
                <a:gridCol w="4542790"/>
                <a:gridCol w="1671320"/>
              </a:tblGrid>
              <a:tr h="346710">
                <a:tc>
                  <a:txBody>
                    <a:bodyPr/>
                    <a:lstStyle/>
                    <a:p>
                      <a:pPr indent="0" algn="ctr">
                        <a:lnSpc>
                          <a:spcPct val="120000"/>
                        </a:lnSpc>
                        <a:spcBef>
                          <a:spcPts val="0"/>
                        </a:spcBef>
                        <a:spcAft>
                          <a:spcPts val="0"/>
                        </a:spcAft>
                        <a:buNone/>
                      </a:pPr>
                      <a:r>
                        <a:rPr lang="en-US" sz="1800" b="1" spc="120">
                          <a:solidFill>
                            <a:srgbClr val="646464"/>
                          </a:solidFill>
                          <a:latin typeface="微软雅黑" panose="020B0503020204020204" pitchFamily="34" charset="-122"/>
                          <a:ea typeface="微软雅黑" panose="020B0503020204020204" pitchFamily="34" charset="-122"/>
                        </a:rPr>
                        <a:t>课程主要内容</a:t>
                      </a:r>
                      <a:endParaRPr lang="en-US" sz="1800" b="1" spc="120">
                        <a:solidFill>
                          <a:srgbClr val="646464"/>
                        </a:solidFill>
                        <a:latin typeface="微软雅黑" panose="020B0503020204020204" pitchFamily="34" charset="-122"/>
                        <a:ea typeface="微软雅黑" panose="020B0503020204020204" pitchFamily="34" charset="-122"/>
                      </a:endParaRPr>
                    </a:p>
                  </a:txBody>
                  <a:tcPr marL="177800" marR="177800" marT="6350" marB="635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800" b="1" spc="120">
                          <a:solidFill>
                            <a:srgbClr val="646464"/>
                          </a:solidFill>
                          <a:latin typeface="微软雅黑" panose="020B0503020204020204" pitchFamily="34" charset="-122"/>
                          <a:ea typeface="微软雅黑" panose="020B0503020204020204" pitchFamily="34" charset="-122"/>
                        </a:rPr>
                        <a:t>教师姓名</a:t>
                      </a:r>
                      <a:endParaRPr lang="en-US" sz="1800" b="1" spc="120">
                        <a:solidFill>
                          <a:srgbClr val="646464"/>
                        </a:solidFill>
                        <a:latin typeface="微软雅黑" panose="020B0503020204020204" pitchFamily="34" charset="-122"/>
                        <a:ea typeface="微软雅黑" panose="020B0503020204020204" pitchFamily="34" charset="-122"/>
                      </a:endParaRPr>
                    </a:p>
                  </a:txBody>
                  <a:tcPr marL="177800" marR="177800" marT="6350" marB="635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r>
              <a:tr h="605790">
                <a:tc>
                  <a:txBody>
                    <a:bodyPr/>
                    <a:lstStyle/>
                    <a:p>
                      <a:pPr indent="0" algn="l">
                        <a:lnSpc>
                          <a:spcPct val="120000"/>
                        </a:lnSpc>
                        <a:spcBef>
                          <a:spcPts val="0"/>
                        </a:spcBef>
                        <a:spcAft>
                          <a:spcPts val="0"/>
                        </a:spcAft>
                        <a:buNone/>
                      </a:pPr>
                      <a:r>
                        <a:rPr lang="en-US" sz="1600" b="0" spc="120">
                          <a:solidFill>
                            <a:srgbClr val="646464"/>
                          </a:solidFill>
                          <a:latin typeface="微软雅黑" panose="020B0503020204020204" pitchFamily="34" charset="-122"/>
                          <a:ea typeface="微软雅黑" panose="020B0503020204020204" pitchFamily="34" charset="-122"/>
                        </a:rPr>
                        <a:t>课程简介和分组。</a:t>
                      </a:r>
                      <a:endParaRPr lang="en-US" sz="1600" b="0" spc="120">
                        <a:solidFill>
                          <a:srgbClr val="646464"/>
                        </a:solidFill>
                        <a:latin typeface="微软雅黑" panose="020B0503020204020204" pitchFamily="34" charset="-122"/>
                        <a:ea typeface="微软雅黑" panose="020B0503020204020204" pitchFamily="34" charset="-122"/>
                      </a:endParaRPr>
                    </a:p>
                  </a:txBody>
                  <a:tcPr marL="177800" marR="177800" marT="6350" marB="6350"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王丽、刘毓文</a:t>
                      </a:r>
                      <a:endParaRPr lang="en-US"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r>
              <a:tr h="309880">
                <a:tc>
                  <a:txBody>
                    <a:bodyPr/>
                    <a:lstStyle/>
                    <a:p>
                      <a:pPr indent="0" algn="l">
                        <a:lnSpc>
                          <a:spcPct val="120000"/>
                        </a:lnSpc>
                        <a:spcBef>
                          <a:spcPts val="0"/>
                        </a:spcBef>
                        <a:spcAft>
                          <a:spcPts val="0"/>
                        </a:spcAft>
                        <a:buNone/>
                      </a:pPr>
                      <a:r>
                        <a:rPr lang="en-US" sz="1600" b="0" spc="120">
                          <a:solidFill>
                            <a:srgbClr val="646464"/>
                          </a:solidFill>
                          <a:latin typeface="微软雅黑" panose="020B0503020204020204" pitchFamily="34" charset="-122"/>
                          <a:ea typeface="微软雅黑" panose="020B0503020204020204" pitchFamily="34" charset="-122"/>
                          <a:cs typeface="微软雅黑" panose="020B0503020204020204" pitchFamily="34" charset="-122"/>
                        </a:rPr>
                        <a:t>服务器、git、Markdown的使用。</a:t>
                      </a:r>
                      <a:endParaRPr lang="en-US" altLang="en-US" sz="1600" b="0" spc="120">
                        <a:solidFill>
                          <a:srgbClr val="646464"/>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王丽、邹益</a:t>
                      </a:r>
                      <a:endParaRPr lang="en-US"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r>
              <a:tr h="309245">
                <a:tc>
                  <a:txBody>
                    <a:bodyPr/>
                    <a:lstStyle/>
                    <a:p>
                      <a:pPr indent="0" algn="l">
                        <a:lnSpc>
                          <a:spcPct val="120000"/>
                        </a:lnSpc>
                        <a:spcBef>
                          <a:spcPts val="0"/>
                        </a:spcBef>
                        <a:spcAft>
                          <a:spcPts val="0"/>
                        </a:spcAft>
                        <a:buNone/>
                      </a:pPr>
                      <a:r>
                        <a:rPr lang="en-US" sz="1600" b="0" spc="120">
                          <a:solidFill>
                            <a:srgbClr val="646464"/>
                          </a:solidFill>
                          <a:latin typeface="微软雅黑" panose="020B0503020204020204" pitchFamily="34" charset="-122"/>
                          <a:ea typeface="微软雅黑" panose="020B0503020204020204" pitchFamily="34" charset="-122"/>
                          <a:cs typeface="微软雅黑" panose="020B0503020204020204" pitchFamily="34" charset="-122"/>
                        </a:rPr>
                        <a:t>Linux的基本命令。</a:t>
                      </a:r>
                      <a:endParaRPr lang="en-US" altLang="en-US" sz="1600" b="0" spc="120">
                        <a:solidFill>
                          <a:srgbClr val="646464"/>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廖雪竹</a:t>
                      </a:r>
                      <a:endParaRPr lang="en-US"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r>
              <a:tr h="309245">
                <a:tc>
                  <a:txBody>
                    <a:bodyPr/>
                    <a:lstStyle/>
                    <a:p>
                      <a:pPr indent="0" algn="l">
                        <a:lnSpc>
                          <a:spcPct val="120000"/>
                        </a:lnSpc>
                        <a:spcBef>
                          <a:spcPts val="0"/>
                        </a:spcBef>
                        <a:spcAft>
                          <a:spcPts val="0"/>
                        </a:spcAft>
                        <a:buNone/>
                      </a:pPr>
                      <a:r>
                        <a:rPr lang="en-US" sz="1600" b="0" spc="120">
                          <a:solidFill>
                            <a:srgbClr val="646464"/>
                          </a:solidFill>
                          <a:latin typeface="微软雅黑" panose="020B0503020204020204" pitchFamily="34" charset="-122"/>
                          <a:ea typeface="微软雅黑" panose="020B0503020204020204" pitchFamily="34" charset="-122"/>
                          <a:cs typeface="微软雅黑" panose="020B0503020204020204" pitchFamily="34" charset="-122"/>
                        </a:rPr>
                        <a:t>R语言基础。</a:t>
                      </a:r>
                      <a:endParaRPr lang="en-US" altLang="en-US" sz="1600" b="0" spc="120">
                        <a:solidFill>
                          <a:srgbClr val="646464"/>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付阳</a:t>
                      </a:r>
                      <a:endParaRPr lang="en-US"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r>
              <a:tr h="309245">
                <a:tc>
                  <a:txBody>
                    <a:bodyPr/>
                    <a:lstStyle/>
                    <a:p>
                      <a:pPr indent="0" algn="l">
                        <a:lnSpc>
                          <a:spcPct val="120000"/>
                        </a:lnSpc>
                        <a:spcBef>
                          <a:spcPts val="0"/>
                        </a:spcBef>
                        <a:spcAft>
                          <a:spcPts val="0"/>
                        </a:spcAft>
                        <a:buNone/>
                      </a:pPr>
                      <a:r>
                        <a:rPr lang="en-US" sz="1600" b="0" spc="120">
                          <a:solidFill>
                            <a:srgbClr val="646464"/>
                          </a:solidFill>
                          <a:latin typeface="微软雅黑" panose="020B0503020204020204" pitchFamily="34" charset="-122"/>
                          <a:ea typeface="微软雅黑" panose="020B0503020204020204" pitchFamily="34" charset="-122"/>
                        </a:rPr>
                        <a:t>生物统计。</a:t>
                      </a:r>
                      <a:endParaRPr lang="en-US" altLang="en-US" sz="1600" b="0" spc="120">
                        <a:solidFill>
                          <a:srgbClr val="646464"/>
                        </a:solidFill>
                        <a:latin typeface="微软雅黑" panose="020B0503020204020204" pitchFamily="34" charset="-122"/>
                        <a:ea typeface="微软雅黑" panose="020B0503020204020204" pitchFamily="34" charset="-122"/>
                      </a:endParaRPr>
                    </a:p>
                  </a:txBody>
                  <a:tcPr marL="177800" marR="1778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刘毓文</a:t>
                      </a:r>
                      <a:endParaRPr lang="en-US"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r>
              <a:tr h="499745">
                <a:tc>
                  <a:txBody>
                    <a:bodyPr/>
                    <a:lstStyle/>
                    <a:p>
                      <a:pPr indent="0" algn="l">
                        <a:lnSpc>
                          <a:spcPct val="120000"/>
                        </a:lnSpc>
                        <a:spcBef>
                          <a:spcPts val="0"/>
                        </a:spcBef>
                        <a:spcAft>
                          <a:spcPts val="0"/>
                        </a:spcAft>
                        <a:buNone/>
                      </a:pPr>
                      <a:r>
                        <a:rPr lang="en-US" sz="1600" b="0" spc="120">
                          <a:solidFill>
                            <a:srgbClr val="646464"/>
                          </a:solidFill>
                          <a:latin typeface="微软雅黑" panose="020B0503020204020204" pitchFamily="34" charset="-122"/>
                          <a:ea typeface="微软雅黑" panose="020B0503020204020204" pitchFamily="34" charset="-122"/>
                          <a:cs typeface="微软雅黑" panose="020B0503020204020204" pitchFamily="34" charset="-122"/>
                        </a:rPr>
                        <a:t>在R中数据操作与可视化。和可视化在 R</a:t>
                      </a:r>
                      <a:endParaRPr lang="en-US" altLang="en-US" sz="1600" b="0" spc="120">
                        <a:solidFill>
                          <a:srgbClr val="646464"/>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王丽</a:t>
                      </a:r>
                      <a:endParaRPr lang="en-US"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r>
              <a:tr h="309880">
                <a:tc>
                  <a:txBody>
                    <a:bodyPr/>
                    <a:lstStyle/>
                    <a:p>
                      <a:pPr indent="0" algn="l">
                        <a:lnSpc>
                          <a:spcPct val="120000"/>
                        </a:lnSpc>
                        <a:spcBef>
                          <a:spcPts val="0"/>
                        </a:spcBef>
                        <a:spcAft>
                          <a:spcPts val="0"/>
                        </a:spcAft>
                        <a:buNone/>
                      </a:pPr>
                      <a:r>
                        <a:rPr lang="en-US" sz="1600" b="0" spc="120">
                          <a:solidFill>
                            <a:srgbClr val="646464"/>
                          </a:solidFill>
                          <a:latin typeface="微软雅黑" panose="020B0503020204020204" pitchFamily="34" charset="-122"/>
                          <a:ea typeface="微软雅黑" panose="020B0503020204020204" pitchFamily="34" charset="-122"/>
                          <a:cs typeface="微软雅黑" panose="020B0503020204020204" pitchFamily="34" charset="-122"/>
                        </a:rPr>
                        <a:t>Python基础与生物信息。</a:t>
                      </a:r>
                      <a:endParaRPr lang="en-US" altLang="en-US" sz="1600" b="0" spc="120">
                        <a:solidFill>
                          <a:srgbClr val="646464"/>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李诚</a:t>
                      </a:r>
                      <a:endParaRPr lang="en-US"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r>
              <a:tr h="309245">
                <a:tc>
                  <a:txBody>
                    <a:bodyPr/>
                    <a:lstStyle/>
                    <a:p>
                      <a:pPr indent="0" algn="l">
                        <a:lnSpc>
                          <a:spcPct val="120000"/>
                        </a:lnSpc>
                        <a:spcBef>
                          <a:spcPts val="0"/>
                        </a:spcBef>
                        <a:spcAft>
                          <a:spcPts val="0"/>
                        </a:spcAft>
                        <a:buNone/>
                      </a:pPr>
                      <a:r>
                        <a:rPr lang="en-US" sz="1600" b="0" spc="120">
                          <a:solidFill>
                            <a:srgbClr val="646464"/>
                          </a:solidFill>
                          <a:latin typeface="微软雅黑" panose="020B0503020204020204" pitchFamily="34" charset="-122"/>
                          <a:ea typeface="微软雅黑" panose="020B0503020204020204" pitchFamily="34" charset="-122"/>
                          <a:cs typeface="微软雅黑" panose="020B0503020204020204" pitchFamily="34" charset="-122"/>
                        </a:rPr>
                        <a:t>Pandas及python相关模块的使用</a:t>
                      </a:r>
                      <a:endParaRPr lang="en-US" altLang="en-US" sz="1600" b="0" spc="120">
                        <a:solidFill>
                          <a:srgbClr val="646464"/>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郑伟刚</a:t>
                      </a:r>
                      <a:endParaRPr lang="en-US"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r>
              <a:tr h="605790">
                <a:tc>
                  <a:txBody>
                    <a:bodyPr/>
                    <a:lstStyle/>
                    <a:p>
                      <a:pPr indent="0" algn="l">
                        <a:lnSpc>
                          <a:spcPct val="120000"/>
                        </a:lnSpc>
                        <a:spcBef>
                          <a:spcPts val="0"/>
                        </a:spcBef>
                        <a:spcAft>
                          <a:spcPts val="0"/>
                        </a:spcAft>
                        <a:buNone/>
                      </a:pPr>
                      <a:r>
                        <a:rPr lang="en-US" sz="1600" b="0" spc="120">
                          <a:solidFill>
                            <a:srgbClr val="646464"/>
                          </a:solidFill>
                          <a:latin typeface="微软雅黑" panose="020B0503020204020204" pitchFamily="34" charset="-122"/>
                          <a:ea typeface="微软雅黑" panose="020B0503020204020204" pitchFamily="34" charset="-122"/>
                          <a:cs typeface="微软雅黑" panose="020B0503020204020204" pitchFamily="34" charset="-122"/>
                        </a:rPr>
                        <a:t>Python实用技术和利用SOS搭建生信分析流程。</a:t>
                      </a:r>
                      <a:endParaRPr lang="en-US" altLang="en-US" sz="1600" b="0" spc="120">
                        <a:solidFill>
                          <a:srgbClr val="646464"/>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郑伟刚、付阳</a:t>
                      </a:r>
                      <a:endParaRPr lang="en-US"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r>
              <a:tr h="309245">
                <a:tc>
                  <a:txBody>
                    <a:bodyPr/>
                    <a:lstStyle/>
                    <a:p>
                      <a:pPr indent="0" algn="l">
                        <a:lnSpc>
                          <a:spcPct val="120000"/>
                        </a:lnSpc>
                        <a:spcBef>
                          <a:spcPts val="0"/>
                        </a:spcBef>
                        <a:spcAft>
                          <a:spcPts val="0"/>
                        </a:spcAft>
                        <a:buNone/>
                      </a:pPr>
                      <a:r>
                        <a:rPr lang="en-US" sz="1600" b="0" spc="120">
                          <a:solidFill>
                            <a:srgbClr val="646464"/>
                          </a:solidFill>
                          <a:latin typeface="微软雅黑" panose="020B0503020204020204" pitchFamily="34" charset="-122"/>
                          <a:ea typeface="微软雅黑" panose="020B0503020204020204" pitchFamily="34" charset="-122"/>
                        </a:rPr>
                        <a:t>下一代测序数据和群体遗传分析。</a:t>
                      </a:r>
                      <a:endParaRPr lang="en-US" altLang="en-US" sz="1600" b="0" spc="120">
                        <a:solidFill>
                          <a:srgbClr val="646464"/>
                        </a:solidFill>
                        <a:latin typeface="微软雅黑" panose="020B0503020204020204" pitchFamily="34" charset="-122"/>
                        <a:ea typeface="微软雅黑" panose="020B0503020204020204" pitchFamily="34" charset="-122"/>
                      </a:endParaRPr>
                    </a:p>
                  </a:txBody>
                  <a:tcPr marL="177800" marR="1778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王丽</a:t>
                      </a:r>
                      <a:endParaRPr lang="en-US"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r>
              <a:tr h="309245">
                <a:tc>
                  <a:txBody>
                    <a:bodyPr/>
                    <a:lstStyle/>
                    <a:p>
                      <a:pPr indent="0" algn="l">
                        <a:lnSpc>
                          <a:spcPct val="120000"/>
                        </a:lnSpc>
                        <a:spcBef>
                          <a:spcPts val="0"/>
                        </a:spcBef>
                        <a:spcAft>
                          <a:spcPts val="0"/>
                        </a:spcAft>
                        <a:buNone/>
                      </a:pPr>
                      <a:r>
                        <a:rPr lang="en-US" sz="1600" b="0" spc="120">
                          <a:solidFill>
                            <a:srgbClr val="646464"/>
                          </a:solidFill>
                          <a:latin typeface="微软雅黑" panose="020B0503020204020204" pitchFamily="34" charset="-122"/>
                          <a:ea typeface="微软雅黑" panose="020B0503020204020204" pitchFamily="34" charset="-122"/>
                          <a:cs typeface="微软雅黑" panose="020B0503020204020204" pitchFamily="34" charset="-122"/>
                        </a:rPr>
                        <a:t>DNA测序简介与转录组测序。</a:t>
                      </a:r>
                      <a:endParaRPr lang="en-US" altLang="en-US" sz="1600" b="0" spc="120">
                        <a:solidFill>
                          <a:srgbClr val="646464"/>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李诚</a:t>
                      </a:r>
                      <a:endParaRPr lang="en-US"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r>
              <a:tr h="309880">
                <a:tc>
                  <a:txBody>
                    <a:bodyPr/>
                    <a:lstStyle/>
                    <a:p>
                      <a:pPr indent="0" algn="l">
                        <a:lnSpc>
                          <a:spcPct val="120000"/>
                        </a:lnSpc>
                        <a:spcBef>
                          <a:spcPts val="0"/>
                        </a:spcBef>
                        <a:spcAft>
                          <a:spcPts val="0"/>
                        </a:spcAft>
                        <a:buNone/>
                      </a:pPr>
                      <a:r>
                        <a:rPr lang="en-US" sz="1600" b="0" spc="120">
                          <a:solidFill>
                            <a:srgbClr val="646464"/>
                          </a:solidFill>
                          <a:latin typeface="微软雅黑" panose="020B0503020204020204" pitchFamily="34" charset="-122"/>
                          <a:ea typeface="微软雅黑" panose="020B0503020204020204" pitchFamily="34" charset="-122"/>
                        </a:rPr>
                        <a:t>表观遗传学和芯片序列数据分析。</a:t>
                      </a:r>
                      <a:endParaRPr lang="en-US" altLang="en-US" sz="1600" b="0" spc="120">
                        <a:solidFill>
                          <a:srgbClr val="646464"/>
                        </a:solidFill>
                        <a:latin typeface="微软雅黑" panose="020B0503020204020204" pitchFamily="34" charset="-122"/>
                        <a:ea typeface="微软雅黑" panose="020B0503020204020204" pitchFamily="34" charset="-122"/>
                      </a:endParaRPr>
                    </a:p>
                  </a:txBody>
                  <a:tcPr marL="177800" marR="1778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王超</a:t>
                      </a:r>
                      <a:endParaRPr lang="en-US"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r>
              <a:tr h="309245">
                <a:tc>
                  <a:txBody>
                    <a:bodyPr/>
                    <a:lstStyle/>
                    <a:p>
                      <a:pPr indent="0" algn="l">
                        <a:lnSpc>
                          <a:spcPct val="120000"/>
                        </a:lnSpc>
                        <a:spcBef>
                          <a:spcPts val="0"/>
                        </a:spcBef>
                        <a:spcAft>
                          <a:spcPts val="0"/>
                        </a:spcAft>
                        <a:buNone/>
                      </a:pPr>
                      <a:r>
                        <a:rPr lang="en-US" sz="1600" b="0" spc="120">
                          <a:solidFill>
                            <a:srgbClr val="646464"/>
                          </a:solidFill>
                          <a:latin typeface="微软雅黑" panose="020B0503020204020204" pitchFamily="34" charset="-122"/>
                          <a:ea typeface="微软雅黑" panose="020B0503020204020204" pitchFamily="34" charset="-122"/>
                          <a:cs typeface="微软雅黑" panose="020B0503020204020204" pitchFamily="34" charset="-122"/>
                        </a:rPr>
                        <a:t>机器学习以及在R中的实现。</a:t>
                      </a:r>
                      <a:endParaRPr lang="en-US" altLang="en-US" sz="1600" b="0" spc="120">
                        <a:solidFill>
                          <a:srgbClr val="646464"/>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马文龙</a:t>
                      </a:r>
                      <a:endParaRPr lang="en-US"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r>
              <a:tr h="309245">
                <a:tc>
                  <a:txBody>
                    <a:bodyPr/>
                    <a:lstStyle/>
                    <a:p>
                      <a:pPr indent="0" algn="l">
                        <a:lnSpc>
                          <a:spcPct val="120000"/>
                        </a:lnSpc>
                        <a:spcBef>
                          <a:spcPts val="0"/>
                        </a:spcBef>
                        <a:spcAft>
                          <a:spcPts val="0"/>
                        </a:spcAft>
                        <a:buNone/>
                      </a:pPr>
                      <a:r>
                        <a:rPr lang="en-US" sz="1600" b="0" spc="120">
                          <a:solidFill>
                            <a:srgbClr val="646464"/>
                          </a:solidFill>
                          <a:latin typeface="微软雅黑" panose="020B0503020204020204" pitchFamily="34" charset="-122"/>
                          <a:ea typeface="微软雅黑" panose="020B0503020204020204" pitchFamily="34" charset="-122"/>
                        </a:rPr>
                        <a:t>序列分析。</a:t>
                      </a:r>
                      <a:endParaRPr lang="en-US" altLang="en-US" sz="1600" b="0" spc="120">
                        <a:solidFill>
                          <a:srgbClr val="646464"/>
                        </a:solidFill>
                        <a:latin typeface="微软雅黑" panose="020B0503020204020204" pitchFamily="34" charset="-122"/>
                        <a:ea typeface="微软雅黑" panose="020B0503020204020204" pitchFamily="34" charset="-122"/>
                      </a:endParaRPr>
                    </a:p>
                  </a:txBody>
                  <a:tcPr marL="177800" marR="177800" marT="6350" marB="6350"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刘毓文</a:t>
                      </a:r>
                      <a:endParaRPr lang="en-US"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2F2F2"/>
                    </a:solidFill>
                  </a:tcPr>
                </a:tc>
              </a:tr>
            </a:tbl>
          </a:graphicData>
        </a:graphic>
      </p:graphicFrame>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61829" y="3860310"/>
            <a:ext cx="3754292" cy="2759565"/>
          </a:xfrm>
          <a:prstGeom prst="rect">
            <a:avLst/>
          </a:prstGeom>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13" descr="图像"/>
          <p:cNvPicPr>
            <a:picLocks noChangeAspect="1"/>
          </p:cNvPicPr>
          <p:nvPr/>
        </p:nvPicPr>
        <p:blipFill>
          <a:blip r:embed="rId1"/>
          <a:stretch>
            <a:fillRect/>
          </a:stretch>
        </p:blipFill>
        <p:spPr>
          <a:xfrm>
            <a:off x="349250" y="317500"/>
            <a:ext cx="11492707" cy="278607"/>
          </a:xfrm>
          <a:prstGeom prst="rect">
            <a:avLst/>
          </a:prstGeom>
          <a:noFill/>
          <a:ln w="12700">
            <a:noFill/>
          </a:ln>
        </p:spPr>
      </p:pic>
      <p:sp>
        <p:nvSpPr>
          <p:cNvPr id="12" name="文本框 11"/>
          <p:cNvSpPr txBox="1"/>
          <p:nvPr/>
        </p:nvSpPr>
        <p:spPr>
          <a:xfrm>
            <a:off x="3931920" y="798195"/>
            <a:ext cx="4366260" cy="768350"/>
          </a:xfrm>
          <a:prstGeom prst="rect">
            <a:avLst/>
          </a:prstGeom>
          <a:noFill/>
        </p:spPr>
        <p:txBody>
          <a:bodyPr wrap="square" rtlCol="0">
            <a:spAutoFit/>
          </a:bodyPr>
          <a:lstStyle/>
          <a:p>
            <a:pPr algn="ctr"/>
            <a:r>
              <a:rPr lang="en-US" altLang="zh-CN" sz="4400" b="1" dirty="0">
                <a:solidFill>
                  <a:schemeClr val="tx1"/>
                </a:solidFill>
              </a:rPr>
              <a:t>2.</a:t>
            </a:r>
            <a:r>
              <a:rPr lang="zh-CN" altLang="en-US" sz="4400" b="1" dirty="0">
                <a:solidFill>
                  <a:schemeClr val="tx1"/>
                </a:solidFill>
              </a:rPr>
              <a:t>致谢</a:t>
            </a:r>
            <a:endParaRPr lang="zh-CN" altLang="en-US" sz="4400" b="1" dirty="0">
              <a:solidFill>
                <a:schemeClr val="tx1"/>
              </a:solidFill>
            </a:endParaRPr>
          </a:p>
        </p:txBody>
      </p:sp>
      <p:sp>
        <p:nvSpPr>
          <p:cNvPr id="6" name="文本框 5"/>
          <p:cNvSpPr txBox="1"/>
          <p:nvPr/>
        </p:nvSpPr>
        <p:spPr>
          <a:xfrm>
            <a:off x="1554480" y="2186940"/>
            <a:ext cx="9521190" cy="3046095"/>
          </a:xfrm>
          <a:prstGeom prst="rect">
            <a:avLst/>
          </a:prstGeom>
          <a:noFill/>
        </p:spPr>
        <p:txBody>
          <a:bodyPr wrap="square" rtlCol="0">
            <a:spAutoFit/>
          </a:bodyPr>
          <a:lstStyle/>
          <a:p>
            <a:pPr marL="285750" indent="-285750">
              <a:lnSpc>
                <a:spcPct val="160000"/>
              </a:lnSpc>
              <a:buFont typeface="Wingdings" panose="05000000000000000000" charset="0"/>
              <a:buChar char="l"/>
            </a:pPr>
            <a:r>
              <a:rPr lang="zh-CN" altLang="en-US" sz="4000" dirty="0"/>
              <a:t>王丽老师和刘毓文老师团队所有成员</a:t>
            </a:r>
            <a:endParaRPr lang="zh-CN" altLang="en-US" sz="4000" dirty="0"/>
          </a:p>
          <a:p>
            <a:pPr marL="285750" indent="-285750">
              <a:lnSpc>
                <a:spcPct val="160000"/>
              </a:lnSpc>
              <a:buFont typeface="Wingdings" panose="05000000000000000000" charset="0"/>
              <a:buChar char="l"/>
            </a:pPr>
            <a:r>
              <a:rPr lang="zh-CN" altLang="en-US" sz="4000" dirty="0"/>
              <a:t>我们的</a:t>
            </a:r>
            <a:r>
              <a:rPr lang="en-US" altLang="zh-CN" sz="4000" dirty="0"/>
              <a:t>TA</a:t>
            </a:r>
            <a:r>
              <a:rPr lang="zh-CN" altLang="en-US" sz="4000" dirty="0"/>
              <a:t>：郑伟刚师兄</a:t>
            </a:r>
            <a:endParaRPr lang="zh-CN" altLang="en-US" sz="4000" dirty="0"/>
          </a:p>
          <a:p>
            <a:pPr marL="285750" indent="-285750">
              <a:lnSpc>
                <a:spcPct val="160000"/>
              </a:lnSpc>
              <a:buFont typeface="Wingdings" panose="05000000000000000000" charset="0"/>
              <a:buChar char="l"/>
            </a:pPr>
            <a:r>
              <a:rPr lang="zh-CN" altLang="en-US" sz="4000" dirty="0"/>
              <a:t>我们的外援：曹查同学</a:t>
            </a:r>
            <a:endParaRPr lang="zh-CN" altLang="en-US" sz="4000" dirty="0"/>
          </a:p>
        </p:txBody>
      </p:sp>
      <p:sp>
        <p:nvSpPr>
          <p:cNvPr id="4" name="矩形 3"/>
          <p:cNvSpPr/>
          <p:nvPr/>
        </p:nvSpPr>
        <p:spPr>
          <a:xfrm>
            <a:off x="1282700" y="1859915"/>
            <a:ext cx="10064115" cy="3926840"/>
          </a:xfrm>
          <a:prstGeom prst="rect">
            <a:avLst/>
          </a:prstGeom>
          <a:noFill/>
          <a:ln w="22225">
            <a:solidFill>
              <a:srgbClr val="C8C8C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2" name="Picture 5" descr="pasted-image.pdf"/>
          <p:cNvPicPr>
            <a:picLocks noChangeAspect="1"/>
          </p:cNvPicPr>
          <p:nvPr/>
        </p:nvPicPr>
        <p:blipFill>
          <a:blip r:embed="rId1"/>
          <a:stretch>
            <a:fillRect/>
          </a:stretch>
        </p:blipFill>
        <p:spPr>
          <a:xfrm>
            <a:off x="380207" y="6252369"/>
            <a:ext cx="11430794" cy="270669"/>
          </a:xfrm>
          <a:prstGeom prst="rect">
            <a:avLst/>
          </a:prstGeom>
          <a:noFill/>
          <a:ln w="12700">
            <a:noFill/>
          </a:ln>
        </p:spPr>
      </p:pic>
      <p:pic>
        <p:nvPicPr>
          <p:cNvPr id="11266" name="Picture 1" descr="图像"/>
          <p:cNvPicPr>
            <a:picLocks noChangeAspect="1"/>
          </p:cNvPicPr>
          <p:nvPr/>
        </p:nvPicPr>
        <p:blipFill>
          <a:blip r:embed="rId2"/>
          <a:stretch>
            <a:fillRect/>
          </a:stretch>
        </p:blipFill>
        <p:spPr>
          <a:xfrm>
            <a:off x="3479165" y="1811655"/>
            <a:ext cx="5234305" cy="1953260"/>
          </a:xfrm>
          <a:prstGeom prst="rect">
            <a:avLst/>
          </a:prstGeom>
          <a:solidFill>
            <a:srgbClr val="00524C"/>
          </a:solidFill>
          <a:ln w="12700">
            <a:noFill/>
          </a:ln>
        </p:spPr>
      </p:pic>
      <p:sp>
        <p:nvSpPr>
          <p:cNvPr id="18" name="矩形 17"/>
          <p:cNvSpPr/>
          <p:nvPr/>
        </p:nvSpPr>
        <p:spPr>
          <a:xfrm>
            <a:off x="5274310" y="2431415"/>
            <a:ext cx="3284855" cy="706755"/>
          </a:xfrm>
          <a:prstGeom prst="rect">
            <a:avLst/>
          </a:prstGeom>
        </p:spPr>
        <p:txBody>
          <a:bodyPr wrap="square">
            <a:spAutoFit/>
          </a:bodyPr>
          <a:lstStyle/>
          <a:p>
            <a:pPr algn="ctr"/>
            <a:r>
              <a:rPr lang="zh-CN" altLang="en-US" sz="4000" b="1" dirty="0">
                <a:solidFill>
                  <a:schemeClr val="bg1"/>
                </a:solidFill>
                <a:sym typeface="+mn-ea"/>
              </a:rPr>
              <a:t>项目一</a:t>
            </a:r>
            <a:endParaRPr lang="zh-CN" altLang="en-US" sz="4000" b="1" dirty="0">
              <a:solidFill>
                <a:schemeClr val="bg1"/>
              </a:solidFill>
              <a:sym typeface="+mn-ea"/>
            </a:endParaRPr>
          </a:p>
        </p:txBody>
      </p:sp>
      <p:pic>
        <p:nvPicPr>
          <p:cNvPr id="10243" name="Picture 2" descr="图像"/>
          <p:cNvPicPr>
            <a:picLocks noChangeAspect="1"/>
          </p:cNvPicPr>
          <p:nvPr/>
        </p:nvPicPr>
        <p:blipFill>
          <a:blip r:embed="rId3"/>
          <a:stretch>
            <a:fillRect/>
          </a:stretch>
        </p:blipFill>
        <p:spPr>
          <a:xfrm>
            <a:off x="3691890" y="2051685"/>
            <a:ext cx="1465580" cy="1466850"/>
          </a:xfrm>
          <a:prstGeom prst="rect">
            <a:avLst/>
          </a:prstGeom>
          <a:noFill/>
          <a:ln w="12700">
            <a:noFill/>
          </a:ln>
        </p:spPr>
      </p:pic>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 descr="图像"/>
          <p:cNvPicPr>
            <a:picLocks noChangeAspect="1"/>
          </p:cNvPicPr>
          <p:nvPr/>
        </p:nvPicPr>
        <p:blipFill>
          <a:blip r:embed="rId1"/>
          <a:stretch>
            <a:fillRect/>
          </a:stretch>
        </p:blipFill>
        <p:spPr>
          <a:xfrm>
            <a:off x="0" y="0"/>
            <a:ext cx="12192000" cy="6858000"/>
          </a:xfrm>
          <a:prstGeom prst="rect">
            <a:avLst/>
          </a:prstGeom>
          <a:solidFill>
            <a:srgbClr val="00524C"/>
          </a:solidFill>
          <a:ln w="12700">
            <a:noFill/>
          </a:ln>
        </p:spPr>
      </p:pic>
      <p:sp>
        <p:nvSpPr>
          <p:cNvPr id="137" name="文本框 136"/>
          <p:cNvSpPr txBox="1"/>
          <p:nvPr/>
        </p:nvSpPr>
        <p:spPr>
          <a:xfrm>
            <a:off x="2534920" y="1661160"/>
            <a:ext cx="7646670" cy="1753235"/>
          </a:xfrm>
          <a:prstGeom prst="rect">
            <a:avLst/>
          </a:prstGeom>
          <a:noFill/>
        </p:spPr>
        <p:txBody>
          <a:bodyPr wrap="square" rtlCol="0">
            <a:spAutoFit/>
          </a:bodyPr>
          <a:lstStyle/>
          <a:p>
            <a:pPr algn="ctr">
              <a:lnSpc>
                <a:spcPct val="150000"/>
              </a:lnSpc>
            </a:pPr>
            <a:r>
              <a:rPr lang="zh-CN" altLang="en-US" sz="7200" b="1">
                <a:solidFill>
                  <a:schemeClr val="bg1"/>
                </a:solidFill>
              </a:rPr>
              <a:t>谢谢！</a:t>
            </a:r>
            <a:endParaRPr lang="zh-CN" altLang="en-US" sz="7200" b="1">
              <a:solidFill>
                <a:schemeClr val="bg1"/>
              </a:solidFill>
            </a:endParaRPr>
          </a:p>
        </p:txBody>
      </p:sp>
      <p:sp>
        <p:nvSpPr>
          <p:cNvPr id="18" name="矩形 17"/>
          <p:cNvSpPr/>
          <p:nvPr/>
        </p:nvSpPr>
        <p:spPr>
          <a:xfrm>
            <a:off x="1176655" y="280670"/>
            <a:ext cx="5641975" cy="460375"/>
          </a:xfrm>
          <a:prstGeom prst="rect">
            <a:avLst/>
          </a:prstGeom>
        </p:spPr>
        <p:txBody>
          <a:bodyPr wrap="square">
            <a:spAutoFit/>
          </a:bodyPr>
          <a:lstStyle/>
          <a:p>
            <a:pPr algn="l"/>
            <a:r>
              <a:rPr lang="zh-CN" altLang="en-US" sz="2400" b="1" dirty="0">
                <a:solidFill>
                  <a:schemeClr val="bg1"/>
                </a:solidFill>
                <a:sym typeface="+mn-ea"/>
              </a:rPr>
              <a:t>中国农业科学院深圳农业基因组研究所</a:t>
            </a:r>
            <a:endParaRPr lang="zh-CN" altLang="en-US" sz="2400" b="1" dirty="0">
              <a:solidFill>
                <a:schemeClr val="bg1"/>
              </a:solidFill>
              <a:sym typeface="+mn-ea"/>
            </a:endParaRPr>
          </a:p>
        </p:txBody>
      </p:sp>
      <p:pic>
        <p:nvPicPr>
          <p:cNvPr id="10243" name="Picture 2" descr="图像"/>
          <p:cNvPicPr>
            <a:picLocks noChangeAspect="1"/>
          </p:cNvPicPr>
          <p:nvPr/>
        </p:nvPicPr>
        <p:blipFill>
          <a:blip r:embed="rId2"/>
          <a:stretch>
            <a:fillRect/>
          </a:stretch>
        </p:blipFill>
        <p:spPr>
          <a:xfrm>
            <a:off x="21590" y="16510"/>
            <a:ext cx="981075" cy="981710"/>
          </a:xfrm>
          <a:prstGeom prst="rect">
            <a:avLst/>
          </a:prstGeom>
          <a:noFill/>
          <a:ln w="12700">
            <a:noFill/>
          </a:ln>
        </p:spPr>
      </p:pic>
      <p:sp>
        <p:nvSpPr>
          <p:cNvPr id="6" name="文本框 5"/>
          <p:cNvSpPr txBox="1"/>
          <p:nvPr/>
        </p:nvSpPr>
        <p:spPr>
          <a:xfrm>
            <a:off x="1969135" y="4045585"/>
            <a:ext cx="9521190" cy="1076325"/>
          </a:xfrm>
          <a:prstGeom prst="rect">
            <a:avLst/>
          </a:prstGeom>
          <a:noFill/>
        </p:spPr>
        <p:txBody>
          <a:bodyPr wrap="square" rtlCol="0">
            <a:spAutoFit/>
          </a:bodyPr>
          <a:lstStyle/>
          <a:p>
            <a:pPr indent="0">
              <a:buNone/>
            </a:pPr>
            <a:r>
              <a:rPr lang="en-US" altLang="zh-CN" sz="3200" dirty="0">
                <a:solidFill>
                  <a:schemeClr val="bg1"/>
                </a:solidFill>
              </a:rPr>
              <a:t>Git bash here</a:t>
            </a:r>
            <a:r>
              <a:rPr lang="zh-CN" altLang="en-US" sz="3200" dirty="0">
                <a:solidFill>
                  <a:schemeClr val="bg1"/>
                </a:solidFill>
              </a:rPr>
              <a:t>！从这里开始，但这只是一个开始。</a:t>
            </a:r>
            <a:endParaRPr lang="en-US" altLang="zh-CN" sz="3200" dirty="0">
              <a:solidFill>
                <a:schemeClr val="bg1"/>
              </a:solidFill>
            </a:endParaRPr>
          </a:p>
          <a:p>
            <a:pPr marL="342900" indent="-342900">
              <a:buAutoNum type="circleNumDbPlain"/>
            </a:pPr>
            <a:endParaRPr lang="en-US" altLang="zh-CN" sz="3200" dirty="0">
              <a:solidFill>
                <a:schemeClr val="bg1"/>
              </a:solidFill>
            </a:endParaRPr>
          </a:p>
        </p:txBody>
      </p:sp>
      <p:sp>
        <p:nvSpPr>
          <p:cNvPr id="2" name="文本框 1"/>
          <p:cNvSpPr txBox="1"/>
          <p:nvPr/>
        </p:nvSpPr>
        <p:spPr>
          <a:xfrm>
            <a:off x="2767965" y="6090285"/>
            <a:ext cx="6337300" cy="506730"/>
          </a:xfrm>
          <a:prstGeom prst="rect">
            <a:avLst/>
          </a:prstGeom>
          <a:noFill/>
        </p:spPr>
        <p:txBody>
          <a:bodyPr wrap="square" rtlCol="0">
            <a:spAutoFit/>
          </a:bodyPr>
          <a:lstStyle/>
          <a:p>
            <a:pPr algn="ctr">
              <a:lnSpc>
                <a:spcPct val="150000"/>
              </a:lnSpc>
            </a:pPr>
            <a:r>
              <a:rPr lang="zh-CN" altLang="en-US" b="1">
                <a:solidFill>
                  <a:schemeClr val="bg1"/>
                </a:solidFill>
                <a:sym typeface="+mn-ea"/>
              </a:rPr>
              <a:t>小组成员：杨雨婷、欧阳文琦、张圆圆、杨朋、李智强</a:t>
            </a:r>
            <a:endParaRPr lang="zh-CN" altLang="en-US" b="1">
              <a:solidFill>
                <a:schemeClr val="bg1"/>
              </a:solidFill>
              <a:sym typeface="+mn-ea"/>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8" name="Picture 5" descr="pasted-image.pdf"/>
          <p:cNvPicPr>
            <a:picLocks noChangeAspect="1"/>
          </p:cNvPicPr>
          <p:nvPr>
            <p:custDataLst>
              <p:tags r:id="rId1"/>
            </p:custDataLst>
          </p:nvPr>
        </p:nvPicPr>
        <p:blipFill>
          <a:blip r:embed="rId2"/>
          <a:stretch>
            <a:fillRect/>
          </a:stretch>
        </p:blipFill>
        <p:spPr>
          <a:xfrm>
            <a:off x="461963" y="403225"/>
            <a:ext cx="227013" cy="6050757"/>
          </a:xfrm>
          <a:prstGeom prst="rect">
            <a:avLst/>
          </a:prstGeom>
          <a:noFill/>
          <a:ln w="12700">
            <a:noFill/>
          </a:ln>
        </p:spPr>
      </p:pic>
      <p:sp>
        <p:nvSpPr>
          <p:cNvPr id="13319" name="Line 6"/>
          <p:cNvSpPr/>
          <p:nvPr>
            <p:custDataLst>
              <p:tags r:id="rId3"/>
            </p:custDataLst>
          </p:nvPr>
        </p:nvSpPr>
        <p:spPr>
          <a:xfrm flipV="1">
            <a:off x="575469" y="1876425"/>
            <a:ext cx="0" cy="3204369"/>
          </a:xfrm>
          <a:prstGeom prst="line">
            <a:avLst/>
          </a:prstGeom>
          <a:ln w="15875" cap="flat" cmpd="sng">
            <a:solidFill>
              <a:srgbClr val="A7A7A7"/>
            </a:solidFill>
            <a:prstDash val="solid"/>
            <a:headEnd type="none" w="med" len="med"/>
            <a:tailEnd type="none" w="med" len="med"/>
          </a:ln>
        </p:spPr>
      </p:sp>
      <p:sp>
        <p:nvSpPr>
          <p:cNvPr id="5" name="文本框 4"/>
          <p:cNvSpPr txBox="1"/>
          <p:nvPr/>
        </p:nvSpPr>
        <p:spPr>
          <a:xfrm>
            <a:off x="1313815" y="1227455"/>
            <a:ext cx="1805940" cy="5042535"/>
          </a:xfrm>
          <a:prstGeom prst="rect">
            <a:avLst/>
          </a:prstGeom>
          <a:noFill/>
        </p:spPr>
        <p:txBody>
          <a:bodyPr vert="eaVert" wrap="square" rtlCol="0">
            <a:spAutoFit/>
          </a:bodyPr>
          <a:lstStyle/>
          <a:p>
            <a:pPr>
              <a:lnSpc>
                <a:spcPct val="110000"/>
              </a:lnSpc>
            </a:pPr>
            <a:r>
              <a:rPr lang="zh-CN" altLang="en-US" sz="3200" b="1"/>
              <a:t>项目一所选文章：《绵羊基因组功能注释揭示近端调节元件促成了现代品种的进化》</a:t>
            </a:r>
            <a:endParaRPr lang="zh-CN" altLang="en-US" sz="3200" b="1"/>
          </a:p>
        </p:txBody>
      </p:sp>
      <p:grpSp>
        <p:nvGrpSpPr>
          <p:cNvPr id="4" name="组合 3"/>
          <p:cNvGrpSpPr/>
          <p:nvPr/>
        </p:nvGrpSpPr>
        <p:grpSpPr>
          <a:xfrm>
            <a:off x="4006215" y="344170"/>
            <a:ext cx="6338570" cy="6168390"/>
            <a:chOff x="5527" y="542"/>
            <a:chExt cx="9982" cy="9714"/>
          </a:xfrm>
        </p:grpSpPr>
        <p:sp>
          <p:nvSpPr>
            <p:cNvPr id="6" name="矩形 5"/>
            <p:cNvSpPr/>
            <p:nvPr/>
          </p:nvSpPr>
          <p:spPr>
            <a:xfrm>
              <a:off x="5527" y="542"/>
              <a:ext cx="9982" cy="9714"/>
            </a:xfrm>
            <a:prstGeom prst="rect">
              <a:avLst/>
            </a:prstGeom>
            <a:noFill/>
            <a:ln w="22225">
              <a:solidFill>
                <a:srgbClr val="C8C8C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4"/>
            <a:srcRect l="3264" r="4689"/>
            <a:stretch>
              <a:fillRect/>
            </a:stretch>
          </p:blipFill>
          <p:spPr>
            <a:xfrm>
              <a:off x="6002" y="947"/>
              <a:ext cx="8877" cy="9217"/>
            </a:xfrm>
            <a:prstGeom prst="rect">
              <a:avLst/>
            </a:prstGeom>
          </p:spPr>
        </p:pic>
      </p:gr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13" descr="图像"/>
          <p:cNvPicPr>
            <a:picLocks noChangeAspect="1"/>
          </p:cNvPicPr>
          <p:nvPr/>
        </p:nvPicPr>
        <p:blipFill>
          <a:blip r:embed="rId1"/>
          <a:stretch>
            <a:fillRect/>
          </a:stretch>
        </p:blipFill>
        <p:spPr>
          <a:xfrm>
            <a:off x="349250" y="317500"/>
            <a:ext cx="11492707" cy="278607"/>
          </a:xfrm>
          <a:prstGeom prst="rect">
            <a:avLst/>
          </a:prstGeom>
          <a:noFill/>
          <a:ln w="12700">
            <a:noFill/>
          </a:ln>
        </p:spPr>
      </p:pic>
      <p:sp>
        <p:nvSpPr>
          <p:cNvPr id="12" name="文本框 11"/>
          <p:cNvSpPr txBox="1"/>
          <p:nvPr/>
        </p:nvSpPr>
        <p:spPr>
          <a:xfrm>
            <a:off x="1427932" y="3357070"/>
            <a:ext cx="3429000" cy="769441"/>
          </a:xfrm>
          <a:prstGeom prst="rect">
            <a:avLst/>
          </a:prstGeom>
          <a:noFill/>
        </p:spPr>
        <p:txBody>
          <a:bodyPr wrap="square" rtlCol="0">
            <a:spAutoFit/>
          </a:bodyPr>
          <a:lstStyle/>
          <a:p>
            <a:pPr algn="ctr"/>
            <a:r>
              <a:rPr lang="en-US" altLang="zh-CN" sz="4400" b="1" dirty="0"/>
              <a:t>chip-seq</a:t>
            </a:r>
            <a:endParaRPr lang="zh-CN" altLang="en-US" sz="4400" b="1" dirty="0">
              <a:solidFill>
                <a:schemeClr val="tx1"/>
              </a:solidFill>
            </a:endParaRPr>
          </a:p>
        </p:txBody>
      </p:sp>
      <p:sp>
        <p:nvSpPr>
          <p:cNvPr id="27" name="矩形 26"/>
          <p:cNvSpPr/>
          <p:nvPr/>
        </p:nvSpPr>
        <p:spPr>
          <a:xfrm>
            <a:off x="7109316" y="5007435"/>
            <a:ext cx="1879041" cy="523220"/>
          </a:xfrm>
          <a:prstGeom prst="rect">
            <a:avLst/>
          </a:prstGeom>
        </p:spPr>
        <p:txBody>
          <a:bodyPr wrap="none">
            <a:spAutoFit/>
          </a:bodyPr>
          <a:lstStyle/>
          <a:p>
            <a:pPr algn="l"/>
            <a:r>
              <a:rPr lang="en-US" altLang="zh-CN" sz="2800" b="1" dirty="0">
                <a:solidFill>
                  <a:schemeClr val="tx1"/>
                </a:solidFill>
                <a:sym typeface="+mn-ea"/>
              </a:rPr>
              <a:t>IGV</a:t>
            </a:r>
            <a:r>
              <a:rPr lang="zh-CN" altLang="en-US" sz="2800" b="1" dirty="0">
                <a:solidFill>
                  <a:schemeClr val="tx1"/>
                </a:solidFill>
                <a:sym typeface="+mn-ea"/>
              </a:rPr>
              <a:t>可视化</a:t>
            </a:r>
            <a:endParaRPr lang="zh-CN" altLang="en-US" sz="2800" b="1" dirty="0">
              <a:solidFill>
                <a:schemeClr val="tx1"/>
              </a:solidFill>
              <a:sym typeface="+mn-ea"/>
            </a:endParaRPr>
          </a:p>
        </p:txBody>
      </p:sp>
      <p:sp>
        <p:nvSpPr>
          <p:cNvPr id="16" name="矩形 15"/>
          <p:cNvSpPr/>
          <p:nvPr/>
        </p:nvSpPr>
        <p:spPr>
          <a:xfrm>
            <a:off x="7109316" y="4125420"/>
            <a:ext cx="2316480" cy="521970"/>
          </a:xfrm>
          <a:prstGeom prst="rect">
            <a:avLst/>
          </a:prstGeom>
        </p:spPr>
        <p:txBody>
          <a:bodyPr wrap="square">
            <a:spAutoFit/>
          </a:bodyPr>
          <a:lstStyle/>
          <a:p>
            <a:pPr algn="l"/>
            <a:r>
              <a:rPr lang="zh-CN" altLang="en-US" sz="2800" b="1" dirty="0">
                <a:sym typeface="+mn-ea"/>
              </a:rPr>
              <a:t>序列比对</a:t>
            </a:r>
            <a:endParaRPr lang="zh-CN" altLang="en-US" sz="2800" b="1" dirty="0">
              <a:solidFill>
                <a:schemeClr val="tx1"/>
              </a:solidFill>
              <a:sym typeface="+mn-ea"/>
            </a:endParaRPr>
          </a:p>
        </p:txBody>
      </p:sp>
      <p:sp>
        <p:nvSpPr>
          <p:cNvPr id="17" name="矩形 16"/>
          <p:cNvSpPr/>
          <p:nvPr/>
        </p:nvSpPr>
        <p:spPr>
          <a:xfrm>
            <a:off x="7109316" y="3238960"/>
            <a:ext cx="2698175" cy="523220"/>
          </a:xfrm>
          <a:prstGeom prst="rect">
            <a:avLst/>
          </a:prstGeom>
        </p:spPr>
        <p:txBody>
          <a:bodyPr wrap="none">
            <a:spAutoFit/>
          </a:bodyPr>
          <a:lstStyle/>
          <a:p>
            <a:pPr algn="l"/>
            <a:r>
              <a:rPr lang="zh-CN" altLang="en-US" sz="2800" b="1" dirty="0">
                <a:sym typeface="+mn-ea"/>
              </a:rPr>
              <a:t>数据下载和处理</a:t>
            </a:r>
            <a:endParaRPr lang="zh-CN" altLang="en-US" sz="2800" b="1" dirty="0">
              <a:solidFill>
                <a:schemeClr val="tx1"/>
              </a:solidFill>
              <a:sym typeface="+mn-ea"/>
            </a:endParaRPr>
          </a:p>
        </p:txBody>
      </p:sp>
      <p:sp>
        <p:nvSpPr>
          <p:cNvPr id="18" name="矩形 17"/>
          <p:cNvSpPr/>
          <p:nvPr/>
        </p:nvSpPr>
        <p:spPr>
          <a:xfrm>
            <a:off x="7109316" y="2322020"/>
            <a:ext cx="1980029" cy="523220"/>
          </a:xfrm>
          <a:prstGeom prst="rect">
            <a:avLst/>
          </a:prstGeom>
        </p:spPr>
        <p:txBody>
          <a:bodyPr wrap="none">
            <a:spAutoFit/>
          </a:bodyPr>
          <a:lstStyle/>
          <a:p>
            <a:pPr algn="l"/>
            <a:r>
              <a:rPr lang="zh-CN" altLang="en-US" sz="2800" b="1" dirty="0">
                <a:solidFill>
                  <a:schemeClr val="tx1"/>
                </a:solidFill>
                <a:sym typeface="+mn-ea"/>
              </a:rPr>
              <a:t>生物学</a:t>
            </a:r>
            <a:r>
              <a:rPr lang="zh-CN" altLang="en-US" sz="2800" b="1" dirty="0">
                <a:sym typeface="+mn-ea"/>
              </a:rPr>
              <a:t>意义</a:t>
            </a:r>
            <a:endParaRPr lang="zh-CN" altLang="en-US" sz="2800" b="1" dirty="0">
              <a:solidFill>
                <a:schemeClr val="tx1"/>
              </a:solidFill>
              <a:sym typeface="+mn-ea"/>
            </a:endParaRPr>
          </a:p>
        </p:txBody>
      </p:sp>
      <p:sp>
        <p:nvSpPr>
          <p:cNvPr id="19" name="椭圆 18"/>
          <p:cNvSpPr/>
          <p:nvPr/>
        </p:nvSpPr>
        <p:spPr>
          <a:xfrm>
            <a:off x="5982970" y="2325370"/>
            <a:ext cx="533400" cy="533400"/>
          </a:xfrm>
          <a:prstGeom prst="ellipse">
            <a:avLst/>
          </a:prstGeom>
          <a:solidFill>
            <a:srgbClr val="0052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solidFill>
                  <a:schemeClr val="bg1"/>
                </a:solidFill>
              </a:rPr>
              <a:t>1</a:t>
            </a:r>
            <a:endParaRPr lang="en-US" altLang="zh-CN" sz="3200">
              <a:solidFill>
                <a:schemeClr val="bg1"/>
              </a:solidFill>
            </a:endParaRPr>
          </a:p>
        </p:txBody>
      </p:sp>
      <p:sp>
        <p:nvSpPr>
          <p:cNvPr id="20" name="椭圆 19"/>
          <p:cNvSpPr/>
          <p:nvPr/>
        </p:nvSpPr>
        <p:spPr>
          <a:xfrm>
            <a:off x="5982970" y="3242310"/>
            <a:ext cx="533400" cy="533400"/>
          </a:xfrm>
          <a:prstGeom prst="ellipse">
            <a:avLst/>
          </a:prstGeom>
          <a:solidFill>
            <a:srgbClr val="0052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solidFill>
                  <a:schemeClr val="bg1"/>
                </a:solidFill>
              </a:rPr>
              <a:t>2</a:t>
            </a:r>
            <a:endParaRPr lang="en-US" altLang="zh-CN" sz="3200">
              <a:solidFill>
                <a:schemeClr val="bg1"/>
              </a:solidFill>
            </a:endParaRPr>
          </a:p>
        </p:txBody>
      </p:sp>
      <p:sp>
        <p:nvSpPr>
          <p:cNvPr id="21" name="椭圆 20"/>
          <p:cNvSpPr/>
          <p:nvPr/>
        </p:nvSpPr>
        <p:spPr>
          <a:xfrm>
            <a:off x="5982970" y="5010785"/>
            <a:ext cx="533400" cy="533400"/>
          </a:xfrm>
          <a:prstGeom prst="ellipse">
            <a:avLst/>
          </a:prstGeom>
          <a:solidFill>
            <a:srgbClr val="0052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solidFill>
                  <a:schemeClr val="bg1"/>
                </a:solidFill>
              </a:rPr>
              <a:t>4</a:t>
            </a:r>
            <a:endParaRPr lang="en-US" altLang="zh-CN" sz="3200">
              <a:solidFill>
                <a:schemeClr val="bg1"/>
              </a:solidFill>
            </a:endParaRPr>
          </a:p>
        </p:txBody>
      </p:sp>
      <p:sp>
        <p:nvSpPr>
          <p:cNvPr id="22" name="椭圆 21"/>
          <p:cNvSpPr/>
          <p:nvPr/>
        </p:nvSpPr>
        <p:spPr>
          <a:xfrm>
            <a:off x="5982970" y="4128770"/>
            <a:ext cx="533400" cy="533400"/>
          </a:xfrm>
          <a:prstGeom prst="ellipse">
            <a:avLst/>
          </a:prstGeom>
          <a:solidFill>
            <a:srgbClr val="0052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solidFill>
                  <a:schemeClr val="bg1"/>
                </a:solidFill>
              </a:rPr>
              <a:t>3</a:t>
            </a:r>
            <a:endParaRPr lang="en-US" altLang="zh-CN" sz="3200">
              <a:solidFill>
                <a:schemeClr val="bg1"/>
              </a:solidFill>
            </a:endParaRPr>
          </a:p>
        </p:txBody>
      </p:sp>
      <p:sp>
        <p:nvSpPr>
          <p:cNvPr id="5" name="文本框 4"/>
          <p:cNvSpPr txBox="1"/>
          <p:nvPr/>
        </p:nvSpPr>
        <p:spPr>
          <a:xfrm>
            <a:off x="1292860" y="1058545"/>
            <a:ext cx="9465945" cy="398780"/>
          </a:xfrm>
          <a:prstGeom prst="rect">
            <a:avLst/>
          </a:prstGeom>
          <a:noFill/>
        </p:spPr>
        <p:txBody>
          <a:bodyPr wrap="square" rtlCol="0" anchor="t">
            <a:spAutoFit/>
          </a:bodyPr>
          <a:lstStyle/>
          <a:p>
            <a:pPr algn="ctr"/>
            <a:r>
              <a:rPr lang="en-US" altLang="zh-CN" sz="2000" b="1" dirty="0">
                <a:solidFill>
                  <a:srgbClr val="00524C"/>
                </a:solidFill>
              </a:rPr>
              <a:t>Chip-seq</a:t>
            </a:r>
            <a:r>
              <a:rPr lang="zh-CN" altLang="en-US" sz="2000" b="1" dirty="0">
                <a:solidFill>
                  <a:srgbClr val="00524C"/>
                </a:solidFill>
              </a:rPr>
              <a:t>分析流程来自参考文献和信息搜索</a:t>
            </a:r>
            <a:endParaRPr lang="zh-CN" altLang="en-US" sz="2000" b="1" dirty="0">
              <a:solidFill>
                <a:srgbClr val="00524C"/>
              </a:solidFill>
            </a:endParaRPr>
          </a:p>
        </p:txBody>
      </p:sp>
      <p:sp>
        <p:nvSpPr>
          <p:cNvPr id="2" name="矩形 1"/>
          <p:cNvSpPr/>
          <p:nvPr/>
        </p:nvSpPr>
        <p:spPr>
          <a:xfrm>
            <a:off x="1282700" y="859155"/>
            <a:ext cx="9625965" cy="796925"/>
          </a:xfrm>
          <a:prstGeom prst="rect">
            <a:avLst/>
          </a:prstGeom>
          <a:noFill/>
          <a:ln w="22225">
            <a:solidFill>
              <a:srgbClr val="C8C8C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5982970" y="5892800"/>
            <a:ext cx="533400" cy="533400"/>
          </a:xfrm>
          <a:prstGeom prst="ellipse">
            <a:avLst/>
          </a:prstGeom>
          <a:solidFill>
            <a:srgbClr val="0052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rPr>
              <a:t>5</a:t>
            </a:r>
            <a:endParaRPr lang="en-US" altLang="zh-CN" sz="3200" dirty="0">
              <a:solidFill>
                <a:schemeClr val="bg1"/>
              </a:solidFill>
            </a:endParaRPr>
          </a:p>
        </p:txBody>
      </p:sp>
      <p:sp>
        <p:nvSpPr>
          <p:cNvPr id="4" name="文本框 3"/>
          <p:cNvSpPr txBox="1"/>
          <p:nvPr/>
        </p:nvSpPr>
        <p:spPr>
          <a:xfrm>
            <a:off x="7109315" y="5940532"/>
            <a:ext cx="3722335" cy="521970"/>
          </a:xfrm>
          <a:prstGeom prst="rect">
            <a:avLst/>
          </a:prstGeom>
          <a:noFill/>
        </p:spPr>
        <p:txBody>
          <a:bodyPr wrap="square" rtlCol="0">
            <a:spAutoFit/>
          </a:bodyPr>
          <a:lstStyle/>
          <a:p>
            <a:r>
              <a:rPr lang="zh-CN" altLang="en-US" sz="2800" b="1" i="0" dirty="0"/>
              <a:t>遗传分化指数（Fst）</a:t>
            </a:r>
            <a:endParaRPr lang="zh-CN" altLang="en-US" sz="2800" b="1"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13" descr="图像"/>
          <p:cNvPicPr>
            <a:picLocks noChangeAspect="1"/>
          </p:cNvPicPr>
          <p:nvPr/>
        </p:nvPicPr>
        <p:blipFill>
          <a:blip r:embed="rId1"/>
          <a:stretch>
            <a:fillRect/>
          </a:stretch>
        </p:blipFill>
        <p:spPr>
          <a:xfrm>
            <a:off x="349250" y="317500"/>
            <a:ext cx="11492707" cy="278607"/>
          </a:xfrm>
          <a:prstGeom prst="rect">
            <a:avLst/>
          </a:prstGeom>
          <a:noFill/>
          <a:ln w="12700">
            <a:noFill/>
          </a:ln>
        </p:spPr>
      </p:pic>
      <p:sp>
        <p:nvSpPr>
          <p:cNvPr id="3" name="文本框 2"/>
          <p:cNvSpPr txBox="1"/>
          <p:nvPr/>
        </p:nvSpPr>
        <p:spPr>
          <a:xfrm>
            <a:off x="1833880" y="894080"/>
            <a:ext cx="7152005" cy="768350"/>
          </a:xfrm>
          <a:prstGeom prst="rect">
            <a:avLst/>
          </a:prstGeom>
          <a:noFill/>
        </p:spPr>
        <p:txBody>
          <a:bodyPr wrap="square" rtlCol="0">
            <a:spAutoFit/>
          </a:bodyPr>
          <a:lstStyle/>
          <a:p>
            <a:r>
              <a:rPr lang="zh-CN" altLang="en-US" sz="3200" dirty="0"/>
              <a:t>        </a:t>
            </a:r>
            <a:r>
              <a:rPr lang="en-US" altLang="zh-CN" sz="4400" b="1" dirty="0"/>
              <a:t>  </a:t>
            </a:r>
            <a:r>
              <a:rPr lang="en-US" altLang="zh-CN" sz="4400" b="1" dirty="0">
                <a:sym typeface="+mn-ea"/>
              </a:rPr>
              <a:t>1.</a:t>
            </a:r>
            <a:r>
              <a:rPr lang="zh-CN" altLang="en-US" sz="4400" b="1" dirty="0">
                <a:sym typeface="+mn-ea"/>
              </a:rPr>
              <a:t>背景和生物学意义</a:t>
            </a:r>
            <a:endParaRPr lang="zh-CN" altLang="en-US" sz="4400" b="1" dirty="0"/>
          </a:p>
        </p:txBody>
      </p:sp>
      <p:sp>
        <p:nvSpPr>
          <p:cNvPr id="4" name="矩形 3"/>
          <p:cNvSpPr/>
          <p:nvPr/>
        </p:nvSpPr>
        <p:spPr>
          <a:xfrm>
            <a:off x="1082675" y="1904365"/>
            <a:ext cx="10433050" cy="4534535"/>
          </a:xfrm>
          <a:prstGeom prst="rect">
            <a:avLst/>
          </a:prstGeom>
          <a:noFill/>
          <a:ln w="22225">
            <a:solidFill>
              <a:srgbClr val="C8C8C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426210" y="2200275"/>
            <a:ext cx="9154795" cy="4892675"/>
          </a:xfrm>
          <a:prstGeom prst="rect">
            <a:avLst/>
          </a:prstGeom>
          <a:noFill/>
        </p:spPr>
        <p:txBody>
          <a:bodyPr wrap="square" rtlCol="0">
            <a:spAutoFit/>
          </a:bodyPr>
          <a:lstStyle/>
          <a:p>
            <a:pPr algn="l" fontAlgn="auto">
              <a:lnSpc>
                <a:spcPct val="150000"/>
              </a:lnSpc>
            </a:pPr>
            <a:r>
              <a:rPr lang="en-US" altLang="zh-CN" sz="2400" dirty="0">
                <a:solidFill>
                  <a:schemeClr val="tx1"/>
                </a:solidFill>
              </a:rPr>
              <a:t>1.</a:t>
            </a:r>
            <a:r>
              <a:rPr lang="zh-CN" altLang="en-US" sz="2400" dirty="0">
                <a:solidFill>
                  <a:schemeClr val="tx1"/>
                </a:solidFill>
              </a:rPr>
              <a:t>绵羊在被人类驯化过程中基因组发生适应性变化，解析这些变化的分子基础有助于动物育种。</a:t>
            </a:r>
            <a:endParaRPr lang="zh-CN" altLang="en-US" sz="2400" dirty="0">
              <a:solidFill>
                <a:schemeClr val="tx1"/>
              </a:solidFill>
            </a:endParaRPr>
          </a:p>
          <a:p>
            <a:pPr algn="l" fontAlgn="auto">
              <a:lnSpc>
                <a:spcPct val="150000"/>
              </a:lnSpc>
            </a:pPr>
            <a:r>
              <a:rPr lang="en-US" altLang="zh-CN" sz="2400" dirty="0">
                <a:solidFill>
                  <a:schemeClr val="tx1"/>
                </a:solidFill>
              </a:rPr>
              <a:t>2.</a:t>
            </a:r>
            <a:r>
              <a:rPr lang="zh-CN" altLang="en-US" sz="2400" dirty="0">
                <a:solidFill>
                  <a:schemeClr val="tx1"/>
                </a:solidFill>
              </a:rPr>
              <a:t>在生物体中基因组非编码区调控元件对基因表达起重要调控作用。</a:t>
            </a:r>
            <a:endParaRPr lang="zh-CN" altLang="en-US" sz="2400" dirty="0">
              <a:solidFill>
                <a:schemeClr val="tx1"/>
              </a:solidFill>
            </a:endParaRPr>
          </a:p>
          <a:p>
            <a:pPr algn="l" fontAlgn="auto">
              <a:lnSpc>
                <a:spcPct val="150000"/>
              </a:lnSpc>
            </a:pPr>
            <a:r>
              <a:rPr lang="en-US" altLang="zh-CN" sz="2400" dirty="0">
                <a:solidFill>
                  <a:schemeClr val="tx1"/>
                </a:solidFill>
              </a:rPr>
              <a:t>3.</a:t>
            </a:r>
            <a:r>
              <a:rPr lang="zh-CN" altLang="en-US" sz="2400" dirty="0">
                <a:solidFill>
                  <a:schemeClr val="tx1"/>
                </a:solidFill>
              </a:rPr>
              <a:t>人类</a:t>
            </a:r>
            <a:r>
              <a:rPr lang="zh-CN" altLang="en-US" sz="2400" dirty="0">
                <a:sym typeface="+mn-ea"/>
              </a:rPr>
              <a:t>基因组非编码区调控元件的研究较为深入，可通过与人类比对，预测绵羊基因组非编码区调控元件。</a:t>
            </a:r>
            <a:endParaRPr lang="zh-CN" altLang="en-US" sz="2400" dirty="0">
              <a:sym typeface="+mn-ea"/>
            </a:endParaRPr>
          </a:p>
          <a:p>
            <a:pPr algn="l" fontAlgn="auto">
              <a:lnSpc>
                <a:spcPct val="150000"/>
              </a:lnSpc>
            </a:pPr>
            <a:r>
              <a:rPr lang="en-US" altLang="zh-CN" sz="2400" dirty="0">
                <a:sym typeface="+mn-ea"/>
              </a:rPr>
              <a:t>4.</a:t>
            </a:r>
            <a:r>
              <a:rPr lang="zh-CN" altLang="en-US" sz="2400" dirty="0">
                <a:sym typeface="+mn-ea"/>
              </a:rPr>
              <a:t>比对野生与家养绵羊基因组非编码区调控元件，可探究驯化过程通过影响调控元件对绵羊表型的影响。</a:t>
            </a:r>
            <a:endParaRPr lang="zh-CN" altLang="en-US" sz="2400" dirty="0">
              <a:sym typeface="+mn-ea"/>
            </a:endParaRPr>
          </a:p>
          <a:p>
            <a:pPr algn="l" fontAlgn="auto">
              <a:lnSpc>
                <a:spcPct val="150000"/>
              </a:lnSpc>
            </a:pPr>
            <a:endParaRPr lang="zh-CN" altLang="en-US" sz="2400" dirty="0">
              <a:sym typeface="+mn-ea"/>
            </a:endParaRPr>
          </a:p>
          <a:p>
            <a:pPr algn="l"/>
            <a:endParaRPr lang="zh-CN" altLang="en-US" sz="2400" dirty="0">
              <a:solidFill>
                <a:schemeClr val="tx1"/>
              </a:solidFill>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13" descr="图像"/>
          <p:cNvPicPr>
            <a:picLocks noChangeAspect="1"/>
          </p:cNvPicPr>
          <p:nvPr/>
        </p:nvPicPr>
        <p:blipFill>
          <a:blip r:embed="rId1"/>
          <a:stretch>
            <a:fillRect/>
          </a:stretch>
        </p:blipFill>
        <p:spPr>
          <a:xfrm>
            <a:off x="349250" y="317500"/>
            <a:ext cx="11492707" cy="278607"/>
          </a:xfrm>
          <a:prstGeom prst="rect">
            <a:avLst/>
          </a:prstGeom>
          <a:noFill/>
          <a:ln w="12700">
            <a:noFill/>
          </a:ln>
        </p:spPr>
      </p:pic>
      <p:sp>
        <p:nvSpPr>
          <p:cNvPr id="3" name="文本框 2"/>
          <p:cNvSpPr txBox="1"/>
          <p:nvPr/>
        </p:nvSpPr>
        <p:spPr>
          <a:xfrm>
            <a:off x="1868805" y="859155"/>
            <a:ext cx="7152005" cy="768350"/>
          </a:xfrm>
          <a:prstGeom prst="rect">
            <a:avLst/>
          </a:prstGeom>
          <a:noFill/>
        </p:spPr>
        <p:txBody>
          <a:bodyPr wrap="square" rtlCol="0">
            <a:spAutoFit/>
          </a:bodyPr>
          <a:lstStyle/>
          <a:p>
            <a:r>
              <a:rPr lang="zh-CN" altLang="en-US" sz="3200" dirty="0"/>
              <a:t>        </a:t>
            </a:r>
            <a:r>
              <a:rPr lang="en-US" altLang="zh-CN" sz="4400" b="1" dirty="0"/>
              <a:t>  2.</a:t>
            </a:r>
            <a:r>
              <a:rPr lang="zh-CN" altLang="en-US" sz="4400" b="1" dirty="0"/>
              <a:t>数据的下载与处理</a:t>
            </a:r>
            <a:endParaRPr lang="zh-CN" altLang="en-US" sz="4400" b="1" dirty="0"/>
          </a:p>
        </p:txBody>
      </p:sp>
      <p:grpSp>
        <p:nvGrpSpPr>
          <p:cNvPr id="2" name="组合 1"/>
          <p:cNvGrpSpPr/>
          <p:nvPr/>
        </p:nvGrpSpPr>
        <p:grpSpPr>
          <a:xfrm>
            <a:off x="1082675" y="2073275"/>
            <a:ext cx="10916920" cy="6256655"/>
            <a:chOff x="1650" y="2847"/>
            <a:chExt cx="17192" cy="9853"/>
          </a:xfrm>
        </p:grpSpPr>
        <p:sp>
          <p:nvSpPr>
            <p:cNvPr id="7" name="文本框 6"/>
            <p:cNvSpPr txBox="1"/>
            <p:nvPr/>
          </p:nvSpPr>
          <p:spPr>
            <a:xfrm>
              <a:off x="1860" y="3685"/>
              <a:ext cx="16982" cy="9015"/>
            </a:xfrm>
            <a:prstGeom prst="rect">
              <a:avLst/>
            </a:prstGeom>
            <a:noFill/>
          </p:spPr>
          <p:txBody>
            <a:bodyPr wrap="square" rtlCol="0">
              <a:spAutoFit/>
            </a:bodyPr>
            <a:lstStyle/>
            <a:p>
              <a:pPr marL="285750" indent="-285750">
                <a:buFont typeface="Wingdings" panose="05000000000000000000" charset="0"/>
                <a:buChar char="l"/>
              </a:pPr>
              <a:r>
                <a:rPr lang="zh-CN" altLang="en-US" sz="2400" dirty="0"/>
                <a:t>第一步   采用了迅雷下载法从</a:t>
              </a:r>
              <a:r>
                <a:rPr lang="en-US" altLang="zh-CN" sz="2400" dirty="0"/>
                <a:t>NCBI</a:t>
              </a:r>
              <a:r>
                <a:rPr lang="zh-CN" altLang="en-US" sz="2400" dirty="0"/>
                <a:t>上下载羊的一个</a:t>
              </a:r>
              <a:r>
                <a:rPr lang="en-US" altLang="zh-CN" sz="2400" dirty="0" err="1"/>
                <a:t>sra</a:t>
              </a:r>
              <a:r>
                <a:rPr lang="zh-CN" altLang="en-US" sz="2400" dirty="0"/>
                <a:t>数据</a:t>
              </a:r>
              <a:r>
                <a:rPr lang="en-US" altLang="zh-CN" sz="2400" b="1" dirty="0"/>
                <a:t>SRR5070519.1.fasta</a:t>
              </a:r>
              <a:r>
                <a:rPr lang="zh-CN" altLang="en-US" sz="2400" dirty="0"/>
                <a:t>和参考全基因组</a:t>
              </a:r>
              <a:r>
                <a:rPr lang="en-US" altLang="zh-CN" sz="2400" b="1" dirty="0"/>
                <a:t>GCF_002742125.1_Oar_rambouillet_v1.0_genomic.fna</a:t>
              </a:r>
              <a:endParaRPr lang="en-US" altLang="zh-CN" sz="2400" b="1" dirty="0"/>
            </a:p>
            <a:p>
              <a:endParaRPr lang="en-US" altLang="zh-CN" sz="2400" b="1" dirty="0"/>
            </a:p>
            <a:p>
              <a:pPr marL="285750" indent="-285750">
                <a:buFont typeface="Wingdings" panose="05000000000000000000" charset="0"/>
                <a:buChar char="l"/>
              </a:pPr>
              <a:r>
                <a:rPr lang="zh-CN" altLang="en-US" sz="2400" i="0" dirty="0">
                  <a:solidFill>
                    <a:srgbClr val="404040"/>
                  </a:solidFill>
                  <a:effectLst/>
                  <a:latin typeface="+mn-ea"/>
                </a:rPr>
                <a:t>第二步   用</a:t>
              </a:r>
              <a:r>
                <a:rPr lang="en-US" altLang="zh-CN" sz="2400" i="0" dirty="0" err="1">
                  <a:solidFill>
                    <a:srgbClr val="404040"/>
                  </a:solidFill>
                  <a:effectLst/>
                  <a:latin typeface="+mn-ea"/>
                </a:rPr>
                <a:t>samtools</a:t>
              </a:r>
              <a:r>
                <a:rPr lang="zh-CN" altLang="en-US" sz="2400" i="0" dirty="0">
                  <a:solidFill>
                    <a:srgbClr val="404040"/>
                  </a:solidFill>
                  <a:effectLst/>
                  <a:latin typeface="+mn-ea"/>
                </a:rPr>
                <a:t>中的</a:t>
              </a:r>
              <a:r>
                <a:rPr lang="en-US" altLang="zh-CN" sz="2400" i="0" dirty="0" err="1">
                  <a:solidFill>
                    <a:srgbClr val="404040"/>
                  </a:solidFill>
                  <a:effectLst/>
                  <a:latin typeface="+mn-ea"/>
                </a:rPr>
                <a:t>fastq</a:t>
              </a:r>
              <a:r>
                <a:rPr lang="en-US" altLang="zh-CN" sz="2400" i="0" dirty="0">
                  <a:solidFill>
                    <a:srgbClr val="404040"/>
                  </a:solidFill>
                  <a:effectLst/>
                  <a:latin typeface="+mn-ea"/>
                </a:rPr>
                <a:t>-dump</a:t>
              </a:r>
              <a:r>
                <a:rPr lang="zh-CN" altLang="en-US" sz="2400" i="0" dirty="0">
                  <a:solidFill>
                    <a:srgbClr val="404040"/>
                  </a:solidFill>
                  <a:effectLst/>
                  <a:latin typeface="+mn-ea"/>
                </a:rPr>
                <a:t>将</a:t>
              </a:r>
              <a:r>
                <a:rPr lang="en-US" altLang="zh-CN" sz="2400" i="0" dirty="0" err="1">
                  <a:solidFill>
                    <a:srgbClr val="404040"/>
                  </a:solidFill>
                  <a:effectLst/>
                  <a:latin typeface="+mn-ea"/>
                </a:rPr>
                <a:t>sra</a:t>
              </a:r>
              <a:r>
                <a:rPr lang="zh-CN" altLang="en-US" sz="2400" dirty="0">
                  <a:solidFill>
                    <a:srgbClr val="404040"/>
                  </a:solidFill>
                  <a:latin typeface="+mn-ea"/>
                </a:rPr>
                <a:t>数据</a:t>
              </a:r>
              <a:r>
                <a:rPr lang="zh-CN" altLang="en-US" sz="2400" i="0" dirty="0">
                  <a:solidFill>
                    <a:srgbClr val="404040"/>
                  </a:solidFill>
                  <a:effectLst/>
                  <a:latin typeface="+mn-ea"/>
                </a:rPr>
                <a:t>转为</a:t>
              </a:r>
              <a:r>
                <a:rPr lang="en-US" altLang="zh-CN" sz="2400" i="0" dirty="0" err="1">
                  <a:solidFill>
                    <a:srgbClr val="404040"/>
                  </a:solidFill>
                  <a:effectLst/>
                  <a:latin typeface="+mn-ea"/>
                </a:rPr>
                <a:t>fastq</a:t>
              </a:r>
              <a:r>
                <a:rPr lang="zh-CN" altLang="en-US" sz="2400" i="0" dirty="0">
                  <a:solidFill>
                    <a:srgbClr val="404040"/>
                  </a:solidFill>
                  <a:effectLst/>
                  <a:latin typeface="+mn-ea"/>
                </a:rPr>
                <a:t>格式，命令：</a:t>
              </a:r>
              <a:r>
                <a:rPr lang="zh-CN" altLang="en-US" sz="2400" dirty="0">
                  <a:latin typeface="Times New Roman" panose="02020603050405020304" charset="0"/>
                  <a:cs typeface="Times New Roman" panose="02020603050405020304" charset="0"/>
                </a:rPr>
                <a:t> fastq-dump --split-3 </a:t>
              </a:r>
              <a:r>
                <a:rPr lang="en-US" altLang="zh-CN" sz="2400" dirty="0"/>
                <a:t>SRR5070519.1.fasta</a:t>
              </a:r>
              <a:endParaRPr lang="en-US" altLang="zh-CN" sz="2400" dirty="0"/>
            </a:p>
            <a:p>
              <a:pPr marL="285750" indent="-285750">
                <a:buFont typeface="Wingdings" panose="05000000000000000000" charset="0"/>
                <a:buChar char="l"/>
              </a:pPr>
              <a:endParaRPr lang="en-US" altLang="zh-CN" sz="2400" b="1" dirty="0"/>
            </a:p>
            <a:p>
              <a:pPr marL="285750" indent="-285750">
                <a:buFont typeface="Wingdings" panose="05000000000000000000" charset="0"/>
                <a:buChar char="l"/>
              </a:pPr>
              <a:r>
                <a:rPr lang="zh-CN" altLang="en-US" sz="2400" dirty="0"/>
                <a:t>第三步   用</a:t>
              </a:r>
              <a:r>
                <a:rPr lang="en-US" altLang="zh-CN" sz="2400" dirty="0" err="1"/>
                <a:t>fastqc</a:t>
              </a:r>
              <a:r>
                <a:rPr lang="zh-CN" altLang="en-US" sz="2400" dirty="0"/>
                <a:t>进行质控，数据量只有一个，这里不用</a:t>
              </a:r>
              <a:r>
                <a:rPr lang="en-US" altLang="zh-CN" sz="2400" dirty="0" err="1"/>
                <a:t>multiQC</a:t>
              </a:r>
              <a:r>
                <a:rPr lang="zh-CN" altLang="en-US" sz="2400" dirty="0"/>
                <a:t>统计，命</a:t>
              </a:r>
              <a:endParaRPr lang="en-US" altLang="zh-CN" sz="2400" dirty="0"/>
            </a:p>
            <a:p>
              <a:r>
                <a:rPr lang="en-US" altLang="zh-CN" sz="2400" dirty="0"/>
                <a:t>   </a:t>
              </a:r>
              <a:r>
                <a:rPr lang="zh-CN" altLang="en-US" sz="2400" dirty="0"/>
                <a:t>令：</a:t>
              </a:r>
              <a:endParaRPr lang="en-US" altLang="zh-CN" sz="2400" b="1" dirty="0"/>
            </a:p>
            <a:p>
              <a:pPr marL="285750" indent="-285750">
                <a:buFont typeface="Wingdings" panose="05000000000000000000" charset="0"/>
                <a:buChar char="l"/>
              </a:pPr>
              <a:endParaRPr lang="en-US" altLang="zh-CN" sz="2400" b="1" dirty="0"/>
            </a:p>
            <a:p>
              <a:pPr marL="285750" indent="-285750">
                <a:buFont typeface="Wingdings" panose="05000000000000000000" charset="0"/>
                <a:buChar char="l"/>
              </a:pPr>
              <a:endParaRPr lang="en-US" altLang="zh-CN" sz="2400" b="1" dirty="0"/>
            </a:p>
            <a:p>
              <a:endParaRPr lang="en-US" altLang="zh-CN" sz="2400" dirty="0"/>
            </a:p>
            <a:p>
              <a:r>
                <a:rPr lang="en-US" altLang="zh-CN" sz="2400" i="0" dirty="0">
                  <a:solidFill>
                    <a:srgbClr val="404040"/>
                  </a:solidFill>
                  <a:effectLst/>
                  <a:latin typeface="+mn-ea"/>
                </a:rPr>
                <a:t>    </a:t>
              </a:r>
              <a:endParaRPr lang="en-US" altLang="zh-CN" sz="2400" dirty="0"/>
            </a:p>
            <a:p>
              <a:endParaRPr lang="en-US" altLang="zh-CN" i="0" dirty="0">
                <a:solidFill>
                  <a:srgbClr val="404040"/>
                </a:solidFill>
                <a:effectLst/>
                <a:latin typeface="+mn-ea"/>
              </a:endParaRPr>
            </a:p>
            <a:p>
              <a:endParaRPr lang="zh-CN" altLang="en-US" i="0" dirty="0">
                <a:solidFill>
                  <a:srgbClr val="404040"/>
                </a:solidFill>
                <a:effectLst/>
                <a:latin typeface="+mn-ea"/>
              </a:endParaRPr>
            </a:p>
            <a:p>
              <a:endParaRPr lang="zh-CN" altLang="en-US" dirty="0"/>
            </a:p>
          </p:txBody>
        </p:sp>
        <p:sp>
          <p:nvSpPr>
            <p:cNvPr id="4" name="矩形 3"/>
            <p:cNvSpPr/>
            <p:nvPr/>
          </p:nvSpPr>
          <p:spPr>
            <a:xfrm>
              <a:off x="1650" y="2847"/>
              <a:ext cx="16430" cy="6931"/>
            </a:xfrm>
            <a:prstGeom prst="rect">
              <a:avLst/>
            </a:prstGeom>
            <a:noFill/>
            <a:ln w="22225">
              <a:solidFill>
                <a:srgbClr val="C8C8C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13" descr="图像"/>
          <p:cNvPicPr>
            <a:picLocks noChangeAspect="1"/>
          </p:cNvPicPr>
          <p:nvPr/>
        </p:nvPicPr>
        <p:blipFill>
          <a:blip r:embed="rId1"/>
          <a:stretch>
            <a:fillRect/>
          </a:stretch>
        </p:blipFill>
        <p:spPr>
          <a:xfrm>
            <a:off x="349250" y="317500"/>
            <a:ext cx="11492707" cy="278607"/>
          </a:xfrm>
          <a:prstGeom prst="rect">
            <a:avLst/>
          </a:prstGeom>
          <a:noFill/>
          <a:ln w="12700">
            <a:noFill/>
          </a:ln>
        </p:spPr>
      </p:pic>
      <p:sp>
        <p:nvSpPr>
          <p:cNvPr id="2" name="文本框 1"/>
          <p:cNvSpPr txBox="1"/>
          <p:nvPr/>
        </p:nvSpPr>
        <p:spPr>
          <a:xfrm>
            <a:off x="349250" y="1460586"/>
            <a:ext cx="11544087" cy="646331"/>
          </a:xfrm>
          <a:prstGeom prst="rect">
            <a:avLst/>
          </a:prstGeom>
          <a:noFill/>
        </p:spPr>
        <p:txBody>
          <a:bodyPr wrap="square" rtlCol="0">
            <a:spAutoFit/>
          </a:bodyPr>
          <a:lstStyle/>
          <a:p>
            <a:r>
              <a:rPr lang="en-US" altLang="zh-CN" sz="1800" i="0" dirty="0">
                <a:solidFill>
                  <a:srgbClr val="404040"/>
                </a:solidFill>
                <a:effectLst/>
              </a:rPr>
              <a:t>/public/home/yangpeng/</a:t>
            </a:r>
            <a:r>
              <a:rPr lang="en-US" altLang="zh-CN" sz="1800" i="0" dirty="0" err="1">
                <a:solidFill>
                  <a:srgbClr val="404040"/>
                </a:solidFill>
                <a:effectLst/>
              </a:rPr>
              <a:t>FastQC</a:t>
            </a:r>
            <a:r>
              <a:rPr lang="en-US" altLang="zh-CN" sz="1800" i="0" dirty="0">
                <a:solidFill>
                  <a:srgbClr val="404040"/>
                </a:solidFill>
                <a:effectLst/>
              </a:rPr>
              <a:t>/</a:t>
            </a:r>
            <a:r>
              <a:rPr lang="en-US" altLang="zh-CN" sz="1800" i="0" dirty="0" err="1">
                <a:solidFill>
                  <a:srgbClr val="404040"/>
                </a:solidFill>
                <a:effectLst/>
              </a:rPr>
              <a:t>fastqc</a:t>
            </a:r>
            <a:r>
              <a:rPr lang="en-US" altLang="zh-CN" sz="1800" i="0" dirty="0">
                <a:solidFill>
                  <a:srgbClr val="404040"/>
                </a:solidFill>
                <a:effectLst/>
              </a:rPr>
              <a:t> </a:t>
            </a:r>
            <a:r>
              <a:rPr lang="en-US" altLang="zh-CN" sz="1800" b="1" i="0" dirty="0">
                <a:solidFill>
                  <a:srgbClr val="404040"/>
                </a:solidFill>
                <a:effectLst/>
              </a:rPr>
              <a:t>-f</a:t>
            </a:r>
            <a:r>
              <a:rPr lang="en-US" altLang="zh-CN" sz="1800" i="0" dirty="0">
                <a:solidFill>
                  <a:srgbClr val="404040"/>
                </a:solidFill>
                <a:effectLst/>
              </a:rPr>
              <a:t> </a:t>
            </a:r>
            <a:r>
              <a:rPr lang="en-US" altLang="zh-CN" sz="1800" i="0" dirty="0" err="1">
                <a:solidFill>
                  <a:srgbClr val="404040"/>
                </a:solidFill>
                <a:effectLst/>
              </a:rPr>
              <a:t>fastq</a:t>
            </a:r>
            <a:r>
              <a:rPr lang="en-US" altLang="zh-CN" sz="1800" i="0" dirty="0">
                <a:solidFill>
                  <a:srgbClr val="404040"/>
                </a:solidFill>
                <a:effectLst/>
              </a:rPr>
              <a:t> </a:t>
            </a:r>
            <a:r>
              <a:rPr lang="en-US" altLang="zh-CN" sz="1800" b="1" i="0" dirty="0">
                <a:solidFill>
                  <a:srgbClr val="404040"/>
                </a:solidFill>
                <a:effectLst/>
              </a:rPr>
              <a:t>-o</a:t>
            </a:r>
            <a:r>
              <a:rPr lang="en-US" altLang="zh-CN" sz="1800" i="0" dirty="0">
                <a:solidFill>
                  <a:srgbClr val="404040"/>
                </a:solidFill>
                <a:effectLst/>
              </a:rPr>
              <a:t>  /vol3/</a:t>
            </a:r>
            <a:r>
              <a:rPr lang="en-US" altLang="zh-CN" sz="1800" i="0" dirty="0" err="1">
                <a:solidFill>
                  <a:srgbClr val="404040"/>
                </a:solidFill>
                <a:effectLst/>
              </a:rPr>
              <a:t>agis</a:t>
            </a:r>
            <a:r>
              <a:rPr lang="en-US" altLang="zh-CN" sz="1800" i="0" dirty="0">
                <a:solidFill>
                  <a:srgbClr val="404040"/>
                </a:solidFill>
                <a:effectLst/>
              </a:rPr>
              <a:t>/</a:t>
            </a:r>
            <a:r>
              <a:rPr lang="en-US" altLang="zh-CN" sz="1800" i="0" dirty="0" err="1">
                <a:solidFill>
                  <a:srgbClr val="404040"/>
                </a:solidFill>
                <a:effectLst/>
              </a:rPr>
              <a:t>tangzhonglin_group</a:t>
            </a:r>
            <a:r>
              <a:rPr lang="en-US" altLang="zh-CN" sz="1800" i="0" dirty="0">
                <a:solidFill>
                  <a:srgbClr val="404040"/>
                </a:solidFill>
                <a:effectLst/>
              </a:rPr>
              <a:t>/yangpeng/result/</a:t>
            </a:r>
            <a:r>
              <a:rPr lang="en-US" altLang="zh-CN" sz="1800" i="0" dirty="0" err="1">
                <a:solidFill>
                  <a:srgbClr val="404040"/>
                </a:solidFill>
                <a:effectLst/>
              </a:rPr>
              <a:t>circRNA</a:t>
            </a:r>
            <a:r>
              <a:rPr lang="en-US" altLang="zh-CN" sz="1800" i="0" dirty="0">
                <a:solidFill>
                  <a:srgbClr val="404040"/>
                </a:solidFill>
                <a:effectLst/>
              </a:rPr>
              <a:t>/SRA  /vol3/</a:t>
            </a:r>
            <a:r>
              <a:rPr lang="en-US" altLang="zh-CN" sz="1800" i="0" dirty="0" err="1">
                <a:solidFill>
                  <a:srgbClr val="404040"/>
                </a:solidFill>
                <a:effectLst/>
              </a:rPr>
              <a:t>agis</a:t>
            </a:r>
            <a:r>
              <a:rPr lang="en-US" altLang="zh-CN" sz="1800" i="0" dirty="0">
                <a:solidFill>
                  <a:srgbClr val="404040"/>
                </a:solidFill>
                <a:effectLst/>
              </a:rPr>
              <a:t>/</a:t>
            </a:r>
            <a:r>
              <a:rPr lang="en-US" altLang="zh-CN" sz="1800" i="0" dirty="0" err="1">
                <a:solidFill>
                  <a:srgbClr val="404040"/>
                </a:solidFill>
                <a:effectLst/>
              </a:rPr>
              <a:t>tangzhonglin_group</a:t>
            </a:r>
            <a:r>
              <a:rPr lang="en-US" altLang="zh-CN" sz="1800" i="0" dirty="0">
                <a:solidFill>
                  <a:srgbClr val="404040"/>
                </a:solidFill>
                <a:effectLst/>
              </a:rPr>
              <a:t>/yangpeng/result/</a:t>
            </a:r>
            <a:r>
              <a:rPr lang="en-US" altLang="zh-CN" sz="1800" i="0" dirty="0" err="1">
                <a:solidFill>
                  <a:srgbClr val="404040"/>
                </a:solidFill>
                <a:effectLst/>
              </a:rPr>
              <a:t>circRNA</a:t>
            </a:r>
            <a:r>
              <a:rPr lang="en-US" altLang="zh-CN" sz="1800" i="0" dirty="0">
                <a:solidFill>
                  <a:srgbClr val="404040"/>
                </a:solidFill>
                <a:effectLst/>
              </a:rPr>
              <a:t>/SRA/SRR5070519.1.fastq</a:t>
            </a:r>
            <a:r>
              <a:rPr lang="zh-CN" altLang="en-US" sz="1800" i="0" dirty="0">
                <a:solidFill>
                  <a:srgbClr val="404040"/>
                </a:solidFill>
                <a:effectLst/>
              </a:rPr>
              <a:t>                       </a:t>
            </a:r>
            <a:endParaRPr lang="zh-CN" altLang="en-US" sz="1800" b="1" dirty="0">
              <a:latin typeface="+mn-ea"/>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3761" y="3368762"/>
            <a:ext cx="2908896" cy="1078966"/>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13" descr="图像"/>
          <p:cNvPicPr>
            <a:picLocks noChangeAspect="1"/>
          </p:cNvPicPr>
          <p:nvPr/>
        </p:nvPicPr>
        <p:blipFill>
          <a:blip r:embed="rId1"/>
          <a:stretch>
            <a:fillRect/>
          </a:stretch>
        </p:blipFill>
        <p:spPr>
          <a:xfrm>
            <a:off x="349250" y="317500"/>
            <a:ext cx="11492707" cy="278607"/>
          </a:xfrm>
          <a:prstGeom prst="rect">
            <a:avLst/>
          </a:prstGeom>
          <a:noFill/>
          <a:ln w="12700">
            <a:noFill/>
          </a:ln>
        </p:spPr>
      </p:pic>
      <p:sp>
        <p:nvSpPr>
          <p:cNvPr id="6" name="文本框 5"/>
          <p:cNvSpPr txBox="1"/>
          <p:nvPr/>
        </p:nvSpPr>
        <p:spPr>
          <a:xfrm>
            <a:off x="1926990" y="822346"/>
            <a:ext cx="7339748" cy="768350"/>
          </a:xfrm>
          <a:prstGeom prst="rect">
            <a:avLst/>
          </a:prstGeom>
          <a:noFill/>
        </p:spPr>
        <p:txBody>
          <a:bodyPr wrap="square" rtlCol="0">
            <a:spAutoFit/>
          </a:bodyPr>
          <a:lstStyle/>
          <a:p>
            <a:r>
              <a:rPr lang="zh-CN" altLang="en-US" dirty="0"/>
              <a:t>                                                </a:t>
            </a:r>
            <a:r>
              <a:rPr lang="en-US" altLang="zh-CN" sz="4400" dirty="0"/>
              <a:t>3.</a:t>
            </a:r>
            <a:r>
              <a:rPr lang="zh-CN" altLang="en-US" sz="4400" dirty="0">
                <a:sym typeface="+mn-ea"/>
              </a:rPr>
              <a:t>序</a:t>
            </a:r>
            <a:r>
              <a:rPr lang="zh-CN" altLang="en-US" sz="4400" dirty="0"/>
              <a:t>列比对</a:t>
            </a:r>
            <a:endParaRPr lang="zh-CN" altLang="en-US" sz="4400" dirty="0"/>
          </a:p>
        </p:txBody>
      </p:sp>
      <p:grpSp>
        <p:nvGrpSpPr>
          <p:cNvPr id="2" name="组合 1"/>
          <p:cNvGrpSpPr/>
          <p:nvPr/>
        </p:nvGrpSpPr>
        <p:grpSpPr>
          <a:xfrm>
            <a:off x="1175385" y="2116455"/>
            <a:ext cx="10195560" cy="3932555"/>
            <a:chOff x="1913" y="2967"/>
            <a:chExt cx="16056" cy="6193"/>
          </a:xfrm>
        </p:grpSpPr>
        <p:sp>
          <p:nvSpPr>
            <p:cNvPr id="7" name="文本框 6"/>
            <p:cNvSpPr txBox="1"/>
            <p:nvPr/>
          </p:nvSpPr>
          <p:spPr>
            <a:xfrm>
              <a:off x="1913" y="2967"/>
              <a:ext cx="12844" cy="725"/>
            </a:xfrm>
            <a:prstGeom prst="rect">
              <a:avLst/>
            </a:prstGeom>
            <a:noFill/>
          </p:spPr>
          <p:txBody>
            <a:bodyPr wrap="square" rtlCol="0">
              <a:spAutoFit/>
            </a:bodyPr>
            <a:lstStyle/>
            <a:p>
              <a:pPr marL="285750" indent="-285750">
                <a:buFont typeface="Wingdings" panose="05000000000000000000" charset="0"/>
                <a:buChar char="l"/>
              </a:pPr>
              <a:r>
                <a:rPr lang="zh-CN" altLang="en-US" sz="2400" dirty="0"/>
                <a:t>第一步    终端下载软件</a:t>
              </a:r>
              <a:r>
                <a:rPr lang="en-US" altLang="zh-CN" sz="2400" dirty="0"/>
                <a:t>bowtie2</a:t>
              </a:r>
              <a:r>
                <a:rPr lang="zh-CN" altLang="en-US" sz="2400" dirty="0"/>
                <a:t>，建立索引 </a:t>
              </a:r>
              <a:endParaRPr lang="zh-CN" altLang="en-US" sz="2400" dirty="0"/>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 y="3817"/>
              <a:ext cx="14986" cy="2153"/>
            </a:xfrm>
            <a:prstGeom prst="rect">
              <a:avLst/>
            </a:prstGeom>
          </p:spPr>
        </p:pic>
        <p:sp>
          <p:nvSpPr>
            <p:cNvPr id="10" name="文本框 9"/>
            <p:cNvSpPr txBox="1"/>
            <p:nvPr/>
          </p:nvSpPr>
          <p:spPr>
            <a:xfrm>
              <a:off x="1913" y="6214"/>
              <a:ext cx="9481" cy="725"/>
            </a:xfrm>
            <a:prstGeom prst="rect">
              <a:avLst/>
            </a:prstGeom>
            <a:noFill/>
          </p:spPr>
          <p:txBody>
            <a:bodyPr wrap="square" rtlCol="0">
              <a:spAutoFit/>
            </a:bodyPr>
            <a:lstStyle/>
            <a:p>
              <a:pPr marL="285750" indent="-285750">
                <a:buFont typeface="Wingdings" panose="05000000000000000000" charset="0"/>
                <a:buChar char="l"/>
              </a:pPr>
              <a:r>
                <a:rPr lang="zh-CN" altLang="en-US" sz="2400" dirty="0"/>
                <a:t>第二步  进行比对，得到</a:t>
              </a:r>
              <a:r>
                <a:rPr lang="en-US" altLang="zh-CN" sz="2400" dirty="0" err="1"/>
                <a:t>sam</a:t>
              </a:r>
              <a:r>
                <a:rPr lang="zh-CN" altLang="en-US" sz="2400" dirty="0"/>
                <a:t>文件</a:t>
              </a:r>
              <a:endParaRPr lang="zh-CN" altLang="en-US" sz="2400" dirty="0"/>
            </a:p>
          </p:txBody>
        </p:sp>
        <p:sp>
          <p:nvSpPr>
            <p:cNvPr id="11" name="文本框 10"/>
            <p:cNvSpPr txBox="1"/>
            <p:nvPr/>
          </p:nvSpPr>
          <p:spPr>
            <a:xfrm>
              <a:off x="2916" y="6784"/>
              <a:ext cx="14477" cy="2377"/>
            </a:xfrm>
            <a:prstGeom prst="rect">
              <a:avLst/>
            </a:prstGeom>
            <a:noFill/>
          </p:spPr>
          <p:txBody>
            <a:bodyPr wrap="square" rtlCol="0">
              <a:spAutoFit/>
            </a:bodyPr>
            <a:lstStyle/>
            <a:p>
              <a:endParaRPr lang="zh-CN" altLang="en-US" dirty="0"/>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1" y="7328"/>
              <a:ext cx="15319" cy="1290"/>
            </a:xfrm>
            <a:prstGeom prst="rect">
              <a:avLst/>
            </a:prstGeom>
          </p:spPr>
        </p:pic>
      </p:grpSp>
      <p:sp>
        <p:nvSpPr>
          <p:cNvPr id="4" name="矩形 3"/>
          <p:cNvSpPr/>
          <p:nvPr/>
        </p:nvSpPr>
        <p:spPr>
          <a:xfrm>
            <a:off x="704215" y="1772920"/>
            <a:ext cx="11137900" cy="4619625"/>
          </a:xfrm>
          <a:prstGeom prst="rect">
            <a:avLst/>
          </a:prstGeom>
          <a:noFill/>
          <a:ln w="22225">
            <a:solidFill>
              <a:srgbClr val="C8C8C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4.xml><?xml version="1.0" encoding="utf-8"?>
<p:tagLst xmlns:p="http://schemas.openxmlformats.org/presentationml/2006/main">
  <p:tag name="KSO_WM_FULL_TEXT_BEAUTIFY_COPY_ID" val="13318"/>
</p:tagLst>
</file>

<file path=ppt/tags/tag65.xml><?xml version="1.0" encoding="utf-8"?>
<p:tagLst xmlns:p="http://schemas.openxmlformats.org/presentationml/2006/main">
  <p:tag name="KSO_WM_FULL_TEXT_BEAUTIFY_COPY_ID" val="13319"/>
</p:tagLst>
</file>

<file path=ppt/tags/tag66.xml><?xml version="1.0" encoding="utf-8"?>
<p:tagLst xmlns:p="http://schemas.openxmlformats.org/presentationml/2006/main">
  <p:tag name="KSO_WM_FULL_TEXT_BEAUTIFY_COPY_ID" val="13318"/>
</p:tagLst>
</file>

<file path=ppt/tags/tag67.xml><?xml version="1.0" encoding="utf-8"?>
<p:tagLst xmlns:p="http://schemas.openxmlformats.org/presentationml/2006/main">
  <p:tag name="KSO_WM_FULL_TEXT_BEAUTIFY_COPY_ID" val="13319"/>
</p:tagLst>
</file>

<file path=ppt/tags/tag68.xml><?xml version="1.0" encoding="utf-8"?>
<p:tagLst xmlns:p="http://schemas.openxmlformats.org/presentationml/2006/main">
  <p:tag name="KSO_WM_FULL_TEXT_BEAUTIFY_COPY_ID" val="13318"/>
</p:tagLst>
</file>

<file path=ppt/tags/tag69.xml><?xml version="1.0" encoding="utf-8"?>
<p:tagLst xmlns:p="http://schemas.openxmlformats.org/presentationml/2006/main">
  <p:tag name="KSO_WM_FULL_TEXT_BEAUTIFY_COPY_ID" val="13319"/>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FULL_TEXT_BEAUTIFY_COPY_ID" val="4"/>
</p:tagLst>
</file>

<file path=ppt/tags/tag71.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3.xml><?xml version="1.0" encoding="utf-8"?>
<p:tagLst xmlns:p="http://schemas.openxmlformats.org/presentationml/2006/main">
  <p:tag name="KSO_WM_UNIT_TABLE_BEAUTIFY" val="smartTable{f843b268-80e5-48e1-bce9-47280834adde}"/>
  <p:tag name="TABLE_RECT" val="136.225*137.542*687.55*351"/>
  <p:tag name="TABLE_EMPHASIZE_COLOR" val="6579300"/>
  <p:tag name="TABLE_ONEKEY_SKIN_IDX" val="0"/>
  <p:tag name="TABLE_SKINIDX" val="-1"/>
  <p:tag name="TABLE_COLORIDX" val="l"/>
  <p:tag name="TABLE_ENDDRAG_ORIGIN_RECT" val="489*430"/>
  <p:tag name="TABLE_ENDDRAG_RECT" val="38*91*489*430"/>
</p:tagLst>
</file>

<file path=ppt/tags/tag7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5105</Words>
  <Application>WPS 演示</Application>
  <PresentationFormat>宽屏</PresentationFormat>
  <Paragraphs>304</Paragraphs>
  <Slides>30</Slides>
  <Notes>16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30</vt:i4>
      </vt:variant>
    </vt:vector>
  </HeadingPairs>
  <TitlesOfParts>
    <vt:vector size="41" baseType="lpstr">
      <vt:lpstr>Arial</vt:lpstr>
      <vt:lpstr>宋体</vt:lpstr>
      <vt:lpstr>Wingdings</vt:lpstr>
      <vt:lpstr>微软雅黑</vt:lpstr>
      <vt:lpstr>Wingdings</vt:lpstr>
      <vt:lpstr>Times New Roman</vt:lpstr>
      <vt:lpstr>Arial Unicode MS</vt:lpstr>
      <vt:lpstr>Calibri</vt:lpstr>
      <vt:lpstr>-apple-system</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糖炒花生米</cp:lastModifiedBy>
  <cp:revision>182</cp:revision>
  <dcterms:created xsi:type="dcterms:W3CDTF">2019-06-19T02:08:00Z</dcterms:created>
  <dcterms:modified xsi:type="dcterms:W3CDTF">2021-01-05T07:14:40Z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