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3" r:id="rId2"/>
    <p:sldId id="371" r:id="rId3"/>
    <p:sldId id="423" r:id="rId4"/>
    <p:sldId id="421" r:id="rId5"/>
    <p:sldId id="424" r:id="rId6"/>
    <p:sldId id="396" r:id="rId7"/>
    <p:sldId id="374" r:id="rId8"/>
    <p:sldId id="415" r:id="rId9"/>
    <p:sldId id="410" r:id="rId10"/>
    <p:sldId id="401" r:id="rId11"/>
    <p:sldId id="403" r:id="rId12"/>
    <p:sldId id="402" r:id="rId13"/>
    <p:sldId id="419" r:id="rId14"/>
    <p:sldId id="425" r:id="rId15"/>
    <p:sldId id="426" r:id="rId16"/>
    <p:sldId id="427" r:id="rId17"/>
    <p:sldId id="42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4" autoAdjust="0"/>
    <p:restoredTop sz="79827"/>
  </p:normalViewPr>
  <p:slideViewPr>
    <p:cSldViewPr snapToGrid="0">
      <p:cViewPr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57046" y="2701021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446530" y="5664228"/>
            <a:ext cx="4879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/>
              </a:rPr>
              <a:t>각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의 </a:t>
            </a:r>
            <a:r>
              <a:rPr lang="en-US" altLang="ko-KR" sz="1600" dirty="0">
                <a:latin typeface="12롯데마트드림Medium"/>
              </a:rPr>
              <a:t>SHAP value</a:t>
            </a:r>
            <a:r>
              <a:rPr lang="ko-KR" altLang="en-US" sz="1600" dirty="0">
                <a:latin typeface="12롯데마트드림Medium"/>
              </a:rPr>
              <a:t>가 클수록 더 중요한 </a:t>
            </a:r>
            <a:r>
              <a:rPr lang="en-US" altLang="ko-KR" sz="1600" dirty="0">
                <a:latin typeface="12롯데마트드림Medium"/>
              </a:rPr>
              <a:t>Protein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5" y="546187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16651-9B94-4580-AF42-6901ED16170A}"/>
              </a:ext>
            </a:extLst>
          </p:cNvPr>
          <p:cNvSpPr/>
          <p:nvPr/>
        </p:nvSpPr>
        <p:spPr>
          <a:xfrm>
            <a:off x="6341006" y="5503437"/>
            <a:ext cx="4879066" cy="59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479443" y="264017"/>
            <a:ext cx="37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Marker Selection Using SHAP value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-63016" y="2660081"/>
            <a:ext cx="2892949" cy="24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</a:t>
            </a:r>
          </a:p>
          <a:p>
            <a:pPr algn="ctr"/>
            <a:r>
              <a:rPr lang="en-US" altLang="ko-KR" sz="1800" dirty="0">
                <a:latin typeface="12롯데마트드림Medium"/>
              </a:rPr>
              <a:t>&amp; mean(|SHAP value|)</a:t>
            </a: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D6FB0C-C070-4496-B085-A96FA711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8"/>
          <a:stretch/>
        </p:blipFill>
        <p:spPr>
          <a:xfrm>
            <a:off x="5899292" y="923593"/>
            <a:ext cx="6080851" cy="5665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F433F7-F1EB-41C6-A573-1905B0BAC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7" t="4507" r="7543" b="92462"/>
          <a:stretch/>
        </p:blipFill>
        <p:spPr>
          <a:xfrm>
            <a:off x="11178847" y="1176505"/>
            <a:ext cx="761910" cy="2223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B9564-DB52-604A-8B6A-A3139CC2EB40}"/>
              </a:ext>
            </a:extLst>
          </p:cNvPr>
          <p:cNvSpPr/>
          <p:nvPr/>
        </p:nvSpPr>
        <p:spPr>
          <a:xfrm>
            <a:off x="289692" y="2062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“</a:t>
            </a:r>
            <a:r>
              <a:rPr lang="en-US" altLang="ko-KR" sz="1400" b="1" dirty="0" err="1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</a:t>
            </a:r>
            <a:r>
              <a:rPr lang="en-US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” </a:t>
            </a:r>
            <a:r>
              <a:rPr lang="en" altLang="ko-Kore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Python package</a:t>
            </a:r>
            <a:endParaRPr lang="ko-Kore-KR" altLang="en-US" sz="1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DFD778-1D45-BC4B-9C36-B7B54435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2481"/>
              </p:ext>
            </p:extLst>
          </p:nvPr>
        </p:nvGraphicFramePr>
        <p:xfrm>
          <a:off x="2817848" y="927551"/>
          <a:ext cx="3066596" cy="51268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331928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348916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3742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207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5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4608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6316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647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1997"/>
                  </a:ext>
                </a:extLst>
              </a:tr>
              <a:tr h="382430">
                <a:tc>
                  <a:txBody>
                    <a:bodyPr/>
                    <a:lstStyle/>
                    <a:p>
                      <a:r>
                        <a:rPr lang="en" sz="11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1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6042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2355"/>
              </p:ext>
            </p:extLst>
          </p:nvPr>
        </p:nvGraphicFramePr>
        <p:xfrm>
          <a:off x="1467853" y="1104358"/>
          <a:ext cx="9724832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68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85129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C5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C5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altLang="ko-Kore-KR" sz="1100" b="1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2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9709"/>
              </p:ext>
            </p:extLst>
          </p:nvPr>
        </p:nvGraphicFramePr>
        <p:xfrm>
          <a:off x="938463" y="998419"/>
          <a:ext cx="10641851" cy="361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95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515743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0759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altLang="ko-Kore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655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15C4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 </a:t>
            </a:r>
            <a:r>
              <a:rPr lang="en-US" altLang="ko-KR" sz="1600" dirty="0">
                <a:latin typeface="12롯데마트드림Medium"/>
              </a:rPr>
              <a:t>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4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634"/>
              </p:ext>
            </p:extLst>
          </p:nvPr>
        </p:nvGraphicFramePr>
        <p:xfrm>
          <a:off x="385011" y="998419"/>
          <a:ext cx="11195305" cy="3630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9218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75385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5082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41222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07763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+ CPN2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TXN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15C5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6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18710"/>
              </p:ext>
            </p:extLst>
          </p:nvPr>
        </p:nvGraphicFramePr>
        <p:xfrm>
          <a:off x="575820" y="1068264"/>
          <a:ext cx="10911640" cy="411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7401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07616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515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151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2094640" y="5714285"/>
            <a:ext cx="8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보다 성능이 좋은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 </a:t>
            </a:r>
            <a:r>
              <a:rPr lang="en-US" altLang="ko-KR" sz="1600" dirty="0">
                <a:latin typeface="12롯데마트드림Medium"/>
              </a:rPr>
              <a:t>(3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(2)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(4)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(6))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Logistic Regression</a:t>
            </a:r>
            <a:r>
              <a:rPr lang="ko-KR" altLang="en-US" sz="1600" dirty="0">
                <a:latin typeface="12롯데마트드림Medium"/>
              </a:rPr>
              <a:t> 결과 선정된 조합과의 교집합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841398-EACA-0347-9293-64956611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1447"/>
              </p:ext>
            </p:extLst>
          </p:nvPr>
        </p:nvGraphicFramePr>
        <p:xfrm>
          <a:off x="6822099" y="6006672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1812926" y="1741984"/>
            <a:ext cx="8988824" cy="226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Future Works: DL</a:t>
            </a:r>
            <a:r>
              <a:rPr lang="ko-KR" altLang="en-US" sz="1600" dirty="0">
                <a:latin typeface="12롯데마트드림Medium"/>
              </a:rPr>
              <a:t>로 선정된 조합의 </a:t>
            </a:r>
            <a:r>
              <a:rPr lang="en-US" altLang="ko-KR" sz="1600" dirty="0">
                <a:latin typeface="12롯데마트드림Medium"/>
              </a:rPr>
              <a:t>Boxplot, </a:t>
            </a:r>
            <a:r>
              <a:rPr lang="ko-KR" altLang="en-US" sz="1600" dirty="0">
                <a:latin typeface="12롯데마트드림Medium"/>
              </a:rPr>
              <a:t>시각화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Positive correlated 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‘protein’</a:t>
            </a:r>
            <a:r>
              <a:rPr lang="ko-KR" altLang="en-US" sz="1600" dirty="0">
                <a:latin typeface="12롯데마트드림Medium"/>
              </a:rPr>
              <a:t>을 고르는 방법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현재 데이터는 </a:t>
            </a:r>
            <a:r>
              <a:rPr lang="en-US" altLang="ko-KR" sz="1600" dirty="0">
                <a:latin typeface="12롯데마트드림Medium"/>
              </a:rPr>
              <a:t>‘peptide’ </a:t>
            </a:r>
            <a:r>
              <a:rPr lang="ko-KR" altLang="en-US" sz="1600" dirty="0">
                <a:latin typeface="12롯데마트드림Medium"/>
              </a:rPr>
              <a:t>값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경우는 상관 없음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두 개의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경우에는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multiple logistic </a:t>
            </a:r>
            <a:r>
              <a:rPr lang="ko-KR" altLang="en-US" sz="1600" dirty="0">
                <a:latin typeface="12롯데마트드림Medium"/>
              </a:rPr>
              <a:t>결과 둘 다 </a:t>
            </a:r>
            <a:r>
              <a:rPr lang="en-US" altLang="ko-KR" sz="1600" dirty="0">
                <a:latin typeface="12롯데마트드림Medium"/>
              </a:rPr>
              <a:t>positive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 되어야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single logistic </a:t>
            </a:r>
            <a:r>
              <a:rPr lang="ko-KR" altLang="en-US" sz="1600" dirty="0">
                <a:latin typeface="12롯데마트드림Medium"/>
              </a:rPr>
              <a:t>결과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라도 </a:t>
            </a:r>
            <a:r>
              <a:rPr lang="en-US" altLang="ko-KR" sz="1600" dirty="0">
                <a:latin typeface="12롯데마트드림Medium"/>
              </a:rPr>
              <a:t>negative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되어 있으면 배제시켜야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66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4237057" cy="210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Summary of Peptides &amp; Proteins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Marker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using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SHAP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129" y="452864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284422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Peptides &amp; Proteins</a:t>
            </a:r>
          </a:p>
        </p:txBody>
      </p:sp>
    </p:spTree>
    <p:extLst>
      <p:ext uri="{BB962C8B-B14F-4D97-AF65-F5344CB8AC3E}">
        <p14:creationId xmlns:p14="http://schemas.microsoft.com/office/powerpoint/2010/main" val="6615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601"/>
              </p:ext>
            </p:extLst>
          </p:nvPr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77"/>
              </p:ext>
            </p:extLst>
          </p:nvPr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9271"/>
              </p:ext>
            </p:extLst>
          </p:nvPr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7949"/>
              </p:ext>
            </p:extLst>
          </p:nvPr>
        </p:nvGraphicFramePr>
        <p:xfrm>
          <a:off x="450289" y="744063"/>
          <a:ext cx="2768600" cy="5984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QGIQFYTQLK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ALDH6A1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VCPFAGILENGAVR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APOH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23470"/>
              </p:ext>
            </p:extLst>
          </p:nvPr>
        </p:nvGraphicFramePr>
        <p:xfrm>
          <a:off x="3218889" y="744063"/>
          <a:ext cx="2768600" cy="57708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GLPGEVLGAQPGPR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COL4A2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CDLISIPK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CORO1C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ELLALIQLER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ECM1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FAVLQENVAWGNGR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FCGBP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ASCLYGQLPK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GSTP1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DGYLFQLLR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HRG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39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ALAQCAPPPAVCAELVR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YGQPLPGYTTK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IQPSGGTNINEALLR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DSVTGTLPK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KLKB1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IVVVTAGVR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GLTSVINQK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82802"/>
              </p:ext>
            </p:extLst>
          </p:nvPr>
        </p:nvGraphicFramePr>
        <p:xfrm>
          <a:off x="5987489" y="746721"/>
          <a:ext cx="2768600" cy="49048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GDSVSDSGSDALR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PDCD4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CDENILWLDYK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PKM2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DTEVLLVGLEPGTR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PTPRJ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CINQLLCK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SEPP1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GFQQLLQELNQPR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SERPINA5(IPSP)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VAEGTQVLELPFK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IEDGFSLK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SERPINC1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1468"/>
              </p:ext>
            </p:extLst>
          </p:nvPr>
        </p:nvGraphicFramePr>
        <p:xfrm>
          <a:off x="351070" y="1437588"/>
          <a:ext cx="2768600" cy="43077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5683"/>
              </p:ext>
            </p:extLst>
          </p:nvPr>
        </p:nvGraphicFramePr>
        <p:xfrm>
          <a:off x="3119670" y="1437588"/>
          <a:ext cx="2768600" cy="30786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263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820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0680"/>
              </p:ext>
            </p:extLst>
          </p:nvPr>
        </p:nvGraphicFramePr>
        <p:xfrm>
          <a:off x="5888270" y="1440246"/>
          <a:ext cx="2768600" cy="30760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3517EE-510D-8D47-9BC3-D3CBAAAE18A6}"/>
              </a:ext>
            </a:extLst>
          </p:cNvPr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AB6702D-B71E-1C4F-B832-2010872BA67D}"/>
              </a:ext>
            </a:extLst>
          </p:cNvPr>
          <p:cNvSpPr txBox="1">
            <a:spLocks/>
          </p:cNvSpPr>
          <p:nvPr/>
        </p:nvSpPr>
        <p:spPr>
          <a:xfrm>
            <a:off x="3908963" y="4875620"/>
            <a:ext cx="4404858" cy="6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>
              <a:latin typeface="12롯데마트드림Medium"/>
            </a:endParaRPr>
          </a:p>
          <a:p>
            <a:r>
              <a:rPr lang="en-US" altLang="ko-KR" sz="1600" b="1" dirty="0">
                <a:latin typeface="12롯데마트드림Medium"/>
              </a:rPr>
              <a:t>41 Peptides and 32 Proteins</a:t>
            </a:r>
          </a:p>
          <a:p>
            <a:endParaRPr lang="en-US" altLang="ko-KR" sz="1800" b="1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SHAP Value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182538" y="9466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Shapley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B44BDC-5888-F14F-BB96-9E58D40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24" y="1509361"/>
            <a:ext cx="6909884" cy="88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F1A48-10FE-C74D-9A6B-F10E9632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24" y="2552222"/>
            <a:ext cx="4956304" cy="711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A975B-17E4-6142-AFEF-8F380F72E975}"/>
              </a:ext>
            </a:extLst>
          </p:cNvPr>
          <p:cNvSpPr/>
          <p:nvPr/>
        </p:nvSpPr>
        <p:spPr>
          <a:xfrm>
            <a:off x="6914898" y="2552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prediction for feature values in set S </a:t>
            </a:r>
          </a:p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that are marginalized over features</a:t>
            </a:r>
            <a:endParaRPr lang="ko-Kore-KR" altLang="en-US" sz="1600" b="1" dirty="0">
              <a:latin typeface="12롯데마트드림Medium"/>
              <a:ea typeface="Apple SD Gothic Neo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2D8F30-0FA0-4890-9316-6564181B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36" y="3490182"/>
            <a:ext cx="7582329" cy="683595"/>
          </a:xfrm>
          <a:prstGeom prst="rect">
            <a:avLst/>
          </a:prstGeom>
        </p:spPr>
      </p:pic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E76A47D-6478-408E-973C-AE4C386B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37" y="4653832"/>
            <a:ext cx="3536985" cy="1297775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0949D75-8E9C-48CD-BDDC-E5B575E72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364" y="4734054"/>
            <a:ext cx="3867470" cy="12977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87D00-7F87-4954-8559-BFD9CFD316D1}"/>
              </a:ext>
            </a:extLst>
          </p:cNvPr>
          <p:cNvSpPr/>
          <p:nvPr/>
        </p:nvSpPr>
        <p:spPr>
          <a:xfrm>
            <a:off x="6083643" y="1518892"/>
            <a:ext cx="2580908" cy="80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92ECBAB-D236-4023-BDA5-9037D34F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776" y="4756669"/>
            <a:ext cx="4004244" cy="1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3DCA7C-16B9-C648-9EBE-84A061E6574F}"/>
              </a:ext>
            </a:extLst>
          </p:cNvPr>
          <p:cNvSpPr/>
          <p:nvPr/>
        </p:nvSpPr>
        <p:spPr>
          <a:xfrm>
            <a:off x="520801" y="7786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Estimation of the Shapley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26A3DF-93CC-614F-807D-9426B41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" y="1306103"/>
            <a:ext cx="4330923" cy="998315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1B3ABE3-8F1D-4A4E-987A-5AD4C8F6A7C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885789" y="1908355"/>
            <a:ext cx="600627" cy="59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70B9143D-34A6-F445-8331-E624AADE0901}"/>
              </a:ext>
            </a:extLst>
          </p:cNvPr>
          <p:cNvCxnSpPr>
            <a:cxnSpLocks/>
          </p:cNvCxnSpPr>
          <p:nvPr/>
        </p:nvCxnSpPr>
        <p:spPr>
          <a:xfrm flipV="1">
            <a:off x="4826477" y="1680661"/>
            <a:ext cx="1158510" cy="13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A19A9D-002E-4378-A2EB-32EE421E3DFB}"/>
              </a:ext>
            </a:extLst>
          </p:cNvPr>
          <p:cNvSpPr txBox="1"/>
          <p:nvPr/>
        </p:nvSpPr>
        <p:spPr>
          <a:xfrm>
            <a:off x="5035618" y="729979"/>
            <a:ext cx="618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Strumbelj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 et al. (2014) propose an approximation with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Monte-Carlo sampling: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DAC00-351B-43CF-813B-5C8D1336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3"/>
          <a:stretch/>
        </p:blipFill>
        <p:spPr>
          <a:xfrm>
            <a:off x="1874110" y="3306690"/>
            <a:ext cx="8443780" cy="328557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4E58C1-1C14-4712-B614-E4A9898A78C4}"/>
              </a:ext>
            </a:extLst>
          </p:cNvPr>
          <p:cNvSpPr/>
          <p:nvPr/>
        </p:nvSpPr>
        <p:spPr>
          <a:xfrm>
            <a:off x="794657" y="1360320"/>
            <a:ext cx="4031820" cy="94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89A759-E66F-4A88-84E4-50B9E5DAF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12" t="68740" r="19575" b="23070"/>
          <a:stretch/>
        </p:blipFill>
        <p:spPr>
          <a:xfrm>
            <a:off x="520801" y="2506112"/>
            <a:ext cx="5925488" cy="578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38173B-7CE5-46DE-861D-B25A8C8BF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8" t="77141" r="17254" b="16285"/>
          <a:stretch/>
        </p:blipFill>
        <p:spPr>
          <a:xfrm>
            <a:off x="6139182" y="1486043"/>
            <a:ext cx="5439046" cy="431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958F4-8A63-D84A-B381-FECD92017319}"/>
              </a:ext>
            </a:extLst>
          </p:cNvPr>
          <p:cNvSpPr/>
          <p:nvPr/>
        </p:nvSpPr>
        <p:spPr>
          <a:xfrm>
            <a:off x="9007205" y="1453795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5C0A0-67C0-0B4B-91E2-5ABF1A393694}"/>
              </a:ext>
            </a:extLst>
          </p:cNvPr>
          <p:cNvSpPr/>
          <p:nvPr/>
        </p:nvSpPr>
        <p:spPr>
          <a:xfrm>
            <a:off x="3568801" y="2556972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2B621-B49E-2F47-941A-D34224E4C85D}"/>
              </a:ext>
            </a:extLst>
          </p:cNvPr>
          <p:cNvSpPr/>
          <p:nvPr/>
        </p:nvSpPr>
        <p:spPr>
          <a:xfrm>
            <a:off x="6812890" y="5189836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30E35-33B1-5146-B1BB-DBF7CFCD88AE}"/>
              </a:ext>
            </a:extLst>
          </p:cNvPr>
          <p:cNvSpPr/>
          <p:nvPr/>
        </p:nvSpPr>
        <p:spPr>
          <a:xfrm>
            <a:off x="7068164" y="5535827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207252" y="12555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SHAP(Shapley Additive Explanations) values</a:t>
            </a:r>
          </a:p>
        </p:txBody>
      </p:sp>
      <p:pic>
        <p:nvPicPr>
          <p:cNvPr id="9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DC0C3174-9A5F-425C-AA8E-AFD4756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79" y="2557849"/>
            <a:ext cx="20193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35D211-5B47-4A82-B91D-A8D4C8404196}"/>
              </a:ext>
            </a:extLst>
          </p:cNvPr>
          <p:cNvSpPr txBox="1"/>
          <p:nvPr/>
        </p:nvSpPr>
        <p:spPr>
          <a:xfrm>
            <a:off x="1602012" y="3891086"/>
            <a:ext cx="9265462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  <a:t>“Features with large absolute Shapley values are important! ”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각 데이터에 대해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 err="1">
                <a:solidFill>
                  <a:srgbClr val="333333"/>
                </a:solidFill>
                <a:latin typeface="12롯데마트드림Medium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구할 수 있고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n=1006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개의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의 절댓값의 합이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.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</a:br>
            <a:endParaRPr lang="ko-KR" altLang="en-US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4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1615</Words>
  <Application>Microsoft Macintosh PowerPoint</Application>
  <PresentationFormat>와이드스크린</PresentationFormat>
  <Paragraphs>745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-윤고딕330</vt:lpstr>
      <vt:lpstr>-윤고딕340</vt:lpstr>
      <vt:lpstr>-윤고딕350</vt:lpstr>
      <vt:lpstr>12롯데마트드림Medium</vt:lpstr>
      <vt:lpstr>Apple SD Gothic Neo</vt:lpstr>
      <vt:lpstr>Apple SD Gothic Neo Medium</vt:lpstr>
      <vt:lpstr>맑은 고딕</vt:lpstr>
      <vt:lpstr>NanumBarunGothicOTF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30</cp:revision>
  <dcterms:created xsi:type="dcterms:W3CDTF">2021-07-25T23:13:45Z</dcterms:created>
  <dcterms:modified xsi:type="dcterms:W3CDTF">2021-10-05T05:54:38Z</dcterms:modified>
</cp:coreProperties>
</file>