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0" r:id="rId2"/>
    <p:sldId id="371" r:id="rId3"/>
    <p:sldId id="352" r:id="rId4"/>
    <p:sldId id="373" r:id="rId5"/>
    <p:sldId id="376" r:id="rId6"/>
    <p:sldId id="395" r:id="rId7"/>
    <p:sldId id="397" r:id="rId8"/>
    <p:sldId id="396" r:id="rId9"/>
    <p:sldId id="374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98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2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9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3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4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7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5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8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8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MRM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 Learning 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2337A3-E336-4496-AD2E-3E13AB44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39" y="2018297"/>
            <a:ext cx="9382125" cy="262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F79757-4011-407F-89AA-AFFD315F2D86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DB1A3E-DFB6-48FD-80CF-B1EC5B52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45" y="1303623"/>
            <a:ext cx="3361358" cy="512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9D30D8-4839-4DC4-A20B-7534F58D1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95" y="1899316"/>
            <a:ext cx="1874364" cy="474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08B787-F539-411A-8063-9537B554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62" y="2369174"/>
            <a:ext cx="1999322" cy="4248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F0F678-6612-4F9C-BBB8-8D4FEEC3816D}"/>
              </a:ext>
            </a:extLst>
          </p:cNvPr>
          <p:cNvSpPr txBox="1"/>
          <p:nvPr/>
        </p:nvSpPr>
        <p:spPr>
          <a:xfrm>
            <a:off x="4681807" y="2317293"/>
            <a:ext cx="692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12롯데마트드림Medium"/>
              </a:rPr>
              <a:t>i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dimension of the input connected to</a:t>
            </a:r>
            <a:r>
              <a:rPr lang="en-US" altLang="ko-KR" b="1" dirty="0">
                <a:latin typeface="12롯데마트드림Medium"/>
              </a:rPr>
              <a:t> </a:t>
            </a:r>
            <a:r>
              <a:rPr lang="en-US" altLang="ko-KR" b="1" dirty="0" err="1">
                <a:latin typeface="12롯데마트드림Medium"/>
              </a:rPr>
              <a:t>j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hidden neuron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688435-8B9B-4867-806B-A9EF391F7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175" y="3419751"/>
            <a:ext cx="2153028" cy="915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AA708A-F9D1-4389-A811-673C05747408}"/>
              </a:ext>
            </a:extLst>
          </p:cNvPr>
          <p:cNvSpPr txBox="1"/>
          <p:nvPr/>
        </p:nvSpPr>
        <p:spPr>
          <a:xfrm>
            <a:off x="1616170" y="5117923"/>
            <a:ext cx="8917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Medium"/>
              </a:rPr>
              <a:t>it can be concluded that the features with highest </a:t>
            </a:r>
            <a:r>
              <a:rPr lang="en-US" altLang="ko-KR" b="1" dirty="0">
                <a:latin typeface="12롯데마트드림Medium"/>
              </a:rPr>
              <a:t>c+ </a:t>
            </a:r>
            <a:r>
              <a:rPr lang="en-US" altLang="ko-KR" dirty="0">
                <a:latin typeface="12롯데마트드림Medium"/>
              </a:rPr>
              <a:t>are more likely to instigate the neurons to participate in classification.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EBC4C95-465D-4358-AEFF-F39487EEE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990" y="3465271"/>
            <a:ext cx="2105025" cy="8667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3BB16B3-DEE5-4C10-BCC2-15D4EC7168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999" y="3465271"/>
            <a:ext cx="2153722" cy="9191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4C2ABF-5585-424B-9004-4C6B5A11F70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8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DB1A3E-DFB6-48FD-80CF-B1EC5B52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45" y="1303623"/>
            <a:ext cx="3361358" cy="512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9D30D8-4839-4DC4-A20B-7534F58D1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95" y="1899316"/>
            <a:ext cx="1874364" cy="474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08B787-F539-411A-8063-9537B554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62" y="2369174"/>
            <a:ext cx="1999322" cy="4248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F0F678-6612-4F9C-BBB8-8D4FEEC3816D}"/>
              </a:ext>
            </a:extLst>
          </p:cNvPr>
          <p:cNvSpPr txBox="1"/>
          <p:nvPr/>
        </p:nvSpPr>
        <p:spPr>
          <a:xfrm>
            <a:off x="4681807" y="2317293"/>
            <a:ext cx="692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12롯데마트드림Medium"/>
              </a:rPr>
              <a:t>i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dimension of the input connected to</a:t>
            </a:r>
            <a:r>
              <a:rPr lang="en-US" altLang="ko-KR" b="1" dirty="0">
                <a:latin typeface="12롯데마트드림Medium"/>
              </a:rPr>
              <a:t> </a:t>
            </a:r>
            <a:r>
              <a:rPr lang="en-US" altLang="ko-KR" b="1" dirty="0" err="1">
                <a:latin typeface="12롯데마트드림Medium"/>
              </a:rPr>
              <a:t>j</a:t>
            </a:r>
            <a:r>
              <a:rPr lang="en-US" altLang="ko-KR" dirty="0" err="1">
                <a:latin typeface="12롯데마트드림Medium"/>
              </a:rPr>
              <a:t>th</a:t>
            </a:r>
            <a:r>
              <a:rPr lang="en-US" altLang="ko-KR" dirty="0">
                <a:latin typeface="12롯데마트드림Medium"/>
              </a:rPr>
              <a:t> hidden neuron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688435-8B9B-4867-806B-A9EF391F7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175" y="3419751"/>
            <a:ext cx="2153028" cy="915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AA708A-F9D1-4389-A811-673C05747408}"/>
              </a:ext>
            </a:extLst>
          </p:cNvPr>
          <p:cNvSpPr txBox="1"/>
          <p:nvPr/>
        </p:nvSpPr>
        <p:spPr>
          <a:xfrm>
            <a:off x="1616170" y="5117923"/>
            <a:ext cx="8917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Medium"/>
              </a:rPr>
              <a:t>it can be concluded that the features with highest </a:t>
            </a:r>
            <a:r>
              <a:rPr lang="en-US" altLang="ko-KR" b="1" dirty="0">
                <a:latin typeface="12롯데마트드림Medium"/>
              </a:rPr>
              <a:t>c+ </a:t>
            </a:r>
            <a:r>
              <a:rPr lang="en-US" altLang="ko-KR" dirty="0">
                <a:latin typeface="12롯데마트드림Medium"/>
              </a:rPr>
              <a:t>are more likely to instigate the neurons to participate in classification.</a:t>
            </a:r>
            <a:endParaRPr lang="ko-KR" altLang="en-US" dirty="0">
              <a:latin typeface="12롯데마트드림Medium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EBC4C95-465D-4358-AEFF-F39487EEE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990" y="3465271"/>
            <a:ext cx="2105025" cy="8667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3BB16B3-DEE5-4C10-BCC2-15D4EC7168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999" y="3465271"/>
            <a:ext cx="2153722" cy="91916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FC49-1861-4FEB-9BDC-8AB03F45D44B}"/>
              </a:ext>
            </a:extLst>
          </p:cNvPr>
          <p:cNvSpPr/>
          <p:nvPr/>
        </p:nvSpPr>
        <p:spPr>
          <a:xfrm>
            <a:off x="4539585" y="812490"/>
            <a:ext cx="7414991" cy="918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C438F-411D-4A6B-ABAD-CFB9DE47145E}"/>
              </a:ext>
            </a:extLst>
          </p:cNvPr>
          <p:cNvSpPr txBox="1"/>
          <p:nvPr/>
        </p:nvSpPr>
        <p:spPr>
          <a:xfrm>
            <a:off x="4614430" y="905457"/>
            <a:ext cx="8917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/>
              </a:rPr>
              <a:t>최종적으로 학습된 모델에서</a:t>
            </a:r>
            <a:r>
              <a:rPr lang="en-US" altLang="ko-KR" dirty="0">
                <a:latin typeface="12롯데마트드림Medium"/>
              </a:rPr>
              <a:t>, </a:t>
            </a:r>
          </a:p>
          <a:p>
            <a:r>
              <a:rPr lang="ko-KR" altLang="en-US" dirty="0">
                <a:latin typeface="12롯데마트드림Medium"/>
              </a:rPr>
              <a:t>각 </a:t>
            </a:r>
            <a:r>
              <a:rPr lang="en-US" altLang="ko-KR" dirty="0">
                <a:latin typeface="12롯데마트드림Medium"/>
              </a:rPr>
              <a:t>input</a:t>
            </a:r>
            <a:r>
              <a:rPr lang="ko-KR" altLang="en-US" dirty="0">
                <a:latin typeface="12롯데마트드림Medium"/>
              </a:rPr>
              <a:t>에 연결된 다음 </a:t>
            </a:r>
            <a:r>
              <a:rPr lang="en-US" altLang="ko-KR" dirty="0">
                <a:latin typeface="12롯데마트드림Medium"/>
              </a:rPr>
              <a:t>hidden node</a:t>
            </a:r>
            <a:r>
              <a:rPr lang="ko-KR" altLang="en-US" dirty="0">
                <a:latin typeface="12롯데마트드림Medium"/>
              </a:rPr>
              <a:t>들의 </a:t>
            </a:r>
            <a:r>
              <a:rPr lang="en-US" altLang="ko-KR" dirty="0">
                <a:latin typeface="12롯데마트드림Medium"/>
              </a:rPr>
              <a:t>a </a:t>
            </a:r>
            <a:r>
              <a:rPr lang="ko-KR" altLang="en-US" dirty="0">
                <a:latin typeface="12롯데마트드림Medium"/>
              </a:rPr>
              <a:t>값이 클수록 중요한 </a:t>
            </a:r>
            <a:r>
              <a:rPr lang="en-US" altLang="ko-KR" dirty="0">
                <a:latin typeface="12롯데마트드림Medium"/>
              </a:rPr>
              <a:t>feature</a:t>
            </a:r>
          </a:p>
          <a:p>
            <a:endParaRPr lang="en-US" altLang="ko-KR" dirty="0">
              <a:latin typeface="12롯데마트드림Medium"/>
            </a:endParaRPr>
          </a:p>
          <a:p>
            <a:r>
              <a:rPr lang="ko-KR" altLang="en-US" dirty="0">
                <a:latin typeface="12롯데마트드림Medium"/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3C2466-2BAF-4106-9350-75A33E869808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Feature Selection Using DNN</a:t>
            </a:r>
          </a:p>
          <a:p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41807" y="2565359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(Pos/Neg)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D95F6-09EA-468A-B278-C82EB99A79A1}"/>
              </a:ext>
            </a:extLst>
          </p:cNvPr>
          <p:cNvSpPr txBox="1"/>
          <p:nvPr/>
        </p:nvSpPr>
        <p:spPr>
          <a:xfrm>
            <a:off x="2837889" y="5468519"/>
            <a:ext cx="353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12롯데마트드림Medium"/>
              </a:rPr>
              <a:t>각 </a:t>
            </a:r>
            <a:r>
              <a:rPr lang="en-US" altLang="ko-KR" sz="1400" dirty="0">
                <a:latin typeface="12롯데마트드림Medium"/>
              </a:rPr>
              <a:t>Peptide</a:t>
            </a:r>
            <a:r>
              <a:rPr lang="ko-KR" altLang="en-US" sz="1400" dirty="0">
                <a:latin typeface="12롯데마트드림Medium"/>
              </a:rPr>
              <a:t>에 연결된 </a:t>
            </a:r>
            <a:r>
              <a:rPr lang="en-US" altLang="ko-KR" sz="1400" dirty="0">
                <a:latin typeface="12롯데마트드림Medium"/>
              </a:rPr>
              <a:t>Protein</a:t>
            </a:r>
            <a:r>
              <a:rPr lang="ko-KR" altLang="en-US" sz="1400" dirty="0">
                <a:latin typeface="12롯데마트드림Medium"/>
              </a:rPr>
              <a:t>에 해당하는 </a:t>
            </a:r>
            <a:endParaRPr lang="en-US" altLang="ko-KR" sz="1400" dirty="0">
              <a:latin typeface="12롯데마트드림Medium"/>
            </a:endParaRPr>
          </a:p>
          <a:p>
            <a:r>
              <a:rPr lang="ko-KR" altLang="en-US" sz="1400" dirty="0">
                <a:latin typeface="12롯데마트드림Medium"/>
              </a:rPr>
              <a:t>가중치</a:t>
            </a:r>
            <a:r>
              <a:rPr lang="en-US" altLang="ko-KR" sz="1400" dirty="0">
                <a:latin typeface="12롯데마트드림Medium"/>
              </a:rPr>
              <a:t>(</a:t>
            </a:r>
            <a:r>
              <a:rPr lang="en-US" altLang="ko-KR" sz="1400" dirty="0" err="1">
                <a:latin typeface="12롯데마트드림Medium"/>
              </a:rPr>
              <a:t>ReLu</a:t>
            </a:r>
            <a:r>
              <a:rPr lang="ko-KR" altLang="en-US" sz="1400" dirty="0">
                <a:latin typeface="12롯데마트드림Medium"/>
              </a:rPr>
              <a:t>값</a:t>
            </a:r>
            <a:r>
              <a:rPr lang="en-US" altLang="ko-KR" sz="1400" dirty="0">
                <a:latin typeface="12롯데마트드림Medium"/>
              </a:rPr>
              <a:t>)</a:t>
            </a:r>
            <a:r>
              <a:rPr lang="ko-KR" altLang="en-US" sz="1400" dirty="0">
                <a:latin typeface="12롯데마트드림Medium"/>
              </a:rPr>
              <a:t>이 클수록 더 중요한 </a:t>
            </a:r>
            <a:r>
              <a:rPr lang="en-US" altLang="ko-KR" sz="1400" dirty="0">
                <a:latin typeface="12롯데마트드림Medium"/>
              </a:rPr>
              <a:t>Peptide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5777FCB-2433-4E16-9845-341AF2F3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7" y="4685958"/>
            <a:ext cx="2297819" cy="18295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4F8BD2-82AD-47CF-B1C2-2E4E5D5E39AB}"/>
              </a:ext>
            </a:extLst>
          </p:cNvPr>
          <p:cNvSpPr txBox="1"/>
          <p:nvPr/>
        </p:nvSpPr>
        <p:spPr>
          <a:xfrm>
            <a:off x="6903731" y="5444753"/>
            <a:ext cx="3820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12롯데마트드림Medium"/>
              </a:rPr>
              <a:t>각 </a:t>
            </a:r>
            <a:r>
              <a:rPr lang="en-US" altLang="ko-KR" sz="1400" dirty="0">
                <a:latin typeface="12롯데마트드림Medium"/>
              </a:rPr>
              <a:t>Protein</a:t>
            </a:r>
            <a:r>
              <a:rPr lang="ko-KR" altLang="en-US" sz="1400" dirty="0">
                <a:latin typeface="12롯데마트드림Medium"/>
              </a:rPr>
              <a:t>에 연결된 </a:t>
            </a:r>
            <a:r>
              <a:rPr lang="en-US" altLang="ko-KR" sz="1400" dirty="0">
                <a:latin typeface="12롯데마트드림Medium"/>
              </a:rPr>
              <a:t>hidden node</a:t>
            </a:r>
            <a:r>
              <a:rPr lang="ko-KR" altLang="en-US" sz="1400" dirty="0">
                <a:latin typeface="12롯데마트드림Medium"/>
              </a:rPr>
              <a:t>에 해당하는 </a:t>
            </a:r>
            <a:endParaRPr lang="en-US" altLang="ko-KR" sz="1400" dirty="0">
              <a:latin typeface="12롯데마트드림Medium"/>
            </a:endParaRPr>
          </a:p>
          <a:p>
            <a:r>
              <a:rPr lang="ko-KR" altLang="en-US" sz="1400" dirty="0">
                <a:latin typeface="12롯데마트드림Medium"/>
              </a:rPr>
              <a:t>가중치</a:t>
            </a:r>
            <a:r>
              <a:rPr lang="en-US" altLang="ko-KR" sz="1400" dirty="0">
                <a:latin typeface="12롯데마트드림Medium"/>
              </a:rPr>
              <a:t>(</a:t>
            </a:r>
            <a:r>
              <a:rPr lang="en-US" altLang="ko-KR" sz="1400" dirty="0" err="1">
                <a:latin typeface="12롯데마트드림Medium"/>
              </a:rPr>
              <a:t>ReLu</a:t>
            </a:r>
            <a:r>
              <a:rPr lang="ko-KR" altLang="en-US" sz="1400" dirty="0">
                <a:latin typeface="12롯데마트드림Medium"/>
              </a:rPr>
              <a:t>값</a:t>
            </a:r>
            <a:r>
              <a:rPr lang="en-US" altLang="ko-KR" sz="1400" dirty="0">
                <a:latin typeface="12롯데마트드림Medium"/>
              </a:rPr>
              <a:t>)</a:t>
            </a:r>
            <a:r>
              <a:rPr lang="ko-KR" altLang="en-US" sz="1400" dirty="0">
                <a:latin typeface="12롯데마트드림Medium"/>
              </a:rPr>
              <a:t>이 클수록 더 중요한 </a:t>
            </a:r>
            <a:r>
              <a:rPr lang="en-US" altLang="ko-KR" sz="1400" dirty="0">
                <a:latin typeface="12롯데마트드림Medium"/>
              </a:rPr>
              <a:t>Protein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1C3FFF4-ABE3-4680-A655-70B03F10AC16}"/>
              </a:ext>
            </a:extLst>
          </p:cNvPr>
          <p:cNvCxnSpPr>
            <a:cxnSpLocks/>
          </p:cNvCxnSpPr>
          <p:nvPr/>
        </p:nvCxnSpPr>
        <p:spPr>
          <a:xfrm>
            <a:off x="3838494" y="4898867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199D81-C41F-4EA9-A5AA-2D502F492B6C}"/>
              </a:ext>
            </a:extLst>
          </p:cNvPr>
          <p:cNvCxnSpPr>
            <a:cxnSpLocks/>
          </p:cNvCxnSpPr>
          <p:nvPr/>
        </p:nvCxnSpPr>
        <p:spPr>
          <a:xfrm>
            <a:off x="7289379" y="4871644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518584B-BC8A-4F8A-8259-7EC7D6C8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76" y="5970831"/>
            <a:ext cx="5709547" cy="705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2C42C9-44F2-45D7-9F24-1F91F6503073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compared to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endParaRPr lang="en-US" altLang="ko-KR" sz="3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61F387C-0908-40C0-968E-9C65A77EF5F9}"/>
              </a:ext>
            </a:extLst>
          </p:cNvPr>
          <p:cNvSpPr/>
          <p:nvPr/>
        </p:nvSpPr>
        <p:spPr>
          <a:xfrm>
            <a:off x="213903" y="6339021"/>
            <a:ext cx="1109708" cy="3574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CA19-9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1559439" y="4892383"/>
            <a:ext cx="6627890" cy="4162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12롯데마트드림Medium"/>
              </a:rPr>
              <a:t>Top 10 Gene Selected</a:t>
            </a:r>
          </a:p>
          <a:p>
            <a:r>
              <a:rPr lang="en-US" altLang="ko-KR" sz="2000" b="1" dirty="0">
                <a:latin typeface="12롯데마트드림Medium"/>
              </a:rPr>
              <a:t>Top 17 Peptide Selected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49AF7BF-785B-4430-9B20-853C1ADC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46108"/>
              </p:ext>
            </p:extLst>
          </p:nvPr>
        </p:nvGraphicFramePr>
        <p:xfrm>
          <a:off x="351501" y="889283"/>
          <a:ext cx="3653172" cy="5228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586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826586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3398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Gene Name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Sequence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AADDTWEPFASGK</a:t>
                      </a:r>
                      <a:endParaRPr kumimoji="0" lang="en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CLU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C1R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57607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243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243743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</a:tbl>
          </a:graphicData>
        </a:graphic>
      </p:graphicFrame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78244A3D-58BE-4CB0-A837-5E2BADB84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09"/>
          <a:stretch/>
        </p:blipFill>
        <p:spPr>
          <a:xfrm>
            <a:off x="4446220" y="977847"/>
            <a:ext cx="3927759" cy="490230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598BFF79-1947-4B2C-9C96-47E0B2B5C71D}"/>
              </a:ext>
            </a:extLst>
          </p:cNvPr>
          <p:cNvSpPr txBox="1">
            <a:spLocks/>
          </p:cNvSpPr>
          <p:nvPr/>
        </p:nvSpPr>
        <p:spPr>
          <a:xfrm>
            <a:off x="8302832" y="1593118"/>
            <a:ext cx="6627890" cy="4162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The final 5 panels in </a:t>
            </a:r>
            <a:r>
              <a:rPr lang="en-US" altLang="ko-KR" sz="1800" dirty="0" err="1"/>
              <a:t>Oncotarget</a:t>
            </a:r>
            <a:endParaRPr lang="en-US" altLang="ko-KR" sz="1800" dirty="0"/>
          </a:p>
          <a:p>
            <a:endParaRPr lang="en-US" altLang="ko-KR" sz="1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CA19-9+CLU+SERPINC1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CA19-9+C5+TTR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CA19-9+LRG1+TTR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CA19-9+ITIH4+CLU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CA19-9+LRG1+CLU</a:t>
            </a:r>
            <a:endParaRPr lang="ko-KR" altLang="en-US" sz="48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85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ACDBC2C4-EC5F-4574-96A0-82C574263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57776"/>
              </p:ext>
            </p:extLst>
          </p:nvPr>
        </p:nvGraphicFramePr>
        <p:xfrm>
          <a:off x="2515402" y="1384701"/>
          <a:ext cx="6411795" cy="5090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4802">
                  <a:extLst>
                    <a:ext uri="{9D8B030D-6E8A-4147-A177-3AD203B41FA5}">
                      <a16:colId xmlns:a16="http://schemas.microsoft.com/office/drawing/2014/main" val="752708456"/>
                    </a:ext>
                  </a:extLst>
                </a:gridCol>
                <a:gridCol w="1179523">
                  <a:extLst>
                    <a:ext uri="{9D8B030D-6E8A-4147-A177-3AD203B41FA5}">
                      <a16:colId xmlns:a16="http://schemas.microsoft.com/office/drawing/2014/main" val="595638966"/>
                    </a:ext>
                  </a:extLst>
                </a:gridCol>
                <a:gridCol w="781015">
                  <a:extLst>
                    <a:ext uri="{9D8B030D-6E8A-4147-A177-3AD203B41FA5}">
                      <a16:colId xmlns:a16="http://schemas.microsoft.com/office/drawing/2014/main" val="113315046"/>
                    </a:ext>
                  </a:extLst>
                </a:gridCol>
                <a:gridCol w="1386038">
                  <a:extLst>
                    <a:ext uri="{9D8B030D-6E8A-4147-A177-3AD203B41FA5}">
                      <a16:colId xmlns:a16="http://schemas.microsoft.com/office/drawing/2014/main" val="777085938"/>
                    </a:ext>
                  </a:extLst>
                </a:gridCol>
                <a:gridCol w="1530417">
                  <a:extLst>
                    <a:ext uri="{9D8B030D-6E8A-4147-A177-3AD203B41FA5}">
                      <a16:colId xmlns:a16="http://schemas.microsoft.com/office/drawing/2014/main" val="1903909350"/>
                    </a:ext>
                  </a:extLst>
                </a:gridCol>
              </a:tblGrid>
              <a:tr h="3385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Performance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CA19-9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CA19-9+LRG1+TTR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CA19-9+CLU+TTR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12179"/>
                  </a:ext>
                </a:extLst>
              </a:tr>
              <a:tr h="23147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Control vs PDAC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AUC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0.931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0.940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03860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Specificity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0.888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0.921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0.931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99028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Sensitivity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0.830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82610"/>
                  </a:ext>
                </a:extLst>
              </a:tr>
              <a:tr h="23147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Other Cancer vs PDAC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AUC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0.792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0.907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0.910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622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Specificity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0.888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0.921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0.911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3784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Sensitivity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0.640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0.800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72311"/>
                  </a:ext>
                </a:extLst>
              </a:tr>
              <a:tr h="227027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Pancreatic Benign vs PDAC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AUC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0.796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0.899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0.900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45617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Specificity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0.879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0.820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286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Sensitivity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0.781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65692"/>
                  </a:ext>
                </a:extLst>
              </a:tr>
              <a:tr h="23147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Control vs PDAC*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AUC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0.892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0.892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48590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Specificity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0.857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0.791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80567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Sensitivity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0.831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92528"/>
                  </a:ext>
                </a:extLst>
              </a:tr>
              <a:tr h="23147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Other Cancer vs PDAC*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AUC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0.852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89307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Specificity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0.888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0.921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0.721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47343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Sensitivity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0.241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0.681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33382"/>
                  </a:ext>
                </a:extLst>
              </a:tr>
              <a:tr h="23147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Pancreatic Benign vs PDAC*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AUC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0.829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0.892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60554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Specificity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246381"/>
                  </a:ext>
                </a:extLst>
              </a:tr>
              <a:tr h="2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Sensitivity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3612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6E526C6-2359-40B9-96D7-AF569EAE0B75}"/>
              </a:ext>
            </a:extLst>
          </p:cNvPr>
          <p:cNvSpPr txBox="1"/>
          <p:nvPr/>
        </p:nvSpPr>
        <p:spPr>
          <a:xfrm>
            <a:off x="3915076" y="851334"/>
            <a:ext cx="6097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Results Compared to </a:t>
            </a:r>
            <a:r>
              <a:rPr lang="en-US" altLang="ko-KR" sz="1600" b="1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517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9125" y="2474700"/>
            <a:ext cx="511759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Summary of </a:t>
            </a:r>
            <a:r>
              <a:rPr lang="en-US" altLang="ko-KR" sz="1867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paper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Marker </a:t>
            </a:r>
            <a:r>
              <a:rPr lang="en-US" altLang="ko-KR" sz="1867" dirty="0">
                <a:latin typeface="12롯데마트드림Medium"/>
              </a:rPr>
              <a:t>Selection using DNN</a:t>
            </a:r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71302" y="3645597"/>
            <a:ext cx="4226413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03 Results compared to </a:t>
            </a:r>
            <a:r>
              <a:rPr lang="en-US" altLang="ko-KR" sz="1867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Oncotarget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itchFamily="18" charset="-127"/>
              </a:rPr>
              <a:t> Paper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7352" y="1942328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624823" y="1942327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13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368577" y="1942328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399171" y="1945292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4707726" y="1942327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3669125" y="4312574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Summary of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22743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53CC-C329-480F-B8F5-FE462A3A8A67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C87504-CF04-4CBD-A269-6F6E70BB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7" y="1774132"/>
            <a:ext cx="5980071" cy="389514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662C479-9D78-4478-BDD3-76161AB4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5896"/>
            <a:ext cx="6079540" cy="33333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6F9C3-15F6-464B-8731-717A6E25930A}"/>
              </a:ext>
            </a:extLst>
          </p:cNvPr>
          <p:cNvSpPr/>
          <p:nvPr/>
        </p:nvSpPr>
        <p:spPr>
          <a:xfrm>
            <a:off x="319051" y="4526398"/>
            <a:ext cx="5980070" cy="981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7D951-53B1-496F-862D-B3FFD8216600}"/>
              </a:ext>
            </a:extLst>
          </p:cNvPr>
          <p:cNvSpPr/>
          <p:nvPr/>
        </p:nvSpPr>
        <p:spPr>
          <a:xfrm>
            <a:off x="10299033" y="2412154"/>
            <a:ext cx="1777038" cy="3257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8F4E9-5377-47A4-97DA-6CFD027C7408}"/>
              </a:ext>
            </a:extLst>
          </p:cNvPr>
          <p:cNvSpPr txBox="1"/>
          <p:nvPr/>
        </p:nvSpPr>
        <p:spPr>
          <a:xfrm>
            <a:off x="9072332" y="28023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Summary of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Oncotarget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Paper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3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072332" y="28023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Summary of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Oncotarget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Paper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61F387C-0908-40C0-968E-9C65A77EF5F9}"/>
              </a:ext>
            </a:extLst>
          </p:cNvPr>
          <p:cNvSpPr/>
          <p:nvPr/>
        </p:nvSpPr>
        <p:spPr>
          <a:xfrm>
            <a:off x="234805" y="3158160"/>
            <a:ext cx="1109708" cy="3574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CA19-9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5485514" y="4527869"/>
            <a:ext cx="6627890" cy="214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12롯데마트드림Medium"/>
              </a:rPr>
              <a:t>68 Peptide</a:t>
            </a:r>
          </a:p>
          <a:p>
            <a:r>
              <a:rPr lang="en-US" altLang="ko-KR" sz="2000" dirty="0">
                <a:latin typeface="12롯데마트드림Medium"/>
              </a:rPr>
              <a:t>54 Protein</a:t>
            </a:r>
          </a:p>
          <a:p>
            <a:endParaRPr lang="en-US" altLang="ko-KR" sz="2000" dirty="0">
              <a:latin typeface="12롯데마트드림Medium"/>
            </a:endParaRPr>
          </a:p>
          <a:p>
            <a:r>
              <a:rPr lang="en-US" altLang="ko-KR" sz="2000" dirty="0">
                <a:latin typeface="12롯데마트드림Medium"/>
              </a:rPr>
              <a:t>14 Protein of 28 Multiple Peptide </a:t>
            </a:r>
          </a:p>
          <a:p>
            <a:r>
              <a:rPr lang="en-US" altLang="ko-KR" sz="2000" dirty="0">
                <a:latin typeface="12롯데마트드림Medium"/>
              </a:rPr>
              <a:t>(2 Peptide per each protein)</a:t>
            </a:r>
            <a:endParaRPr lang="ko-KR" altLang="en-US" sz="2000" dirty="0">
              <a:latin typeface="12롯데마트드림Medium"/>
            </a:endParaRPr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E33B25B5-76B1-4F06-A1EB-7270D8605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61367"/>
              </p:ext>
            </p:extLst>
          </p:nvPr>
        </p:nvGraphicFramePr>
        <p:xfrm>
          <a:off x="4982868" y="834920"/>
          <a:ext cx="3177166" cy="3416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619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4954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Gene Name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Sequence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</a:tbl>
          </a:graphicData>
        </a:graphic>
      </p:graphicFrame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49AF7BF-785B-4430-9B20-853C1ADC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70434"/>
              </p:ext>
            </p:extLst>
          </p:nvPr>
        </p:nvGraphicFramePr>
        <p:xfrm>
          <a:off x="1480531" y="832539"/>
          <a:ext cx="3502336" cy="5711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168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751168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Gene Name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Sequence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C5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868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2194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</a:tbl>
          </a:graphicData>
        </a:graphic>
      </p:graphicFrame>
      <p:graphicFrame>
        <p:nvGraphicFramePr>
          <p:cNvPr id="32" name="표 6">
            <a:extLst>
              <a:ext uri="{FF2B5EF4-FFF2-40B4-BE49-F238E27FC236}">
                <a16:creationId xmlns:a16="http://schemas.microsoft.com/office/drawing/2014/main" id="{53226CAF-F476-4B76-88FF-F2654C11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5564"/>
              </p:ext>
            </p:extLst>
          </p:nvPr>
        </p:nvGraphicFramePr>
        <p:xfrm>
          <a:off x="8167424" y="832539"/>
          <a:ext cx="3177167" cy="3614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620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4954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Gene Name</a:t>
                      </a:r>
                      <a:endParaRPr lang="ko-Kore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Sequence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71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746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60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854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73C15D-0943-4F7C-A01C-402B54C4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99956"/>
              </p:ext>
            </p:extLst>
          </p:nvPr>
        </p:nvGraphicFramePr>
        <p:xfrm>
          <a:off x="4982867" y="4240655"/>
          <a:ext cx="3177166" cy="20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619">
                  <a:extLst>
                    <a:ext uri="{9D8B030D-6E8A-4147-A177-3AD203B41FA5}">
                      <a16:colId xmlns:a16="http://schemas.microsoft.com/office/drawing/2014/main" val="446907820"/>
                    </a:ext>
                  </a:extLst>
                </a:gridCol>
                <a:gridCol w="1549547">
                  <a:extLst>
                    <a:ext uri="{9D8B030D-6E8A-4147-A177-3AD203B41FA5}">
                      <a16:colId xmlns:a16="http://schemas.microsoft.com/office/drawing/2014/main" val="1381760964"/>
                    </a:ext>
                  </a:extLst>
                </a:gridCol>
              </a:tblGrid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3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53CC-C329-480F-B8F5-FE462A3A8A67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B7A2B12-6754-4F4C-9A72-E4BF60C4C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84"/>
          <a:stretch/>
        </p:blipFill>
        <p:spPr>
          <a:xfrm>
            <a:off x="972150" y="1011413"/>
            <a:ext cx="2954956" cy="5092341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43796D6C-FFFD-4C43-8834-A5493447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291" y="1011413"/>
            <a:ext cx="6450083" cy="531421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674A07-8B7D-4EB0-9CCC-CA588EDA6C69}"/>
              </a:ext>
            </a:extLst>
          </p:cNvPr>
          <p:cNvSpPr/>
          <p:nvPr/>
        </p:nvSpPr>
        <p:spPr>
          <a:xfrm>
            <a:off x="5053265" y="1295624"/>
            <a:ext cx="3840478" cy="4941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E1C1B-B40D-4A5A-ADD1-D83FD499A27B}"/>
              </a:ext>
            </a:extLst>
          </p:cNvPr>
          <p:cNvSpPr txBox="1"/>
          <p:nvPr/>
        </p:nvSpPr>
        <p:spPr>
          <a:xfrm>
            <a:off x="9072332" y="28023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Summary of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Oncotarget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Paper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2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53CC-C329-480F-B8F5-FE462A3A8A67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43796D6C-FFFD-4C43-8834-A5493447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93"/>
          <a:stretch/>
        </p:blipFill>
        <p:spPr>
          <a:xfrm>
            <a:off x="453317" y="961452"/>
            <a:ext cx="3857584" cy="53142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7E1C1B-B40D-4A5A-ADD1-D83FD499A27B}"/>
              </a:ext>
            </a:extLst>
          </p:cNvPr>
          <p:cNvSpPr txBox="1"/>
          <p:nvPr/>
        </p:nvSpPr>
        <p:spPr>
          <a:xfrm>
            <a:off x="9072332" y="28023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Summary of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Oncotarget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Paper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9E8EE180-BAC1-4254-B6E6-91ECFD35B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94" y="961453"/>
            <a:ext cx="6399838" cy="531421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674A07-8B7D-4EB0-9CCC-CA588EDA6C69}"/>
              </a:ext>
            </a:extLst>
          </p:cNvPr>
          <p:cNvSpPr/>
          <p:nvPr/>
        </p:nvSpPr>
        <p:spPr>
          <a:xfrm>
            <a:off x="7973109" y="1207373"/>
            <a:ext cx="3365452" cy="50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 Selection Using DNN</a:t>
            </a:r>
          </a:p>
        </p:txBody>
      </p:sp>
    </p:spTree>
    <p:extLst>
      <p:ext uri="{BB962C8B-B14F-4D97-AF65-F5344CB8AC3E}">
        <p14:creationId xmlns:p14="http://schemas.microsoft.com/office/powerpoint/2010/main" val="2779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3FFA93D-9282-4054-8939-9D90AECC6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20001"/>
              </p:ext>
            </p:extLst>
          </p:nvPr>
        </p:nvGraphicFramePr>
        <p:xfrm>
          <a:off x="795469" y="944985"/>
          <a:ext cx="2396691" cy="5762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6691">
                  <a:extLst>
                    <a:ext uri="{9D8B030D-6E8A-4147-A177-3AD203B41FA5}">
                      <a16:colId xmlns:a16="http://schemas.microsoft.com/office/drawing/2014/main" val="3618365087"/>
                    </a:ext>
                  </a:extLst>
                </a:gridCol>
              </a:tblGrid>
              <a:tr h="277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dirty="0"/>
                        <a:t>Peptide (28)</a:t>
                      </a:r>
                      <a:endParaRPr lang="ko-Kore-KR" alt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729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231675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54523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51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0195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8614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002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5579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68390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0800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4358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20719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43875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05204"/>
                  </a:ext>
                </a:extLst>
              </a:tr>
              <a:tr h="241309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40820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5965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808461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772214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60312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9618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906"/>
                  </a:ext>
                </a:extLst>
              </a:tr>
              <a:tr h="241309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50909"/>
                  </a:ext>
                </a:extLst>
              </a:tr>
              <a:tr h="214496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6111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26285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36857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62606"/>
                  </a:ext>
                </a:extLst>
              </a:tr>
              <a:tr h="199342"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85485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16A982-315A-447A-B3E7-2F1FE86DB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49337"/>
              </p:ext>
            </p:extLst>
          </p:nvPr>
        </p:nvGraphicFramePr>
        <p:xfrm>
          <a:off x="4264652" y="931455"/>
          <a:ext cx="1522413" cy="5657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2071301291"/>
                    </a:ext>
                  </a:extLst>
                </a:gridCol>
              </a:tblGrid>
              <a:tr h="2978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Protein (14)</a:t>
                      </a:r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231"/>
                  </a:ext>
                </a:extLst>
              </a:tr>
              <a:tr h="4990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CLU</a:t>
                      </a:r>
                    </a:p>
                    <a:p>
                      <a:pPr algn="ctr"/>
                      <a:endParaRPr lang="en-US" altLang="ko-Kore-KR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88289"/>
                  </a:ext>
                </a:extLst>
              </a:tr>
              <a:tr h="4990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50" dirty="0"/>
                        <a:t>C5</a:t>
                      </a:r>
                    </a:p>
                    <a:p>
                      <a:pPr algn="ctr"/>
                      <a:endParaRPr lang="ko-Kore-KR" altLang="en-US" sz="12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03658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66719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86396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407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74154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76293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72828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8731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24993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626452"/>
                  </a:ext>
                </a:extLst>
              </a:tr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</a:p>
                    <a:p>
                      <a:pPr algn="ctr" fontAlgn="ctr"/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48365"/>
                  </a:ext>
                </a:extLst>
              </a:tr>
              <a:tr h="21129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2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95331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1D7974B-1093-4221-A070-81498ACEDE97}"/>
              </a:ext>
            </a:extLst>
          </p:cNvPr>
          <p:cNvCxnSpPr>
            <a:cxnSpLocks/>
          </p:cNvCxnSpPr>
          <p:nvPr/>
        </p:nvCxnSpPr>
        <p:spPr>
          <a:xfrm>
            <a:off x="6266046" y="808428"/>
            <a:ext cx="0" cy="5972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5FFFCD0-FDE3-4AAC-82F7-D47B36D4E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46155"/>
              </p:ext>
            </p:extLst>
          </p:nvPr>
        </p:nvGraphicFramePr>
        <p:xfrm>
          <a:off x="6482753" y="551500"/>
          <a:ext cx="2410990" cy="623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990">
                  <a:extLst>
                    <a:ext uri="{9D8B030D-6E8A-4147-A177-3AD203B41FA5}">
                      <a16:colId xmlns:a16="http://schemas.microsoft.com/office/drawing/2014/main" val="3357853365"/>
                    </a:ext>
                  </a:extLst>
                </a:gridCol>
              </a:tblGrid>
              <a:tr h="2672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Peptide (40)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2667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934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60543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8896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7354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928204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9264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46109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20574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4870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778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3919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2248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6294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9882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3652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8081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89369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5809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19526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93945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30517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8684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96466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362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8493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53708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12544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45336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22889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98481"/>
                  </a:ext>
                </a:extLst>
              </a:tr>
              <a:tr h="18745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5341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8712CCE-2A02-4101-B859-D7B98AEA0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81371"/>
              </p:ext>
            </p:extLst>
          </p:nvPr>
        </p:nvGraphicFramePr>
        <p:xfrm>
          <a:off x="10096904" y="522535"/>
          <a:ext cx="1709821" cy="6284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821">
                  <a:extLst>
                    <a:ext uri="{9D8B030D-6E8A-4147-A177-3AD203B41FA5}">
                      <a16:colId xmlns:a16="http://schemas.microsoft.com/office/drawing/2014/main" val="618916333"/>
                    </a:ext>
                  </a:extLst>
                </a:gridCol>
              </a:tblGrid>
              <a:tr h="26891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Protein (40)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93661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0937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59718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6097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8626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782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7224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04314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9898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132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5368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4932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7553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1143"/>
                  </a:ext>
                </a:extLst>
              </a:tr>
              <a:tr h="21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957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41258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1275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169905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6619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0845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91094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8341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99011"/>
                  </a:ext>
                </a:extLst>
              </a:tr>
              <a:tr h="21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48352"/>
                  </a:ext>
                </a:extLst>
              </a:tr>
              <a:tr h="1912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74766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5434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2682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2721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8797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0508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5004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88783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6FF067-07D5-4055-AD13-C6EB0D813582}"/>
              </a:ext>
            </a:extLst>
          </p:cNvPr>
          <p:cNvCxnSpPr>
            <a:cxnSpLocks/>
          </p:cNvCxnSpPr>
          <p:nvPr/>
        </p:nvCxnSpPr>
        <p:spPr>
          <a:xfrm>
            <a:off x="3176337" y="1337912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6CBCCB0-F2D9-4229-A033-A46A02AEE340}"/>
              </a:ext>
            </a:extLst>
          </p:cNvPr>
          <p:cNvCxnSpPr>
            <a:cxnSpLocks/>
          </p:cNvCxnSpPr>
          <p:nvPr/>
        </p:nvCxnSpPr>
        <p:spPr>
          <a:xfrm>
            <a:off x="3176337" y="1836821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7E8669-7E93-4F30-98E1-6D5D5C86DC60}"/>
              </a:ext>
            </a:extLst>
          </p:cNvPr>
          <p:cNvCxnSpPr>
            <a:cxnSpLocks/>
          </p:cNvCxnSpPr>
          <p:nvPr/>
        </p:nvCxnSpPr>
        <p:spPr>
          <a:xfrm>
            <a:off x="3176337" y="2212207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015816-238F-49B6-A11B-5407A88F9610}"/>
              </a:ext>
            </a:extLst>
          </p:cNvPr>
          <p:cNvCxnSpPr>
            <a:cxnSpLocks/>
          </p:cNvCxnSpPr>
          <p:nvPr/>
        </p:nvCxnSpPr>
        <p:spPr>
          <a:xfrm>
            <a:off x="3176337" y="2597217"/>
            <a:ext cx="1088315" cy="2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17FBB0-82A9-4FEC-90CD-5EC57B3F80BE}"/>
              </a:ext>
            </a:extLst>
          </p:cNvPr>
          <p:cNvCxnSpPr>
            <a:cxnSpLocks/>
          </p:cNvCxnSpPr>
          <p:nvPr/>
        </p:nvCxnSpPr>
        <p:spPr>
          <a:xfrm>
            <a:off x="3176337" y="3049604"/>
            <a:ext cx="1088315" cy="20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40B1F6-9D55-45DD-9A8C-1FD1954C275F}"/>
              </a:ext>
            </a:extLst>
          </p:cNvPr>
          <p:cNvCxnSpPr>
            <a:cxnSpLocks/>
          </p:cNvCxnSpPr>
          <p:nvPr/>
        </p:nvCxnSpPr>
        <p:spPr>
          <a:xfrm>
            <a:off x="3176337" y="3429000"/>
            <a:ext cx="1088315" cy="2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4507A7-540C-419D-851A-0D4D3DB7E91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192160" y="3826239"/>
            <a:ext cx="1088315" cy="11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5743E5C-D764-424C-8342-48383CB4EF32}"/>
              </a:ext>
            </a:extLst>
          </p:cNvPr>
          <p:cNvCxnSpPr>
            <a:cxnSpLocks/>
          </p:cNvCxnSpPr>
          <p:nvPr/>
        </p:nvCxnSpPr>
        <p:spPr>
          <a:xfrm>
            <a:off x="3176337" y="4302493"/>
            <a:ext cx="1088315" cy="19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BDBFDD6-7658-4E18-BFB2-71256E99002B}"/>
              </a:ext>
            </a:extLst>
          </p:cNvPr>
          <p:cNvCxnSpPr>
            <a:cxnSpLocks/>
          </p:cNvCxnSpPr>
          <p:nvPr/>
        </p:nvCxnSpPr>
        <p:spPr>
          <a:xfrm>
            <a:off x="3176337" y="4735629"/>
            <a:ext cx="1088315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6BFF4D-47E4-4F13-BA48-12AE80B934E4}"/>
              </a:ext>
            </a:extLst>
          </p:cNvPr>
          <p:cNvCxnSpPr>
            <a:cxnSpLocks/>
          </p:cNvCxnSpPr>
          <p:nvPr/>
        </p:nvCxnSpPr>
        <p:spPr>
          <a:xfrm>
            <a:off x="3176337" y="5168766"/>
            <a:ext cx="1088315" cy="1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DCAD62C-F6AD-4654-AFD4-E286EE451B08}"/>
              </a:ext>
            </a:extLst>
          </p:cNvPr>
          <p:cNvCxnSpPr>
            <a:cxnSpLocks/>
          </p:cNvCxnSpPr>
          <p:nvPr/>
        </p:nvCxnSpPr>
        <p:spPr>
          <a:xfrm>
            <a:off x="3176337" y="5630779"/>
            <a:ext cx="1088315" cy="12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45C240-B2F2-4993-B09E-04049639F397}"/>
              </a:ext>
            </a:extLst>
          </p:cNvPr>
          <p:cNvCxnSpPr>
            <a:cxnSpLocks/>
          </p:cNvCxnSpPr>
          <p:nvPr/>
        </p:nvCxnSpPr>
        <p:spPr>
          <a:xfrm>
            <a:off x="3176337" y="6015789"/>
            <a:ext cx="1088315" cy="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42CECA8-3E6B-4D42-86B7-128F260488A8}"/>
              </a:ext>
            </a:extLst>
          </p:cNvPr>
          <p:cNvCxnSpPr>
            <a:cxnSpLocks/>
          </p:cNvCxnSpPr>
          <p:nvPr/>
        </p:nvCxnSpPr>
        <p:spPr>
          <a:xfrm>
            <a:off x="3176337" y="6439301"/>
            <a:ext cx="1088315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4B7CE9-E2CC-4D6C-A9F7-045B562D0E5B}"/>
              </a:ext>
            </a:extLst>
          </p:cNvPr>
          <p:cNvCxnSpPr>
            <a:cxnSpLocks/>
          </p:cNvCxnSpPr>
          <p:nvPr/>
        </p:nvCxnSpPr>
        <p:spPr>
          <a:xfrm flipV="1">
            <a:off x="3176337" y="1337912"/>
            <a:ext cx="1088315" cy="2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2F206F9-5FC3-474D-94F1-90D28B29DB21}"/>
              </a:ext>
            </a:extLst>
          </p:cNvPr>
          <p:cNvCxnSpPr>
            <a:cxnSpLocks/>
          </p:cNvCxnSpPr>
          <p:nvPr/>
        </p:nvCxnSpPr>
        <p:spPr>
          <a:xfrm flipV="1">
            <a:off x="3176336" y="1836821"/>
            <a:ext cx="1088316" cy="15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0146F6-23A9-42E1-95A9-2C8E641E5579}"/>
              </a:ext>
            </a:extLst>
          </p:cNvPr>
          <p:cNvCxnSpPr>
            <a:cxnSpLocks/>
          </p:cNvCxnSpPr>
          <p:nvPr/>
        </p:nvCxnSpPr>
        <p:spPr>
          <a:xfrm flipV="1">
            <a:off x="3182520" y="2215996"/>
            <a:ext cx="1082132" cy="18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E4FD36F-0AFC-4F31-A179-FFA85B10599A}"/>
              </a:ext>
            </a:extLst>
          </p:cNvPr>
          <p:cNvCxnSpPr>
            <a:cxnSpLocks/>
          </p:cNvCxnSpPr>
          <p:nvPr/>
        </p:nvCxnSpPr>
        <p:spPr>
          <a:xfrm>
            <a:off x="3172799" y="2814297"/>
            <a:ext cx="1090861" cy="2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30DF3C1-3D06-45ED-BF7D-05C258ED2B2F}"/>
              </a:ext>
            </a:extLst>
          </p:cNvPr>
          <p:cNvCxnSpPr>
            <a:cxnSpLocks/>
          </p:cNvCxnSpPr>
          <p:nvPr/>
        </p:nvCxnSpPr>
        <p:spPr>
          <a:xfrm>
            <a:off x="3174353" y="3253339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4F7239-4802-4609-94B9-5705AE397783}"/>
              </a:ext>
            </a:extLst>
          </p:cNvPr>
          <p:cNvCxnSpPr>
            <a:cxnSpLocks/>
          </p:cNvCxnSpPr>
          <p:nvPr/>
        </p:nvCxnSpPr>
        <p:spPr>
          <a:xfrm>
            <a:off x="3172799" y="3636746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C93592-4D1A-4ECA-B888-6873F9D56EF6}"/>
              </a:ext>
            </a:extLst>
          </p:cNvPr>
          <p:cNvCxnSpPr>
            <a:cxnSpLocks/>
          </p:cNvCxnSpPr>
          <p:nvPr/>
        </p:nvCxnSpPr>
        <p:spPr>
          <a:xfrm>
            <a:off x="3172798" y="406025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951ABE-5406-4C96-940D-5311CA0217C6}"/>
              </a:ext>
            </a:extLst>
          </p:cNvPr>
          <p:cNvCxnSpPr>
            <a:cxnSpLocks/>
          </p:cNvCxnSpPr>
          <p:nvPr/>
        </p:nvCxnSpPr>
        <p:spPr>
          <a:xfrm>
            <a:off x="3182520" y="44821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FDEFE3-0DB7-4324-AF25-313F70F3FADE}"/>
              </a:ext>
            </a:extLst>
          </p:cNvPr>
          <p:cNvCxnSpPr>
            <a:cxnSpLocks/>
          </p:cNvCxnSpPr>
          <p:nvPr/>
        </p:nvCxnSpPr>
        <p:spPr>
          <a:xfrm>
            <a:off x="3182520" y="4888030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76E0908-3339-4B20-A222-3B17DCABD04D}"/>
              </a:ext>
            </a:extLst>
          </p:cNvPr>
          <p:cNvCxnSpPr>
            <a:cxnSpLocks/>
          </p:cNvCxnSpPr>
          <p:nvPr/>
        </p:nvCxnSpPr>
        <p:spPr>
          <a:xfrm>
            <a:off x="3182520" y="5282665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F8FC863-C113-4D62-8C46-80446B8D68F9}"/>
              </a:ext>
            </a:extLst>
          </p:cNvPr>
          <p:cNvCxnSpPr>
            <a:cxnSpLocks/>
          </p:cNvCxnSpPr>
          <p:nvPr/>
        </p:nvCxnSpPr>
        <p:spPr>
          <a:xfrm>
            <a:off x="3182520" y="5754304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1BFCFE7-EC48-413A-9047-D26F82E4AEFC}"/>
              </a:ext>
            </a:extLst>
          </p:cNvPr>
          <p:cNvCxnSpPr>
            <a:cxnSpLocks/>
          </p:cNvCxnSpPr>
          <p:nvPr/>
        </p:nvCxnSpPr>
        <p:spPr>
          <a:xfrm>
            <a:off x="3172797" y="6112043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8C4B72-52F2-42EC-9FFF-0D6918A995D3}"/>
              </a:ext>
            </a:extLst>
          </p:cNvPr>
          <p:cNvCxnSpPr>
            <a:cxnSpLocks/>
          </p:cNvCxnSpPr>
          <p:nvPr/>
        </p:nvCxnSpPr>
        <p:spPr>
          <a:xfrm>
            <a:off x="3172796" y="6639828"/>
            <a:ext cx="108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DFED3F-C2AE-4C11-AFAD-F101EC8A0D56}"/>
              </a:ext>
            </a:extLst>
          </p:cNvPr>
          <p:cNvCxnSpPr>
            <a:cxnSpLocks/>
          </p:cNvCxnSpPr>
          <p:nvPr/>
        </p:nvCxnSpPr>
        <p:spPr>
          <a:xfrm>
            <a:off x="8893742" y="80842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6956CFD-91E8-4DAC-B339-35551B64D71A}"/>
              </a:ext>
            </a:extLst>
          </p:cNvPr>
          <p:cNvCxnSpPr>
            <a:cxnSpLocks/>
          </p:cNvCxnSpPr>
          <p:nvPr/>
        </p:nvCxnSpPr>
        <p:spPr>
          <a:xfrm>
            <a:off x="8893741" y="977790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DD4929-D149-491C-A911-2715897FCB00}"/>
              </a:ext>
            </a:extLst>
          </p:cNvPr>
          <p:cNvCxnSpPr>
            <a:cxnSpLocks/>
          </p:cNvCxnSpPr>
          <p:nvPr/>
        </p:nvCxnSpPr>
        <p:spPr>
          <a:xfrm>
            <a:off x="8893741" y="11918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C6213DA-F1B2-48E4-8029-D8706860769D}"/>
              </a:ext>
            </a:extLst>
          </p:cNvPr>
          <p:cNvCxnSpPr>
            <a:cxnSpLocks/>
          </p:cNvCxnSpPr>
          <p:nvPr/>
        </p:nvCxnSpPr>
        <p:spPr>
          <a:xfrm>
            <a:off x="8893741" y="141722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D54113-F4A9-4951-96E6-66710653ABEF}"/>
              </a:ext>
            </a:extLst>
          </p:cNvPr>
          <p:cNvCxnSpPr>
            <a:cxnSpLocks/>
          </p:cNvCxnSpPr>
          <p:nvPr/>
        </p:nvCxnSpPr>
        <p:spPr>
          <a:xfrm>
            <a:off x="8893741" y="16041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561AB68-9326-4D3E-A5F3-19DBAA472ACE}"/>
              </a:ext>
            </a:extLst>
          </p:cNvPr>
          <p:cNvCxnSpPr>
            <a:cxnSpLocks/>
          </p:cNvCxnSpPr>
          <p:nvPr/>
        </p:nvCxnSpPr>
        <p:spPr>
          <a:xfrm>
            <a:off x="8901765" y="180785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6202FC-1A94-4AAA-83CD-CED92C64D6E9}"/>
              </a:ext>
            </a:extLst>
          </p:cNvPr>
          <p:cNvCxnSpPr>
            <a:cxnSpLocks/>
          </p:cNvCxnSpPr>
          <p:nvPr/>
        </p:nvCxnSpPr>
        <p:spPr>
          <a:xfrm>
            <a:off x="8893740" y="201428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55DF748-0740-4CBF-B034-C38EB91142D9}"/>
              </a:ext>
            </a:extLst>
          </p:cNvPr>
          <p:cNvCxnSpPr>
            <a:cxnSpLocks/>
          </p:cNvCxnSpPr>
          <p:nvPr/>
        </p:nvCxnSpPr>
        <p:spPr>
          <a:xfrm>
            <a:off x="8901764" y="22105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2B8E21-F8D9-425A-BB86-92DAEEDB5E63}"/>
              </a:ext>
            </a:extLst>
          </p:cNvPr>
          <p:cNvCxnSpPr>
            <a:cxnSpLocks/>
          </p:cNvCxnSpPr>
          <p:nvPr/>
        </p:nvCxnSpPr>
        <p:spPr>
          <a:xfrm>
            <a:off x="8901764" y="23837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35B57B2-F4D6-4005-A9F8-A72180DC0E50}"/>
              </a:ext>
            </a:extLst>
          </p:cNvPr>
          <p:cNvCxnSpPr>
            <a:cxnSpLocks/>
          </p:cNvCxnSpPr>
          <p:nvPr/>
        </p:nvCxnSpPr>
        <p:spPr>
          <a:xfrm>
            <a:off x="8893739" y="257796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A94D07-A87F-4A7E-92AD-C1AEAC56899D}"/>
              </a:ext>
            </a:extLst>
          </p:cNvPr>
          <p:cNvCxnSpPr>
            <a:cxnSpLocks/>
          </p:cNvCxnSpPr>
          <p:nvPr/>
        </p:nvCxnSpPr>
        <p:spPr>
          <a:xfrm>
            <a:off x="8901764" y="277579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8644821-1CB1-4266-98A2-CE8508508652}"/>
              </a:ext>
            </a:extLst>
          </p:cNvPr>
          <p:cNvCxnSpPr>
            <a:cxnSpLocks/>
          </p:cNvCxnSpPr>
          <p:nvPr/>
        </p:nvCxnSpPr>
        <p:spPr>
          <a:xfrm>
            <a:off x="8893738" y="298213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B07619F-F1DE-4F5B-9260-48CA9DB425E1}"/>
              </a:ext>
            </a:extLst>
          </p:cNvPr>
          <p:cNvCxnSpPr>
            <a:cxnSpLocks/>
          </p:cNvCxnSpPr>
          <p:nvPr/>
        </p:nvCxnSpPr>
        <p:spPr>
          <a:xfrm>
            <a:off x="8897610" y="3149772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631F564-72DA-4062-9081-F871FEDEF38A}"/>
              </a:ext>
            </a:extLst>
          </p:cNvPr>
          <p:cNvCxnSpPr>
            <a:cxnSpLocks/>
          </p:cNvCxnSpPr>
          <p:nvPr/>
        </p:nvCxnSpPr>
        <p:spPr>
          <a:xfrm>
            <a:off x="8893737" y="335751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AF0D473-1362-4E06-A616-57FC890EB72D}"/>
              </a:ext>
            </a:extLst>
          </p:cNvPr>
          <p:cNvCxnSpPr>
            <a:cxnSpLocks/>
          </p:cNvCxnSpPr>
          <p:nvPr/>
        </p:nvCxnSpPr>
        <p:spPr>
          <a:xfrm>
            <a:off x="8879958" y="353287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51E10-D238-455C-8289-5BEBD93FA86F}"/>
              </a:ext>
            </a:extLst>
          </p:cNvPr>
          <p:cNvCxnSpPr>
            <a:cxnSpLocks/>
          </p:cNvCxnSpPr>
          <p:nvPr/>
        </p:nvCxnSpPr>
        <p:spPr>
          <a:xfrm>
            <a:off x="8895054" y="375429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B148426-E89E-42AA-9F97-DD974B7E0B3C}"/>
              </a:ext>
            </a:extLst>
          </p:cNvPr>
          <p:cNvCxnSpPr>
            <a:cxnSpLocks/>
          </p:cNvCxnSpPr>
          <p:nvPr/>
        </p:nvCxnSpPr>
        <p:spPr>
          <a:xfrm>
            <a:off x="8901764" y="395813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7771703-3D34-493C-8D7B-50CD96417968}"/>
              </a:ext>
            </a:extLst>
          </p:cNvPr>
          <p:cNvCxnSpPr>
            <a:cxnSpLocks/>
          </p:cNvCxnSpPr>
          <p:nvPr/>
        </p:nvCxnSpPr>
        <p:spPr>
          <a:xfrm>
            <a:off x="8879958" y="415641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0B36C23-8559-4B0E-9F66-6A7A9DBD947A}"/>
              </a:ext>
            </a:extLst>
          </p:cNvPr>
          <p:cNvCxnSpPr>
            <a:cxnSpLocks/>
          </p:cNvCxnSpPr>
          <p:nvPr/>
        </p:nvCxnSpPr>
        <p:spPr>
          <a:xfrm>
            <a:off x="8901764" y="434811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B98BE2-F15B-48D1-9F28-2F2D8B5580A3}"/>
              </a:ext>
            </a:extLst>
          </p:cNvPr>
          <p:cNvCxnSpPr>
            <a:cxnSpLocks/>
          </p:cNvCxnSpPr>
          <p:nvPr/>
        </p:nvCxnSpPr>
        <p:spPr>
          <a:xfrm>
            <a:off x="8901763" y="457030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76B6310-F0BC-4944-8AAD-282E2DD2A05D}"/>
              </a:ext>
            </a:extLst>
          </p:cNvPr>
          <p:cNvCxnSpPr>
            <a:cxnSpLocks/>
          </p:cNvCxnSpPr>
          <p:nvPr/>
        </p:nvCxnSpPr>
        <p:spPr>
          <a:xfrm>
            <a:off x="8901763" y="478125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7E8AF2B-8EDA-4D3E-A272-E85E9C5D3395}"/>
              </a:ext>
            </a:extLst>
          </p:cNvPr>
          <p:cNvCxnSpPr>
            <a:cxnSpLocks/>
          </p:cNvCxnSpPr>
          <p:nvPr/>
        </p:nvCxnSpPr>
        <p:spPr>
          <a:xfrm>
            <a:off x="8901763" y="4974563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06B3C7-29E5-483E-9353-F5595A3B2735}"/>
              </a:ext>
            </a:extLst>
          </p:cNvPr>
          <p:cNvCxnSpPr>
            <a:cxnSpLocks/>
          </p:cNvCxnSpPr>
          <p:nvPr/>
        </p:nvCxnSpPr>
        <p:spPr>
          <a:xfrm>
            <a:off x="8893737" y="514460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1D63660-AA8F-46D1-B84A-DE2ECC69DFE3}"/>
              </a:ext>
            </a:extLst>
          </p:cNvPr>
          <p:cNvCxnSpPr>
            <a:cxnSpLocks/>
          </p:cNvCxnSpPr>
          <p:nvPr/>
        </p:nvCxnSpPr>
        <p:spPr>
          <a:xfrm>
            <a:off x="8897609" y="5312248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FA8C4B-465E-4D9B-8D45-B8D9B2C49D32}"/>
              </a:ext>
            </a:extLst>
          </p:cNvPr>
          <p:cNvCxnSpPr>
            <a:cxnSpLocks/>
          </p:cNvCxnSpPr>
          <p:nvPr/>
        </p:nvCxnSpPr>
        <p:spPr>
          <a:xfrm>
            <a:off x="8893736" y="551999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77D8C1-686E-4D12-B569-1C4FEFD296C8}"/>
              </a:ext>
            </a:extLst>
          </p:cNvPr>
          <p:cNvCxnSpPr>
            <a:cxnSpLocks/>
          </p:cNvCxnSpPr>
          <p:nvPr/>
        </p:nvCxnSpPr>
        <p:spPr>
          <a:xfrm>
            <a:off x="8879957" y="5695349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92974C7-FC13-4C91-8232-F4A58F8702EA}"/>
              </a:ext>
            </a:extLst>
          </p:cNvPr>
          <p:cNvCxnSpPr>
            <a:cxnSpLocks/>
          </p:cNvCxnSpPr>
          <p:nvPr/>
        </p:nvCxnSpPr>
        <p:spPr>
          <a:xfrm>
            <a:off x="8895053" y="5916775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B724639-3DBC-4519-885F-2473AF6D251E}"/>
              </a:ext>
            </a:extLst>
          </p:cNvPr>
          <p:cNvCxnSpPr>
            <a:cxnSpLocks/>
          </p:cNvCxnSpPr>
          <p:nvPr/>
        </p:nvCxnSpPr>
        <p:spPr>
          <a:xfrm>
            <a:off x="8901763" y="612061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7F5E15F-296D-47A5-B45F-6156DCA28196}"/>
              </a:ext>
            </a:extLst>
          </p:cNvPr>
          <p:cNvCxnSpPr>
            <a:cxnSpLocks/>
          </p:cNvCxnSpPr>
          <p:nvPr/>
        </p:nvCxnSpPr>
        <p:spPr>
          <a:xfrm>
            <a:off x="8879957" y="6318891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07BE64D-B4B5-457E-B357-657A488DE0D6}"/>
              </a:ext>
            </a:extLst>
          </p:cNvPr>
          <p:cNvCxnSpPr>
            <a:cxnSpLocks/>
          </p:cNvCxnSpPr>
          <p:nvPr/>
        </p:nvCxnSpPr>
        <p:spPr>
          <a:xfrm>
            <a:off x="8901763" y="6510594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4118907-C332-448B-8A8B-4C6B6E205776}"/>
              </a:ext>
            </a:extLst>
          </p:cNvPr>
          <p:cNvCxnSpPr>
            <a:cxnSpLocks/>
          </p:cNvCxnSpPr>
          <p:nvPr/>
        </p:nvCxnSpPr>
        <p:spPr>
          <a:xfrm>
            <a:off x="8901762" y="6732777"/>
            <a:ext cx="113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811</Words>
  <Application>Microsoft Office PowerPoint</Application>
  <PresentationFormat>와이드스크린</PresentationFormat>
  <Paragraphs>414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12롯데마트드림Medium</vt:lpstr>
      <vt:lpstr>나눔고딕 ExtraBold</vt:lpstr>
      <vt:lpstr>맑은 고딕</vt:lpstr>
      <vt:lpstr>-윤고딕330</vt:lpstr>
      <vt:lpstr>-윤고딕340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5</cp:revision>
  <dcterms:created xsi:type="dcterms:W3CDTF">2021-07-25T23:13:45Z</dcterms:created>
  <dcterms:modified xsi:type="dcterms:W3CDTF">2021-08-19T04:59:26Z</dcterms:modified>
</cp:coreProperties>
</file>