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13" r:id="rId2"/>
    <p:sldId id="371" r:id="rId3"/>
    <p:sldId id="423" r:id="rId4"/>
    <p:sldId id="421" r:id="rId5"/>
    <p:sldId id="424" r:id="rId6"/>
    <p:sldId id="396" r:id="rId7"/>
    <p:sldId id="374" r:id="rId8"/>
    <p:sldId id="415" r:id="rId9"/>
    <p:sldId id="410" r:id="rId10"/>
    <p:sldId id="401" r:id="rId11"/>
    <p:sldId id="403" r:id="rId12"/>
    <p:sldId id="402" r:id="rId13"/>
    <p:sldId id="419" r:id="rId14"/>
    <p:sldId id="425" r:id="rId15"/>
    <p:sldId id="426" r:id="rId16"/>
    <p:sldId id="427" r:id="rId17"/>
    <p:sldId id="433" r:id="rId18"/>
    <p:sldId id="432" r:id="rId19"/>
    <p:sldId id="434" r:id="rId20"/>
    <p:sldId id="435" r:id="rId21"/>
    <p:sldId id="437" r:id="rId22"/>
    <p:sldId id="436" r:id="rId23"/>
    <p:sldId id="438" r:id="rId24"/>
    <p:sldId id="440" r:id="rId25"/>
    <p:sldId id="439" r:id="rId26"/>
    <p:sldId id="441" r:id="rId27"/>
    <p:sldId id="431" r:id="rId28"/>
    <p:sldId id="443" r:id="rId29"/>
    <p:sldId id="444" r:id="rId30"/>
    <p:sldId id="442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027" autoAdjust="0"/>
    <p:restoredTop sz="97146"/>
  </p:normalViewPr>
  <p:slideViewPr>
    <p:cSldViewPr snapToGrid="0">
      <p:cViewPr varScale="1">
        <p:scale>
          <a:sx n="64" d="100"/>
          <a:sy n="64" d="100"/>
        </p:scale>
        <p:origin x="176" y="2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C10B9-8EE3-444B-B2AB-95EA0D84E8E8}" type="datetimeFigureOut">
              <a:rPr lang="ko-KR" altLang="en-US" smtClean="0"/>
              <a:t>2021. 11. 8.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F4252-6FC8-4493-A3EE-AD2B29A0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663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072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999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111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927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966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54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665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739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705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56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2376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6748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8357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7449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08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416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valx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(S)</a:t>
            </a:r>
            <a:r>
              <a:rPr lang="en" altLang="ko-Kore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prediction for feature values in set S that are marginalized over features that are not included in set S: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995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valx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(S)</a:t>
            </a:r>
            <a:r>
              <a:rPr lang="en" altLang="ko-Kore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prediction for feature values in set S that are marginalized over features that are not included in set S: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272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686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485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929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438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163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065B4-F6CB-4379-9B4B-4BC7BA361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BAAB90-087A-4ABF-AB0B-6C09018D4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2BD70D-E290-4D6A-B46C-0A12E0A6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2021. 11. 8.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00DAB4-7AED-4614-9D88-1DC9E018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31368-F231-4CE5-94B0-AAD36E6A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88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B09DC-3C72-4ADC-BEA2-2D114AD48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26ABD7-EE19-4A22-9DA1-3B41E15E2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53B140-285D-4F87-AD41-C36D7B3D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2021. 11. 8.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BE12C-EA9D-4A52-A29D-787ACB48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0F86D0-83D2-472D-9E9B-23973994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93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AD9FB9-E664-4F2F-9D7D-D17394BB7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C8D9DE-8563-4033-84CD-D4696229C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3017-2EB8-41E9-A4DF-1FD0AD90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2021. 11. 8.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07460D-A127-4A85-9A1B-9BE5CCB3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71A24F-FDEF-439F-913D-F4125460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68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7203F-A7B5-47B6-B7E0-8971A3CA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FD344B-FC9A-4ED2-88A7-8B3A16380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D42E8E-F7B5-4081-88C7-3AA3E936B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2021. 11. 8.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754E9-901B-4348-924A-493A2B35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F6C17-91C0-45A0-88DB-81B070171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52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637B6-F732-4C0E-961A-6F253925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450A6B-C9AB-4B60-A6C9-24FE101BB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3CD066-FC6A-4475-B64E-969501E71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2021. 11. 8.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EB234F-5E73-4782-B32F-178A799A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72B7DC-C982-447D-974D-96F08B3F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83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1095E-0E0D-449B-A916-C78DF82B2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23BFE1-BB25-4223-998B-51D3CB33C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072903-A11A-4994-8D17-D5344D70C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792E74-209C-4FAB-89EA-A8DD4031F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2021. 11. 8.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07A5F8-F92B-4D9F-9A12-7309EF5F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3133DB-75A3-4E49-A409-92B9AB0D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10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57C4C-5E39-41D0-A25F-C065DAFC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325651-2FAE-4783-8638-510648FEF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8792E3-D6D5-48DD-B039-7E12F63F4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E55CB3-9531-48DA-8A89-EB2BEC0DC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BED485-B07E-48B6-BCCA-88F079C59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511195-52BB-4E64-8D3B-3DF0807D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2021. 11. 8.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D2565F-6208-4FDA-B749-D79BD60FD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4927AF-E4C4-443B-A855-794347DD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08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40607-7DDB-4132-BA3D-8BDF3D30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F4E877-4913-425C-A154-C65E9767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2021. 11. 8.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F70B53-4DFF-45CE-B7FF-9AAC298F7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562375-8B78-46CD-9F03-8BA6022D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10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925F0F-B391-45EB-AA26-07C968D2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2021. 11. 8.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86449B-CAFC-412D-8F8A-3B7C7D22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5AB2A9-95C6-4DB2-9E69-D4B380D8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906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874A8-735D-4108-AD77-7ECEA2AC2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EAAC3-3BBD-4762-9AB0-1E18E41AF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41F2FE-773A-4DAE-AD34-79D6C8D68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6C4F0F-1E64-4F0E-88E9-FE7D2EE8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2021. 11. 8.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8A1126-B9C7-48E0-9F7D-795A65DE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FFD567-15E2-4DE0-B847-FD6C0FD3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71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D7D18-26F6-44B3-A451-F008A5C4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0FC458-4A8A-4F1F-9403-E5A30EBF2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451987-3593-494F-A507-2DE08AA53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BD83CD-AA4A-400C-B2D8-A70ADE455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2021. 11. 8.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BE5BE3-FF00-436C-A1E5-662F837D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DB01BD-D32F-42BA-BB95-E0F96651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85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D409EA-C455-4FC5-9DD3-EA704E75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8E4ABF-89E9-4974-8788-2731EA49A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FBCF0F-4DB4-41F5-BF6B-D54FDD91F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43B47-BFBB-4B65-9349-DAC397F5F225}" type="datetimeFigureOut">
              <a:rPr lang="ko-KR" altLang="en-US" smtClean="0"/>
              <a:t>2021. 11. 8.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3D937-094B-4378-BE64-99E3EEF56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C133B2-6B62-4D27-86C8-5E26935B9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83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emf"/><Relationship Id="rId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941991" y="3028426"/>
            <a:ext cx="624069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MRM</a:t>
            </a:r>
            <a:r>
              <a:rPr lang="ko-KR" altLang="en-US" sz="2667" b="1" dirty="0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667" b="1" dirty="0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Deep Learning Analysis</a:t>
            </a:r>
            <a:endParaRPr lang="ko-KR" altLang="en-US" sz="2667" b="1" dirty="0">
              <a:ln>
                <a:solidFill>
                  <a:schemeClr val="tx1">
                    <a:lumMod val="85000"/>
                    <a:lumOff val="15000"/>
                    <a:alpha val="56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07097" y="2488775"/>
            <a:ext cx="3985180" cy="533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00623" y="2488775"/>
            <a:ext cx="2323611" cy="5334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2" name="직각 삼각형 11"/>
          <p:cNvSpPr/>
          <p:nvPr/>
        </p:nvSpPr>
        <p:spPr>
          <a:xfrm>
            <a:off x="5299978" y="2488775"/>
            <a:ext cx="577007" cy="53348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3" name="직각 삼각형 12"/>
          <p:cNvSpPr/>
          <p:nvPr/>
        </p:nvSpPr>
        <p:spPr>
          <a:xfrm rot="16200000" flipH="1">
            <a:off x="5372065" y="2451352"/>
            <a:ext cx="532481" cy="60932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03712" y="3525011"/>
            <a:ext cx="5088565" cy="609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11824" y="3676770"/>
            <a:ext cx="3168352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33" spc="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최정인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77626" y="2545233"/>
            <a:ext cx="283338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33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BIBS</a:t>
            </a:r>
            <a:endParaRPr lang="ko-KR" altLang="en-US" sz="2133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891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FF292E-B0D7-4206-87A8-A46CF5B3478A}"/>
              </a:ext>
            </a:extLst>
          </p:cNvPr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D026C0-3A65-469D-9283-A91EBD95FF8A}"/>
              </a:ext>
            </a:extLst>
          </p:cNvPr>
          <p:cNvSpPr txBox="1"/>
          <p:nvPr/>
        </p:nvSpPr>
        <p:spPr>
          <a:xfrm>
            <a:off x="1065423" y="963533"/>
            <a:ext cx="5970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Feature Selection Using DNN</a:t>
            </a:r>
          </a:p>
          <a:p>
            <a:endParaRPr lang="en-US" altLang="ko-KR" sz="20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  <p:sp>
        <p:nvSpPr>
          <p:cNvPr id="18" name="순서도: 다중 문서 17">
            <a:extLst>
              <a:ext uri="{FF2B5EF4-FFF2-40B4-BE49-F238E27FC236}">
                <a16:creationId xmlns:a16="http://schemas.microsoft.com/office/drawing/2014/main" id="{227A7AF3-5DBA-47E6-84CC-100C43F562DD}"/>
              </a:ext>
            </a:extLst>
          </p:cNvPr>
          <p:cNvSpPr/>
          <p:nvPr/>
        </p:nvSpPr>
        <p:spPr>
          <a:xfrm>
            <a:off x="500514" y="1949011"/>
            <a:ext cx="2406315" cy="2261936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89818DB-10AD-424F-859B-1110971DD9A2}"/>
              </a:ext>
            </a:extLst>
          </p:cNvPr>
          <p:cNvSpPr/>
          <p:nvPr/>
        </p:nvSpPr>
        <p:spPr>
          <a:xfrm>
            <a:off x="10372826" y="2475662"/>
            <a:ext cx="1318660" cy="8573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다중 문서 21">
            <a:extLst>
              <a:ext uri="{FF2B5EF4-FFF2-40B4-BE49-F238E27FC236}">
                <a16:creationId xmlns:a16="http://schemas.microsoft.com/office/drawing/2014/main" id="{B45BA08F-5CEB-4A23-AF74-491B9A742586}"/>
              </a:ext>
            </a:extLst>
          </p:cNvPr>
          <p:cNvSpPr/>
          <p:nvPr/>
        </p:nvSpPr>
        <p:spPr>
          <a:xfrm>
            <a:off x="3624220" y="1949011"/>
            <a:ext cx="2406315" cy="2261936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다중 문서 22">
            <a:extLst>
              <a:ext uri="{FF2B5EF4-FFF2-40B4-BE49-F238E27FC236}">
                <a16:creationId xmlns:a16="http://schemas.microsoft.com/office/drawing/2014/main" id="{2F6D0F36-8973-4426-93B3-187F7DED4485}"/>
              </a:ext>
            </a:extLst>
          </p:cNvPr>
          <p:cNvSpPr/>
          <p:nvPr/>
        </p:nvSpPr>
        <p:spPr>
          <a:xfrm>
            <a:off x="6860239" y="1949011"/>
            <a:ext cx="2406315" cy="2261936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42DA54-60AC-478E-8DE8-0DD90191C8AC}"/>
              </a:ext>
            </a:extLst>
          </p:cNvPr>
          <p:cNvSpPr txBox="1"/>
          <p:nvPr/>
        </p:nvSpPr>
        <p:spPr>
          <a:xfrm>
            <a:off x="10457046" y="2701021"/>
            <a:ext cx="115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Group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1063C0-BFB8-4F26-B909-75DF6DA954F1}"/>
              </a:ext>
            </a:extLst>
          </p:cNvPr>
          <p:cNvSpPr txBox="1"/>
          <p:nvPr/>
        </p:nvSpPr>
        <p:spPr>
          <a:xfrm>
            <a:off x="944421" y="2756813"/>
            <a:ext cx="115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Peptide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30D6EA-95E6-4094-B2D4-49163B958AF9}"/>
              </a:ext>
            </a:extLst>
          </p:cNvPr>
          <p:cNvSpPr txBox="1"/>
          <p:nvPr/>
        </p:nvSpPr>
        <p:spPr>
          <a:xfrm>
            <a:off x="4105686" y="2756813"/>
            <a:ext cx="115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Protein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943697-B19A-4C57-A658-B812BD6493C5}"/>
              </a:ext>
            </a:extLst>
          </p:cNvPr>
          <p:cNvSpPr txBox="1"/>
          <p:nvPr/>
        </p:nvSpPr>
        <p:spPr>
          <a:xfrm>
            <a:off x="7280418" y="2747188"/>
            <a:ext cx="1150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Hidden Layer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3633E7F-0110-4A52-89D8-408B13B6EC56}"/>
              </a:ext>
            </a:extLst>
          </p:cNvPr>
          <p:cNvCxnSpPr/>
          <p:nvPr/>
        </p:nvCxnSpPr>
        <p:spPr>
          <a:xfrm>
            <a:off x="2181719" y="4547832"/>
            <a:ext cx="21421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1B33596-EA79-4286-906D-0538A8977CE1}"/>
              </a:ext>
            </a:extLst>
          </p:cNvPr>
          <p:cNvCxnSpPr/>
          <p:nvPr/>
        </p:nvCxnSpPr>
        <p:spPr>
          <a:xfrm>
            <a:off x="5524382" y="4547832"/>
            <a:ext cx="21421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8AC2390-804B-44C7-B8C8-281DDE19C085}"/>
              </a:ext>
            </a:extLst>
          </p:cNvPr>
          <p:cNvCxnSpPr/>
          <p:nvPr/>
        </p:nvCxnSpPr>
        <p:spPr>
          <a:xfrm>
            <a:off x="9077940" y="4547832"/>
            <a:ext cx="21421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A112121-3477-447A-9CFD-4C1D09EBFA1D}"/>
              </a:ext>
            </a:extLst>
          </p:cNvPr>
          <p:cNvSpPr txBox="1"/>
          <p:nvPr/>
        </p:nvSpPr>
        <p:spPr>
          <a:xfrm>
            <a:off x="2688275" y="4719464"/>
            <a:ext cx="1150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nn.Linear</a:t>
            </a:r>
            <a:endParaRPr lang="en-US" altLang="ko-KR" sz="18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 algn="ctr"/>
            <a:r>
              <a:rPr lang="en-US" altLang="ko-KR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+ </a:t>
            </a:r>
            <a:r>
              <a:rPr lang="en-US" altLang="ko-KR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ReLu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3BB8F6-8C75-4709-A487-81A1B0E544F5}"/>
              </a:ext>
            </a:extLst>
          </p:cNvPr>
          <p:cNvSpPr txBox="1"/>
          <p:nvPr/>
        </p:nvSpPr>
        <p:spPr>
          <a:xfrm>
            <a:off x="5772360" y="4685958"/>
            <a:ext cx="16461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nn.Linear</a:t>
            </a:r>
            <a:endParaRPr lang="en-US" altLang="ko-KR" sz="18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 algn="ctr"/>
            <a:r>
              <a:rPr lang="en-US" altLang="ko-KR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+ </a:t>
            </a:r>
            <a:r>
              <a:rPr lang="en-US" altLang="ko-KR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ReLu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88424B-6FB4-4EFC-A219-D0589932B130}"/>
              </a:ext>
            </a:extLst>
          </p:cNvPr>
          <p:cNvSpPr txBox="1"/>
          <p:nvPr/>
        </p:nvSpPr>
        <p:spPr>
          <a:xfrm>
            <a:off x="9573896" y="4751610"/>
            <a:ext cx="115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Sigmoid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4F8BD2-82AD-47CF-B1C2-2E4E5D5E39AB}"/>
              </a:ext>
            </a:extLst>
          </p:cNvPr>
          <p:cNvSpPr txBox="1"/>
          <p:nvPr/>
        </p:nvSpPr>
        <p:spPr>
          <a:xfrm>
            <a:off x="6446530" y="5664228"/>
            <a:ext cx="48796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12롯데마트드림Medium"/>
              </a:rPr>
              <a:t>각 </a:t>
            </a:r>
            <a:r>
              <a:rPr lang="en-US" altLang="ko-KR" sz="1600" dirty="0">
                <a:latin typeface="12롯데마트드림Medium"/>
              </a:rPr>
              <a:t>Protein</a:t>
            </a:r>
            <a:r>
              <a:rPr lang="ko-KR" altLang="en-US" sz="1600" dirty="0">
                <a:latin typeface="12롯데마트드림Medium"/>
              </a:rPr>
              <a:t>의 </a:t>
            </a:r>
            <a:r>
              <a:rPr lang="en-US" altLang="ko-KR" sz="1600" dirty="0">
                <a:latin typeface="12롯데마트드림Medium"/>
              </a:rPr>
              <a:t>SHAP value</a:t>
            </a:r>
            <a:r>
              <a:rPr lang="ko-KR" altLang="en-US" sz="1600" dirty="0">
                <a:latin typeface="12롯데마트드림Medium"/>
              </a:rPr>
              <a:t>가 클수록 더 중요한 </a:t>
            </a:r>
            <a:r>
              <a:rPr lang="en-US" altLang="ko-KR" sz="1600" dirty="0">
                <a:latin typeface="12롯데마트드림Medium"/>
              </a:rPr>
              <a:t>Protein</a:t>
            </a: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99199D81-C41F-4EA9-A5AA-2D502F492B6C}"/>
              </a:ext>
            </a:extLst>
          </p:cNvPr>
          <p:cNvCxnSpPr>
            <a:cxnSpLocks/>
          </p:cNvCxnSpPr>
          <p:nvPr/>
        </p:nvCxnSpPr>
        <p:spPr>
          <a:xfrm>
            <a:off x="7289379" y="4871644"/>
            <a:ext cx="774017" cy="590227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7518584B-BC8A-4F8A-8259-7EC7D6C8C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15" y="5461871"/>
            <a:ext cx="5709547" cy="70549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32C42C9-44F2-45D7-9F24-1F91F6503073}"/>
              </a:ext>
            </a:extLst>
          </p:cNvPr>
          <p:cNvSpPr txBox="1"/>
          <p:nvPr/>
        </p:nvSpPr>
        <p:spPr>
          <a:xfrm>
            <a:off x="9110449" y="26249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Marker Selection Using DNN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2616651-9B94-4580-AF42-6901ED16170A}"/>
              </a:ext>
            </a:extLst>
          </p:cNvPr>
          <p:cNvSpPr/>
          <p:nvPr/>
        </p:nvSpPr>
        <p:spPr>
          <a:xfrm>
            <a:off x="6341006" y="5503437"/>
            <a:ext cx="4879066" cy="5902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4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479443" y="264017"/>
            <a:ext cx="3712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02. Marker Selection Using SHAP value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5FBCEC92-CCF4-4240-984B-40A8604F7F6E}"/>
              </a:ext>
            </a:extLst>
          </p:cNvPr>
          <p:cNvSpPr txBox="1">
            <a:spLocks/>
          </p:cNvSpPr>
          <p:nvPr/>
        </p:nvSpPr>
        <p:spPr>
          <a:xfrm>
            <a:off x="-63016" y="2660081"/>
            <a:ext cx="2892949" cy="2462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600" dirty="0">
                <a:latin typeface="12롯데마트드림Medium"/>
              </a:rPr>
              <a:t>Top 15 Gene Selected</a:t>
            </a:r>
          </a:p>
          <a:p>
            <a:pPr algn="ctr"/>
            <a:r>
              <a:rPr lang="en-US" altLang="ko-KR" sz="1800" dirty="0">
                <a:latin typeface="12롯데마트드림Medium"/>
              </a:rPr>
              <a:t>&amp; mean(|SHAP value|)</a:t>
            </a:r>
          </a:p>
          <a:p>
            <a:pPr algn="ctr"/>
            <a:endParaRPr lang="ko-KR" altLang="en-US" sz="4800" dirty="0">
              <a:latin typeface="12롯데마트드림Medium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7D6FB0C-C070-4496-B085-A96FA7115E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808"/>
          <a:stretch/>
        </p:blipFill>
        <p:spPr>
          <a:xfrm>
            <a:off x="5899292" y="923593"/>
            <a:ext cx="6080851" cy="566510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D80EC51-C5BA-4CC3-A221-BB379E887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12" r="420" b="11318"/>
          <a:stretch/>
        </p:blipFill>
        <p:spPr>
          <a:xfrm>
            <a:off x="5766945" y="910442"/>
            <a:ext cx="264695" cy="50239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85A195-3A97-46C4-B30C-DE12F5228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9391970" y="1432917"/>
            <a:ext cx="2188345" cy="3090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DA9AA7-1031-46E0-A4E6-58C1958D0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697626" y="1741984"/>
            <a:ext cx="2188345" cy="3090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BCD208F-B30E-4520-8F69-CBEDDE293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400847" y="2103843"/>
            <a:ext cx="2188345" cy="3090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049F8A0-BD23-4898-AD92-C02DFE8CC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385999" y="2385526"/>
            <a:ext cx="2188345" cy="30906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3F433F7-F1EB-41C6-A573-1905B0BACF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07" t="4507" r="7543" b="92462"/>
          <a:stretch/>
        </p:blipFill>
        <p:spPr>
          <a:xfrm>
            <a:off x="11178847" y="1176505"/>
            <a:ext cx="761910" cy="22238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0EB9564-DB52-604A-8B6A-A3139CC2EB40}"/>
              </a:ext>
            </a:extLst>
          </p:cNvPr>
          <p:cNvSpPr/>
          <p:nvPr/>
        </p:nvSpPr>
        <p:spPr>
          <a:xfrm>
            <a:off x="289692" y="206214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R" sz="1400" b="1" dirty="0">
                <a:solidFill>
                  <a:srgbClr val="333333"/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“</a:t>
            </a:r>
            <a:r>
              <a:rPr lang="en-US" altLang="ko-KR" sz="1400" b="1" dirty="0" err="1">
                <a:solidFill>
                  <a:srgbClr val="333333"/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shap</a:t>
            </a:r>
            <a:r>
              <a:rPr lang="en-US" altLang="ko-KR" sz="1400" b="1" dirty="0">
                <a:solidFill>
                  <a:srgbClr val="333333"/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” </a:t>
            </a:r>
            <a:r>
              <a:rPr lang="en" altLang="ko-Kore-KR" sz="1400" b="1" dirty="0">
                <a:solidFill>
                  <a:srgbClr val="333333"/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Python package</a:t>
            </a:r>
            <a:endParaRPr lang="ko-Kore-KR" altLang="en-US" sz="1400" b="1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4DFD778-1D45-BC4B-9C36-B7B54435E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972481"/>
              </p:ext>
            </p:extLst>
          </p:nvPr>
        </p:nvGraphicFramePr>
        <p:xfrm>
          <a:off x="2817848" y="927551"/>
          <a:ext cx="3066596" cy="512683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533298">
                  <a:extLst>
                    <a:ext uri="{9D8B030D-6E8A-4147-A177-3AD203B41FA5}">
                      <a16:colId xmlns:a16="http://schemas.microsoft.com/office/drawing/2014/main" val="1900988178"/>
                    </a:ext>
                  </a:extLst>
                </a:gridCol>
                <a:gridCol w="1533298">
                  <a:extLst>
                    <a:ext uri="{9D8B030D-6E8A-4147-A177-3AD203B41FA5}">
                      <a16:colId xmlns:a16="http://schemas.microsoft.com/office/drawing/2014/main" val="8682089"/>
                    </a:ext>
                  </a:extLst>
                </a:gridCol>
              </a:tblGrid>
              <a:tr h="2574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/>
                        <a:t>Peptide</a:t>
                      </a:r>
                      <a:endParaRPr lang="ko-Kore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1" dirty="0"/>
                        <a:t>Gene</a:t>
                      </a:r>
                      <a:endParaRPr lang="ko-Kore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7872603"/>
                  </a:ext>
                </a:extLst>
              </a:tr>
              <a:tr h="331928">
                <a:tc>
                  <a:txBody>
                    <a:bodyPr/>
                    <a:lstStyle/>
                    <a:p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CA19-9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368368"/>
                  </a:ext>
                </a:extLst>
              </a:tr>
              <a:tr h="300790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VLFYVDSEK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C7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836521"/>
                  </a:ext>
                </a:extLst>
              </a:tr>
              <a:tr h="324852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VFSLQWGEVK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CFI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911817"/>
                  </a:ext>
                </a:extLst>
              </a:tr>
              <a:tr h="348916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LSNNALSGLPQGVFGK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CPN2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350339"/>
                  </a:ext>
                </a:extLst>
              </a:tr>
              <a:tr h="279224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SPAYTLVWTR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HSPG2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237428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LIQGAPTIR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IGFBP2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952070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NADYSYSVWK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1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C5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12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05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GGSASTWLTAFALR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C5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561958019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FQASVATPR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MBL2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182635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GFLLLASLR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1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THBS1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273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TIVTTLQDSIR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THBS1</a:t>
                      </a:r>
                      <a:endParaRPr lang="en" sz="10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846080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CMPTFQFFK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TXN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46004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ILLAELEQLK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VIM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563165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GLIDLTLDK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IFRD1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656474"/>
                  </a:ext>
                </a:extLst>
              </a:tr>
              <a:tr h="345397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VTGVVLFR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SOD3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441997"/>
                  </a:ext>
                </a:extLst>
              </a:tr>
              <a:tr h="382430">
                <a:tc>
                  <a:txBody>
                    <a:bodyPr/>
                    <a:lstStyle/>
                    <a:p>
                      <a:r>
                        <a:rPr lang="en" sz="11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NVLVTLYER</a:t>
                      </a:r>
                      <a:endParaRPr lang="en" sz="11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SPARC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696042"/>
                  </a:ext>
                </a:extLst>
              </a:tr>
              <a:tr h="387508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GLIDLTLDK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IFRD1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85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51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9700" y="2364468"/>
            <a:ext cx="410555" cy="206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직각 삼각형 5"/>
          <p:cNvSpPr/>
          <p:nvPr/>
        </p:nvSpPr>
        <p:spPr>
          <a:xfrm>
            <a:off x="5079697" y="2364468"/>
            <a:ext cx="206400" cy="2064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5126487" y="2364850"/>
            <a:ext cx="206400" cy="2064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5327915" y="2364467"/>
            <a:ext cx="2040244" cy="205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4667529" y="2324587"/>
            <a:ext cx="1245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03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54F11-66A0-4001-8E76-82D44A7BB9F0}"/>
              </a:ext>
            </a:extLst>
          </p:cNvPr>
          <p:cNvSpPr txBox="1"/>
          <p:nvPr/>
        </p:nvSpPr>
        <p:spPr>
          <a:xfrm>
            <a:off x="3047198" y="3017480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Results compared to </a:t>
            </a:r>
            <a:r>
              <a:rPr lang="en-US" altLang="ko-KR" sz="32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Oncotarget</a:t>
            </a:r>
            <a:endParaRPr lang="en-US" altLang="ko-KR" sz="32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060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851243" y="264017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03. Results Compared to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Oncotarget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80EC51-C5BA-4CC3-A221-BB379E887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12" r="420" b="11318"/>
          <a:stretch/>
        </p:blipFill>
        <p:spPr>
          <a:xfrm>
            <a:off x="5766945" y="910442"/>
            <a:ext cx="264695" cy="50239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85A195-3A97-46C4-B30C-DE12F5228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9391970" y="1432917"/>
            <a:ext cx="2188345" cy="3090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DA9AA7-1031-46E0-A4E6-58C1958D0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697626" y="1741984"/>
            <a:ext cx="2188345" cy="3090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BCD208F-B30E-4520-8F69-CBEDDE293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400847" y="2103843"/>
            <a:ext cx="2188345" cy="3090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049F8A0-BD23-4898-AD92-C02DFE8CC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385999" y="2385526"/>
            <a:ext cx="2188345" cy="309067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478BD84-565D-E943-980E-A89D6719D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372355"/>
              </p:ext>
            </p:extLst>
          </p:nvPr>
        </p:nvGraphicFramePr>
        <p:xfrm>
          <a:off x="1467853" y="1104358"/>
          <a:ext cx="9724832" cy="36038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61683">
                  <a:extLst>
                    <a:ext uri="{9D8B030D-6E8A-4147-A177-3AD203B41FA5}">
                      <a16:colId xmlns:a16="http://schemas.microsoft.com/office/drawing/2014/main" val="4030409418"/>
                    </a:ext>
                  </a:extLst>
                </a:gridCol>
                <a:gridCol w="1385129">
                  <a:extLst>
                    <a:ext uri="{9D8B030D-6E8A-4147-A177-3AD203B41FA5}">
                      <a16:colId xmlns:a16="http://schemas.microsoft.com/office/drawing/2014/main" val="2807241730"/>
                    </a:ext>
                  </a:extLst>
                </a:gridCol>
                <a:gridCol w="1215604">
                  <a:extLst>
                    <a:ext uri="{9D8B030D-6E8A-4147-A177-3AD203B41FA5}">
                      <a16:colId xmlns:a16="http://schemas.microsoft.com/office/drawing/2014/main" val="2734512886"/>
                    </a:ext>
                  </a:extLst>
                </a:gridCol>
                <a:gridCol w="1215604">
                  <a:extLst>
                    <a:ext uri="{9D8B030D-6E8A-4147-A177-3AD203B41FA5}">
                      <a16:colId xmlns:a16="http://schemas.microsoft.com/office/drawing/2014/main" val="719867219"/>
                    </a:ext>
                  </a:extLst>
                </a:gridCol>
                <a:gridCol w="1215604">
                  <a:extLst>
                    <a:ext uri="{9D8B030D-6E8A-4147-A177-3AD203B41FA5}">
                      <a16:colId xmlns:a16="http://schemas.microsoft.com/office/drawing/2014/main" val="3273961119"/>
                    </a:ext>
                  </a:extLst>
                </a:gridCol>
                <a:gridCol w="1215604">
                  <a:extLst>
                    <a:ext uri="{9D8B030D-6E8A-4147-A177-3AD203B41FA5}">
                      <a16:colId xmlns:a16="http://schemas.microsoft.com/office/drawing/2014/main" val="1307396531"/>
                    </a:ext>
                  </a:extLst>
                </a:gridCol>
                <a:gridCol w="1215604">
                  <a:extLst>
                    <a:ext uri="{9D8B030D-6E8A-4147-A177-3AD203B41FA5}">
                      <a16:colId xmlns:a16="http://schemas.microsoft.com/office/drawing/2014/main" val="1624986832"/>
                    </a:ext>
                  </a:extLst>
                </a:gridCol>
              </a:tblGrid>
              <a:tr h="257415"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Model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AUC_train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10-CV AUC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AUC_test1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AUC_test2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AUC_test3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AUC_test4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4476997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CA19_9 + LRG1 + TTR</a:t>
                      </a:r>
                      <a:endParaRPr lang="en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0.8994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0.8976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0.8929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0.8793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0.9024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0.6941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4538377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endParaRPr lang="ko-Kore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9635378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1330139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C7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+ CFI 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0.953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0.926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0.823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938679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IGFB2 + HSPG2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0.949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0.881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0.731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939231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</a:t>
                      </a: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CFI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+ C5 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0.976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</a:t>
                      </a:r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92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0130073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C7 + C5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0.952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0.876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</a:t>
                      </a:r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0.729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1761144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C7 +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IGFB2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0.944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</a:t>
                      </a:r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0.871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0.736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225780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HSPG2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MBL2</a:t>
                      </a:r>
                      <a:endParaRPr lang="en" altLang="ko-Kore-KR" sz="1100" b="1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0.959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</a:t>
                      </a:r>
                      <a:r>
                        <a:rPr lang="en-US" altLang="ko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0.864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0.693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7545761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C7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THBS1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</a:t>
                      </a:r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0.861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0.732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6284321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VIM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HSPG2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0.886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0.894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0.733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9563003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IGFB2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CFI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0.915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0.853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0.884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0.683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2285896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MBL2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CFI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0.956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0.849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0.874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0.648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45936921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49AACA4B-172E-4D41-B818-D32D2D62E779}"/>
              </a:ext>
            </a:extLst>
          </p:cNvPr>
          <p:cNvSpPr/>
          <p:nvPr/>
        </p:nvSpPr>
        <p:spPr>
          <a:xfrm>
            <a:off x="1585520" y="5257943"/>
            <a:ext cx="89888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err="1">
                <a:latin typeface="12롯데마트드림Medium"/>
              </a:rPr>
              <a:t>Oncotarget</a:t>
            </a:r>
            <a:r>
              <a:rPr lang="en-US" altLang="ko-KR" sz="1600" dirty="0">
                <a:latin typeface="12롯데마트드림Medium"/>
              </a:rPr>
              <a:t>: CA19_9 + LRG1 + TTR ; SVM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12롯데마트드림Medium"/>
              </a:rPr>
              <a:t>15C3</a:t>
            </a:r>
            <a:r>
              <a:rPr lang="ko-KR" altLang="en-US" sz="1600" dirty="0">
                <a:latin typeface="12롯데마트드림Medium"/>
              </a:rPr>
              <a:t>의 경우의 수 중 </a:t>
            </a:r>
            <a:r>
              <a:rPr lang="en-US" altLang="ko-KR" sz="1600" dirty="0">
                <a:latin typeface="12롯데마트드림Medium"/>
              </a:rPr>
              <a:t>10-fold CV AUC</a:t>
            </a:r>
            <a:r>
              <a:rPr lang="ko-KR" altLang="en-US" sz="1600" dirty="0">
                <a:latin typeface="12롯데마트드림Medium"/>
              </a:rPr>
              <a:t>가 큰 순으로 </a:t>
            </a:r>
            <a:r>
              <a:rPr lang="en-US" altLang="ko-KR" sz="1600" dirty="0">
                <a:latin typeface="12롯데마트드림Medium"/>
              </a:rPr>
              <a:t>Top 10</a:t>
            </a:r>
            <a:r>
              <a:rPr lang="ko-KR" altLang="en-US" sz="1600" dirty="0">
                <a:latin typeface="12롯데마트드림Medium"/>
              </a:rPr>
              <a:t>개의 </a:t>
            </a:r>
            <a:r>
              <a:rPr lang="en-US" altLang="ko-KR" sz="1600" dirty="0" err="1">
                <a:latin typeface="12롯데마트드림Medium"/>
              </a:rPr>
              <a:t>tripple</a:t>
            </a:r>
            <a:r>
              <a:rPr lang="en-US" altLang="ko-KR" sz="1600" dirty="0">
                <a:latin typeface="12롯데마트드림Medium"/>
              </a:rPr>
              <a:t> marker</a:t>
            </a:r>
            <a:r>
              <a:rPr lang="ko-KR" altLang="en-US" sz="1600" dirty="0">
                <a:latin typeface="12롯데마트드림Medium"/>
              </a:rPr>
              <a:t> 조합 선정</a:t>
            </a:r>
            <a:endParaRPr lang="en-US" altLang="ko-KR" sz="1600" dirty="0">
              <a:latin typeface="12롯데마트드림Medium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1600" dirty="0">
                <a:latin typeface="12롯데마트드림Medium"/>
              </a:rPr>
              <a:t>Positively correlated</a:t>
            </a:r>
            <a:r>
              <a:rPr lang="ko-KR" altLang="en-US" sz="1600" dirty="0">
                <a:latin typeface="12롯데마트드림Medium"/>
              </a:rPr>
              <a:t>된 </a:t>
            </a:r>
            <a:r>
              <a:rPr lang="en-US" altLang="ko-KR" sz="1600" dirty="0">
                <a:latin typeface="12롯데마트드림Medium"/>
              </a:rPr>
              <a:t>peptide</a:t>
            </a:r>
            <a:r>
              <a:rPr lang="ko-KR" altLang="en-US" sz="1600" dirty="0">
                <a:latin typeface="12롯데마트드림Medium"/>
              </a:rPr>
              <a:t>만 사용한 결과 중 논문보다 좋은 </a:t>
            </a:r>
            <a:r>
              <a:rPr lang="en-US" altLang="ko-KR" sz="1600" dirty="0">
                <a:latin typeface="12롯데마트드림Medium"/>
              </a:rPr>
              <a:t>triple-panel 2</a:t>
            </a:r>
            <a:r>
              <a:rPr lang="ko-KR" altLang="en-US" sz="1600" dirty="0">
                <a:latin typeface="12롯데마트드림Medium"/>
              </a:rPr>
              <a:t>개 존재 </a:t>
            </a:r>
            <a:endParaRPr lang="en-US" altLang="ko-KR" sz="1600" dirty="0">
              <a:latin typeface="12롯데마트드림Medium"/>
            </a:endParaRPr>
          </a:p>
        </p:txBody>
      </p:sp>
    </p:spTree>
    <p:extLst>
      <p:ext uri="{BB962C8B-B14F-4D97-AF65-F5344CB8AC3E}">
        <p14:creationId xmlns:p14="http://schemas.microsoft.com/office/powerpoint/2010/main" val="135067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851243" y="264017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03. Results Compared to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Oncotarget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80EC51-C5BA-4CC3-A221-BB379E887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12" r="420" b="11318"/>
          <a:stretch/>
        </p:blipFill>
        <p:spPr>
          <a:xfrm>
            <a:off x="5766945" y="910442"/>
            <a:ext cx="264695" cy="50239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85A195-3A97-46C4-B30C-DE12F5228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9391970" y="1432917"/>
            <a:ext cx="2188345" cy="3090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DA9AA7-1031-46E0-A4E6-58C1958D0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697626" y="1741984"/>
            <a:ext cx="2188345" cy="3090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BCD208F-B30E-4520-8F69-CBEDDE293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400847" y="2103843"/>
            <a:ext cx="2188345" cy="3090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049F8A0-BD23-4898-AD92-C02DFE8CC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385999" y="2385526"/>
            <a:ext cx="2188345" cy="309067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478BD84-565D-E943-980E-A89D6719D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669709"/>
              </p:ext>
            </p:extLst>
          </p:nvPr>
        </p:nvGraphicFramePr>
        <p:xfrm>
          <a:off x="938463" y="998419"/>
          <a:ext cx="10641851" cy="36119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74953">
                  <a:extLst>
                    <a:ext uri="{9D8B030D-6E8A-4147-A177-3AD203B41FA5}">
                      <a16:colId xmlns:a16="http://schemas.microsoft.com/office/drawing/2014/main" val="4030409418"/>
                    </a:ext>
                  </a:extLst>
                </a:gridCol>
                <a:gridCol w="1515743">
                  <a:extLst>
                    <a:ext uri="{9D8B030D-6E8A-4147-A177-3AD203B41FA5}">
                      <a16:colId xmlns:a16="http://schemas.microsoft.com/office/drawing/2014/main" val="2807241730"/>
                    </a:ext>
                  </a:extLst>
                </a:gridCol>
                <a:gridCol w="1330231">
                  <a:extLst>
                    <a:ext uri="{9D8B030D-6E8A-4147-A177-3AD203B41FA5}">
                      <a16:colId xmlns:a16="http://schemas.microsoft.com/office/drawing/2014/main" val="2734512886"/>
                    </a:ext>
                  </a:extLst>
                </a:gridCol>
                <a:gridCol w="1330231">
                  <a:extLst>
                    <a:ext uri="{9D8B030D-6E8A-4147-A177-3AD203B41FA5}">
                      <a16:colId xmlns:a16="http://schemas.microsoft.com/office/drawing/2014/main" val="719867219"/>
                    </a:ext>
                  </a:extLst>
                </a:gridCol>
                <a:gridCol w="1330231">
                  <a:extLst>
                    <a:ext uri="{9D8B030D-6E8A-4147-A177-3AD203B41FA5}">
                      <a16:colId xmlns:a16="http://schemas.microsoft.com/office/drawing/2014/main" val="3273961119"/>
                    </a:ext>
                  </a:extLst>
                </a:gridCol>
                <a:gridCol w="1330231">
                  <a:extLst>
                    <a:ext uri="{9D8B030D-6E8A-4147-A177-3AD203B41FA5}">
                      <a16:colId xmlns:a16="http://schemas.microsoft.com/office/drawing/2014/main" val="1307396531"/>
                    </a:ext>
                  </a:extLst>
                </a:gridCol>
                <a:gridCol w="1330231">
                  <a:extLst>
                    <a:ext uri="{9D8B030D-6E8A-4147-A177-3AD203B41FA5}">
                      <a16:colId xmlns:a16="http://schemas.microsoft.com/office/drawing/2014/main" val="1624986832"/>
                    </a:ext>
                  </a:extLst>
                </a:gridCol>
              </a:tblGrid>
              <a:tr h="257415"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Model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AUC_train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10-CV AUC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AUC_test1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AUC_test2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AUC_test3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AUC_test4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4476997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CA19_9 + LRG1 + TTR</a:t>
                      </a:r>
                      <a:endParaRPr lang="en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0.8994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0.8976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0.8929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0.8793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0.9024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0.6941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4538377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endParaRPr lang="ko-Kore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9635378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7307599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IGFB2 + HSPG2 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</a:t>
                      </a:r>
                      <a:endParaRPr lang="en" altLang="ko-Kore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0.925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0.799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330139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IGFB2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VIM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CFI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0.814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807496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IGFB2 + C7 + CFI 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0.958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9257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C7 + C5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0.949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0.942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0.703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130073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C7 +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IGFB2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0.986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</a:t>
                      </a:r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0.789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1761144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HSPG2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MBL2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VIM</a:t>
                      </a:r>
                      <a:endParaRPr lang="en" altLang="ko-Kore-KR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0.869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0.732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7185529"/>
                  </a:ext>
                </a:extLst>
              </a:tr>
              <a:tr h="26550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C7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HSPG2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0.891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0.874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0.713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8099186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C5 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VIM 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HSPG2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0.888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0.941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0.692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0789409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IGFB2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CFI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VIM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0.871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0.921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0.892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0.683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259505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MBL2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CFI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VIM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0.843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0.679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460026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49AACA4B-172E-4D41-B818-D32D2D62E779}"/>
              </a:ext>
            </a:extLst>
          </p:cNvPr>
          <p:cNvSpPr/>
          <p:nvPr/>
        </p:nvSpPr>
        <p:spPr>
          <a:xfrm>
            <a:off x="1585520" y="5257943"/>
            <a:ext cx="89888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err="1">
                <a:latin typeface="12롯데마트드림Medium"/>
              </a:rPr>
              <a:t>Oncotarget</a:t>
            </a:r>
            <a:r>
              <a:rPr lang="en-US" altLang="ko-KR" sz="1600" dirty="0">
                <a:latin typeface="12롯데마트드림Medium"/>
              </a:rPr>
              <a:t>: CA19_9 + LRG1 + TTR ; SVM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12롯데마트드림Medium"/>
              </a:rPr>
              <a:t>15C4</a:t>
            </a:r>
            <a:r>
              <a:rPr lang="ko-KR" altLang="en-US" sz="1600" dirty="0">
                <a:latin typeface="12롯데마트드림Medium"/>
              </a:rPr>
              <a:t>의 경우의 수 중 </a:t>
            </a:r>
            <a:r>
              <a:rPr lang="en-US" altLang="ko-KR" sz="1600" dirty="0">
                <a:latin typeface="12롯데마트드림Medium"/>
              </a:rPr>
              <a:t>10-fold CV AUC </a:t>
            </a:r>
            <a:r>
              <a:rPr lang="ko-KR" altLang="en-US" sz="1600" dirty="0">
                <a:latin typeface="12롯데마트드림Medium"/>
              </a:rPr>
              <a:t>가 큰 순으로 </a:t>
            </a:r>
            <a:r>
              <a:rPr lang="en-US" altLang="ko-KR" sz="1600" dirty="0">
                <a:latin typeface="12롯데마트드림Medium"/>
              </a:rPr>
              <a:t>Top 10</a:t>
            </a:r>
            <a:r>
              <a:rPr lang="ko-KR" altLang="en-US" sz="1600" dirty="0">
                <a:latin typeface="12롯데마트드림Medium"/>
              </a:rPr>
              <a:t>개의 </a:t>
            </a:r>
            <a:r>
              <a:rPr lang="en-US" altLang="ko-KR" sz="1600" dirty="0">
                <a:latin typeface="12롯데마트드림Medium"/>
              </a:rPr>
              <a:t>4</a:t>
            </a:r>
            <a:r>
              <a:rPr lang="ko-KR" altLang="en-US" sz="1600" dirty="0">
                <a:latin typeface="12롯데마트드림Medium"/>
              </a:rPr>
              <a:t>개 </a:t>
            </a:r>
            <a:r>
              <a:rPr lang="en-US" altLang="ko-KR" sz="1600" dirty="0">
                <a:latin typeface="12롯데마트드림Medium"/>
              </a:rPr>
              <a:t>marker</a:t>
            </a:r>
            <a:r>
              <a:rPr lang="ko-KR" altLang="en-US" sz="1600" dirty="0">
                <a:latin typeface="12롯데마트드림Medium"/>
              </a:rPr>
              <a:t> 조합 선정</a:t>
            </a:r>
            <a:endParaRPr lang="en-US" altLang="ko-KR" sz="1600" dirty="0">
              <a:latin typeface="12롯데마트드림Medium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1600" dirty="0">
                <a:latin typeface="12롯데마트드림Medium"/>
              </a:rPr>
              <a:t>Positively correlated</a:t>
            </a:r>
            <a:r>
              <a:rPr lang="ko-KR" altLang="en-US" sz="1600" dirty="0">
                <a:latin typeface="12롯데마트드림Medium"/>
              </a:rPr>
              <a:t>된 </a:t>
            </a:r>
            <a:r>
              <a:rPr lang="en-US" altLang="ko-KR" sz="1600" dirty="0">
                <a:latin typeface="12롯데마트드림Medium"/>
              </a:rPr>
              <a:t>peptide</a:t>
            </a:r>
            <a:r>
              <a:rPr lang="ko-KR" altLang="en-US" sz="1600" dirty="0">
                <a:latin typeface="12롯데마트드림Medium"/>
              </a:rPr>
              <a:t>만 사용한 결과 중 논문보다 좋은 </a:t>
            </a:r>
            <a:r>
              <a:rPr lang="en-US" altLang="ko-KR" sz="1600" dirty="0">
                <a:latin typeface="12롯데마트드림Medium"/>
              </a:rPr>
              <a:t>triple-panel 4</a:t>
            </a:r>
            <a:r>
              <a:rPr lang="ko-KR" altLang="en-US" sz="1600" dirty="0">
                <a:latin typeface="12롯데마트드림Medium"/>
              </a:rPr>
              <a:t>개 존재 </a:t>
            </a:r>
            <a:endParaRPr lang="en-US" altLang="ko-KR" sz="1600" dirty="0">
              <a:latin typeface="12롯데마트드림Medium"/>
            </a:endParaRPr>
          </a:p>
        </p:txBody>
      </p:sp>
    </p:spTree>
    <p:extLst>
      <p:ext uri="{BB962C8B-B14F-4D97-AF65-F5344CB8AC3E}">
        <p14:creationId xmlns:p14="http://schemas.microsoft.com/office/powerpoint/2010/main" val="309562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851243" y="264017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03. Results Compared to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Oncotarget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80EC51-C5BA-4CC3-A221-BB379E887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12" r="420" b="11318"/>
          <a:stretch/>
        </p:blipFill>
        <p:spPr>
          <a:xfrm>
            <a:off x="5766945" y="910442"/>
            <a:ext cx="264695" cy="50239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85A195-3A97-46C4-B30C-DE12F5228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9391970" y="1432917"/>
            <a:ext cx="2188345" cy="3090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DA9AA7-1031-46E0-A4E6-58C1958D0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697626" y="1741984"/>
            <a:ext cx="2188345" cy="3090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BCD208F-B30E-4520-8F69-CBEDDE293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400847" y="2103843"/>
            <a:ext cx="2188345" cy="3090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049F8A0-BD23-4898-AD92-C02DFE8CC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385999" y="2385526"/>
            <a:ext cx="2188345" cy="309067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478BD84-565D-E943-980E-A89D6719D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43634"/>
              </p:ext>
            </p:extLst>
          </p:nvPr>
        </p:nvGraphicFramePr>
        <p:xfrm>
          <a:off x="385011" y="998419"/>
          <a:ext cx="11195305" cy="363045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49218">
                  <a:extLst>
                    <a:ext uri="{9D8B030D-6E8A-4147-A177-3AD203B41FA5}">
                      <a16:colId xmlns:a16="http://schemas.microsoft.com/office/drawing/2014/main" val="4030409418"/>
                    </a:ext>
                  </a:extLst>
                </a:gridCol>
                <a:gridCol w="1375385">
                  <a:extLst>
                    <a:ext uri="{9D8B030D-6E8A-4147-A177-3AD203B41FA5}">
                      <a16:colId xmlns:a16="http://schemas.microsoft.com/office/drawing/2014/main" val="2807241730"/>
                    </a:ext>
                  </a:extLst>
                </a:gridCol>
                <a:gridCol w="1350824">
                  <a:extLst>
                    <a:ext uri="{9D8B030D-6E8A-4147-A177-3AD203B41FA5}">
                      <a16:colId xmlns:a16="http://schemas.microsoft.com/office/drawing/2014/main" val="2734512886"/>
                    </a:ext>
                  </a:extLst>
                </a:gridCol>
                <a:gridCol w="1399945">
                  <a:extLst>
                    <a:ext uri="{9D8B030D-6E8A-4147-A177-3AD203B41FA5}">
                      <a16:colId xmlns:a16="http://schemas.microsoft.com/office/drawing/2014/main" val="719867219"/>
                    </a:ext>
                  </a:extLst>
                </a:gridCol>
                <a:gridCol w="1399945">
                  <a:extLst>
                    <a:ext uri="{9D8B030D-6E8A-4147-A177-3AD203B41FA5}">
                      <a16:colId xmlns:a16="http://schemas.microsoft.com/office/drawing/2014/main" val="3273961119"/>
                    </a:ext>
                  </a:extLst>
                </a:gridCol>
                <a:gridCol w="1412225">
                  <a:extLst>
                    <a:ext uri="{9D8B030D-6E8A-4147-A177-3AD203B41FA5}">
                      <a16:colId xmlns:a16="http://schemas.microsoft.com/office/drawing/2014/main" val="1307396531"/>
                    </a:ext>
                  </a:extLst>
                </a:gridCol>
                <a:gridCol w="1307763">
                  <a:extLst>
                    <a:ext uri="{9D8B030D-6E8A-4147-A177-3AD203B41FA5}">
                      <a16:colId xmlns:a16="http://schemas.microsoft.com/office/drawing/2014/main" val="1624986832"/>
                    </a:ext>
                  </a:extLst>
                </a:gridCol>
              </a:tblGrid>
              <a:tr h="257415"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Model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AUC_train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10-CV AUC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AUC_test1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AUC_test2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AUC_test3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AUC_test4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4476997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CA19_9 + LRG1 + TTR</a:t>
                      </a:r>
                      <a:endParaRPr lang="en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0.8994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0.8976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0.8929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0.879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0.9024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0.6941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4538377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9635378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endParaRPr lang="ko-Kore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1330139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IGFB2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HSPG2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IFRD1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THBS1</a:t>
                      </a:r>
                      <a:endParaRPr lang="en" altLang="ko-Kore-KR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0.996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0.720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807496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C5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HSPG2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MBL2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CFI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0.811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938679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IGFB2 + C7 + CFI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0.995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0894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0.876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9257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C7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VIM + CPN2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0.883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0.704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130073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C5 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C7 +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IGFB2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0.699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761144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IGFB2 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HSPG2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MBL2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THBS1</a:t>
                      </a:r>
                      <a:endParaRPr lang="en" altLang="ko-Kore-KR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0.959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0.698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185529"/>
                  </a:ext>
                </a:extLst>
              </a:tr>
              <a:tr h="28406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C7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HSPG2 + CPN2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0.891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0.893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0.689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8099186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C5 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VIM 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HSPG2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MBL2 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0.888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0.889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0.693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0789409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IGFB2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CFI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VIM + TXN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0.889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0.876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0.693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259505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C7 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MBL2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CFI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VIM 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0.871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0.872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0.876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0.721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460026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49AACA4B-172E-4D41-B818-D32D2D62E779}"/>
              </a:ext>
            </a:extLst>
          </p:cNvPr>
          <p:cNvSpPr/>
          <p:nvPr/>
        </p:nvSpPr>
        <p:spPr>
          <a:xfrm>
            <a:off x="1585520" y="5257943"/>
            <a:ext cx="89888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err="1">
                <a:latin typeface="12롯데마트드림Medium"/>
              </a:rPr>
              <a:t>Oncotarget</a:t>
            </a:r>
            <a:r>
              <a:rPr lang="en-US" altLang="ko-KR" sz="1600" dirty="0">
                <a:latin typeface="12롯데마트드림Medium"/>
              </a:rPr>
              <a:t>: CA19_9 + LRG1 + TTR ; SVM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12롯데마트드림Medium"/>
              </a:rPr>
              <a:t>15C5</a:t>
            </a:r>
            <a:r>
              <a:rPr lang="ko-KR" altLang="en-US" sz="1600" dirty="0">
                <a:latin typeface="12롯데마트드림Medium"/>
              </a:rPr>
              <a:t>의 경우의 수 중 </a:t>
            </a:r>
            <a:r>
              <a:rPr lang="en-US" altLang="ko-KR" sz="1600" dirty="0">
                <a:latin typeface="12롯데마트드림Medium"/>
              </a:rPr>
              <a:t>10-fold CV AUC </a:t>
            </a:r>
            <a:r>
              <a:rPr lang="ko-KR" altLang="en-US" sz="1600" dirty="0">
                <a:latin typeface="12롯데마트드림Medium"/>
              </a:rPr>
              <a:t>가 큰 순으로 </a:t>
            </a:r>
            <a:r>
              <a:rPr lang="en-US" altLang="ko-KR" sz="1600" dirty="0">
                <a:latin typeface="12롯데마트드림Medium"/>
              </a:rPr>
              <a:t>Top 10</a:t>
            </a:r>
            <a:r>
              <a:rPr lang="ko-KR" altLang="en-US" sz="1600" dirty="0">
                <a:latin typeface="12롯데마트드림Medium"/>
              </a:rPr>
              <a:t>개의 </a:t>
            </a:r>
            <a:r>
              <a:rPr lang="en-US" altLang="ko-KR" sz="1600" dirty="0">
                <a:latin typeface="12롯데마트드림Medium"/>
              </a:rPr>
              <a:t>5</a:t>
            </a:r>
            <a:r>
              <a:rPr lang="ko-KR" altLang="en-US" sz="1600" dirty="0">
                <a:latin typeface="12롯데마트드림Medium"/>
              </a:rPr>
              <a:t>개</a:t>
            </a:r>
            <a:r>
              <a:rPr lang="en-US" altLang="ko-KR" sz="1600" dirty="0">
                <a:latin typeface="12롯데마트드림Medium"/>
              </a:rPr>
              <a:t> marker</a:t>
            </a:r>
            <a:r>
              <a:rPr lang="ko-KR" altLang="en-US" sz="1600" dirty="0">
                <a:latin typeface="12롯데마트드림Medium"/>
              </a:rPr>
              <a:t> 조합 선정</a:t>
            </a:r>
            <a:endParaRPr lang="en-US" altLang="ko-KR" sz="1600" dirty="0">
              <a:latin typeface="12롯데마트드림Medium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1600" dirty="0">
                <a:latin typeface="12롯데마트드림Medium"/>
              </a:rPr>
              <a:t>Positively correlated</a:t>
            </a:r>
            <a:r>
              <a:rPr lang="ko-KR" altLang="en-US" sz="1600" dirty="0">
                <a:latin typeface="12롯데마트드림Medium"/>
              </a:rPr>
              <a:t>된 </a:t>
            </a:r>
            <a:r>
              <a:rPr lang="en-US" altLang="ko-KR" sz="1600" dirty="0">
                <a:latin typeface="12롯데마트드림Medium"/>
              </a:rPr>
              <a:t>peptide</a:t>
            </a:r>
            <a:r>
              <a:rPr lang="ko-KR" altLang="en-US" sz="1600" dirty="0">
                <a:latin typeface="12롯데마트드림Medium"/>
              </a:rPr>
              <a:t>만 사용한 결과 중 논문보다 좋은 </a:t>
            </a:r>
            <a:r>
              <a:rPr lang="en-US" altLang="ko-KR" sz="1600" dirty="0">
                <a:latin typeface="12롯데마트드림Medium"/>
              </a:rPr>
              <a:t>triple-panel 6</a:t>
            </a:r>
            <a:r>
              <a:rPr lang="ko-KR" altLang="en-US" sz="1600" dirty="0">
                <a:latin typeface="12롯데마트드림Medium"/>
              </a:rPr>
              <a:t>개 존재 </a:t>
            </a:r>
            <a:endParaRPr lang="en-US" altLang="ko-KR" sz="1600" dirty="0">
              <a:latin typeface="12롯데마트드림Medium"/>
            </a:endParaRPr>
          </a:p>
        </p:txBody>
      </p:sp>
    </p:spTree>
    <p:extLst>
      <p:ext uri="{BB962C8B-B14F-4D97-AF65-F5344CB8AC3E}">
        <p14:creationId xmlns:p14="http://schemas.microsoft.com/office/powerpoint/2010/main" val="197968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851243" y="264017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03. Results Compared to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Oncotarget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80EC51-C5BA-4CC3-A221-BB379E887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12" r="420" b="11318"/>
          <a:stretch/>
        </p:blipFill>
        <p:spPr>
          <a:xfrm>
            <a:off x="5766945" y="910442"/>
            <a:ext cx="264695" cy="50239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85A195-3A97-46C4-B30C-DE12F5228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9391970" y="1432917"/>
            <a:ext cx="2188345" cy="3090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DA9AA7-1031-46E0-A4E6-58C1958D0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697626" y="1741984"/>
            <a:ext cx="2188345" cy="3090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BCD208F-B30E-4520-8F69-CBEDDE293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400847" y="2103843"/>
            <a:ext cx="2188345" cy="3090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049F8A0-BD23-4898-AD92-C02DFE8CC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385999" y="2385526"/>
            <a:ext cx="2188345" cy="309067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478BD84-565D-E943-980E-A89D6719D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818710"/>
              </p:ext>
            </p:extLst>
          </p:nvPr>
        </p:nvGraphicFramePr>
        <p:xfrm>
          <a:off x="575820" y="1068264"/>
          <a:ext cx="10911640" cy="4118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37401">
                  <a:extLst>
                    <a:ext uri="{9D8B030D-6E8A-4147-A177-3AD203B41FA5}">
                      <a16:colId xmlns:a16="http://schemas.microsoft.com/office/drawing/2014/main" val="4030409418"/>
                    </a:ext>
                  </a:extLst>
                </a:gridCol>
                <a:gridCol w="1203158">
                  <a:extLst>
                    <a:ext uri="{9D8B030D-6E8A-4147-A177-3AD203B41FA5}">
                      <a16:colId xmlns:a16="http://schemas.microsoft.com/office/drawing/2014/main" val="280724173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734512886"/>
                    </a:ext>
                  </a:extLst>
                </a:gridCol>
                <a:gridCol w="1307616">
                  <a:extLst>
                    <a:ext uri="{9D8B030D-6E8A-4147-A177-3AD203B41FA5}">
                      <a16:colId xmlns:a16="http://schemas.microsoft.com/office/drawing/2014/main" val="719867219"/>
                    </a:ext>
                  </a:extLst>
                </a:gridCol>
                <a:gridCol w="1363955">
                  <a:extLst>
                    <a:ext uri="{9D8B030D-6E8A-4147-A177-3AD203B41FA5}">
                      <a16:colId xmlns:a16="http://schemas.microsoft.com/office/drawing/2014/main" val="3273961119"/>
                    </a:ext>
                  </a:extLst>
                </a:gridCol>
                <a:gridCol w="1363955">
                  <a:extLst>
                    <a:ext uri="{9D8B030D-6E8A-4147-A177-3AD203B41FA5}">
                      <a16:colId xmlns:a16="http://schemas.microsoft.com/office/drawing/2014/main" val="1307396531"/>
                    </a:ext>
                  </a:extLst>
                </a:gridCol>
                <a:gridCol w="1363955">
                  <a:extLst>
                    <a:ext uri="{9D8B030D-6E8A-4147-A177-3AD203B41FA5}">
                      <a16:colId xmlns:a16="http://schemas.microsoft.com/office/drawing/2014/main" val="1624986832"/>
                    </a:ext>
                  </a:extLst>
                </a:gridCol>
              </a:tblGrid>
              <a:tr h="257415"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Model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AUC_train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10-CV AUC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AUC_test1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AUC_test2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AUC_test3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AUC_test4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4476997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CA19_9 + LRG1 + TTR</a:t>
                      </a:r>
                      <a:endParaRPr lang="en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0.8994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0.8976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0.8929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0.8793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0.9024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0.6941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4538377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endParaRPr lang="ko-Kore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9635378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1330139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C7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+ CFI 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0.953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0.926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0.823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938679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IGFB2 + HSPG2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0.949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0.881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0.731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939231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IGFB2 + HSPG2 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0.925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0.799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130073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IGFB2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VIM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CFI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0.814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761144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IGFB2 + C7 + CFI 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0.958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25780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C7 + C5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0.949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0.942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0.703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545761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IGFB2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HSPG2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IFRD1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THBS1</a:t>
                      </a:r>
                      <a:endParaRPr lang="en" altLang="ko-Kore-KR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0.996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0.720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284321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C5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HSPG2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MBL2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CFI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0.811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563003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IGFB2 + C7 + CFI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0.995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0894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0.876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285896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C7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VIM + CPN2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0.883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0.704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936921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C5 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C7 +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IGFB2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0.699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665158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IGFB2 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HSPG2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MBL2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THBS1</a:t>
                      </a:r>
                      <a:endParaRPr lang="en" altLang="ko-Kore-KR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0.959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0.698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811511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3FB654-53DD-9741-BA1B-C3F7C4F42775}"/>
              </a:ext>
            </a:extLst>
          </p:cNvPr>
          <p:cNvSpPr/>
          <p:nvPr/>
        </p:nvSpPr>
        <p:spPr>
          <a:xfrm>
            <a:off x="2094640" y="5714285"/>
            <a:ext cx="8988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err="1">
                <a:latin typeface="12롯데마트드림Medium"/>
              </a:rPr>
              <a:t>Oncotarget</a:t>
            </a:r>
            <a:r>
              <a:rPr lang="ko-KR" altLang="en-US" sz="1600" dirty="0">
                <a:latin typeface="12롯데마트드림Medium"/>
              </a:rPr>
              <a:t>보다 성능이 좋은 </a:t>
            </a:r>
            <a:r>
              <a:rPr lang="ko-KR" altLang="en-US" sz="1600" dirty="0" err="1">
                <a:latin typeface="12롯데마트드림Medium"/>
              </a:rPr>
              <a:t>마커</a:t>
            </a:r>
            <a:r>
              <a:rPr lang="ko-KR" altLang="en-US" sz="1600" dirty="0">
                <a:latin typeface="12롯데마트드림Medium"/>
              </a:rPr>
              <a:t> 조합 </a:t>
            </a:r>
            <a:r>
              <a:rPr lang="en-US" altLang="ko-KR" sz="1600" dirty="0">
                <a:latin typeface="12롯데마트드림Medium"/>
              </a:rPr>
              <a:t>(3</a:t>
            </a:r>
            <a:r>
              <a:rPr lang="ko-KR" altLang="en-US" sz="1600" dirty="0">
                <a:latin typeface="12롯데마트드림Medium"/>
              </a:rPr>
              <a:t>개</a:t>
            </a:r>
            <a:r>
              <a:rPr lang="en-US" altLang="ko-KR" sz="1600" dirty="0">
                <a:latin typeface="12롯데마트드림Medium"/>
              </a:rPr>
              <a:t>(2)</a:t>
            </a:r>
            <a:r>
              <a:rPr lang="ko-KR" altLang="en-US" sz="1600" dirty="0">
                <a:latin typeface="12롯데마트드림Medium"/>
              </a:rPr>
              <a:t> </a:t>
            </a:r>
            <a:r>
              <a:rPr lang="en-US" altLang="ko-KR" sz="1600" dirty="0">
                <a:latin typeface="12롯데마트드림Medium"/>
              </a:rPr>
              <a:t>/</a:t>
            </a:r>
            <a:r>
              <a:rPr lang="ko-KR" altLang="en-US" sz="1600" dirty="0">
                <a:latin typeface="12롯데마트드림Medium"/>
              </a:rPr>
              <a:t> </a:t>
            </a:r>
            <a:r>
              <a:rPr lang="en-US" altLang="ko-KR" sz="1600" dirty="0">
                <a:latin typeface="12롯데마트드림Medium"/>
              </a:rPr>
              <a:t>4</a:t>
            </a:r>
            <a:r>
              <a:rPr lang="ko-KR" altLang="en-US" sz="1600" dirty="0">
                <a:latin typeface="12롯데마트드림Medium"/>
              </a:rPr>
              <a:t>개</a:t>
            </a:r>
            <a:r>
              <a:rPr lang="en-US" altLang="ko-KR" sz="1600" dirty="0">
                <a:latin typeface="12롯데마트드림Medium"/>
              </a:rPr>
              <a:t>(4)</a:t>
            </a:r>
            <a:r>
              <a:rPr lang="ko-KR" altLang="en-US" sz="1600" dirty="0">
                <a:latin typeface="12롯데마트드림Medium"/>
              </a:rPr>
              <a:t> </a:t>
            </a:r>
            <a:r>
              <a:rPr lang="en-US" altLang="ko-KR" sz="1600" dirty="0">
                <a:latin typeface="12롯데마트드림Medium"/>
              </a:rPr>
              <a:t>/</a:t>
            </a:r>
            <a:r>
              <a:rPr lang="ko-KR" altLang="en-US" sz="1600" dirty="0">
                <a:latin typeface="12롯데마트드림Medium"/>
              </a:rPr>
              <a:t> </a:t>
            </a:r>
            <a:r>
              <a:rPr lang="en-US" altLang="ko-KR" sz="1600" dirty="0">
                <a:latin typeface="12롯데마트드림Medium"/>
              </a:rPr>
              <a:t>5</a:t>
            </a:r>
            <a:r>
              <a:rPr lang="ko-KR" altLang="en-US" sz="1600" dirty="0">
                <a:latin typeface="12롯데마트드림Medium"/>
              </a:rPr>
              <a:t>개</a:t>
            </a:r>
            <a:r>
              <a:rPr lang="en-US" altLang="ko-KR" sz="1600" dirty="0">
                <a:latin typeface="12롯데마트드림Medium"/>
              </a:rPr>
              <a:t>(6))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12롯데마트드림Medium"/>
              </a:rPr>
              <a:t>Logistic Regression</a:t>
            </a:r>
            <a:r>
              <a:rPr lang="ko-KR" altLang="en-US" sz="1600" dirty="0">
                <a:latin typeface="12롯데마트드림Medium"/>
              </a:rPr>
              <a:t> 결과 선정된 조합과의 교집합</a:t>
            </a:r>
            <a:endParaRPr lang="en-US" altLang="ko-KR" sz="1600" dirty="0">
              <a:latin typeface="12롯데마트드림Medium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8841398-EACA-0347-9293-649566113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421447"/>
              </p:ext>
            </p:extLst>
          </p:nvPr>
        </p:nvGraphicFramePr>
        <p:xfrm>
          <a:off x="6822099" y="6006672"/>
          <a:ext cx="456244" cy="27821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6244">
                  <a:extLst>
                    <a:ext uri="{9D8B030D-6E8A-4147-A177-3AD203B41FA5}">
                      <a16:colId xmlns:a16="http://schemas.microsoft.com/office/drawing/2014/main" val="3349167091"/>
                    </a:ext>
                  </a:extLst>
                </a:gridCol>
              </a:tblGrid>
              <a:tr h="278218">
                <a:tc>
                  <a:txBody>
                    <a:bodyPr/>
                    <a:lstStyle/>
                    <a:p>
                      <a:pPr algn="ctr"/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673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77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9700" y="2364468"/>
            <a:ext cx="410555" cy="206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직각 삼각형 5"/>
          <p:cNvSpPr/>
          <p:nvPr/>
        </p:nvSpPr>
        <p:spPr>
          <a:xfrm>
            <a:off x="5079697" y="2364468"/>
            <a:ext cx="206400" cy="2064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5126487" y="2364850"/>
            <a:ext cx="206400" cy="2064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5327915" y="2364467"/>
            <a:ext cx="2040244" cy="205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4667529" y="2324587"/>
            <a:ext cx="1245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04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54F11-66A0-4001-8E76-82D44A7BB9F0}"/>
              </a:ext>
            </a:extLst>
          </p:cNvPr>
          <p:cNvSpPr txBox="1"/>
          <p:nvPr/>
        </p:nvSpPr>
        <p:spPr>
          <a:xfrm>
            <a:off x="2864683" y="2890391"/>
            <a:ext cx="60976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Results for</a:t>
            </a:r>
          </a:p>
          <a:p>
            <a:pPr algn="ctr"/>
            <a:r>
              <a:rPr lang="en-US" altLang="ko-KR" sz="3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markers selected by LR</a:t>
            </a:r>
          </a:p>
        </p:txBody>
      </p:sp>
    </p:spTree>
    <p:extLst>
      <p:ext uri="{BB962C8B-B14F-4D97-AF65-F5344CB8AC3E}">
        <p14:creationId xmlns:p14="http://schemas.microsoft.com/office/powerpoint/2010/main" val="237201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503567" y="296511"/>
            <a:ext cx="3598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04. Results for markers selected by LR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80EC51-C5BA-4CC3-A221-BB379E887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12" r="420" b="11318"/>
          <a:stretch/>
        </p:blipFill>
        <p:spPr>
          <a:xfrm>
            <a:off x="5766945" y="910442"/>
            <a:ext cx="264695" cy="50239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85A195-3A97-46C4-B30C-DE12F5228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9391970" y="1432917"/>
            <a:ext cx="2188345" cy="3090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DA9AA7-1031-46E0-A4E6-58C1958D0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697626" y="1741984"/>
            <a:ext cx="2188345" cy="3090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BCD208F-B30E-4520-8F69-CBEDDE293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400847" y="2103843"/>
            <a:ext cx="2188345" cy="3090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049F8A0-BD23-4898-AD92-C02DFE8CC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385999" y="2385526"/>
            <a:ext cx="2188345" cy="309067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C6E439A-EBA1-8B49-B941-C4E3D6841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873565"/>
              </p:ext>
            </p:extLst>
          </p:nvPr>
        </p:nvGraphicFramePr>
        <p:xfrm>
          <a:off x="1064302" y="923593"/>
          <a:ext cx="10103372" cy="5637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5277">
                  <a:extLst>
                    <a:ext uri="{9D8B030D-6E8A-4147-A177-3AD203B41FA5}">
                      <a16:colId xmlns:a16="http://schemas.microsoft.com/office/drawing/2014/main" val="2008674564"/>
                    </a:ext>
                  </a:extLst>
                </a:gridCol>
                <a:gridCol w="3455809">
                  <a:extLst>
                    <a:ext uri="{9D8B030D-6E8A-4147-A177-3AD203B41FA5}">
                      <a16:colId xmlns:a16="http://schemas.microsoft.com/office/drawing/2014/main" val="2328874701"/>
                    </a:ext>
                  </a:extLst>
                </a:gridCol>
                <a:gridCol w="717824">
                  <a:extLst>
                    <a:ext uri="{9D8B030D-6E8A-4147-A177-3AD203B41FA5}">
                      <a16:colId xmlns:a16="http://schemas.microsoft.com/office/drawing/2014/main" val="431714668"/>
                    </a:ext>
                  </a:extLst>
                </a:gridCol>
                <a:gridCol w="761407">
                  <a:extLst>
                    <a:ext uri="{9D8B030D-6E8A-4147-A177-3AD203B41FA5}">
                      <a16:colId xmlns:a16="http://schemas.microsoft.com/office/drawing/2014/main" val="1010983420"/>
                    </a:ext>
                  </a:extLst>
                </a:gridCol>
                <a:gridCol w="707570">
                  <a:extLst>
                    <a:ext uri="{9D8B030D-6E8A-4147-A177-3AD203B41FA5}">
                      <a16:colId xmlns:a16="http://schemas.microsoft.com/office/drawing/2014/main" val="2178049269"/>
                    </a:ext>
                  </a:extLst>
                </a:gridCol>
                <a:gridCol w="769097">
                  <a:extLst>
                    <a:ext uri="{9D8B030D-6E8A-4147-A177-3AD203B41FA5}">
                      <a16:colId xmlns:a16="http://schemas.microsoft.com/office/drawing/2014/main" val="1298686760"/>
                    </a:ext>
                  </a:extLst>
                </a:gridCol>
                <a:gridCol w="769097">
                  <a:extLst>
                    <a:ext uri="{9D8B030D-6E8A-4147-A177-3AD203B41FA5}">
                      <a16:colId xmlns:a16="http://schemas.microsoft.com/office/drawing/2014/main" val="491975882"/>
                    </a:ext>
                  </a:extLst>
                </a:gridCol>
                <a:gridCol w="769097">
                  <a:extLst>
                    <a:ext uri="{9D8B030D-6E8A-4147-A177-3AD203B41FA5}">
                      <a16:colId xmlns:a16="http://schemas.microsoft.com/office/drawing/2014/main" val="904870984"/>
                    </a:ext>
                  </a:extLst>
                </a:gridCol>
                <a:gridCol w="769097">
                  <a:extLst>
                    <a:ext uri="{9D8B030D-6E8A-4147-A177-3AD203B41FA5}">
                      <a16:colId xmlns:a16="http://schemas.microsoft.com/office/drawing/2014/main" val="160434545"/>
                    </a:ext>
                  </a:extLst>
                </a:gridCol>
                <a:gridCol w="769097">
                  <a:extLst>
                    <a:ext uri="{9D8B030D-6E8A-4147-A177-3AD203B41FA5}">
                      <a16:colId xmlns:a16="http://schemas.microsoft.com/office/drawing/2014/main" val="743935261"/>
                    </a:ext>
                  </a:extLst>
                </a:gridCol>
              </a:tblGrid>
              <a:tr h="455829"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Number</a:t>
                      </a:r>
                      <a:endParaRPr lang="en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Model</a:t>
                      </a:r>
                      <a:endParaRPr lang="en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Prediction Model</a:t>
                      </a:r>
                      <a:endParaRPr lang="en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All Positive Beta</a:t>
                      </a:r>
                      <a:endParaRPr lang="en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AUC_train</a:t>
                      </a:r>
                      <a:endParaRPr lang="en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AUC_val</a:t>
                      </a:r>
                      <a:endParaRPr lang="en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AUC_test1</a:t>
                      </a:r>
                      <a:endParaRPr lang="en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AUC_test2</a:t>
                      </a:r>
                      <a:endParaRPr lang="en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AUC_test3</a:t>
                      </a:r>
                      <a:endParaRPr lang="en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AUC_test4</a:t>
                      </a:r>
                      <a:endParaRPr lang="en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extLst>
                  <a:ext uri="{0D108BD9-81ED-4DB2-BD59-A6C34878D82A}">
                    <a16:rowId xmlns:a16="http://schemas.microsoft.com/office/drawing/2014/main" val="2483506241"/>
                  </a:ext>
                </a:extLst>
              </a:tr>
              <a:tr h="21591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3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" sz="1050" u="none" strike="noStrike">
                          <a:effectLst/>
                        </a:rPr>
                        <a:t>CA19_9 + TTR + LRG1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LR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FALSE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0.919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0.916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0.934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0.878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0.889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0.804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extLst>
                  <a:ext uri="{0D108BD9-81ED-4DB2-BD59-A6C34878D82A}">
                    <a16:rowId xmlns:a16="http://schemas.microsoft.com/office/drawing/2014/main" val="3801778709"/>
                  </a:ext>
                </a:extLst>
              </a:tr>
              <a:tr h="215919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SVM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0.913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0.871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0.915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0.857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0.870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0.755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extLst>
                  <a:ext uri="{0D108BD9-81ED-4DB2-BD59-A6C34878D82A}">
                    <a16:rowId xmlns:a16="http://schemas.microsoft.com/office/drawing/2014/main" val="3016448378"/>
                  </a:ext>
                </a:extLst>
              </a:tr>
              <a:tr h="215919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RF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1.000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0.914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0.935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0.897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0.895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0.806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extLst>
                  <a:ext uri="{0D108BD9-81ED-4DB2-BD59-A6C34878D82A}">
                    <a16:rowId xmlns:a16="http://schemas.microsoft.com/office/drawing/2014/main" val="2502280361"/>
                  </a:ext>
                </a:extLst>
              </a:tr>
              <a:tr h="215919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DNN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0.932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0.910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0.791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extLst>
                  <a:ext uri="{0D108BD9-81ED-4DB2-BD59-A6C34878D82A}">
                    <a16:rowId xmlns:a16="http://schemas.microsoft.com/office/drawing/2014/main" val="3392190667"/>
                  </a:ext>
                </a:extLst>
              </a:tr>
              <a:tr h="215919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MARS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0.804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0.933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0.886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0.899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0.797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extLst>
                  <a:ext uri="{0D108BD9-81ED-4DB2-BD59-A6C34878D82A}">
                    <a16:rowId xmlns:a16="http://schemas.microsoft.com/office/drawing/2014/main" val="940168571"/>
                  </a:ext>
                </a:extLst>
              </a:tr>
              <a:tr h="215919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GAM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0.922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0.915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0.932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0.876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0.886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0.797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extLst>
                  <a:ext uri="{0D108BD9-81ED-4DB2-BD59-A6C34878D82A}">
                    <a16:rowId xmlns:a16="http://schemas.microsoft.com/office/drawing/2014/main" val="830076800"/>
                  </a:ext>
                </a:extLst>
              </a:tr>
              <a:tr h="21591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3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" sz="1050" u="none" strike="noStrike">
                          <a:effectLst/>
                        </a:rPr>
                        <a:t>CA19_9 + IGFBP2 + HSPG2</a:t>
                      </a:r>
                      <a:endParaRPr lang="en" sz="105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LR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TRUE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0.928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0.927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0.942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0.917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0.830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extLst>
                  <a:ext uri="{0D108BD9-81ED-4DB2-BD59-A6C34878D82A}">
                    <a16:rowId xmlns:a16="http://schemas.microsoft.com/office/drawing/2014/main" val="423396398"/>
                  </a:ext>
                </a:extLst>
              </a:tr>
              <a:tr h="215919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SVM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0.935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0.879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0.909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0.908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0.938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0.806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extLst>
                  <a:ext uri="{0D108BD9-81ED-4DB2-BD59-A6C34878D82A}">
                    <a16:rowId xmlns:a16="http://schemas.microsoft.com/office/drawing/2014/main" val="524646379"/>
                  </a:ext>
                </a:extLst>
              </a:tr>
              <a:tr h="215919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RF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1.000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0.917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0.947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0.932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0.945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0.842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extLst>
                  <a:ext uri="{0D108BD9-81ED-4DB2-BD59-A6C34878D82A}">
                    <a16:rowId xmlns:a16="http://schemas.microsoft.com/office/drawing/2014/main" val="3765434991"/>
                  </a:ext>
                </a:extLst>
              </a:tr>
              <a:tr h="215919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DNN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0.972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0.910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0.927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0.952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0.834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extLst>
                  <a:ext uri="{0D108BD9-81ED-4DB2-BD59-A6C34878D82A}">
                    <a16:rowId xmlns:a16="http://schemas.microsoft.com/office/drawing/2014/main" val="1504998419"/>
                  </a:ext>
                </a:extLst>
              </a:tr>
              <a:tr h="215919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MARS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0.932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0.770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0.938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0.925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0.823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extLst>
                  <a:ext uri="{0D108BD9-81ED-4DB2-BD59-A6C34878D82A}">
                    <a16:rowId xmlns:a16="http://schemas.microsoft.com/office/drawing/2014/main" val="1595072474"/>
                  </a:ext>
                </a:extLst>
              </a:tr>
              <a:tr h="215919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GAM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0.937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0.836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extLst>
                  <a:ext uri="{0D108BD9-81ED-4DB2-BD59-A6C34878D82A}">
                    <a16:rowId xmlns:a16="http://schemas.microsoft.com/office/drawing/2014/main" val="4040710462"/>
                  </a:ext>
                </a:extLst>
              </a:tr>
              <a:tr h="215919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4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" sz="1050" u="none" strike="noStrike">
                          <a:effectLst/>
                        </a:rPr>
                        <a:t>CA19_9 + IGFBP2 + HSPG2 + THBS1</a:t>
                      </a:r>
                      <a:endParaRPr lang="en" sz="105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LR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TRUE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0.932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0.943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0.908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0.836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extLst>
                  <a:ext uri="{0D108BD9-81ED-4DB2-BD59-A6C34878D82A}">
                    <a16:rowId xmlns:a16="http://schemas.microsoft.com/office/drawing/2014/main" val="3807722464"/>
                  </a:ext>
                </a:extLst>
              </a:tr>
              <a:tr h="215919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SVM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0.942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0.894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0.917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0.877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0.867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0.859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extLst>
                  <a:ext uri="{0D108BD9-81ED-4DB2-BD59-A6C34878D82A}">
                    <a16:rowId xmlns:a16="http://schemas.microsoft.com/office/drawing/2014/main" val="3141852166"/>
                  </a:ext>
                </a:extLst>
              </a:tr>
              <a:tr h="215919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RF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1.000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0.935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0.958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0.884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extLst>
                  <a:ext uri="{0D108BD9-81ED-4DB2-BD59-A6C34878D82A}">
                    <a16:rowId xmlns:a16="http://schemas.microsoft.com/office/drawing/2014/main" val="51059953"/>
                  </a:ext>
                </a:extLst>
              </a:tr>
              <a:tr h="215919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DNN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0.980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0.937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0.932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0.925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0.942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0.845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extLst>
                  <a:ext uri="{0D108BD9-81ED-4DB2-BD59-A6C34878D82A}">
                    <a16:rowId xmlns:a16="http://schemas.microsoft.com/office/drawing/2014/main" val="1480576794"/>
                  </a:ext>
                </a:extLst>
              </a:tr>
              <a:tr h="215919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MARS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0.729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0.951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0.918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0.919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0.861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extLst>
                  <a:ext uri="{0D108BD9-81ED-4DB2-BD59-A6C34878D82A}">
                    <a16:rowId xmlns:a16="http://schemas.microsoft.com/office/drawing/2014/main" val="40043074"/>
                  </a:ext>
                </a:extLst>
              </a:tr>
              <a:tr h="215919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GAM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0.956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0.945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0.905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0.923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0.855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extLst>
                  <a:ext uri="{0D108BD9-81ED-4DB2-BD59-A6C34878D82A}">
                    <a16:rowId xmlns:a16="http://schemas.microsoft.com/office/drawing/2014/main" val="2513868677"/>
                  </a:ext>
                </a:extLst>
              </a:tr>
              <a:tr h="215919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" sz="1050" u="none" strike="noStrike">
                          <a:effectLst/>
                        </a:rPr>
                        <a:t>CA19_9 + MBL2 + IGFBP2 + HSPG2</a:t>
                      </a:r>
                      <a:endParaRPr lang="en" sz="105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LR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TRUE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0.927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0.945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0.928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0.942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0.839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extLst>
                  <a:ext uri="{0D108BD9-81ED-4DB2-BD59-A6C34878D82A}">
                    <a16:rowId xmlns:a16="http://schemas.microsoft.com/office/drawing/2014/main" val="2666396851"/>
                  </a:ext>
                </a:extLst>
              </a:tr>
              <a:tr h="215919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SVM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0.925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0.871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0.914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0.906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0.922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0.825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extLst>
                  <a:ext uri="{0D108BD9-81ED-4DB2-BD59-A6C34878D82A}">
                    <a16:rowId xmlns:a16="http://schemas.microsoft.com/office/drawing/2014/main" val="1466145471"/>
                  </a:ext>
                </a:extLst>
              </a:tr>
              <a:tr h="215919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RF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1.000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0.922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0.947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0.840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extLst>
                  <a:ext uri="{0D108BD9-81ED-4DB2-BD59-A6C34878D82A}">
                    <a16:rowId xmlns:a16="http://schemas.microsoft.com/office/drawing/2014/main" val="2127685612"/>
                  </a:ext>
                </a:extLst>
              </a:tr>
              <a:tr h="215919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DNN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0.981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0.947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0.934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0.935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0.836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extLst>
                  <a:ext uri="{0D108BD9-81ED-4DB2-BD59-A6C34878D82A}">
                    <a16:rowId xmlns:a16="http://schemas.microsoft.com/office/drawing/2014/main" val="103711150"/>
                  </a:ext>
                </a:extLst>
              </a:tr>
              <a:tr h="215919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MARS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0.932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0.777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0.938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0.925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0.823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extLst>
                  <a:ext uri="{0D108BD9-81ED-4DB2-BD59-A6C34878D82A}">
                    <a16:rowId xmlns:a16="http://schemas.microsoft.com/office/drawing/2014/main" val="2109477147"/>
                  </a:ext>
                </a:extLst>
              </a:tr>
              <a:tr h="215919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GAM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0.944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0.935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0.944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 dirty="0">
                          <a:effectLst/>
                        </a:rPr>
                        <a:t>0.837</a:t>
                      </a:r>
                      <a:endParaRPr lang="en-US" altLang="ko-Kore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extLst>
                  <a:ext uri="{0D108BD9-81ED-4DB2-BD59-A6C34878D82A}">
                    <a16:rowId xmlns:a16="http://schemas.microsoft.com/office/drawing/2014/main" val="4164264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12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503567" y="296511"/>
            <a:ext cx="3598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04. Results for markers selected by LR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80EC51-C5BA-4CC3-A221-BB379E887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12" r="420" b="11318"/>
          <a:stretch/>
        </p:blipFill>
        <p:spPr>
          <a:xfrm>
            <a:off x="5766945" y="910442"/>
            <a:ext cx="264695" cy="50239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85A195-3A97-46C4-B30C-DE12F5228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9391970" y="1432917"/>
            <a:ext cx="2188345" cy="3090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DA9AA7-1031-46E0-A4E6-58C1958D0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697626" y="1741984"/>
            <a:ext cx="2188345" cy="3090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BCD208F-B30E-4520-8F69-CBEDDE293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400847" y="2103843"/>
            <a:ext cx="2188345" cy="3090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049F8A0-BD23-4898-AD92-C02DFE8CC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385999" y="2385526"/>
            <a:ext cx="2188345" cy="309067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E721871-8EA6-024E-9248-5A94716B9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187151"/>
              </p:ext>
            </p:extLst>
          </p:nvPr>
        </p:nvGraphicFramePr>
        <p:xfrm>
          <a:off x="826361" y="1587450"/>
          <a:ext cx="10515601" cy="4099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382">
                  <a:extLst>
                    <a:ext uri="{9D8B030D-6E8A-4147-A177-3AD203B41FA5}">
                      <a16:colId xmlns:a16="http://schemas.microsoft.com/office/drawing/2014/main" val="3614696196"/>
                    </a:ext>
                  </a:extLst>
                </a:gridCol>
                <a:gridCol w="3596810">
                  <a:extLst>
                    <a:ext uri="{9D8B030D-6E8A-4147-A177-3AD203B41FA5}">
                      <a16:colId xmlns:a16="http://schemas.microsoft.com/office/drawing/2014/main" val="578885584"/>
                    </a:ext>
                  </a:extLst>
                </a:gridCol>
                <a:gridCol w="747112">
                  <a:extLst>
                    <a:ext uri="{9D8B030D-6E8A-4147-A177-3AD203B41FA5}">
                      <a16:colId xmlns:a16="http://schemas.microsoft.com/office/drawing/2014/main" val="4092830170"/>
                    </a:ext>
                  </a:extLst>
                </a:gridCol>
                <a:gridCol w="792473">
                  <a:extLst>
                    <a:ext uri="{9D8B030D-6E8A-4147-A177-3AD203B41FA5}">
                      <a16:colId xmlns:a16="http://schemas.microsoft.com/office/drawing/2014/main" val="152193796"/>
                    </a:ext>
                  </a:extLst>
                </a:gridCol>
                <a:gridCol w="736439">
                  <a:extLst>
                    <a:ext uri="{9D8B030D-6E8A-4147-A177-3AD203B41FA5}">
                      <a16:colId xmlns:a16="http://schemas.microsoft.com/office/drawing/2014/main" val="1661625053"/>
                    </a:ext>
                  </a:extLst>
                </a:gridCol>
                <a:gridCol w="800477">
                  <a:extLst>
                    <a:ext uri="{9D8B030D-6E8A-4147-A177-3AD203B41FA5}">
                      <a16:colId xmlns:a16="http://schemas.microsoft.com/office/drawing/2014/main" val="4194064697"/>
                    </a:ext>
                  </a:extLst>
                </a:gridCol>
                <a:gridCol w="800477">
                  <a:extLst>
                    <a:ext uri="{9D8B030D-6E8A-4147-A177-3AD203B41FA5}">
                      <a16:colId xmlns:a16="http://schemas.microsoft.com/office/drawing/2014/main" val="844166466"/>
                    </a:ext>
                  </a:extLst>
                </a:gridCol>
                <a:gridCol w="800477">
                  <a:extLst>
                    <a:ext uri="{9D8B030D-6E8A-4147-A177-3AD203B41FA5}">
                      <a16:colId xmlns:a16="http://schemas.microsoft.com/office/drawing/2014/main" val="2124801183"/>
                    </a:ext>
                  </a:extLst>
                </a:gridCol>
                <a:gridCol w="800477">
                  <a:extLst>
                    <a:ext uri="{9D8B030D-6E8A-4147-A177-3AD203B41FA5}">
                      <a16:colId xmlns:a16="http://schemas.microsoft.com/office/drawing/2014/main" val="1514058205"/>
                    </a:ext>
                  </a:extLst>
                </a:gridCol>
                <a:gridCol w="800477">
                  <a:extLst>
                    <a:ext uri="{9D8B030D-6E8A-4147-A177-3AD203B41FA5}">
                      <a16:colId xmlns:a16="http://schemas.microsoft.com/office/drawing/2014/main" val="1015596255"/>
                    </a:ext>
                  </a:extLst>
                </a:gridCol>
              </a:tblGrid>
              <a:tr h="227730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5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" sz="1050" u="none" strike="noStrike">
                          <a:effectLst/>
                        </a:rPr>
                        <a:t>CA19_9 + MBL2 + IGFBP2 + HSPG2 + THBS1</a:t>
                      </a:r>
                      <a:endParaRPr lang="en" sz="105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LR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TRUE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0.933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0.948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0.916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0.848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extLst>
                  <a:ext uri="{0D108BD9-81ED-4DB2-BD59-A6C34878D82A}">
                    <a16:rowId xmlns:a16="http://schemas.microsoft.com/office/drawing/2014/main" val="1087536812"/>
                  </a:ext>
                </a:extLst>
              </a:tr>
              <a:tr h="22773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SVM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0.950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0.877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0.905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0.880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0.866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0.823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extLst>
                  <a:ext uri="{0D108BD9-81ED-4DB2-BD59-A6C34878D82A}">
                    <a16:rowId xmlns:a16="http://schemas.microsoft.com/office/drawing/2014/main" val="3975495300"/>
                  </a:ext>
                </a:extLst>
              </a:tr>
              <a:tr h="22773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RF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1.000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0.957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0.938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0.881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extLst>
                  <a:ext uri="{0D108BD9-81ED-4DB2-BD59-A6C34878D82A}">
                    <a16:rowId xmlns:a16="http://schemas.microsoft.com/office/drawing/2014/main" val="1533697545"/>
                  </a:ext>
                </a:extLst>
              </a:tr>
              <a:tr h="22773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DNN</a:t>
                      </a:r>
                      <a:endParaRPr lang="en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ore-KR" altLang="en-US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0.986</a:t>
                      </a:r>
                      <a:endParaRPr lang="en-US" altLang="ko-Kore-KR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0.931</a:t>
                      </a:r>
                      <a:endParaRPr lang="en-US" altLang="ko-Kore-KR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0.930</a:t>
                      </a:r>
                      <a:endParaRPr lang="en-US" altLang="ko-Kore-KR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0.902</a:t>
                      </a:r>
                      <a:endParaRPr lang="en-US" altLang="ko-Kore-KR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0.945</a:t>
                      </a:r>
                      <a:endParaRPr lang="en-US" altLang="ko-Kore-KR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0.889</a:t>
                      </a:r>
                      <a:endParaRPr lang="en-US" altLang="ko-Kore-KR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extLst>
                  <a:ext uri="{0D108BD9-81ED-4DB2-BD59-A6C34878D82A}">
                    <a16:rowId xmlns:a16="http://schemas.microsoft.com/office/drawing/2014/main" val="1434840821"/>
                  </a:ext>
                </a:extLst>
              </a:tr>
              <a:tr h="22773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MARS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0.729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0.951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0.918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0.919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0.861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extLst>
                  <a:ext uri="{0D108BD9-81ED-4DB2-BD59-A6C34878D82A}">
                    <a16:rowId xmlns:a16="http://schemas.microsoft.com/office/drawing/2014/main" val="1477637717"/>
                  </a:ext>
                </a:extLst>
              </a:tr>
              <a:tr h="22773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GAM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0.959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0.944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0.909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0.853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extLst>
                  <a:ext uri="{0D108BD9-81ED-4DB2-BD59-A6C34878D82A}">
                    <a16:rowId xmlns:a16="http://schemas.microsoft.com/office/drawing/2014/main" val="2607558131"/>
                  </a:ext>
                </a:extLst>
              </a:tr>
              <a:tr h="22773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" sz="1050" u="none" strike="noStrike">
                          <a:effectLst/>
                        </a:rPr>
                        <a:t>CA19_9 + IFRD1 + IGFBP2 + HSPG2 + THBS1</a:t>
                      </a:r>
                      <a:endParaRPr lang="en" sz="105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LR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TRUE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0.933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0.911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0.934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0.831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extLst>
                  <a:ext uri="{0D108BD9-81ED-4DB2-BD59-A6C34878D82A}">
                    <a16:rowId xmlns:a16="http://schemas.microsoft.com/office/drawing/2014/main" val="565702382"/>
                  </a:ext>
                </a:extLst>
              </a:tr>
              <a:tr h="22773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SVM</a:t>
                      </a:r>
                      <a:endParaRPr lang="en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ore-KR" altLang="en-US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>
                          <a:solidFill>
                            <a:srgbClr val="FF0000"/>
                          </a:solidFill>
                          <a:effectLst/>
                        </a:rPr>
                        <a:t>0.954</a:t>
                      </a:r>
                      <a:endParaRPr lang="en-US" altLang="ko-Kore-KR" sz="105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>
                          <a:solidFill>
                            <a:srgbClr val="FF0000"/>
                          </a:solidFill>
                          <a:effectLst/>
                        </a:rPr>
                        <a:t>0.885</a:t>
                      </a:r>
                      <a:endParaRPr lang="en-US" altLang="ko-Kore-KR" sz="105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>
                          <a:solidFill>
                            <a:srgbClr val="FF0000"/>
                          </a:solidFill>
                          <a:effectLst/>
                        </a:rPr>
                        <a:t>0.949</a:t>
                      </a:r>
                      <a:endParaRPr lang="en-US" altLang="ko-Kore-KR" sz="105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>
                          <a:solidFill>
                            <a:srgbClr val="FF0000"/>
                          </a:solidFill>
                          <a:effectLst/>
                        </a:rPr>
                        <a:t>0.914</a:t>
                      </a:r>
                      <a:endParaRPr lang="en-US" altLang="ko-Kore-KR" sz="105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>
                          <a:solidFill>
                            <a:srgbClr val="FF0000"/>
                          </a:solidFill>
                          <a:effectLst/>
                        </a:rPr>
                        <a:t>0.943</a:t>
                      </a:r>
                      <a:endParaRPr lang="en-US" altLang="ko-Kore-KR" sz="105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>
                          <a:solidFill>
                            <a:srgbClr val="FF0000"/>
                          </a:solidFill>
                          <a:effectLst/>
                        </a:rPr>
                        <a:t>0.906</a:t>
                      </a:r>
                      <a:endParaRPr lang="en-US" altLang="ko-Kore-KR" sz="105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extLst>
                  <a:ext uri="{0D108BD9-81ED-4DB2-BD59-A6C34878D82A}">
                    <a16:rowId xmlns:a16="http://schemas.microsoft.com/office/drawing/2014/main" val="405682520"/>
                  </a:ext>
                </a:extLst>
              </a:tr>
              <a:tr h="22773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b="1" u="none" strike="noStrike">
                          <a:solidFill>
                            <a:srgbClr val="FF0000"/>
                          </a:solidFill>
                          <a:effectLst/>
                        </a:rPr>
                        <a:t>RF</a:t>
                      </a:r>
                      <a:endParaRPr lang="en" sz="105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ore-KR" altLang="en-US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1.000</a:t>
                      </a:r>
                      <a:endParaRPr lang="en-US" altLang="ko-Kore-KR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0.943</a:t>
                      </a:r>
                      <a:endParaRPr lang="en-US" altLang="ko-Kore-KR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0.968</a:t>
                      </a:r>
                      <a:endParaRPr lang="en-US" altLang="ko-Kore-KR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0.939</a:t>
                      </a:r>
                      <a:endParaRPr lang="en-US" altLang="ko-Kore-KR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0.958</a:t>
                      </a:r>
                      <a:endParaRPr lang="en-US" altLang="ko-Kore-KR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0.909</a:t>
                      </a:r>
                      <a:endParaRPr lang="en-US" altLang="ko-Kore-KR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extLst>
                  <a:ext uri="{0D108BD9-81ED-4DB2-BD59-A6C34878D82A}">
                    <a16:rowId xmlns:a16="http://schemas.microsoft.com/office/drawing/2014/main" val="1004320992"/>
                  </a:ext>
                </a:extLst>
              </a:tr>
              <a:tr h="22773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DNN</a:t>
                      </a:r>
                      <a:endParaRPr lang="en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ore-KR" altLang="en-US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0.990</a:t>
                      </a:r>
                      <a:endParaRPr lang="en-US" altLang="ko-Kore-KR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0.940</a:t>
                      </a:r>
                      <a:endParaRPr lang="en-US" altLang="ko-Kore-KR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0.928</a:t>
                      </a:r>
                      <a:endParaRPr lang="en-US" altLang="ko-Kore-KR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0.941</a:t>
                      </a:r>
                      <a:endParaRPr lang="en-US" altLang="ko-Kore-KR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0.953</a:t>
                      </a:r>
                      <a:endParaRPr lang="en-US" altLang="ko-Kore-KR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0.890</a:t>
                      </a:r>
                      <a:endParaRPr lang="en-US" altLang="ko-Kore-KR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extLst>
                  <a:ext uri="{0D108BD9-81ED-4DB2-BD59-A6C34878D82A}">
                    <a16:rowId xmlns:a16="http://schemas.microsoft.com/office/drawing/2014/main" val="994307849"/>
                  </a:ext>
                </a:extLst>
              </a:tr>
              <a:tr h="22773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MARS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0.951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0.756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0.910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0.910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0.847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extLst>
                  <a:ext uri="{0D108BD9-81ED-4DB2-BD59-A6C34878D82A}">
                    <a16:rowId xmlns:a16="http://schemas.microsoft.com/office/drawing/2014/main" val="942524811"/>
                  </a:ext>
                </a:extLst>
              </a:tr>
              <a:tr h="22773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GAM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0.957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0.896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0.910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0.847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extLst>
                  <a:ext uri="{0D108BD9-81ED-4DB2-BD59-A6C34878D82A}">
                    <a16:rowId xmlns:a16="http://schemas.microsoft.com/office/drawing/2014/main" val="2020772320"/>
                  </a:ext>
                </a:extLst>
              </a:tr>
              <a:tr h="22773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" sz="1050" u="none" strike="noStrike">
                          <a:effectLst/>
                        </a:rPr>
                        <a:t>CA19_9 + MBL2 + IGFBP2 + HSPG2 + THBS1 + ICAM1</a:t>
                      </a:r>
                      <a:endParaRPr lang="en" sz="105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LR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TRUE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0.933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0.945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0.932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0.843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extLst>
                  <a:ext uri="{0D108BD9-81ED-4DB2-BD59-A6C34878D82A}">
                    <a16:rowId xmlns:a16="http://schemas.microsoft.com/office/drawing/2014/main" val="4183907881"/>
                  </a:ext>
                </a:extLst>
              </a:tr>
              <a:tr h="22773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SVM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0.938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0.883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0.893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0.889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0.849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extLst>
                  <a:ext uri="{0D108BD9-81ED-4DB2-BD59-A6C34878D82A}">
                    <a16:rowId xmlns:a16="http://schemas.microsoft.com/office/drawing/2014/main" val="2513687582"/>
                  </a:ext>
                </a:extLst>
              </a:tr>
              <a:tr h="22773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RF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1.000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0.954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0.876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extLst>
                  <a:ext uri="{0D108BD9-81ED-4DB2-BD59-A6C34878D82A}">
                    <a16:rowId xmlns:a16="http://schemas.microsoft.com/office/drawing/2014/main" val="4083280633"/>
                  </a:ext>
                </a:extLst>
              </a:tr>
              <a:tr h="22773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DNN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0.991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0.942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0.923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0.947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0.841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extLst>
                  <a:ext uri="{0D108BD9-81ED-4DB2-BD59-A6C34878D82A}">
                    <a16:rowId xmlns:a16="http://schemas.microsoft.com/office/drawing/2014/main" val="4224999819"/>
                  </a:ext>
                </a:extLst>
              </a:tr>
              <a:tr h="22773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MARS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0.719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0.951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0.918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0.919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0.861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extLst>
                  <a:ext uri="{0D108BD9-81ED-4DB2-BD59-A6C34878D82A}">
                    <a16:rowId xmlns:a16="http://schemas.microsoft.com/office/drawing/2014/main" val="3670954794"/>
                  </a:ext>
                </a:extLst>
              </a:tr>
              <a:tr h="22773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GAM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0.960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0.932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0.956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0.925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 dirty="0">
                          <a:effectLst/>
                        </a:rPr>
                        <a:t>0.875</a:t>
                      </a:r>
                      <a:endParaRPr lang="en-US" altLang="ko-Kore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extLst>
                  <a:ext uri="{0D108BD9-81ED-4DB2-BD59-A6C34878D82A}">
                    <a16:rowId xmlns:a16="http://schemas.microsoft.com/office/drawing/2014/main" val="1030252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36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05129" y="2787781"/>
            <a:ext cx="4237057" cy="21035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01 Summary of Peptides &amp; Proteins</a:t>
            </a:r>
          </a:p>
          <a:p>
            <a:endParaRPr lang="en-US" altLang="ko-KR" sz="1867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02 Marker</a:t>
            </a:r>
            <a:r>
              <a:rPr lang="ko-KR" altLang="en-US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Selection</a:t>
            </a:r>
            <a:r>
              <a:rPr lang="ko-KR" altLang="en-US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using</a:t>
            </a:r>
            <a:r>
              <a:rPr lang="ko-KR" altLang="en-US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SHAP</a:t>
            </a:r>
            <a:r>
              <a:rPr lang="ko-KR" altLang="en-US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value</a:t>
            </a:r>
          </a:p>
          <a:p>
            <a:endParaRPr lang="en-US" altLang="ko-KR" sz="1867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</a:t>
            </a:r>
            <a:r>
              <a:rPr lang="ko-KR" altLang="en-US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Results compared to </a:t>
            </a:r>
            <a:r>
              <a:rPr lang="en-US" altLang="ko-KR" sz="1867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Oncotarget</a:t>
            </a:r>
            <a:endParaRPr lang="en-US" altLang="ko-KR" sz="1867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1867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1867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05129" y="2141092"/>
            <a:ext cx="723589" cy="30559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2600" y="2141091"/>
            <a:ext cx="1245956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3" b="1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INDEX</a:t>
            </a:r>
            <a:endParaRPr lang="ko-KR" altLang="en-US" sz="1333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>
            <a:off x="4526354" y="2141092"/>
            <a:ext cx="289383" cy="30559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" name="직각 삼각형 10"/>
          <p:cNvSpPr/>
          <p:nvPr/>
        </p:nvSpPr>
        <p:spPr>
          <a:xfrm rot="16200000" flipH="1">
            <a:off x="4556948" y="2144056"/>
            <a:ext cx="311517" cy="305591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65503" y="2141091"/>
            <a:ext cx="1797417" cy="3013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05129" y="4528646"/>
            <a:ext cx="2851291" cy="45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70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503567" y="296511"/>
            <a:ext cx="3598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04. Results for markers selected by LR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80EC51-C5BA-4CC3-A221-BB379E887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12" r="420" b="11318"/>
          <a:stretch/>
        </p:blipFill>
        <p:spPr>
          <a:xfrm>
            <a:off x="5766945" y="910442"/>
            <a:ext cx="264695" cy="50239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85A195-3A97-46C4-B30C-DE12F5228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9391970" y="1432917"/>
            <a:ext cx="2188345" cy="3090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DA9AA7-1031-46E0-A4E6-58C1958D0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697626" y="1741984"/>
            <a:ext cx="2188345" cy="3090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BCD208F-B30E-4520-8F69-CBEDDE293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400847" y="2103843"/>
            <a:ext cx="2188345" cy="3090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049F8A0-BD23-4898-AD92-C02DFE8CC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385999" y="2385526"/>
            <a:ext cx="2188345" cy="3090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02CB00B-4DEC-334A-8859-5DCBEC7171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502" y="879696"/>
            <a:ext cx="8336275" cy="589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2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503567" y="296511"/>
            <a:ext cx="3598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04. Results for markers selected by LR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80EC51-C5BA-4CC3-A221-BB379E887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12" r="420" b="11318"/>
          <a:stretch/>
        </p:blipFill>
        <p:spPr>
          <a:xfrm>
            <a:off x="5766945" y="910442"/>
            <a:ext cx="264695" cy="50239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85A195-3A97-46C4-B30C-DE12F5228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9391970" y="1432917"/>
            <a:ext cx="2188345" cy="3090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DA9AA7-1031-46E0-A4E6-58C1958D0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697626" y="1741984"/>
            <a:ext cx="2188345" cy="3090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BCD208F-B30E-4520-8F69-CBEDDE293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400847" y="2103843"/>
            <a:ext cx="2188345" cy="3090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049F8A0-BD23-4898-AD92-C02DFE8CC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385999" y="2385526"/>
            <a:ext cx="2188345" cy="3090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724AABF-4035-4B44-A2DD-DF93F545F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356" y="807504"/>
            <a:ext cx="8529288" cy="603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6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503567" y="296511"/>
            <a:ext cx="3598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04. Results for markers selected by LR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80EC51-C5BA-4CC3-A221-BB379E887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12" r="420" b="11318"/>
          <a:stretch/>
        </p:blipFill>
        <p:spPr>
          <a:xfrm>
            <a:off x="5766945" y="910442"/>
            <a:ext cx="264695" cy="50239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85A195-3A97-46C4-B30C-DE12F5228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9391970" y="1432917"/>
            <a:ext cx="2188345" cy="3090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DA9AA7-1031-46E0-A4E6-58C1958D0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697626" y="1741984"/>
            <a:ext cx="2188345" cy="3090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BCD208F-B30E-4520-8F69-CBEDDE293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400847" y="2103843"/>
            <a:ext cx="2188345" cy="3090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049F8A0-BD23-4898-AD92-C02DFE8CC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385999" y="2385526"/>
            <a:ext cx="2188345" cy="3090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D5B2909-267C-FB46-B681-6195D9565C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326" y="776557"/>
            <a:ext cx="8439347" cy="597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3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503567" y="296511"/>
            <a:ext cx="3598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04. Results for markers selected by LR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80EC51-C5BA-4CC3-A221-BB379E887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12" r="420" b="11318"/>
          <a:stretch/>
        </p:blipFill>
        <p:spPr>
          <a:xfrm>
            <a:off x="5766945" y="910442"/>
            <a:ext cx="264695" cy="50239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85A195-3A97-46C4-B30C-DE12F5228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9391970" y="1432917"/>
            <a:ext cx="2188345" cy="3090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DA9AA7-1031-46E0-A4E6-58C1958D0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697626" y="1741984"/>
            <a:ext cx="2188345" cy="3090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BCD208F-B30E-4520-8F69-CBEDDE293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400847" y="2103843"/>
            <a:ext cx="2188345" cy="3090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049F8A0-BD23-4898-AD92-C02DFE8CC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385999" y="2385526"/>
            <a:ext cx="2188345" cy="3090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0B52184-D978-0E4A-843A-27F6106003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78" y="726694"/>
            <a:ext cx="8550524" cy="604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7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503567" y="296511"/>
            <a:ext cx="3598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04. Results for markers selected by LR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80EC51-C5BA-4CC3-A221-BB379E887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12" r="420" b="11318"/>
          <a:stretch/>
        </p:blipFill>
        <p:spPr>
          <a:xfrm>
            <a:off x="5766945" y="910442"/>
            <a:ext cx="264695" cy="50239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85A195-3A97-46C4-B30C-DE12F5228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9391970" y="1432917"/>
            <a:ext cx="2188345" cy="3090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DA9AA7-1031-46E0-A4E6-58C1958D0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697626" y="1741984"/>
            <a:ext cx="2188345" cy="3090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BCD208F-B30E-4520-8F69-CBEDDE293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400847" y="2103843"/>
            <a:ext cx="2188345" cy="3090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049F8A0-BD23-4898-AD92-C02DFE8CC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385999" y="2385526"/>
            <a:ext cx="2188345" cy="3090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A38B45D-7496-804C-A730-E1DA4C4EF6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336" y="758965"/>
            <a:ext cx="8469327" cy="59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0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503567" y="296511"/>
            <a:ext cx="3598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04. Results for markers selected by LR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80EC51-C5BA-4CC3-A221-BB379E887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12" r="420" b="11318"/>
          <a:stretch/>
        </p:blipFill>
        <p:spPr>
          <a:xfrm>
            <a:off x="5766945" y="910442"/>
            <a:ext cx="264695" cy="50239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85A195-3A97-46C4-B30C-DE12F5228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9391970" y="1432917"/>
            <a:ext cx="2188345" cy="3090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DA9AA7-1031-46E0-A4E6-58C1958D0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697626" y="1741984"/>
            <a:ext cx="2188345" cy="3090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BCD208F-B30E-4520-8F69-CBEDDE293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400847" y="2103843"/>
            <a:ext cx="2188345" cy="3090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049F8A0-BD23-4898-AD92-C02DFE8CC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385999" y="2385526"/>
            <a:ext cx="2188345" cy="3090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7AE0174-7305-9D48-A1D1-0B569E6020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816" y="711325"/>
            <a:ext cx="8574258" cy="606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2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503567" y="296511"/>
            <a:ext cx="3598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04. Results for markers selected by LR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80EC51-C5BA-4CC3-A221-BB379E887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12" r="420" b="11318"/>
          <a:stretch/>
        </p:blipFill>
        <p:spPr>
          <a:xfrm>
            <a:off x="5766945" y="910442"/>
            <a:ext cx="264695" cy="50239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85A195-3A97-46C4-B30C-DE12F5228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9391970" y="1432917"/>
            <a:ext cx="2188345" cy="3090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DA9AA7-1031-46E0-A4E6-58C1958D0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697626" y="1741984"/>
            <a:ext cx="2188345" cy="3090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BCD208F-B30E-4520-8F69-CBEDDE293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400847" y="2103843"/>
            <a:ext cx="2188345" cy="3090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049F8A0-BD23-4898-AD92-C02DFE8CC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385999" y="2385526"/>
            <a:ext cx="2188345" cy="3090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8C12C0E-8139-ED4C-81ED-5D43322736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018" y="724323"/>
            <a:ext cx="8557254" cy="605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8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851243" y="264017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03. Results Compared to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Oncotarget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80EC51-C5BA-4CC3-A221-BB379E887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12" r="420" b="11318"/>
          <a:stretch/>
        </p:blipFill>
        <p:spPr>
          <a:xfrm>
            <a:off x="5766945" y="910442"/>
            <a:ext cx="264695" cy="50239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85A195-3A97-46C4-B30C-DE12F5228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9391970" y="1432917"/>
            <a:ext cx="2188345" cy="3090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DA9AA7-1031-46E0-A4E6-58C1958D0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697626" y="1741984"/>
            <a:ext cx="2188345" cy="3090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BCD208F-B30E-4520-8F69-CBEDDE293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400847" y="2103843"/>
            <a:ext cx="2188345" cy="3090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049F8A0-BD23-4898-AD92-C02DFE8CC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385999" y="2385526"/>
            <a:ext cx="2188345" cy="30906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3FB654-53DD-9741-BA1B-C3F7C4F42775}"/>
              </a:ext>
            </a:extLst>
          </p:cNvPr>
          <p:cNvSpPr/>
          <p:nvPr/>
        </p:nvSpPr>
        <p:spPr>
          <a:xfrm>
            <a:off x="417113" y="924471"/>
            <a:ext cx="9914365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12롯데마트드림Medium"/>
              </a:rPr>
              <a:t>GUIDE:</a:t>
            </a:r>
            <a:r>
              <a:rPr lang="ko-KR" altLang="en-US" b="1" dirty="0">
                <a:latin typeface="12롯데마트드림Medium"/>
              </a:rPr>
              <a:t> </a:t>
            </a:r>
            <a:r>
              <a:rPr lang="en-US" altLang="ko-KR" b="1" dirty="0">
                <a:latin typeface="12롯데마트드림Medium"/>
              </a:rPr>
              <a:t>univariate split tree model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90CA33A-A43F-3046-A7AC-38F367B04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3834" y="769386"/>
            <a:ext cx="6770915" cy="5390056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BB94E9D3-86A6-9246-9C4D-E5BA5CFDB466}"/>
              </a:ext>
            </a:extLst>
          </p:cNvPr>
          <p:cNvSpPr/>
          <p:nvPr/>
        </p:nvSpPr>
        <p:spPr>
          <a:xfrm>
            <a:off x="6623972" y="936206"/>
            <a:ext cx="1156449" cy="8057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3B276B1-E6C1-CF4F-9566-68C20EFF3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113" y="6314527"/>
            <a:ext cx="11510193" cy="37166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1DD30344-DA23-B543-A62E-AAE850A5B7EE}"/>
              </a:ext>
            </a:extLst>
          </p:cNvPr>
          <p:cNvSpPr/>
          <p:nvPr/>
        </p:nvSpPr>
        <p:spPr>
          <a:xfrm>
            <a:off x="9729522" y="6223178"/>
            <a:ext cx="2197784" cy="4950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65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503567" y="296511"/>
            <a:ext cx="3598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04. Results for markers selected by LR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80EC51-C5BA-4CC3-A221-BB379E887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12" r="420" b="11318"/>
          <a:stretch/>
        </p:blipFill>
        <p:spPr>
          <a:xfrm>
            <a:off x="5766945" y="910442"/>
            <a:ext cx="264695" cy="50239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85A195-3A97-46C4-B30C-DE12F5228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9391970" y="1432917"/>
            <a:ext cx="2188345" cy="3090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DA9AA7-1031-46E0-A4E6-58C1958D0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697626" y="1741984"/>
            <a:ext cx="2188345" cy="3090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BCD208F-B30E-4520-8F69-CBEDDE293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400847" y="2103843"/>
            <a:ext cx="2188345" cy="3090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049F8A0-BD23-4898-AD92-C02DFE8CC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385999" y="2385526"/>
            <a:ext cx="2188345" cy="309067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E721871-8EA6-024E-9248-5A94716B93EA}"/>
              </a:ext>
            </a:extLst>
          </p:cNvPr>
          <p:cNvGraphicFramePr>
            <a:graphicFrameLocks noGrp="1"/>
          </p:cNvGraphicFramePr>
          <p:nvPr/>
        </p:nvGraphicFramePr>
        <p:xfrm>
          <a:off x="826361" y="1587450"/>
          <a:ext cx="10515601" cy="4099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382">
                  <a:extLst>
                    <a:ext uri="{9D8B030D-6E8A-4147-A177-3AD203B41FA5}">
                      <a16:colId xmlns:a16="http://schemas.microsoft.com/office/drawing/2014/main" val="3614696196"/>
                    </a:ext>
                  </a:extLst>
                </a:gridCol>
                <a:gridCol w="3596810">
                  <a:extLst>
                    <a:ext uri="{9D8B030D-6E8A-4147-A177-3AD203B41FA5}">
                      <a16:colId xmlns:a16="http://schemas.microsoft.com/office/drawing/2014/main" val="578885584"/>
                    </a:ext>
                  </a:extLst>
                </a:gridCol>
                <a:gridCol w="747112">
                  <a:extLst>
                    <a:ext uri="{9D8B030D-6E8A-4147-A177-3AD203B41FA5}">
                      <a16:colId xmlns:a16="http://schemas.microsoft.com/office/drawing/2014/main" val="4092830170"/>
                    </a:ext>
                  </a:extLst>
                </a:gridCol>
                <a:gridCol w="792473">
                  <a:extLst>
                    <a:ext uri="{9D8B030D-6E8A-4147-A177-3AD203B41FA5}">
                      <a16:colId xmlns:a16="http://schemas.microsoft.com/office/drawing/2014/main" val="152193796"/>
                    </a:ext>
                  </a:extLst>
                </a:gridCol>
                <a:gridCol w="736439">
                  <a:extLst>
                    <a:ext uri="{9D8B030D-6E8A-4147-A177-3AD203B41FA5}">
                      <a16:colId xmlns:a16="http://schemas.microsoft.com/office/drawing/2014/main" val="1661625053"/>
                    </a:ext>
                  </a:extLst>
                </a:gridCol>
                <a:gridCol w="800477">
                  <a:extLst>
                    <a:ext uri="{9D8B030D-6E8A-4147-A177-3AD203B41FA5}">
                      <a16:colId xmlns:a16="http://schemas.microsoft.com/office/drawing/2014/main" val="4194064697"/>
                    </a:ext>
                  </a:extLst>
                </a:gridCol>
                <a:gridCol w="800477">
                  <a:extLst>
                    <a:ext uri="{9D8B030D-6E8A-4147-A177-3AD203B41FA5}">
                      <a16:colId xmlns:a16="http://schemas.microsoft.com/office/drawing/2014/main" val="844166466"/>
                    </a:ext>
                  </a:extLst>
                </a:gridCol>
                <a:gridCol w="800477">
                  <a:extLst>
                    <a:ext uri="{9D8B030D-6E8A-4147-A177-3AD203B41FA5}">
                      <a16:colId xmlns:a16="http://schemas.microsoft.com/office/drawing/2014/main" val="2124801183"/>
                    </a:ext>
                  </a:extLst>
                </a:gridCol>
                <a:gridCol w="800477">
                  <a:extLst>
                    <a:ext uri="{9D8B030D-6E8A-4147-A177-3AD203B41FA5}">
                      <a16:colId xmlns:a16="http://schemas.microsoft.com/office/drawing/2014/main" val="1514058205"/>
                    </a:ext>
                  </a:extLst>
                </a:gridCol>
                <a:gridCol w="800477">
                  <a:extLst>
                    <a:ext uri="{9D8B030D-6E8A-4147-A177-3AD203B41FA5}">
                      <a16:colId xmlns:a16="http://schemas.microsoft.com/office/drawing/2014/main" val="1015596255"/>
                    </a:ext>
                  </a:extLst>
                </a:gridCol>
              </a:tblGrid>
              <a:tr h="227730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5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" sz="1050" u="none" strike="noStrike">
                          <a:effectLst/>
                        </a:rPr>
                        <a:t>CA19_9 + MBL2 + IGFBP2 + HSPG2 + THBS1</a:t>
                      </a:r>
                      <a:endParaRPr lang="en" sz="105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LR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TRUE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0.933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0.948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0.916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0.848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extLst>
                  <a:ext uri="{0D108BD9-81ED-4DB2-BD59-A6C34878D82A}">
                    <a16:rowId xmlns:a16="http://schemas.microsoft.com/office/drawing/2014/main" val="1087536812"/>
                  </a:ext>
                </a:extLst>
              </a:tr>
              <a:tr h="22773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SVM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0.950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0.877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0.905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0.880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0.866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0.823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extLst>
                  <a:ext uri="{0D108BD9-81ED-4DB2-BD59-A6C34878D82A}">
                    <a16:rowId xmlns:a16="http://schemas.microsoft.com/office/drawing/2014/main" val="3975495300"/>
                  </a:ext>
                </a:extLst>
              </a:tr>
              <a:tr h="22773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RF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1.000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0.957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0.938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0.881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extLst>
                  <a:ext uri="{0D108BD9-81ED-4DB2-BD59-A6C34878D82A}">
                    <a16:rowId xmlns:a16="http://schemas.microsoft.com/office/drawing/2014/main" val="1533697545"/>
                  </a:ext>
                </a:extLst>
              </a:tr>
              <a:tr h="22773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DNN</a:t>
                      </a:r>
                      <a:endParaRPr lang="en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ore-KR" altLang="en-US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0.986</a:t>
                      </a:r>
                      <a:endParaRPr lang="en-US" altLang="ko-Kore-KR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0.931</a:t>
                      </a:r>
                      <a:endParaRPr lang="en-US" altLang="ko-Kore-KR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0.930</a:t>
                      </a:r>
                      <a:endParaRPr lang="en-US" altLang="ko-Kore-KR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0.902</a:t>
                      </a:r>
                      <a:endParaRPr lang="en-US" altLang="ko-Kore-KR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0.945</a:t>
                      </a:r>
                      <a:endParaRPr lang="en-US" altLang="ko-Kore-KR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0.889</a:t>
                      </a:r>
                      <a:endParaRPr lang="en-US" altLang="ko-Kore-KR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extLst>
                  <a:ext uri="{0D108BD9-81ED-4DB2-BD59-A6C34878D82A}">
                    <a16:rowId xmlns:a16="http://schemas.microsoft.com/office/drawing/2014/main" val="1434840821"/>
                  </a:ext>
                </a:extLst>
              </a:tr>
              <a:tr h="22773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MARS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0.729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0.951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0.918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0.919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0.861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extLst>
                  <a:ext uri="{0D108BD9-81ED-4DB2-BD59-A6C34878D82A}">
                    <a16:rowId xmlns:a16="http://schemas.microsoft.com/office/drawing/2014/main" val="1477637717"/>
                  </a:ext>
                </a:extLst>
              </a:tr>
              <a:tr h="22773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GAM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0.959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0.944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0.909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0.853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extLst>
                  <a:ext uri="{0D108BD9-81ED-4DB2-BD59-A6C34878D82A}">
                    <a16:rowId xmlns:a16="http://schemas.microsoft.com/office/drawing/2014/main" val="2607558131"/>
                  </a:ext>
                </a:extLst>
              </a:tr>
              <a:tr h="22773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" sz="1050" u="none" strike="noStrike">
                          <a:effectLst/>
                        </a:rPr>
                        <a:t>CA19_9 + IFRD1 + IGFBP2 + HSPG2 + THBS1</a:t>
                      </a:r>
                      <a:endParaRPr lang="en" sz="105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LR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TRUE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0.933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0.911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0.934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0.831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extLst>
                  <a:ext uri="{0D108BD9-81ED-4DB2-BD59-A6C34878D82A}">
                    <a16:rowId xmlns:a16="http://schemas.microsoft.com/office/drawing/2014/main" val="565702382"/>
                  </a:ext>
                </a:extLst>
              </a:tr>
              <a:tr h="22773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SVM</a:t>
                      </a:r>
                      <a:endParaRPr lang="en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ore-KR" altLang="en-US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>
                          <a:solidFill>
                            <a:srgbClr val="FF0000"/>
                          </a:solidFill>
                          <a:effectLst/>
                        </a:rPr>
                        <a:t>0.954</a:t>
                      </a:r>
                      <a:endParaRPr lang="en-US" altLang="ko-Kore-KR" sz="105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>
                          <a:solidFill>
                            <a:srgbClr val="FF0000"/>
                          </a:solidFill>
                          <a:effectLst/>
                        </a:rPr>
                        <a:t>0.885</a:t>
                      </a:r>
                      <a:endParaRPr lang="en-US" altLang="ko-Kore-KR" sz="105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>
                          <a:solidFill>
                            <a:srgbClr val="FF0000"/>
                          </a:solidFill>
                          <a:effectLst/>
                        </a:rPr>
                        <a:t>0.949</a:t>
                      </a:r>
                      <a:endParaRPr lang="en-US" altLang="ko-Kore-KR" sz="105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>
                          <a:solidFill>
                            <a:srgbClr val="FF0000"/>
                          </a:solidFill>
                          <a:effectLst/>
                        </a:rPr>
                        <a:t>0.914</a:t>
                      </a:r>
                      <a:endParaRPr lang="en-US" altLang="ko-Kore-KR" sz="105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>
                          <a:solidFill>
                            <a:srgbClr val="FF0000"/>
                          </a:solidFill>
                          <a:effectLst/>
                        </a:rPr>
                        <a:t>0.943</a:t>
                      </a:r>
                      <a:endParaRPr lang="en-US" altLang="ko-Kore-KR" sz="105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>
                          <a:solidFill>
                            <a:srgbClr val="FF0000"/>
                          </a:solidFill>
                          <a:effectLst/>
                        </a:rPr>
                        <a:t>0.906</a:t>
                      </a:r>
                      <a:endParaRPr lang="en-US" altLang="ko-Kore-KR" sz="105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extLst>
                  <a:ext uri="{0D108BD9-81ED-4DB2-BD59-A6C34878D82A}">
                    <a16:rowId xmlns:a16="http://schemas.microsoft.com/office/drawing/2014/main" val="405682520"/>
                  </a:ext>
                </a:extLst>
              </a:tr>
              <a:tr h="22773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b="1" u="none" strike="noStrike">
                          <a:solidFill>
                            <a:srgbClr val="FF0000"/>
                          </a:solidFill>
                          <a:effectLst/>
                        </a:rPr>
                        <a:t>RF</a:t>
                      </a:r>
                      <a:endParaRPr lang="en" sz="105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ore-KR" altLang="en-US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1.000</a:t>
                      </a:r>
                      <a:endParaRPr lang="en-US" altLang="ko-Kore-KR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0.943</a:t>
                      </a:r>
                      <a:endParaRPr lang="en-US" altLang="ko-Kore-KR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0.968</a:t>
                      </a:r>
                      <a:endParaRPr lang="en-US" altLang="ko-Kore-KR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0.939</a:t>
                      </a:r>
                      <a:endParaRPr lang="en-US" altLang="ko-Kore-KR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0.958</a:t>
                      </a:r>
                      <a:endParaRPr lang="en-US" altLang="ko-Kore-KR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0.909</a:t>
                      </a:r>
                      <a:endParaRPr lang="en-US" altLang="ko-Kore-KR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extLst>
                  <a:ext uri="{0D108BD9-81ED-4DB2-BD59-A6C34878D82A}">
                    <a16:rowId xmlns:a16="http://schemas.microsoft.com/office/drawing/2014/main" val="1004320992"/>
                  </a:ext>
                </a:extLst>
              </a:tr>
              <a:tr h="22773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DNN</a:t>
                      </a:r>
                      <a:endParaRPr lang="en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ore-KR" altLang="en-US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0.990</a:t>
                      </a:r>
                      <a:endParaRPr lang="en-US" altLang="ko-Kore-KR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0.940</a:t>
                      </a:r>
                      <a:endParaRPr lang="en-US" altLang="ko-Kore-KR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0.928</a:t>
                      </a:r>
                      <a:endParaRPr lang="en-US" altLang="ko-Kore-KR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0.941</a:t>
                      </a:r>
                      <a:endParaRPr lang="en-US" altLang="ko-Kore-KR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0.953</a:t>
                      </a:r>
                      <a:endParaRPr lang="en-US" altLang="ko-Kore-KR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0.890</a:t>
                      </a:r>
                      <a:endParaRPr lang="en-US" altLang="ko-Kore-KR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extLst>
                  <a:ext uri="{0D108BD9-81ED-4DB2-BD59-A6C34878D82A}">
                    <a16:rowId xmlns:a16="http://schemas.microsoft.com/office/drawing/2014/main" val="994307849"/>
                  </a:ext>
                </a:extLst>
              </a:tr>
              <a:tr h="22773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MARS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0.951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0.756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0.910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0.910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0.847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extLst>
                  <a:ext uri="{0D108BD9-81ED-4DB2-BD59-A6C34878D82A}">
                    <a16:rowId xmlns:a16="http://schemas.microsoft.com/office/drawing/2014/main" val="942524811"/>
                  </a:ext>
                </a:extLst>
              </a:tr>
              <a:tr h="22773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GAM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0.957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0.896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0.910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0.847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extLst>
                  <a:ext uri="{0D108BD9-81ED-4DB2-BD59-A6C34878D82A}">
                    <a16:rowId xmlns:a16="http://schemas.microsoft.com/office/drawing/2014/main" val="2020772320"/>
                  </a:ext>
                </a:extLst>
              </a:tr>
              <a:tr h="22773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" sz="1050" u="none" strike="noStrike">
                          <a:effectLst/>
                        </a:rPr>
                        <a:t>CA19_9 + MBL2 + IGFBP2 + HSPG2 + THBS1 + ICAM1</a:t>
                      </a:r>
                      <a:endParaRPr lang="en" sz="105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LR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TRUE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0.933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0.945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0.932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0.843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extLst>
                  <a:ext uri="{0D108BD9-81ED-4DB2-BD59-A6C34878D82A}">
                    <a16:rowId xmlns:a16="http://schemas.microsoft.com/office/drawing/2014/main" val="4183907881"/>
                  </a:ext>
                </a:extLst>
              </a:tr>
              <a:tr h="22773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SVM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0.938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0.883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0.893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0.889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0.849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extLst>
                  <a:ext uri="{0D108BD9-81ED-4DB2-BD59-A6C34878D82A}">
                    <a16:rowId xmlns:a16="http://schemas.microsoft.com/office/drawing/2014/main" val="2513687582"/>
                  </a:ext>
                </a:extLst>
              </a:tr>
              <a:tr h="22773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RF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1.000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0.954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0.876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extLst>
                  <a:ext uri="{0D108BD9-81ED-4DB2-BD59-A6C34878D82A}">
                    <a16:rowId xmlns:a16="http://schemas.microsoft.com/office/drawing/2014/main" val="4083280633"/>
                  </a:ext>
                </a:extLst>
              </a:tr>
              <a:tr h="22773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DNN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0.991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0.942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0.923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0.947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0.841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extLst>
                  <a:ext uri="{0D108BD9-81ED-4DB2-BD59-A6C34878D82A}">
                    <a16:rowId xmlns:a16="http://schemas.microsoft.com/office/drawing/2014/main" val="4224999819"/>
                  </a:ext>
                </a:extLst>
              </a:tr>
              <a:tr h="22773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MARS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0.719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0.951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0.918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0.919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0.861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extLst>
                  <a:ext uri="{0D108BD9-81ED-4DB2-BD59-A6C34878D82A}">
                    <a16:rowId xmlns:a16="http://schemas.microsoft.com/office/drawing/2014/main" val="3670954794"/>
                  </a:ext>
                </a:extLst>
              </a:tr>
              <a:tr h="22773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GAM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0.960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0.932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0.956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0.925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 dirty="0">
                          <a:effectLst/>
                        </a:rPr>
                        <a:t>0.875</a:t>
                      </a:r>
                      <a:endParaRPr lang="en-US" altLang="ko-Kore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extLst>
                  <a:ext uri="{0D108BD9-81ED-4DB2-BD59-A6C34878D82A}">
                    <a16:rowId xmlns:a16="http://schemas.microsoft.com/office/drawing/2014/main" val="1030252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74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503567" y="296511"/>
            <a:ext cx="3598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04. Results for markers selected by LR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80EC51-C5BA-4CC3-A221-BB379E887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12" r="420" b="11318"/>
          <a:stretch/>
        </p:blipFill>
        <p:spPr>
          <a:xfrm>
            <a:off x="5766945" y="910442"/>
            <a:ext cx="264695" cy="50239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85A195-3A97-46C4-B30C-DE12F5228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9391970" y="1432917"/>
            <a:ext cx="2188345" cy="3090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DA9AA7-1031-46E0-A4E6-58C1958D0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697626" y="1741984"/>
            <a:ext cx="2188345" cy="3090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BCD208F-B30E-4520-8F69-CBEDDE293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400847" y="2103843"/>
            <a:ext cx="2188345" cy="3090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049F8A0-BD23-4898-AD92-C02DFE8CC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385999" y="2385526"/>
            <a:ext cx="2188345" cy="30906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0EA0D4C-07E6-9848-B562-D98AFEBD53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43" t="5205"/>
          <a:stretch/>
        </p:blipFill>
        <p:spPr>
          <a:xfrm>
            <a:off x="2756545" y="1137696"/>
            <a:ext cx="2188346" cy="572030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B65A808-4000-F245-A2B3-925AB2AA35F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78" t="4802"/>
          <a:stretch/>
        </p:blipFill>
        <p:spPr>
          <a:xfrm>
            <a:off x="6315220" y="1002666"/>
            <a:ext cx="2188347" cy="577487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07C2A78-9A5E-C041-9154-DAC4D3835A3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935"/>
          <a:stretch/>
        </p:blipFill>
        <p:spPr>
          <a:xfrm>
            <a:off x="589482" y="669672"/>
            <a:ext cx="8574258" cy="36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7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9700" y="2364468"/>
            <a:ext cx="410555" cy="206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직각 삼각형 5"/>
          <p:cNvSpPr/>
          <p:nvPr/>
        </p:nvSpPr>
        <p:spPr>
          <a:xfrm>
            <a:off x="5079697" y="2364468"/>
            <a:ext cx="206400" cy="2064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5126487" y="2364850"/>
            <a:ext cx="206400" cy="2064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5327915" y="2364467"/>
            <a:ext cx="2040244" cy="205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4667529" y="2324587"/>
            <a:ext cx="1245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01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54F11-66A0-4001-8E76-82D44A7BB9F0}"/>
              </a:ext>
            </a:extLst>
          </p:cNvPr>
          <p:cNvSpPr txBox="1"/>
          <p:nvPr/>
        </p:nvSpPr>
        <p:spPr>
          <a:xfrm>
            <a:off x="3047198" y="2844225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Summary of Peptides &amp; Proteins</a:t>
            </a:r>
          </a:p>
        </p:txBody>
      </p:sp>
    </p:spTree>
    <p:extLst>
      <p:ext uri="{BB962C8B-B14F-4D97-AF65-F5344CB8AC3E}">
        <p14:creationId xmlns:p14="http://schemas.microsoft.com/office/powerpoint/2010/main" val="66156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851243" y="264017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03. Results Compared to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Oncotarget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80EC51-C5BA-4CC3-A221-BB379E887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12" r="420" b="11318"/>
          <a:stretch/>
        </p:blipFill>
        <p:spPr>
          <a:xfrm>
            <a:off x="5766945" y="910442"/>
            <a:ext cx="264695" cy="50239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85A195-3A97-46C4-B30C-DE12F5228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9391970" y="1432917"/>
            <a:ext cx="2188345" cy="3090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DA9AA7-1031-46E0-A4E6-58C1958D0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697626" y="1741984"/>
            <a:ext cx="2188345" cy="3090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BCD208F-B30E-4520-8F69-CBEDDE293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400847" y="2103843"/>
            <a:ext cx="2188345" cy="3090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049F8A0-BD23-4898-AD92-C02DFE8CC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385999" y="2385526"/>
            <a:ext cx="2188345" cy="30906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3FB654-53DD-9741-BA1B-C3F7C4F42775}"/>
              </a:ext>
            </a:extLst>
          </p:cNvPr>
          <p:cNvSpPr/>
          <p:nvPr/>
        </p:nvSpPr>
        <p:spPr>
          <a:xfrm>
            <a:off x="1126979" y="1185644"/>
            <a:ext cx="9914365" cy="1944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12롯데마트드림Medium"/>
              </a:rPr>
              <a:t>Future Works: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12롯데마트드림Medium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latin typeface="12롯데마트드림Medium"/>
              </a:rPr>
              <a:t>DNN</a:t>
            </a:r>
            <a:r>
              <a:rPr lang="ko-KR" altLang="en-US" sz="1600" dirty="0" err="1">
                <a:latin typeface="12롯데마트드림Medium"/>
              </a:rPr>
              <a:t>으로</a:t>
            </a:r>
            <a:r>
              <a:rPr lang="ko-KR" altLang="en-US" sz="1600" dirty="0">
                <a:latin typeface="12롯데마트드림Medium"/>
              </a:rPr>
              <a:t> 뽑힌 </a:t>
            </a:r>
            <a:r>
              <a:rPr lang="ko-KR" altLang="en-US" sz="1600" dirty="0" err="1">
                <a:latin typeface="12롯데마트드림Medium"/>
              </a:rPr>
              <a:t>마커</a:t>
            </a:r>
            <a:r>
              <a:rPr lang="ko-KR" altLang="en-US" sz="1600" dirty="0">
                <a:latin typeface="12롯데마트드림Medium"/>
              </a:rPr>
              <a:t> 조합의 전체 </a:t>
            </a:r>
            <a:r>
              <a:rPr lang="en-US" altLang="ko-KR" sz="1600" dirty="0">
                <a:latin typeface="12롯데마트드림Medium"/>
              </a:rPr>
              <a:t>plot</a:t>
            </a:r>
            <a:r>
              <a:rPr lang="ko-KR" altLang="en-US" sz="1600" dirty="0">
                <a:latin typeface="12롯데마트드림Medium"/>
              </a:rPr>
              <a:t> 결과</a:t>
            </a:r>
            <a:endParaRPr lang="en-US" altLang="ko-KR" sz="1600" dirty="0">
              <a:latin typeface="12롯데마트드림Medium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12롯데마트드림Medium"/>
              </a:rPr>
              <a:t>모델 선정 기준</a:t>
            </a:r>
            <a:r>
              <a:rPr lang="en-US" altLang="ko-KR" sz="1600" dirty="0">
                <a:latin typeface="12롯데마트드림Medium"/>
              </a:rPr>
              <a:t>:</a:t>
            </a:r>
            <a:r>
              <a:rPr lang="ko-KR" altLang="en-US" sz="1600" dirty="0">
                <a:latin typeface="12롯데마트드림Medium"/>
              </a:rPr>
              <a:t>  </a:t>
            </a:r>
            <a:r>
              <a:rPr lang="en-US" altLang="ko-KR" sz="1600" dirty="0">
                <a:latin typeface="12롯데마트드림Medium"/>
              </a:rPr>
              <a:t>test1, test2, test3, test4</a:t>
            </a:r>
            <a:r>
              <a:rPr lang="ko-KR" altLang="en-US" sz="1600" dirty="0">
                <a:latin typeface="12롯데마트드림Medium"/>
              </a:rPr>
              <a:t>의 결과를 </a:t>
            </a:r>
            <a:r>
              <a:rPr lang="en-US" altLang="ko-KR" sz="1600" dirty="0">
                <a:latin typeface="12롯데마트드림Medium"/>
              </a:rPr>
              <a:t>weighted average?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latin typeface="12롯데마트드림Medium"/>
              </a:rPr>
              <a:t>Split</a:t>
            </a:r>
            <a:r>
              <a:rPr lang="ko-KR" altLang="en-US" sz="1600" dirty="0">
                <a:latin typeface="12롯데마트드림Medium"/>
              </a:rPr>
              <a:t> 의존성 파악 및 제거</a:t>
            </a:r>
            <a:endParaRPr lang="en-US" altLang="ko-KR" sz="1600" dirty="0">
              <a:latin typeface="12롯데마트드림Medium"/>
            </a:endParaRPr>
          </a:p>
        </p:txBody>
      </p:sp>
    </p:spTree>
    <p:extLst>
      <p:ext uri="{BB962C8B-B14F-4D97-AF65-F5344CB8AC3E}">
        <p14:creationId xmlns:p14="http://schemas.microsoft.com/office/powerpoint/2010/main" val="289869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567038" y="276315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01. Summary of peptides &amp; proteins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5FBCEC92-CCF4-4240-984B-40A8604F7F6E}"/>
              </a:ext>
            </a:extLst>
          </p:cNvPr>
          <p:cNvSpPr txBox="1">
            <a:spLocks/>
          </p:cNvSpPr>
          <p:nvPr/>
        </p:nvSpPr>
        <p:spPr>
          <a:xfrm>
            <a:off x="9678727" y="1931410"/>
            <a:ext cx="2892949" cy="3596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1800" dirty="0">
              <a:latin typeface="12롯데마트드림Medium"/>
            </a:endParaRPr>
          </a:p>
          <a:p>
            <a:r>
              <a:rPr lang="en-US" altLang="ko-KR" sz="1800" dirty="0">
                <a:latin typeface="12롯데마트드림Medium"/>
              </a:rPr>
              <a:t>Unsuitable for kit</a:t>
            </a:r>
          </a:p>
          <a:p>
            <a:endParaRPr lang="en-US" altLang="ko-KR" sz="1800" dirty="0">
              <a:latin typeface="12롯데마트드림Medium"/>
            </a:endParaRPr>
          </a:p>
          <a:p>
            <a:r>
              <a:rPr lang="en-US" altLang="ko-KR" sz="1800" dirty="0">
                <a:latin typeface="12롯데마트드림Medium"/>
              </a:rPr>
              <a:t>Suitable for kit but negatively correlated</a:t>
            </a:r>
          </a:p>
          <a:p>
            <a:endParaRPr lang="en-US" altLang="ko-KR" sz="1800" dirty="0">
              <a:latin typeface="12롯데마트드림Medium"/>
            </a:endParaRPr>
          </a:p>
          <a:p>
            <a:r>
              <a:rPr lang="en-US" altLang="ko-KR" sz="1800" dirty="0">
                <a:latin typeface="12롯데마트드림Medium"/>
              </a:rPr>
              <a:t>Suitable for kit and </a:t>
            </a:r>
          </a:p>
          <a:p>
            <a:r>
              <a:rPr lang="en-US" altLang="ko-KR" sz="1800" dirty="0">
                <a:latin typeface="12롯데마트드림Medium"/>
              </a:rPr>
              <a:t>positively correlated</a:t>
            </a:r>
          </a:p>
          <a:p>
            <a:endParaRPr lang="en-US" altLang="ko-KR" sz="1800" dirty="0">
              <a:latin typeface="12롯데마트드림Medium"/>
            </a:endParaRPr>
          </a:p>
          <a:p>
            <a:endParaRPr lang="en-US" altLang="ko-KR" sz="1800" b="1" dirty="0">
              <a:latin typeface="12롯데마트드림Medium"/>
            </a:endParaRPr>
          </a:p>
          <a:p>
            <a:endParaRPr lang="en-US" altLang="ko-KR" sz="1800" b="1" dirty="0">
              <a:latin typeface="12롯데마트드림Medium"/>
            </a:endParaRPr>
          </a:p>
          <a:p>
            <a:endParaRPr lang="ko-KR" altLang="en-US" sz="4800" dirty="0">
              <a:latin typeface="12롯데마트드림Medium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0509261-6300-4D4A-A8CE-047CFBA44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91601"/>
              </p:ext>
            </p:extLst>
          </p:nvPr>
        </p:nvGraphicFramePr>
        <p:xfrm>
          <a:off x="8921596" y="3714991"/>
          <a:ext cx="456244" cy="27821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6244">
                  <a:extLst>
                    <a:ext uri="{9D8B030D-6E8A-4147-A177-3AD203B41FA5}">
                      <a16:colId xmlns:a16="http://schemas.microsoft.com/office/drawing/2014/main" val="3349167091"/>
                    </a:ext>
                  </a:extLst>
                </a:gridCol>
              </a:tblGrid>
              <a:tr h="278218">
                <a:tc>
                  <a:txBody>
                    <a:bodyPr/>
                    <a:lstStyle/>
                    <a:p>
                      <a:pPr algn="ctr"/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673002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929B99D-185C-CC41-9C74-01BFB3ED3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58277"/>
              </p:ext>
            </p:extLst>
          </p:nvPr>
        </p:nvGraphicFramePr>
        <p:xfrm>
          <a:off x="8921596" y="2320199"/>
          <a:ext cx="456244" cy="27821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6244">
                  <a:extLst>
                    <a:ext uri="{9D8B030D-6E8A-4147-A177-3AD203B41FA5}">
                      <a16:colId xmlns:a16="http://schemas.microsoft.com/office/drawing/2014/main" val="3349167091"/>
                    </a:ext>
                  </a:extLst>
                </a:gridCol>
              </a:tblGrid>
              <a:tr h="278218">
                <a:tc>
                  <a:txBody>
                    <a:bodyPr/>
                    <a:lstStyle/>
                    <a:p>
                      <a:pPr algn="ctr"/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673002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17B2C89-6D22-2444-97E0-156AD4613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459271"/>
              </p:ext>
            </p:extLst>
          </p:nvPr>
        </p:nvGraphicFramePr>
        <p:xfrm>
          <a:off x="8921596" y="2976925"/>
          <a:ext cx="456244" cy="27821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6244">
                  <a:extLst>
                    <a:ext uri="{9D8B030D-6E8A-4147-A177-3AD203B41FA5}">
                      <a16:colId xmlns:a16="http://schemas.microsoft.com/office/drawing/2014/main" val="3349167091"/>
                    </a:ext>
                  </a:extLst>
                </a:gridCol>
              </a:tblGrid>
              <a:tr h="278218">
                <a:tc>
                  <a:txBody>
                    <a:bodyPr/>
                    <a:lstStyle/>
                    <a:p>
                      <a:pPr algn="ctr"/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673002"/>
                  </a:ext>
                </a:extLst>
              </a:tr>
            </a:tbl>
          </a:graphicData>
        </a:graphic>
      </p:graphicFrame>
      <p:sp>
        <p:nvSpPr>
          <p:cNvPr id="26" name="제목 1">
            <a:extLst>
              <a:ext uri="{FF2B5EF4-FFF2-40B4-BE49-F238E27FC236}">
                <a16:creationId xmlns:a16="http://schemas.microsoft.com/office/drawing/2014/main" id="{34EBF611-E3CD-CA47-8623-E37EF30F7DCE}"/>
              </a:ext>
            </a:extLst>
          </p:cNvPr>
          <p:cNvSpPr txBox="1">
            <a:spLocks/>
          </p:cNvSpPr>
          <p:nvPr/>
        </p:nvSpPr>
        <p:spPr>
          <a:xfrm>
            <a:off x="9102259" y="3077145"/>
            <a:ext cx="2892949" cy="3596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1800" dirty="0">
              <a:latin typeface="12롯데마트드림Medium"/>
            </a:endParaRPr>
          </a:p>
          <a:p>
            <a:r>
              <a:rPr lang="en-US" altLang="ko-KR" sz="1400" dirty="0">
                <a:latin typeface="12롯데마트드림Medium"/>
              </a:rPr>
              <a:t>Sign of Correlation was determined by </a:t>
            </a:r>
            <a:r>
              <a:rPr lang="en-US" altLang="ko-KR" sz="1400" b="1" dirty="0">
                <a:latin typeface="12롯데마트드림Medium"/>
              </a:rPr>
              <a:t>single logistic regression</a:t>
            </a:r>
          </a:p>
          <a:p>
            <a:endParaRPr lang="en-US" altLang="ko-KR" sz="1800" b="1" dirty="0">
              <a:latin typeface="12롯데마트드림Medium"/>
            </a:endParaRPr>
          </a:p>
          <a:p>
            <a:endParaRPr lang="en-US" altLang="ko-KR" sz="1800" b="1" dirty="0">
              <a:latin typeface="12롯데마트드림Medium"/>
            </a:endParaRPr>
          </a:p>
          <a:p>
            <a:endParaRPr lang="ko-KR" altLang="en-US" sz="4800" dirty="0">
              <a:latin typeface="12롯데마트드림Medium"/>
            </a:endParaRPr>
          </a:p>
        </p:txBody>
      </p:sp>
      <p:graphicFrame>
        <p:nvGraphicFramePr>
          <p:cNvPr id="19" name="표 8">
            <a:extLst>
              <a:ext uri="{FF2B5EF4-FFF2-40B4-BE49-F238E27FC236}">
                <a16:creationId xmlns:a16="http://schemas.microsoft.com/office/drawing/2014/main" id="{E9129C1E-3295-1E4B-BCA9-BA511000F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997949"/>
              </p:ext>
            </p:extLst>
          </p:nvPr>
        </p:nvGraphicFramePr>
        <p:xfrm>
          <a:off x="450289" y="744063"/>
          <a:ext cx="2768600" cy="598416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216595713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984295305"/>
                    </a:ext>
                  </a:extLst>
                </a:gridCol>
              </a:tblGrid>
              <a:tr h="14216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Peptide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Gene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118269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GDIGETGVPGAEGPR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ADIPOQ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891370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DPTFIPAPIQAK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AGT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065441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QGIQFYTQLK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ALDH6A1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761566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EFGNTLEDK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APOC1</a:t>
                      </a:r>
                    </a:p>
                    <a:p>
                      <a:pPr algn="ctr"/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49384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EWFSETFQK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APOC1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86119383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VCPFAGILENGAVR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APOH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463279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ILSGDPYCEK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BTD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701453"/>
                  </a:ext>
                </a:extLst>
              </a:tr>
              <a:tr h="31488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LSSGLVTAALYGR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BTD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59309810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DYFIATCK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C1R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444345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TNFDNDIALVR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C1S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4955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TWYPEVPK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C4BPA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763304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LSLEIEQLELQR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C4BPA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888726936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ALLAFQESK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C4BPB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60201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NADYSYSVWK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C5</a:t>
                      </a:r>
                    </a:p>
                    <a:p>
                      <a:pPr algn="ctr"/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008970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GGSASTWLTAFALR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C5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633729053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TLNICEVGTIR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C6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096830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VLFYVDSEK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C7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9541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EPAVLELEGK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CAP1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366774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VLDVNDNAPK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CDH11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150842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GEWVALNPLR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CFH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407915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TGESVEFVCK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CFH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770568668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VFSLQWGEVK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CFI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618975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TLLSNLEEAK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CLU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83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ASSIIDELFQDR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CLU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286891400"/>
                  </a:ext>
                </a:extLst>
              </a:tr>
            </a:tbl>
          </a:graphicData>
        </a:graphic>
      </p:graphicFrame>
      <p:graphicFrame>
        <p:nvGraphicFramePr>
          <p:cNvPr id="20" name="표 8">
            <a:extLst>
              <a:ext uri="{FF2B5EF4-FFF2-40B4-BE49-F238E27FC236}">
                <a16:creationId xmlns:a16="http://schemas.microsoft.com/office/drawing/2014/main" id="{0C5EC62B-DFB8-B343-A3C9-7DF8BF669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823470"/>
              </p:ext>
            </p:extLst>
          </p:nvPr>
        </p:nvGraphicFramePr>
        <p:xfrm>
          <a:off x="3218889" y="744063"/>
          <a:ext cx="2768600" cy="577080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216595713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984295305"/>
                    </a:ext>
                  </a:extLst>
                </a:gridCol>
              </a:tblGrid>
              <a:tr h="14216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Peptide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Gene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118269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GLPGEVLGAQPGPR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COL4A2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891370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CDLISIPK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CORO1C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065441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LSNNALSGLPQGVFGK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CPN2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761566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VSTLPAITLK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CTSD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49384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ELLALIQLER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ECM1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19383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FAVLQENVAWGNGR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FCGBP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463279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LSFQEFLK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FSTL1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701453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ASCLYGQLPK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GSTP1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09810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DGYLFQLLR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HRG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444345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SPAYTLVWTR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HSPG2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4955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LLGIETPLPK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ICAM1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763304"/>
                  </a:ext>
                </a:extLst>
              </a:tr>
              <a:tr h="25392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VTLNGVPAQPLGPR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ICAM1</a:t>
                      </a:r>
                      <a:endParaRPr lang="en" sz="10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888726936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GLIDLTLDK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IFRD1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60201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LIQGAPTIR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IGFBP2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008970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ALAQCAPPPAVCAELVR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IGFBP3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729053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YGQPLPGYTTK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IGFBP3</a:t>
                      </a:r>
                      <a:endParaRPr lang="en" sz="10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730096830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IQPSGGTNINEALLR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ITIH2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9541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LALDNGGLAR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ITIH4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366774"/>
                  </a:ext>
                </a:extLst>
              </a:tr>
              <a:tr h="22852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AGFSWIEVTFK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ITIH4</a:t>
                      </a:r>
                      <a:endParaRPr lang="en" sz="10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76715084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DSVTGTLPK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KLKB1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407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IVVVTAGVR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LDHB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739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GLTSVINQK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LDHB</a:t>
                      </a:r>
                      <a:endParaRPr lang="en" sz="10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518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DLLLPQPDLR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LRG1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46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VAAGAFQGLR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LRG1</a:t>
                      </a:r>
                      <a:endParaRPr lang="en" sz="10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1294699"/>
                  </a:ext>
                </a:extLst>
              </a:tr>
            </a:tbl>
          </a:graphicData>
        </a:graphic>
      </p:graphicFrame>
      <p:graphicFrame>
        <p:nvGraphicFramePr>
          <p:cNvPr id="22" name="표 8">
            <a:extLst>
              <a:ext uri="{FF2B5EF4-FFF2-40B4-BE49-F238E27FC236}">
                <a16:creationId xmlns:a16="http://schemas.microsoft.com/office/drawing/2014/main" id="{68BC9A4F-626C-524B-93D3-9C2D5ACDD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582802"/>
              </p:ext>
            </p:extLst>
          </p:nvPr>
        </p:nvGraphicFramePr>
        <p:xfrm>
          <a:off x="5987489" y="746721"/>
          <a:ext cx="2768600" cy="490481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216595713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984295305"/>
                    </a:ext>
                  </a:extLst>
                </a:gridCol>
              </a:tblGrid>
              <a:tr h="14216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Peptide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Gene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118269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FQASVATPR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MBL2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19383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ALAPEYAK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P4HB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463279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GDSVSDSGSDALR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PDCD4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701453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CDENILWLDYK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PKM2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09810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NIQSLEVIGK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PPBP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444345"/>
                  </a:ext>
                </a:extLst>
              </a:tr>
              <a:tr h="276938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ICLDPDAPR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PPBP</a:t>
                      </a:r>
                      <a:endParaRPr lang="en" sz="100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62344955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NNLELSTPLK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PROS1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763304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DTEVLLVGLEPGTR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PTPRJ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726936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CINQLLCK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SEPP1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60201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GFQQLLQELNQPR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SERPINA5(IPSP)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008970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VAEGTQVLELPFK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SERPINC1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729053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IEDGFSLK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SERPINC1</a:t>
                      </a:r>
                      <a:endParaRPr lang="en" sz="100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730096830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FLEQECNVLPLK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SFTPB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9541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VTGVVLFR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SOD3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366774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NVLVTLYER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SPARC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150842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GFLLLASLR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THBS1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4079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TIVTTLQDSIR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THBS1</a:t>
                      </a:r>
                      <a:endParaRPr lang="en" sz="100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770568668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AADDTWEPFASGK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TTR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618975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CMPTFQFFK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TXN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83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ILLAELEQLK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VIM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891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99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5FBCEC92-CCF4-4240-984B-40A8604F7F6E}"/>
              </a:ext>
            </a:extLst>
          </p:cNvPr>
          <p:cNvSpPr txBox="1">
            <a:spLocks/>
          </p:cNvSpPr>
          <p:nvPr/>
        </p:nvSpPr>
        <p:spPr>
          <a:xfrm>
            <a:off x="9678727" y="1931410"/>
            <a:ext cx="2892949" cy="3596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1800" dirty="0">
              <a:latin typeface="12롯데마트드림Medium"/>
            </a:endParaRPr>
          </a:p>
          <a:p>
            <a:r>
              <a:rPr lang="en-US" altLang="ko-KR" sz="1800" dirty="0">
                <a:latin typeface="12롯데마트드림Medium"/>
              </a:rPr>
              <a:t>Unsuitable for kit</a:t>
            </a:r>
          </a:p>
          <a:p>
            <a:endParaRPr lang="en-US" altLang="ko-KR" sz="1800" dirty="0">
              <a:latin typeface="12롯데마트드림Medium"/>
            </a:endParaRPr>
          </a:p>
          <a:p>
            <a:r>
              <a:rPr lang="en-US" altLang="ko-KR" sz="1800" dirty="0">
                <a:latin typeface="12롯데마트드림Medium"/>
              </a:rPr>
              <a:t>Suitable for kit but negatively correlated</a:t>
            </a:r>
          </a:p>
          <a:p>
            <a:endParaRPr lang="en-US" altLang="ko-KR" sz="1800" dirty="0">
              <a:latin typeface="12롯데마트드림Medium"/>
            </a:endParaRPr>
          </a:p>
          <a:p>
            <a:r>
              <a:rPr lang="en-US" altLang="ko-KR" sz="1800" dirty="0">
                <a:latin typeface="12롯데마트드림Medium"/>
              </a:rPr>
              <a:t>Suitable for kit and </a:t>
            </a:r>
          </a:p>
          <a:p>
            <a:r>
              <a:rPr lang="en-US" altLang="ko-KR" sz="1800" dirty="0">
                <a:latin typeface="12롯데마트드림Medium"/>
              </a:rPr>
              <a:t>positively correlated</a:t>
            </a:r>
          </a:p>
          <a:p>
            <a:endParaRPr lang="en-US" altLang="ko-KR" sz="1800" dirty="0">
              <a:latin typeface="12롯데마트드림Medium"/>
            </a:endParaRPr>
          </a:p>
          <a:p>
            <a:endParaRPr lang="en-US" altLang="ko-KR" sz="1800" b="1" dirty="0">
              <a:latin typeface="12롯데마트드림Medium"/>
            </a:endParaRPr>
          </a:p>
          <a:p>
            <a:endParaRPr lang="en-US" altLang="ko-KR" sz="1800" b="1" dirty="0">
              <a:latin typeface="12롯데마트드림Medium"/>
            </a:endParaRPr>
          </a:p>
          <a:p>
            <a:endParaRPr lang="ko-KR" altLang="en-US" sz="4800" dirty="0">
              <a:latin typeface="12롯데마트드림Medium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0509261-6300-4D4A-A8CE-047CFBA446CF}"/>
              </a:ext>
            </a:extLst>
          </p:cNvPr>
          <p:cNvGraphicFramePr>
            <a:graphicFrameLocks noGrp="1"/>
          </p:cNvGraphicFramePr>
          <p:nvPr/>
        </p:nvGraphicFramePr>
        <p:xfrm>
          <a:off x="8921596" y="3714991"/>
          <a:ext cx="456244" cy="27821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6244">
                  <a:extLst>
                    <a:ext uri="{9D8B030D-6E8A-4147-A177-3AD203B41FA5}">
                      <a16:colId xmlns:a16="http://schemas.microsoft.com/office/drawing/2014/main" val="3349167091"/>
                    </a:ext>
                  </a:extLst>
                </a:gridCol>
              </a:tblGrid>
              <a:tr h="278218">
                <a:tc>
                  <a:txBody>
                    <a:bodyPr/>
                    <a:lstStyle/>
                    <a:p>
                      <a:pPr algn="ctr"/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673002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929B99D-185C-CC41-9C74-01BFB3ED3978}"/>
              </a:ext>
            </a:extLst>
          </p:cNvPr>
          <p:cNvGraphicFramePr>
            <a:graphicFrameLocks noGrp="1"/>
          </p:cNvGraphicFramePr>
          <p:nvPr/>
        </p:nvGraphicFramePr>
        <p:xfrm>
          <a:off x="8921596" y="2320199"/>
          <a:ext cx="456244" cy="27821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6244">
                  <a:extLst>
                    <a:ext uri="{9D8B030D-6E8A-4147-A177-3AD203B41FA5}">
                      <a16:colId xmlns:a16="http://schemas.microsoft.com/office/drawing/2014/main" val="3349167091"/>
                    </a:ext>
                  </a:extLst>
                </a:gridCol>
              </a:tblGrid>
              <a:tr h="278218">
                <a:tc>
                  <a:txBody>
                    <a:bodyPr/>
                    <a:lstStyle/>
                    <a:p>
                      <a:pPr algn="ctr"/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673002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17B2C89-6D22-2444-97E0-156AD4613AE2}"/>
              </a:ext>
            </a:extLst>
          </p:cNvPr>
          <p:cNvGraphicFramePr>
            <a:graphicFrameLocks noGrp="1"/>
          </p:cNvGraphicFramePr>
          <p:nvPr/>
        </p:nvGraphicFramePr>
        <p:xfrm>
          <a:off x="8921596" y="2976925"/>
          <a:ext cx="456244" cy="27821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6244">
                  <a:extLst>
                    <a:ext uri="{9D8B030D-6E8A-4147-A177-3AD203B41FA5}">
                      <a16:colId xmlns:a16="http://schemas.microsoft.com/office/drawing/2014/main" val="3349167091"/>
                    </a:ext>
                  </a:extLst>
                </a:gridCol>
              </a:tblGrid>
              <a:tr h="278218">
                <a:tc>
                  <a:txBody>
                    <a:bodyPr/>
                    <a:lstStyle/>
                    <a:p>
                      <a:pPr algn="ctr"/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673002"/>
                  </a:ext>
                </a:extLst>
              </a:tr>
            </a:tbl>
          </a:graphicData>
        </a:graphic>
      </p:graphicFrame>
      <p:sp>
        <p:nvSpPr>
          <p:cNvPr id="26" name="제목 1">
            <a:extLst>
              <a:ext uri="{FF2B5EF4-FFF2-40B4-BE49-F238E27FC236}">
                <a16:creationId xmlns:a16="http://schemas.microsoft.com/office/drawing/2014/main" id="{34EBF611-E3CD-CA47-8623-E37EF30F7DCE}"/>
              </a:ext>
            </a:extLst>
          </p:cNvPr>
          <p:cNvSpPr txBox="1">
            <a:spLocks/>
          </p:cNvSpPr>
          <p:nvPr/>
        </p:nvSpPr>
        <p:spPr>
          <a:xfrm>
            <a:off x="9102259" y="3077145"/>
            <a:ext cx="2892949" cy="3596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1800" dirty="0">
              <a:latin typeface="12롯데마트드림Medium"/>
            </a:endParaRPr>
          </a:p>
          <a:p>
            <a:r>
              <a:rPr lang="en-US" altLang="ko-KR" sz="1400" dirty="0">
                <a:latin typeface="12롯데마트드림Medium"/>
              </a:rPr>
              <a:t>Sign of Correlation was determined by </a:t>
            </a:r>
            <a:r>
              <a:rPr lang="en-US" altLang="ko-KR" sz="1400" b="1" dirty="0">
                <a:latin typeface="12롯데마트드림Medium"/>
              </a:rPr>
              <a:t>single logistic regression</a:t>
            </a:r>
          </a:p>
          <a:p>
            <a:endParaRPr lang="en-US" altLang="ko-KR" sz="1800" b="1" dirty="0">
              <a:latin typeface="12롯데마트드림Medium"/>
            </a:endParaRPr>
          </a:p>
          <a:p>
            <a:endParaRPr lang="en-US" altLang="ko-KR" sz="1800" b="1" dirty="0">
              <a:latin typeface="12롯데마트드림Medium"/>
            </a:endParaRPr>
          </a:p>
          <a:p>
            <a:endParaRPr lang="ko-KR" altLang="en-US" sz="4800" dirty="0">
              <a:latin typeface="12롯데마트드림Medium"/>
            </a:endParaRPr>
          </a:p>
        </p:txBody>
      </p:sp>
      <p:graphicFrame>
        <p:nvGraphicFramePr>
          <p:cNvPr id="19" name="표 8">
            <a:extLst>
              <a:ext uri="{FF2B5EF4-FFF2-40B4-BE49-F238E27FC236}">
                <a16:creationId xmlns:a16="http://schemas.microsoft.com/office/drawing/2014/main" id="{E9129C1E-3295-1E4B-BCA9-BA511000F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041468"/>
              </p:ext>
            </p:extLst>
          </p:nvPr>
        </p:nvGraphicFramePr>
        <p:xfrm>
          <a:off x="351070" y="1437588"/>
          <a:ext cx="2768600" cy="430776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216595713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984295305"/>
                    </a:ext>
                  </a:extLst>
                </a:gridCol>
              </a:tblGrid>
              <a:tr h="14216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Peptide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Gene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118269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GDIGETGVPGAEGPR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ADIPOQ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891370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DPTFIPAPIQAK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AGT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065441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ILSGDPYCEK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BTD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701453"/>
                  </a:ext>
                </a:extLst>
              </a:tr>
              <a:tr h="31488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LSSGLVTAALYGR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BTD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59309810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DYFIATCK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C1R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444345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TNFDNDIALVR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C1S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4955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TWYPEVPK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C4BPA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763304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LSLEIEQLELQR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C4BPA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888726936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ALLAFQESK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C4BPB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60201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NADYSYSVWK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C5</a:t>
                      </a:r>
                    </a:p>
                    <a:p>
                      <a:pPr algn="ctr"/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008970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GGSASTWLTAFALR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C5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633729053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TLNICEVGTIR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C6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096830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VLFYVDSEK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C7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9541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VLDVNDNAPK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CDH11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150842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GEWVALNPLR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CFH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407915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TGESVEFVCK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CFH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770568668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VFSLQWGEVK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CFI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618975"/>
                  </a:ext>
                </a:extLst>
              </a:tr>
            </a:tbl>
          </a:graphicData>
        </a:graphic>
      </p:graphicFrame>
      <p:graphicFrame>
        <p:nvGraphicFramePr>
          <p:cNvPr id="20" name="표 8">
            <a:extLst>
              <a:ext uri="{FF2B5EF4-FFF2-40B4-BE49-F238E27FC236}">
                <a16:creationId xmlns:a16="http://schemas.microsoft.com/office/drawing/2014/main" id="{0C5EC62B-DFB8-B343-A3C9-7DF8BF669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715683"/>
              </p:ext>
            </p:extLst>
          </p:nvPr>
        </p:nvGraphicFramePr>
        <p:xfrm>
          <a:off x="3119670" y="1437588"/>
          <a:ext cx="2768600" cy="307867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216595713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984295305"/>
                    </a:ext>
                  </a:extLst>
                </a:gridCol>
              </a:tblGrid>
              <a:tr h="2634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Peptide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Gene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118269"/>
                  </a:ext>
                </a:extLst>
              </a:tr>
              <a:tr h="232456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LSNNALSGLPQGVFGK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CPN2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761566"/>
                  </a:ext>
                </a:extLst>
              </a:tr>
              <a:tr h="232456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VSTLPAITLK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CTSD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49384"/>
                  </a:ext>
                </a:extLst>
              </a:tr>
              <a:tr h="232456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LSFQEFLK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FSTL1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701453"/>
                  </a:ext>
                </a:extLst>
              </a:tr>
              <a:tr h="232456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SPAYTLVWTR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HSPG2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49557"/>
                  </a:ext>
                </a:extLst>
              </a:tr>
              <a:tr h="232456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LLGIETPLPK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ICAM1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763304"/>
                  </a:ext>
                </a:extLst>
              </a:tr>
              <a:tr h="258206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VTLNGVPAQPLGPR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ICAM1</a:t>
                      </a:r>
                      <a:endParaRPr lang="en" sz="10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888726936"/>
                  </a:ext>
                </a:extLst>
              </a:tr>
              <a:tr h="232456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GLIDLTLDK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IFRD1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60201"/>
                  </a:ext>
                </a:extLst>
              </a:tr>
              <a:tr h="232456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LIQGAPTIR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IGFBP2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008970"/>
                  </a:ext>
                </a:extLst>
              </a:tr>
              <a:tr h="232456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LALDNGGLAR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ITIH4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366774"/>
                  </a:ext>
                </a:extLst>
              </a:tr>
              <a:tr h="232456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AGFSWIEVTFK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ITIH4</a:t>
                      </a:r>
                      <a:endParaRPr lang="en" sz="10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767150842"/>
                  </a:ext>
                </a:extLst>
              </a:tr>
              <a:tr h="232456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DLLLPQPDLR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LRG1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46692"/>
                  </a:ext>
                </a:extLst>
              </a:tr>
              <a:tr h="232456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VAAGAFQGLR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LRG1</a:t>
                      </a:r>
                      <a:endParaRPr lang="en" sz="10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1294699"/>
                  </a:ext>
                </a:extLst>
              </a:tr>
            </a:tbl>
          </a:graphicData>
        </a:graphic>
      </p:graphicFrame>
      <p:graphicFrame>
        <p:nvGraphicFramePr>
          <p:cNvPr id="22" name="표 8">
            <a:extLst>
              <a:ext uri="{FF2B5EF4-FFF2-40B4-BE49-F238E27FC236}">
                <a16:creationId xmlns:a16="http://schemas.microsoft.com/office/drawing/2014/main" id="{68BC9A4F-626C-524B-93D3-9C2D5ACDD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090680"/>
              </p:ext>
            </p:extLst>
          </p:nvPr>
        </p:nvGraphicFramePr>
        <p:xfrm>
          <a:off x="5888270" y="1440246"/>
          <a:ext cx="2768600" cy="307601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216595713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984295305"/>
                    </a:ext>
                  </a:extLst>
                </a:gridCol>
              </a:tblGrid>
              <a:tr h="14216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Peptide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Gene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118269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FQASVATPR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MBL2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19383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ALAPEYAK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P4HB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463279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NIQSLEVIGK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PPBP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444345"/>
                  </a:ext>
                </a:extLst>
              </a:tr>
              <a:tr h="276938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ICLDPDAPR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PPBP</a:t>
                      </a:r>
                      <a:endParaRPr lang="en" sz="100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62344955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NNLELSTPLK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PROS1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763304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FLEQECNVLPLK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SFTPB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9541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VTGVVLFR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SOD3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366774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NVLVTLYER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SPARC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150842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GFLLLASLR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THBS1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4079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TIVTTLQDSIR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THBS1</a:t>
                      </a:r>
                      <a:endParaRPr lang="en" sz="100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770568668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CMPTFQFFK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TXN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83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ILLAELEQLK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VIM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8914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313517EE-510D-8D47-9BC3-D3CBAAAE18A6}"/>
              </a:ext>
            </a:extLst>
          </p:cNvPr>
          <p:cNvSpPr txBox="1"/>
          <p:nvPr/>
        </p:nvSpPr>
        <p:spPr>
          <a:xfrm>
            <a:off x="8567038" y="276315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01. Summary of peptides &amp; proteins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BAB6702D-B71E-1C4F-B832-2010872BA67D}"/>
              </a:ext>
            </a:extLst>
          </p:cNvPr>
          <p:cNvSpPr txBox="1">
            <a:spLocks/>
          </p:cNvSpPr>
          <p:nvPr/>
        </p:nvSpPr>
        <p:spPr>
          <a:xfrm>
            <a:off x="3908963" y="4875620"/>
            <a:ext cx="4404858" cy="631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1800" b="1" dirty="0">
              <a:latin typeface="12롯데마트드림Medium"/>
            </a:endParaRPr>
          </a:p>
          <a:p>
            <a:r>
              <a:rPr lang="en-US" altLang="ko-KR" sz="1600" b="1" dirty="0">
                <a:latin typeface="12롯데마트드림Medium"/>
              </a:rPr>
              <a:t>41 Peptides and 32 Proteins</a:t>
            </a:r>
          </a:p>
          <a:p>
            <a:endParaRPr lang="en-US" altLang="ko-KR" sz="1800" b="1" dirty="0">
              <a:latin typeface="12롯데마트드림Medium"/>
            </a:endParaRPr>
          </a:p>
        </p:txBody>
      </p:sp>
    </p:spTree>
    <p:extLst>
      <p:ext uri="{BB962C8B-B14F-4D97-AF65-F5344CB8AC3E}">
        <p14:creationId xmlns:p14="http://schemas.microsoft.com/office/powerpoint/2010/main" val="164582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9700" y="2364468"/>
            <a:ext cx="410555" cy="206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직각 삼각형 5"/>
          <p:cNvSpPr/>
          <p:nvPr/>
        </p:nvSpPr>
        <p:spPr>
          <a:xfrm>
            <a:off x="5079697" y="2364468"/>
            <a:ext cx="206400" cy="2064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5126487" y="2364850"/>
            <a:ext cx="206400" cy="2064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5327915" y="2364467"/>
            <a:ext cx="2040244" cy="205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4667529" y="2324587"/>
            <a:ext cx="1245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02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54F11-66A0-4001-8E76-82D44A7BB9F0}"/>
              </a:ext>
            </a:extLst>
          </p:cNvPr>
          <p:cNvSpPr txBox="1"/>
          <p:nvPr/>
        </p:nvSpPr>
        <p:spPr>
          <a:xfrm>
            <a:off x="2864683" y="2890391"/>
            <a:ext cx="60976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Marker Selection </a:t>
            </a:r>
          </a:p>
          <a:p>
            <a:pPr algn="ctr"/>
            <a:r>
              <a:rPr lang="en-US" altLang="ko-KR" sz="3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Using SHAP Value</a:t>
            </a:r>
          </a:p>
        </p:txBody>
      </p:sp>
    </p:spTree>
    <p:extLst>
      <p:ext uri="{BB962C8B-B14F-4D97-AF65-F5344CB8AC3E}">
        <p14:creationId xmlns:p14="http://schemas.microsoft.com/office/powerpoint/2010/main" val="277945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FF292E-B0D7-4206-87A8-A46CF5B3478A}"/>
              </a:ext>
            </a:extLst>
          </p:cNvPr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B0B598-E29F-4DD0-9425-887F1E09E2FF}"/>
              </a:ext>
            </a:extLst>
          </p:cNvPr>
          <p:cNvSpPr txBox="1"/>
          <p:nvPr/>
        </p:nvSpPr>
        <p:spPr>
          <a:xfrm>
            <a:off x="9110449" y="26249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Marker Selection Using DNN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5EA5106-90B6-B046-AD55-597A406A56C6}"/>
              </a:ext>
            </a:extLst>
          </p:cNvPr>
          <p:cNvSpPr/>
          <p:nvPr/>
        </p:nvSpPr>
        <p:spPr>
          <a:xfrm>
            <a:off x="1182538" y="94662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2000"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Shapley Values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AB44BDC-5888-F14F-BB96-9E58D40DB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024" y="1509361"/>
            <a:ext cx="6909884" cy="8803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59F1A48-10FE-C74D-9A6B-F10E96322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024" y="2552222"/>
            <a:ext cx="4956304" cy="71148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2A975B-17E4-6142-AFEF-8F380F72E975}"/>
              </a:ext>
            </a:extLst>
          </p:cNvPr>
          <p:cNvSpPr/>
          <p:nvPr/>
        </p:nvSpPr>
        <p:spPr>
          <a:xfrm>
            <a:off x="6914898" y="255222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1600" b="1" dirty="0">
                <a:latin typeface="12롯데마트드림Medium"/>
                <a:ea typeface="Apple SD Gothic Neo" panose="02000300000000000000" pitchFamily="2" charset="-127"/>
              </a:rPr>
              <a:t>prediction for feature values in set S </a:t>
            </a:r>
          </a:p>
          <a:p>
            <a:r>
              <a:rPr lang="en" altLang="ko-Kore-KR" sz="1600" b="1" dirty="0">
                <a:latin typeface="12롯데마트드림Medium"/>
                <a:ea typeface="Apple SD Gothic Neo" panose="02000300000000000000" pitchFamily="2" charset="-127"/>
              </a:rPr>
              <a:t>that are marginalized over features</a:t>
            </a:r>
            <a:endParaRPr lang="ko-Kore-KR" altLang="en-US" sz="1600" b="1" dirty="0">
              <a:latin typeface="12롯데마트드림Medium"/>
              <a:ea typeface="Apple SD Gothic Neo" panose="02000300000000000000" pitchFamily="2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A2D8F30-0FA0-4890-9316-6564181B36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336" y="3490182"/>
            <a:ext cx="7582329" cy="683595"/>
          </a:xfrm>
          <a:prstGeom prst="rect">
            <a:avLst/>
          </a:prstGeom>
        </p:spPr>
      </p:pic>
      <p:pic>
        <p:nvPicPr>
          <p:cNvPr id="23" name="그림 22" descr="텍스트, 시계, 클립아트이(가) 표시된 사진&#10;&#10;자동 생성된 설명">
            <a:extLst>
              <a:ext uri="{FF2B5EF4-FFF2-40B4-BE49-F238E27FC236}">
                <a16:creationId xmlns:a16="http://schemas.microsoft.com/office/drawing/2014/main" id="{4E76A47D-6478-408E-973C-AE4C386B64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437" y="4653832"/>
            <a:ext cx="3536985" cy="1297775"/>
          </a:xfrm>
          <a:prstGeom prst="rect">
            <a:avLst/>
          </a:prstGeom>
        </p:spPr>
      </p:pic>
      <p:pic>
        <p:nvPicPr>
          <p:cNvPr id="25" name="그림 24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40949D75-8E9C-48CD-BDDC-E5B575E728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0364" y="4734054"/>
            <a:ext cx="3867470" cy="1297774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97B87D00-7F87-4954-8559-BFD9CFD316D1}"/>
              </a:ext>
            </a:extLst>
          </p:cNvPr>
          <p:cNvSpPr/>
          <p:nvPr/>
        </p:nvSpPr>
        <p:spPr>
          <a:xfrm>
            <a:off x="6083643" y="1518892"/>
            <a:ext cx="2580908" cy="8068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A92ECBAB-D236-4023-BDA5-9037D34F5C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0776" y="4756669"/>
            <a:ext cx="4004244" cy="129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4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FF292E-B0D7-4206-87A8-A46CF5B3478A}"/>
              </a:ext>
            </a:extLst>
          </p:cNvPr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B0B598-E29F-4DD0-9425-887F1E09E2FF}"/>
              </a:ext>
            </a:extLst>
          </p:cNvPr>
          <p:cNvSpPr txBox="1"/>
          <p:nvPr/>
        </p:nvSpPr>
        <p:spPr>
          <a:xfrm>
            <a:off x="9110449" y="26249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Marker Selection Using DNN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13DCA7C-16B9-C648-9EBE-84A061E6574F}"/>
              </a:ext>
            </a:extLst>
          </p:cNvPr>
          <p:cNvSpPr/>
          <p:nvPr/>
        </p:nvSpPr>
        <p:spPr>
          <a:xfrm>
            <a:off x="520801" y="778637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2000"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Estimation of the Shapley Value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826A3DF-93CC-614F-807D-9426B4168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02" y="1306103"/>
            <a:ext cx="4330923" cy="998315"/>
          </a:xfrm>
          <a:prstGeom prst="rect">
            <a:avLst/>
          </a:prstGeom>
        </p:spPr>
      </p:pic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31B3ABE3-8F1D-4A4E-987A-5AD4C8F6A7C3}"/>
              </a:ext>
            </a:extLst>
          </p:cNvPr>
          <p:cNvCxnSpPr>
            <a:cxnSpLocks/>
            <a:endCxn id="28" idx="0"/>
          </p:cNvCxnSpPr>
          <p:nvPr/>
        </p:nvCxnSpPr>
        <p:spPr>
          <a:xfrm rot="16200000" flipH="1">
            <a:off x="2885789" y="1908355"/>
            <a:ext cx="600627" cy="5948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70B9143D-34A6-F445-8331-E624AADE0901}"/>
              </a:ext>
            </a:extLst>
          </p:cNvPr>
          <p:cNvCxnSpPr>
            <a:cxnSpLocks/>
          </p:cNvCxnSpPr>
          <p:nvPr/>
        </p:nvCxnSpPr>
        <p:spPr>
          <a:xfrm flipV="1">
            <a:off x="4826477" y="1680661"/>
            <a:ext cx="1158510" cy="1311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BA19A9D-002E-4378-A2EB-32EE421E3DFB}"/>
              </a:ext>
            </a:extLst>
          </p:cNvPr>
          <p:cNvSpPr txBox="1"/>
          <p:nvPr/>
        </p:nvSpPr>
        <p:spPr>
          <a:xfrm>
            <a:off x="5035618" y="729979"/>
            <a:ext cx="61842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333333"/>
                </a:solidFill>
                <a:effectLst/>
                <a:latin typeface="Helvetica Neue" panose="02000503000000020004"/>
              </a:rPr>
              <a:t>Strumbelj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 et al. (2014) propose an approximation with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Monte-Carlo sampling:</a:t>
            </a:r>
            <a:endParaRPr lang="ko-KR" altLang="en-US" b="1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DADAC00-351B-43CF-813B-5C8D133698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373"/>
          <a:stretch/>
        </p:blipFill>
        <p:spPr>
          <a:xfrm>
            <a:off x="1874110" y="3306690"/>
            <a:ext cx="8443780" cy="3285576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4E58C1-1C14-4712-B614-E4A9898A78C4}"/>
              </a:ext>
            </a:extLst>
          </p:cNvPr>
          <p:cNvSpPr/>
          <p:nvPr/>
        </p:nvSpPr>
        <p:spPr>
          <a:xfrm>
            <a:off x="794657" y="1360320"/>
            <a:ext cx="4031820" cy="9440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3D89A759-E66F-4A88-84E4-50B9E5DAF3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212" t="68740" r="19575" b="23070"/>
          <a:stretch/>
        </p:blipFill>
        <p:spPr>
          <a:xfrm>
            <a:off x="520801" y="2506112"/>
            <a:ext cx="5925488" cy="57856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D38173B-7CE5-46DE-861D-B25A8C8BF1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078" t="77141" r="17254" b="16285"/>
          <a:stretch/>
        </p:blipFill>
        <p:spPr>
          <a:xfrm>
            <a:off x="6139182" y="1486043"/>
            <a:ext cx="5439046" cy="43139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D958F4-8A63-D84A-B381-FECD92017319}"/>
              </a:ext>
            </a:extLst>
          </p:cNvPr>
          <p:cNvSpPr/>
          <p:nvPr/>
        </p:nvSpPr>
        <p:spPr>
          <a:xfrm>
            <a:off x="9007205" y="1453795"/>
            <a:ext cx="592271" cy="5260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565C0A0-67C0-0B4B-91E2-5ABF1A393694}"/>
              </a:ext>
            </a:extLst>
          </p:cNvPr>
          <p:cNvSpPr/>
          <p:nvPr/>
        </p:nvSpPr>
        <p:spPr>
          <a:xfrm>
            <a:off x="3568801" y="2556972"/>
            <a:ext cx="592271" cy="5260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F2B621-B49E-2F47-941A-D34224E4C85D}"/>
              </a:ext>
            </a:extLst>
          </p:cNvPr>
          <p:cNvSpPr/>
          <p:nvPr/>
        </p:nvSpPr>
        <p:spPr>
          <a:xfrm>
            <a:off x="6812890" y="5189836"/>
            <a:ext cx="354029" cy="3336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4B30E35-33B1-5146-B1BB-DBF7CFCD88AE}"/>
              </a:ext>
            </a:extLst>
          </p:cNvPr>
          <p:cNvSpPr/>
          <p:nvPr/>
        </p:nvSpPr>
        <p:spPr>
          <a:xfrm>
            <a:off x="7068164" y="5535827"/>
            <a:ext cx="354029" cy="3336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12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FF292E-B0D7-4206-87A8-A46CF5B3478A}"/>
              </a:ext>
            </a:extLst>
          </p:cNvPr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B0B598-E29F-4DD0-9425-887F1E09E2FF}"/>
              </a:ext>
            </a:extLst>
          </p:cNvPr>
          <p:cNvSpPr txBox="1"/>
          <p:nvPr/>
        </p:nvSpPr>
        <p:spPr>
          <a:xfrm>
            <a:off x="9110449" y="26249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Marker Selection Using DNN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5EA5106-90B6-B046-AD55-597A406A56C6}"/>
              </a:ext>
            </a:extLst>
          </p:cNvPr>
          <p:cNvSpPr/>
          <p:nvPr/>
        </p:nvSpPr>
        <p:spPr>
          <a:xfrm>
            <a:off x="1207252" y="1255548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2000"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SHAP(Shapley Additive Explanations) values</a:t>
            </a:r>
          </a:p>
        </p:txBody>
      </p:sp>
      <p:pic>
        <p:nvPicPr>
          <p:cNvPr id="9" name="그림 8" descr="텍스트, 시계, 손목시계이(가) 표시된 사진&#10;&#10;자동 생성된 설명">
            <a:extLst>
              <a:ext uri="{FF2B5EF4-FFF2-40B4-BE49-F238E27FC236}">
                <a16:creationId xmlns:a16="http://schemas.microsoft.com/office/drawing/2014/main" id="{DC0C3174-9A5F-425C-AA8E-AFD475639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579" y="2557849"/>
            <a:ext cx="20193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35D211-5B47-4A82-B91D-A8D4C8404196}"/>
              </a:ext>
            </a:extLst>
          </p:cNvPr>
          <p:cNvSpPr txBox="1"/>
          <p:nvPr/>
        </p:nvSpPr>
        <p:spPr>
          <a:xfrm>
            <a:off x="1602012" y="3891086"/>
            <a:ext cx="9265462" cy="1619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0" dirty="0">
                <a:solidFill>
                  <a:srgbClr val="333333"/>
                </a:solidFill>
                <a:effectLst/>
                <a:latin typeface="12롯데마트드림Medium"/>
              </a:rPr>
              <a:t>“Features with large absolute Shapley values are important! ” 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rgbClr val="333333"/>
                </a:solidFill>
                <a:latin typeface="12롯데마트드림Medium"/>
              </a:rPr>
              <a:t>각 데이터에 대해 </a:t>
            </a:r>
            <a:r>
              <a:rPr lang="en-US" altLang="ko-KR" sz="1600" dirty="0">
                <a:solidFill>
                  <a:srgbClr val="333333"/>
                </a:solidFill>
                <a:latin typeface="12롯데마트드림Medium"/>
              </a:rPr>
              <a:t>Shapley value</a:t>
            </a:r>
            <a:r>
              <a:rPr lang="ko-KR" altLang="en-US" sz="1600" dirty="0" err="1">
                <a:solidFill>
                  <a:srgbClr val="333333"/>
                </a:solidFill>
                <a:latin typeface="12롯데마트드림Medium"/>
              </a:rPr>
              <a:t>를</a:t>
            </a:r>
            <a:r>
              <a:rPr lang="ko-KR" altLang="en-US" sz="1600" dirty="0">
                <a:solidFill>
                  <a:srgbClr val="333333"/>
                </a:solidFill>
                <a:latin typeface="12롯데마트드림Medium"/>
              </a:rPr>
              <a:t> 구할 수 있고</a:t>
            </a:r>
            <a:r>
              <a:rPr lang="en-US" altLang="ko-KR" sz="1600" dirty="0">
                <a:solidFill>
                  <a:srgbClr val="333333"/>
                </a:solidFill>
                <a:latin typeface="12롯데마트드림Medium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rgbClr val="333333"/>
                </a:solidFill>
                <a:latin typeface="12롯데마트드림Medium"/>
              </a:rPr>
              <a:t>이 </a:t>
            </a:r>
            <a:r>
              <a:rPr lang="en-US" altLang="ko-KR" sz="1600" dirty="0">
                <a:solidFill>
                  <a:srgbClr val="333333"/>
                </a:solidFill>
                <a:latin typeface="12롯데마트드림Medium"/>
              </a:rPr>
              <a:t>n=1006</a:t>
            </a:r>
            <a:r>
              <a:rPr lang="ko-KR" altLang="en-US" sz="1600" dirty="0">
                <a:solidFill>
                  <a:srgbClr val="333333"/>
                </a:solidFill>
                <a:latin typeface="12롯데마트드림Medium"/>
              </a:rPr>
              <a:t>개의 </a:t>
            </a:r>
            <a:r>
              <a:rPr lang="en-US" altLang="ko-KR" sz="1600" dirty="0">
                <a:solidFill>
                  <a:srgbClr val="333333"/>
                </a:solidFill>
                <a:latin typeface="12롯데마트드림Medium"/>
              </a:rPr>
              <a:t>Shapley value</a:t>
            </a:r>
            <a:r>
              <a:rPr lang="ko-KR" altLang="en-US" sz="1600" dirty="0">
                <a:solidFill>
                  <a:srgbClr val="333333"/>
                </a:solidFill>
                <a:latin typeface="12롯데마트드림Medium"/>
              </a:rPr>
              <a:t>의 절댓값의 합이 </a:t>
            </a:r>
            <a:r>
              <a:rPr lang="en-US" altLang="ko-KR" sz="1600" dirty="0">
                <a:solidFill>
                  <a:srgbClr val="333333"/>
                </a:solidFill>
                <a:latin typeface="12롯데마트드림Medium"/>
              </a:rPr>
              <a:t>SHAP value</a:t>
            </a:r>
            <a:r>
              <a:rPr lang="ko-KR" altLang="en-US" sz="1600" dirty="0">
                <a:solidFill>
                  <a:srgbClr val="333333"/>
                </a:solidFill>
                <a:latin typeface="12롯데마트드림Medium"/>
              </a:rPr>
              <a:t>이다</a:t>
            </a:r>
            <a:r>
              <a:rPr lang="en-US" altLang="ko-KR" sz="1600" dirty="0">
                <a:solidFill>
                  <a:srgbClr val="333333"/>
                </a:solidFill>
                <a:latin typeface="12롯데마트드림Medium"/>
              </a:rPr>
              <a:t>.</a:t>
            </a:r>
            <a:r>
              <a:rPr lang="ko-KR" altLang="en-US" sz="1600" dirty="0">
                <a:solidFill>
                  <a:srgbClr val="333333"/>
                </a:solidFill>
                <a:latin typeface="12롯데마트드림Medium"/>
              </a:rPr>
              <a:t> </a:t>
            </a:r>
            <a:br>
              <a:rPr lang="en-US" altLang="ko-KR" i="0" dirty="0">
                <a:solidFill>
                  <a:srgbClr val="333333"/>
                </a:solidFill>
                <a:effectLst/>
                <a:latin typeface="12롯데마트드림Medium"/>
              </a:rPr>
            </a:br>
            <a:endParaRPr lang="ko-KR" altLang="en-US" dirty="0">
              <a:latin typeface="12롯데마트드림Medium"/>
            </a:endParaRPr>
          </a:p>
        </p:txBody>
      </p:sp>
    </p:spTree>
    <p:extLst>
      <p:ext uri="{BB962C8B-B14F-4D97-AF65-F5344CB8AC3E}">
        <p14:creationId xmlns:p14="http://schemas.microsoft.com/office/powerpoint/2010/main" val="224456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6779</TotalTime>
  <Words>2416</Words>
  <Application>Microsoft Macintosh PowerPoint</Application>
  <PresentationFormat>와이드스크린</PresentationFormat>
  <Paragraphs>1303</Paragraphs>
  <Slides>30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1" baseType="lpstr">
      <vt:lpstr>-윤고딕330</vt:lpstr>
      <vt:lpstr>-윤고딕340</vt:lpstr>
      <vt:lpstr>-윤고딕350</vt:lpstr>
      <vt:lpstr>12롯데마트드림Medium</vt:lpstr>
      <vt:lpstr>Apple SD Gothic Neo</vt:lpstr>
      <vt:lpstr>Apple SD Gothic Neo Medium</vt:lpstr>
      <vt:lpstr>맑은 고딕</vt:lpstr>
      <vt:lpstr>NanumBarunGothicOTF</vt:lpstr>
      <vt:lpstr>Arial</vt:lpstr>
      <vt:lpstr>Helvetica Neue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정인</dc:creator>
  <cp:lastModifiedBy>Microsoft Office User</cp:lastModifiedBy>
  <cp:revision>34</cp:revision>
  <dcterms:created xsi:type="dcterms:W3CDTF">2021-07-25T23:13:45Z</dcterms:created>
  <dcterms:modified xsi:type="dcterms:W3CDTF">2021-11-08T06:32:11Z</dcterms:modified>
</cp:coreProperties>
</file>