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13" r:id="rId2"/>
    <p:sldId id="371" r:id="rId3"/>
    <p:sldId id="423" r:id="rId4"/>
    <p:sldId id="421" r:id="rId5"/>
    <p:sldId id="424" r:id="rId6"/>
    <p:sldId id="396" r:id="rId7"/>
    <p:sldId id="374" r:id="rId8"/>
    <p:sldId id="415" r:id="rId9"/>
    <p:sldId id="410" r:id="rId10"/>
    <p:sldId id="401" r:id="rId11"/>
    <p:sldId id="403" r:id="rId12"/>
    <p:sldId id="402" r:id="rId13"/>
    <p:sldId id="419" r:id="rId14"/>
    <p:sldId id="425" r:id="rId15"/>
    <p:sldId id="426" r:id="rId16"/>
    <p:sldId id="427" r:id="rId17"/>
    <p:sldId id="433" r:id="rId18"/>
    <p:sldId id="432" r:id="rId19"/>
    <p:sldId id="434" r:id="rId20"/>
    <p:sldId id="435" r:id="rId21"/>
    <p:sldId id="437" r:id="rId22"/>
    <p:sldId id="436" r:id="rId23"/>
    <p:sldId id="438" r:id="rId24"/>
    <p:sldId id="440" r:id="rId25"/>
    <p:sldId id="439" r:id="rId26"/>
    <p:sldId id="441" r:id="rId27"/>
    <p:sldId id="43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9" autoAdjust="0"/>
    <p:restoredTop sz="97146"/>
  </p:normalViewPr>
  <p:slideViewPr>
    <p:cSldViewPr snapToGrid="0">
      <p:cViewPr>
        <p:scale>
          <a:sx n="124" d="100"/>
          <a:sy n="124" d="100"/>
        </p:scale>
        <p:origin x="-98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C10B9-8EE3-444B-B2AB-95EA0D84E8E8}" type="datetimeFigureOut">
              <a:rPr lang="ko-KR" altLang="en-US" smtClean="0"/>
              <a:t>2021. 10. 18.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F4252-6FC8-4493-A3EE-AD2B29A0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6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72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9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1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2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66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4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6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39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05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37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74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3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valx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prediction for feature values in set S that are marginalized over features that are not included in set 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9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valx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prediction for feature values in set S that are marginalized over features that are not included in set 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7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86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8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2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3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6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065B4-F6CB-4379-9B4B-4BC7BA361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AAB90-087A-4ABF-AB0B-6C09018D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BD70D-E290-4D6A-B46C-0A12E0A6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0DAB4-7AED-4614-9D88-1DC9E018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31368-F231-4CE5-94B0-AAD36E6A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09DC-3C72-4ADC-BEA2-2D114AD4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6ABD7-EE19-4A22-9DA1-3B41E15E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3B140-285D-4F87-AD41-C36D7B3D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BE12C-EA9D-4A52-A29D-787ACB48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F86D0-83D2-472D-9E9B-23973994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3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D9FB9-E664-4F2F-9D7D-D17394BB7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8D9DE-8563-4033-84CD-D4696229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3017-2EB8-41E9-A4DF-1FD0AD90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7460D-A127-4A85-9A1B-9BE5CCB3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1A24F-FDEF-439F-913D-F4125460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7203F-A7B5-47B6-B7E0-8971A3CA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D344B-FC9A-4ED2-88A7-8B3A1638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42E8E-F7B5-4081-88C7-3AA3E936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754E9-901B-4348-924A-493A2B35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F6C17-91C0-45A0-88DB-81B07017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37B6-F732-4C0E-961A-6F253925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50A6B-C9AB-4B60-A6C9-24FE101B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CD066-FC6A-4475-B64E-969501E7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B234F-5E73-4782-B32F-178A799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2B7DC-C982-447D-974D-96F08B3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3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1095E-0E0D-449B-A916-C78DF82B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3BFE1-BB25-4223-998B-51D3CB33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72903-A11A-4994-8D17-D5344D70C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92E74-209C-4FAB-89EA-A8DD4031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7A5F8-F92B-4D9F-9A12-7309EF5F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133DB-75A3-4E49-A409-92B9AB0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0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57C4C-5E39-41D0-A25F-C065DAF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25651-2FAE-4783-8638-510648FE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792E3-D6D5-48DD-B039-7E12F63F4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55CB3-9531-48DA-8A89-EB2BEC0DC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ED485-B07E-48B6-BCCA-88F079C59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11195-52BB-4E64-8D3B-3DF0807D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2565F-6208-4FDA-B749-D79BD60F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4927AF-E4C4-443B-A855-794347DD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0607-7DDB-4132-BA3D-8BDF3D3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4E877-4913-425C-A154-C65E9767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70B53-4DFF-45CE-B7FF-9AAC298F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2375-8B78-46CD-9F03-8BA6022D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925F0F-B391-45EB-AA26-07C968D2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86449B-CAFC-412D-8F8A-3B7C7D22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AB2A9-95C6-4DB2-9E69-D4B380D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74A8-735D-4108-AD77-7ECEA2AC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EAAC3-3BBD-4762-9AB0-1E18E41A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1F2FE-773A-4DAE-AD34-79D6C8D6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C4F0F-1E64-4F0E-88E9-FE7D2EE8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A1126-B9C7-48E0-9F7D-795A65DE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FD567-15E2-4DE0-B847-FD6C0FD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7D18-26F6-44B3-A451-F008A5C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0FC458-4A8A-4F1F-9403-E5A30EBF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451987-3593-494F-A507-2DE08AA53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D83CD-AA4A-400C-B2D8-A70ADE4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E5BE3-FF00-436C-A1E5-662F837D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B01BD-D32F-42BA-BB95-E0F9665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D409EA-C455-4FC5-9DD3-EA704E75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E4ABF-89E9-4974-8788-2731EA49A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BCF0F-4DB4-41F5-BF6B-D54FDD91F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3B47-BFBB-4B65-9349-DAC397F5F225}" type="datetimeFigureOut">
              <a:rPr lang="ko-KR" altLang="en-US" smtClean="0"/>
              <a:t>2021. 10. 18.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D937-094B-4378-BE64-99E3EEF5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133B2-6B62-4D27-86C8-5E26935B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MRM</a:t>
            </a:r>
            <a:r>
              <a:rPr lang="ko-KR" altLang="en-US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Deep Learning Analysis</a:t>
            </a:r>
            <a:endParaRPr lang="ko-KR" altLang="en-US" sz="2667" b="1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7626" y="2545233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BIBS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91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597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Feature Selection Using DNN</a:t>
            </a:r>
          </a:p>
          <a:p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8" name="순서도: 다중 문서 17">
            <a:extLst>
              <a:ext uri="{FF2B5EF4-FFF2-40B4-BE49-F238E27FC236}">
                <a16:creationId xmlns:a16="http://schemas.microsoft.com/office/drawing/2014/main" id="{227A7AF3-5DBA-47E6-84CC-100C43F562DD}"/>
              </a:ext>
            </a:extLst>
          </p:cNvPr>
          <p:cNvSpPr/>
          <p:nvPr/>
        </p:nvSpPr>
        <p:spPr>
          <a:xfrm>
            <a:off x="500514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818DB-10AD-424F-859B-1110971DD9A2}"/>
              </a:ext>
            </a:extLst>
          </p:cNvPr>
          <p:cNvSpPr/>
          <p:nvPr/>
        </p:nvSpPr>
        <p:spPr>
          <a:xfrm>
            <a:off x="10372826" y="2475662"/>
            <a:ext cx="1318660" cy="857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다중 문서 21">
            <a:extLst>
              <a:ext uri="{FF2B5EF4-FFF2-40B4-BE49-F238E27FC236}">
                <a16:creationId xmlns:a16="http://schemas.microsoft.com/office/drawing/2014/main" id="{B45BA08F-5CEB-4A23-AF74-491B9A742586}"/>
              </a:ext>
            </a:extLst>
          </p:cNvPr>
          <p:cNvSpPr/>
          <p:nvPr/>
        </p:nvSpPr>
        <p:spPr>
          <a:xfrm>
            <a:off x="3624220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다중 문서 22">
            <a:extLst>
              <a:ext uri="{FF2B5EF4-FFF2-40B4-BE49-F238E27FC236}">
                <a16:creationId xmlns:a16="http://schemas.microsoft.com/office/drawing/2014/main" id="{2F6D0F36-8973-4426-93B3-187F7DED4485}"/>
              </a:ext>
            </a:extLst>
          </p:cNvPr>
          <p:cNvSpPr/>
          <p:nvPr/>
        </p:nvSpPr>
        <p:spPr>
          <a:xfrm>
            <a:off x="6860239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42DA54-60AC-478E-8DE8-0DD90191C8AC}"/>
              </a:ext>
            </a:extLst>
          </p:cNvPr>
          <p:cNvSpPr txBox="1"/>
          <p:nvPr/>
        </p:nvSpPr>
        <p:spPr>
          <a:xfrm>
            <a:off x="10457046" y="2701021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Group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1063C0-BFB8-4F26-B909-75DF6DA954F1}"/>
              </a:ext>
            </a:extLst>
          </p:cNvPr>
          <p:cNvSpPr txBox="1"/>
          <p:nvPr/>
        </p:nvSpPr>
        <p:spPr>
          <a:xfrm>
            <a:off x="944421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Peptide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30D6EA-95E6-4094-B2D4-49163B958AF9}"/>
              </a:ext>
            </a:extLst>
          </p:cNvPr>
          <p:cNvSpPr txBox="1"/>
          <p:nvPr/>
        </p:nvSpPr>
        <p:spPr>
          <a:xfrm>
            <a:off x="4105686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Protein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943697-B19A-4C57-A658-B812BD6493C5}"/>
              </a:ext>
            </a:extLst>
          </p:cNvPr>
          <p:cNvSpPr txBox="1"/>
          <p:nvPr/>
        </p:nvSpPr>
        <p:spPr>
          <a:xfrm>
            <a:off x="7280418" y="2747188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Hidden Layer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3633E7F-0110-4A52-89D8-408B13B6EC56}"/>
              </a:ext>
            </a:extLst>
          </p:cNvPr>
          <p:cNvCxnSpPr/>
          <p:nvPr/>
        </p:nvCxnSpPr>
        <p:spPr>
          <a:xfrm>
            <a:off x="2181719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B33596-EA79-4286-906D-0538A8977CE1}"/>
              </a:ext>
            </a:extLst>
          </p:cNvPr>
          <p:cNvCxnSpPr/>
          <p:nvPr/>
        </p:nvCxnSpPr>
        <p:spPr>
          <a:xfrm>
            <a:off x="5524382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AC2390-804B-44C7-B8C8-281DDE19C085}"/>
              </a:ext>
            </a:extLst>
          </p:cNvPr>
          <p:cNvCxnSpPr/>
          <p:nvPr/>
        </p:nvCxnSpPr>
        <p:spPr>
          <a:xfrm>
            <a:off x="9077940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112121-3477-447A-9CFD-4C1D09EBFA1D}"/>
              </a:ext>
            </a:extLst>
          </p:cNvPr>
          <p:cNvSpPr txBox="1"/>
          <p:nvPr/>
        </p:nvSpPr>
        <p:spPr>
          <a:xfrm>
            <a:off x="2688275" y="4719464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3BB8F6-8C75-4709-A487-81A1B0E544F5}"/>
              </a:ext>
            </a:extLst>
          </p:cNvPr>
          <p:cNvSpPr txBox="1"/>
          <p:nvPr/>
        </p:nvSpPr>
        <p:spPr>
          <a:xfrm>
            <a:off x="5772360" y="4685958"/>
            <a:ext cx="164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8424B-6FB4-4EFC-A219-D0589932B130}"/>
              </a:ext>
            </a:extLst>
          </p:cNvPr>
          <p:cNvSpPr txBox="1"/>
          <p:nvPr/>
        </p:nvSpPr>
        <p:spPr>
          <a:xfrm>
            <a:off x="9573896" y="4751610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Sigmoid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4F8BD2-82AD-47CF-B1C2-2E4E5D5E39AB}"/>
              </a:ext>
            </a:extLst>
          </p:cNvPr>
          <p:cNvSpPr txBox="1"/>
          <p:nvPr/>
        </p:nvSpPr>
        <p:spPr>
          <a:xfrm>
            <a:off x="6446530" y="5664228"/>
            <a:ext cx="4879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Medium"/>
              </a:rPr>
              <a:t>각 </a:t>
            </a:r>
            <a:r>
              <a:rPr lang="en-US" altLang="ko-KR" sz="1600" dirty="0">
                <a:latin typeface="12롯데마트드림Medium"/>
              </a:rPr>
              <a:t>Protein</a:t>
            </a:r>
            <a:r>
              <a:rPr lang="ko-KR" altLang="en-US" sz="1600" dirty="0">
                <a:latin typeface="12롯데마트드림Medium"/>
              </a:rPr>
              <a:t>의 </a:t>
            </a:r>
            <a:r>
              <a:rPr lang="en-US" altLang="ko-KR" sz="1600" dirty="0">
                <a:latin typeface="12롯데마트드림Medium"/>
              </a:rPr>
              <a:t>SHAP value</a:t>
            </a:r>
            <a:r>
              <a:rPr lang="ko-KR" altLang="en-US" sz="1600" dirty="0">
                <a:latin typeface="12롯데마트드림Medium"/>
              </a:rPr>
              <a:t>가 클수록 더 중요한 </a:t>
            </a:r>
            <a:r>
              <a:rPr lang="en-US" altLang="ko-KR" sz="1600" dirty="0">
                <a:latin typeface="12롯데마트드림Medium"/>
              </a:rPr>
              <a:t>Protein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9199D81-C41F-4EA9-A5AA-2D502F492B6C}"/>
              </a:ext>
            </a:extLst>
          </p:cNvPr>
          <p:cNvCxnSpPr>
            <a:cxnSpLocks/>
          </p:cNvCxnSpPr>
          <p:nvPr/>
        </p:nvCxnSpPr>
        <p:spPr>
          <a:xfrm>
            <a:off x="7289379" y="4871644"/>
            <a:ext cx="774017" cy="59022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518584B-BC8A-4F8A-8259-7EC7D6C8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15" y="5461871"/>
            <a:ext cx="5709547" cy="7054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32C42C9-44F2-45D7-9F24-1F91F6503073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616651-9B94-4580-AF42-6901ED16170A}"/>
              </a:ext>
            </a:extLst>
          </p:cNvPr>
          <p:cNvSpPr/>
          <p:nvPr/>
        </p:nvSpPr>
        <p:spPr>
          <a:xfrm>
            <a:off x="6341006" y="5503437"/>
            <a:ext cx="4879066" cy="590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479443" y="264017"/>
            <a:ext cx="371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Marker Selection Using SHAP value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-63016" y="2660081"/>
            <a:ext cx="2892949" cy="24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dirty="0">
                <a:latin typeface="12롯데마트드림Medium"/>
              </a:rPr>
              <a:t>Top 15 Gene Selected</a:t>
            </a:r>
          </a:p>
          <a:p>
            <a:pPr algn="ctr"/>
            <a:r>
              <a:rPr lang="en-US" altLang="ko-KR" sz="1800" dirty="0">
                <a:latin typeface="12롯데마트드림Medium"/>
              </a:rPr>
              <a:t>&amp; mean(|SHAP value|)</a:t>
            </a:r>
          </a:p>
          <a:p>
            <a:pPr algn="ctr"/>
            <a:endParaRPr lang="ko-KR" altLang="en-US" sz="4800" dirty="0">
              <a:latin typeface="12롯데마트드림Medium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D6FB0C-C070-4496-B085-A96FA7115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08"/>
          <a:stretch/>
        </p:blipFill>
        <p:spPr>
          <a:xfrm>
            <a:off x="5899292" y="923593"/>
            <a:ext cx="6080851" cy="56651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3F433F7-F1EB-41C6-A573-1905B0BAC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7" t="4507" r="7543" b="92462"/>
          <a:stretch/>
        </p:blipFill>
        <p:spPr>
          <a:xfrm>
            <a:off x="11178847" y="1176505"/>
            <a:ext cx="761910" cy="22238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EB9564-DB52-604A-8B6A-A3139CC2EB40}"/>
              </a:ext>
            </a:extLst>
          </p:cNvPr>
          <p:cNvSpPr/>
          <p:nvPr/>
        </p:nvSpPr>
        <p:spPr>
          <a:xfrm>
            <a:off x="289692" y="206214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“</a:t>
            </a:r>
            <a:r>
              <a:rPr lang="en-US" altLang="ko-KR" sz="1400" b="1" dirty="0" err="1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shap</a:t>
            </a:r>
            <a:r>
              <a:rPr lang="en-US" altLang="ko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” </a:t>
            </a:r>
            <a:r>
              <a:rPr lang="en" altLang="ko-Kore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Python package</a:t>
            </a:r>
            <a:endParaRPr lang="ko-Kore-KR" altLang="en-US" sz="1400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4DFD778-1D45-BC4B-9C36-B7B54435E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72481"/>
              </p:ext>
            </p:extLst>
          </p:nvPr>
        </p:nvGraphicFramePr>
        <p:xfrm>
          <a:off x="2817848" y="927551"/>
          <a:ext cx="3066596" cy="51268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33298">
                  <a:extLst>
                    <a:ext uri="{9D8B030D-6E8A-4147-A177-3AD203B41FA5}">
                      <a16:colId xmlns:a16="http://schemas.microsoft.com/office/drawing/2014/main" val="1900988178"/>
                    </a:ext>
                  </a:extLst>
                </a:gridCol>
                <a:gridCol w="1533298">
                  <a:extLst>
                    <a:ext uri="{9D8B030D-6E8A-4147-A177-3AD203B41FA5}">
                      <a16:colId xmlns:a16="http://schemas.microsoft.com/office/drawing/2014/main" val="8682089"/>
                    </a:ext>
                  </a:extLst>
                </a:gridCol>
              </a:tblGrid>
              <a:tr h="2574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Peptide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/>
                        <a:t>Gene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872603"/>
                  </a:ext>
                </a:extLst>
              </a:tr>
              <a:tr h="331928">
                <a:tc>
                  <a:txBody>
                    <a:bodyPr/>
                    <a:lstStyle/>
                    <a:p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CA19-9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8368"/>
                  </a:ext>
                </a:extLst>
              </a:tr>
              <a:tr h="300790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36521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11817"/>
                  </a:ext>
                </a:extLst>
              </a:tr>
              <a:tr h="348916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350339"/>
                  </a:ext>
                </a:extLst>
              </a:tr>
              <a:tr h="279224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237428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5207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1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5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61958019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82635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73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4608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6004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563165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56474"/>
                  </a:ext>
                </a:extLst>
              </a:tr>
              <a:tr h="345397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441997"/>
                  </a:ext>
                </a:extLst>
              </a:tr>
              <a:tr h="382430">
                <a:tc>
                  <a:txBody>
                    <a:bodyPr/>
                    <a:lstStyle/>
                    <a:p>
                      <a:r>
                        <a:rPr lang="en" sz="11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1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6042"/>
                  </a:ext>
                </a:extLst>
              </a:tr>
              <a:tr h="38750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03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301748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Results compared to </a:t>
            </a:r>
            <a:r>
              <a:rPr lang="en-US" altLang="ko-KR" sz="3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Oncotarget</a:t>
            </a:r>
            <a:endParaRPr lang="en-US" altLang="ko-KR" sz="32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6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72355"/>
              </p:ext>
            </p:extLst>
          </p:nvPr>
        </p:nvGraphicFramePr>
        <p:xfrm>
          <a:off x="1467853" y="1104358"/>
          <a:ext cx="9724832" cy="36038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1683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385129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IGFB2 + 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3923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C5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C5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225780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altLang="ko-Kore-KR" sz="1100" b="1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</a:t>
                      </a:r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54576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2843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56300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0.853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2858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0.648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593692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15C3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 err="1">
                <a:latin typeface="12롯데마트드림Medium"/>
              </a:rPr>
              <a:t>tripple</a:t>
            </a:r>
            <a:r>
              <a:rPr lang="en-US" altLang="ko-KR" sz="1600" dirty="0">
                <a:latin typeface="12롯데마트드림Medium"/>
              </a:rPr>
              <a:t> 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2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06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69709"/>
              </p:ext>
            </p:extLst>
          </p:nvPr>
        </p:nvGraphicFramePr>
        <p:xfrm>
          <a:off x="938463" y="998419"/>
          <a:ext cx="10641851" cy="3611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4953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515743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730759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HSPG2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altLang="ko-Kore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074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25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185529"/>
                  </a:ext>
                </a:extLst>
              </a:tr>
              <a:tr h="2655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09918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78940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59505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0.679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600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15C4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 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>
                <a:latin typeface="12롯데마트드림Medium"/>
              </a:rPr>
              <a:t>4</a:t>
            </a:r>
            <a:r>
              <a:rPr lang="ko-KR" altLang="en-US" sz="1600" dirty="0">
                <a:latin typeface="12롯데마트드림Medium"/>
              </a:rPr>
              <a:t>개 </a:t>
            </a:r>
            <a:r>
              <a:rPr lang="en-US" altLang="ko-KR" sz="1600" dirty="0">
                <a:latin typeface="12롯데마트드림Medium"/>
              </a:rPr>
              <a:t>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4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56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3634"/>
              </p:ext>
            </p:extLst>
          </p:nvPr>
        </p:nvGraphicFramePr>
        <p:xfrm>
          <a:off x="385011" y="998419"/>
          <a:ext cx="11195305" cy="36304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9218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375385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50824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99945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99945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412225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07763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IFRD1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074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25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CPN2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85529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 + CPN2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09918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78940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TXN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59505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600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15C5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 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>
                <a:latin typeface="12롯데마트드림Medium"/>
              </a:rPr>
              <a:t>5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 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6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96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18710"/>
              </p:ext>
            </p:extLst>
          </p:nvPr>
        </p:nvGraphicFramePr>
        <p:xfrm>
          <a:off x="575820" y="1068264"/>
          <a:ext cx="10911640" cy="411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37401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07616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IGFB2 + 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3923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HSPG2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5780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54576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IFRD1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843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6300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2858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CPN2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369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6515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81151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FB654-53DD-9741-BA1B-C3F7C4F42775}"/>
              </a:ext>
            </a:extLst>
          </p:cNvPr>
          <p:cNvSpPr/>
          <p:nvPr/>
        </p:nvSpPr>
        <p:spPr>
          <a:xfrm>
            <a:off x="2094640" y="5714285"/>
            <a:ext cx="8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ko-KR" altLang="en-US" sz="1600" dirty="0">
                <a:latin typeface="12롯데마트드림Medium"/>
              </a:rPr>
              <a:t>보다 성능이 좋은 </a:t>
            </a:r>
            <a:r>
              <a:rPr lang="ko-KR" altLang="en-US" sz="1600" dirty="0" err="1">
                <a:latin typeface="12롯데마트드림Medium"/>
              </a:rPr>
              <a:t>마커</a:t>
            </a:r>
            <a:r>
              <a:rPr lang="ko-KR" altLang="en-US" sz="1600" dirty="0">
                <a:latin typeface="12롯데마트드림Medium"/>
              </a:rPr>
              <a:t> 조합 </a:t>
            </a:r>
            <a:r>
              <a:rPr lang="en-US" altLang="ko-KR" sz="1600" dirty="0">
                <a:latin typeface="12롯데마트드림Medium"/>
              </a:rPr>
              <a:t>(3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(2)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/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4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(4)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/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5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(6))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Logistic Regression</a:t>
            </a:r>
            <a:r>
              <a:rPr lang="ko-KR" altLang="en-US" sz="1600" dirty="0">
                <a:latin typeface="12롯데마트드림Medium"/>
              </a:rPr>
              <a:t> 결과 선정된 조합과의 교집합</a:t>
            </a:r>
            <a:endParaRPr lang="en-US" altLang="ko-KR" sz="1600" dirty="0">
              <a:latin typeface="12롯데마트드림Medium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8841398-EACA-0347-9293-649566113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21447"/>
              </p:ext>
            </p:extLst>
          </p:nvPr>
        </p:nvGraphicFramePr>
        <p:xfrm>
          <a:off x="6822099" y="6006672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7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04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864683" y="2890391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Results for</a:t>
            </a:r>
          </a:p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markers selected by LR</a:t>
            </a:r>
          </a:p>
        </p:txBody>
      </p:sp>
    </p:spTree>
    <p:extLst>
      <p:ext uri="{BB962C8B-B14F-4D97-AF65-F5344CB8AC3E}">
        <p14:creationId xmlns:p14="http://schemas.microsoft.com/office/powerpoint/2010/main" val="237201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6E439A-EBA1-8B49-B941-C4E3D684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73565"/>
              </p:ext>
            </p:extLst>
          </p:nvPr>
        </p:nvGraphicFramePr>
        <p:xfrm>
          <a:off x="1064302" y="923593"/>
          <a:ext cx="10103372" cy="5637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277">
                  <a:extLst>
                    <a:ext uri="{9D8B030D-6E8A-4147-A177-3AD203B41FA5}">
                      <a16:colId xmlns:a16="http://schemas.microsoft.com/office/drawing/2014/main" val="2008674564"/>
                    </a:ext>
                  </a:extLst>
                </a:gridCol>
                <a:gridCol w="3455809">
                  <a:extLst>
                    <a:ext uri="{9D8B030D-6E8A-4147-A177-3AD203B41FA5}">
                      <a16:colId xmlns:a16="http://schemas.microsoft.com/office/drawing/2014/main" val="2328874701"/>
                    </a:ext>
                  </a:extLst>
                </a:gridCol>
                <a:gridCol w="717824">
                  <a:extLst>
                    <a:ext uri="{9D8B030D-6E8A-4147-A177-3AD203B41FA5}">
                      <a16:colId xmlns:a16="http://schemas.microsoft.com/office/drawing/2014/main" val="431714668"/>
                    </a:ext>
                  </a:extLst>
                </a:gridCol>
                <a:gridCol w="761407">
                  <a:extLst>
                    <a:ext uri="{9D8B030D-6E8A-4147-A177-3AD203B41FA5}">
                      <a16:colId xmlns:a16="http://schemas.microsoft.com/office/drawing/2014/main" val="1010983420"/>
                    </a:ext>
                  </a:extLst>
                </a:gridCol>
                <a:gridCol w="707570">
                  <a:extLst>
                    <a:ext uri="{9D8B030D-6E8A-4147-A177-3AD203B41FA5}">
                      <a16:colId xmlns:a16="http://schemas.microsoft.com/office/drawing/2014/main" val="2178049269"/>
                    </a:ext>
                  </a:extLst>
                </a:gridCol>
                <a:gridCol w="769097">
                  <a:extLst>
                    <a:ext uri="{9D8B030D-6E8A-4147-A177-3AD203B41FA5}">
                      <a16:colId xmlns:a16="http://schemas.microsoft.com/office/drawing/2014/main" val="1298686760"/>
                    </a:ext>
                  </a:extLst>
                </a:gridCol>
                <a:gridCol w="769097">
                  <a:extLst>
                    <a:ext uri="{9D8B030D-6E8A-4147-A177-3AD203B41FA5}">
                      <a16:colId xmlns:a16="http://schemas.microsoft.com/office/drawing/2014/main" val="491975882"/>
                    </a:ext>
                  </a:extLst>
                </a:gridCol>
                <a:gridCol w="769097">
                  <a:extLst>
                    <a:ext uri="{9D8B030D-6E8A-4147-A177-3AD203B41FA5}">
                      <a16:colId xmlns:a16="http://schemas.microsoft.com/office/drawing/2014/main" val="904870984"/>
                    </a:ext>
                  </a:extLst>
                </a:gridCol>
                <a:gridCol w="769097">
                  <a:extLst>
                    <a:ext uri="{9D8B030D-6E8A-4147-A177-3AD203B41FA5}">
                      <a16:colId xmlns:a16="http://schemas.microsoft.com/office/drawing/2014/main" val="160434545"/>
                    </a:ext>
                  </a:extLst>
                </a:gridCol>
                <a:gridCol w="769097">
                  <a:extLst>
                    <a:ext uri="{9D8B030D-6E8A-4147-A177-3AD203B41FA5}">
                      <a16:colId xmlns:a16="http://schemas.microsoft.com/office/drawing/2014/main" val="743935261"/>
                    </a:ext>
                  </a:extLst>
                </a:gridCol>
              </a:tblGrid>
              <a:tr h="455829"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Number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Model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Prediction Model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All Positive Beta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AUC_train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AUC_val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AUC_test1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AUC_test2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AUC_test3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AUC_test4</a:t>
                      </a:r>
                      <a:endParaRPr lang="en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2483506241"/>
                  </a:ext>
                </a:extLst>
              </a:tr>
              <a:tr h="21591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TTR + LRG1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FALSE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0.804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3801778709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0.857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0.755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3016448378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0.806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2502280361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DNN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0.791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3392190667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0.804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0.797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940168571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0.797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830076800"/>
                  </a:ext>
                </a:extLst>
              </a:tr>
              <a:tr h="21591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IGFBP2 + HSPG2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423396398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0.806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524646379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3765434991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DNN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0.972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1504998419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0.770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0.823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1595072474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4040710462"/>
                  </a:ext>
                </a:extLst>
              </a:tr>
              <a:tr h="215919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IGFBP2 + HSPG2 + THBS1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3807722464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0.867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0.859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3141852166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51059953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DNN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0.980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1480576794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0.861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40043074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0.855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2513868677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MBL2 + IGFBP2 + HSPG2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2666396851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0.825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1466145471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2127685612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DNN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0.981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103711150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0.777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0.823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2109477147"/>
                  </a:ext>
                </a:extLst>
              </a:tr>
              <a:tr h="21591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 dirty="0">
                          <a:effectLst/>
                        </a:rPr>
                        <a:t>0.837</a:t>
                      </a:r>
                      <a:endParaRPr lang="en-US" altLang="ko-Kore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44" marR="6944" marT="6944" marB="0" anchor="ctr"/>
                </a:tc>
                <a:extLst>
                  <a:ext uri="{0D108BD9-81ED-4DB2-BD59-A6C34878D82A}">
                    <a16:rowId xmlns:a16="http://schemas.microsoft.com/office/drawing/2014/main" val="416426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12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E721871-8EA6-024E-9248-5A94716B9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87151"/>
              </p:ext>
            </p:extLst>
          </p:nvPr>
        </p:nvGraphicFramePr>
        <p:xfrm>
          <a:off x="826361" y="1587450"/>
          <a:ext cx="10515601" cy="4099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382">
                  <a:extLst>
                    <a:ext uri="{9D8B030D-6E8A-4147-A177-3AD203B41FA5}">
                      <a16:colId xmlns:a16="http://schemas.microsoft.com/office/drawing/2014/main" val="3614696196"/>
                    </a:ext>
                  </a:extLst>
                </a:gridCol>
                <a:gridCol w="3596810">
                  <a:extLst>
                    <a:ext uri="{9D8B030D-6E8A-4147-A177-3AD203B41FA5}">
                      <a16:colId xmlns:a16="http://schemas.microsoft.com/office/drawing/2014/main" val="578885584"/>
                    </a:ext>
                  </a:extLst>
                </a:gridCol>
                <a:gridCol w="747112">
                  <a:extLst>
                    <a:ext uri="{9D8B030D-6E8A-4147-A177-3AD203B41FA5}">
                      <a16:colId xmlns:a16="http://schemas.microsoft.com/office/drawing/2014/main" val="4092830170"/>
                    </a:ext>
                  </a:extLst>
                </a:gridCol>
                <a:gridCol w="792473">
                  <a:extLst>
                    <a:ext uri="{9D8B030D-6E8A-4147-A177-3AD203B41FA5}">
                      <a16:colId xmlns:a16="http://schemas.microsoft.com/office/drawing/2014/main" val="152193796"/>
                    </a:ext>
                  </a:extLst>
                </a:gridCol>
                <a:gridCol w="736439">
                  <a:extLst>
                    <a:ext uri="{9D8B030D-6E8A-4147-A177-3AD203B41FA5}">
                      <a16:colId xmlns:a16="http://schemas.microsoft.com/office/drawing/2014/main" val="1661625053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4194064697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844166466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2124801183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1514058205"/>
                    </a:ext>
                  </a:extLst>
                </a:gridCol>
                <a:gridCol w="800477">
                  <a:extLst>
                    <a:ext uri="{9D8B030D-6E8A-4147-A177-3AD203B41FA5}">
                      <a16:colId xmlns:a16="http://schemas.microsoft.com/office/drawing/2014/main" val="1015596255"/>
                    </a:ext>
                  </a:extLst>
                </a:gridCol>
              </a:tblGrid>
              <a:tr h="22773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MBL2 + IGFBP2 + HSPG2 + THBS1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087536812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0.866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0.823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3975495300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533697545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DNN</a:t>
                      </a:r>
                      <a:endParaRPr lang="en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ore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0.986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0.931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0.945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0.889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434840821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0.861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477637717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0.909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0.853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2607558131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IFRD1 + IGFBP2 + HSPG2 + THBS1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565702382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SVM</a:t>
                      </a:r>
                      <a:endParaRPr lang="en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ore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0.954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0.885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0.949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0.914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0.943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0.906</a:t>
                      </a:r>
                      <a:endParaRPr lang="en-US" altLang="ko-Kore-KR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405682520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RF</a:t>
                      </a:r>
                      <a:endParaRPr lang="en" sz="105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ore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0.943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0.968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0.939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0.958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0.909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004320992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DNN</a:t>
                      </a:r>
                      <a:endParaRPr lang="en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ore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0.990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0.928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0.941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0.953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0.890</a:t>
                      </a:r>
                      <a:endParaRPr lang="en-US" altLang="ko-Kore-KR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994307849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0.756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942524811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2020772320"/>
                  </a:ext>
                </a:extLst>
              </a:tr>
              <a:tr h="22773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" sz="1050" u="none" strike="noStrike">
                          <a:effectLst/>
                        </a:rPr>
                        <a:t>CA19_9 + MBL2 + IGFBP2 + HSPG2 + THBS1 + ICAM1</a:t>
                      </a:r>
                      <a:endParaRPr lang="en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LR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TRUE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4183907881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SVM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0.893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0.889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2513687582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RF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1.000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0.954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0.876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4083280633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DNN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0.991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0.923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0.947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0.841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4224999819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MARS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0.949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0.719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0.918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0.919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0.861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3670954794"/>
                  </a:ext>
                </a:extLst>
              </a:tr>
              <a:tr h="2277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>
                          <a:effectLst/>
                        </a:rPr>
                        <a:t>GAM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u="none" strike="noStrike">
                          <a:effectLst/>
                        </a:rPr>
                        <a:t>　</a:t>
                      </a:r>
                      <a:endParaRPr lang="ko-Kore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0.960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0.932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0.956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0.925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>
                          <a:effectLst/>
                        </a:rPr>
                        <a:t>0.936</a:t>
                      </a:r>
                      <a:endParaRPr lang="en-US" altLang="ko-Kore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50" u="none" strike="noStrike" dirty="0">
                          <a:effectLst/>
                        </a:rPr>
                        <a:t>0.875</a:t>
                      </a:r>
                      <a:endParaRPr lang="en-US" altLang="ko-Kore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07" marR="8007" marT="8007" marB="0" anchor="ctr"/>
                </a:tc>
                <a:extLst>
                  <a:ext uri="{0D108BD9-81ED-4DB2-BD59-A6C34878D82A}">
                    <a16:rowId xmlns:a16="http://schemas.microsoft.com/office/drawing/2014/main" val="103025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3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5129" y="2787781"/>
            <a:ext cx="4237057" cy="21035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 Summary of Peptides &amp; Proteins</a:t>
            </a: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 Marker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Selection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using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SHAP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</a:t>
            </a: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Results compared to </a:t>
            </a:r>
            <a:r>
              <a:rPr lang="en-US" altLang="ko-KR" sz="1867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Oncotarget</a:t>
            </a:r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05129" y="2141092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2600" y="2141091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INDEX</a:t>
            </a:r>
            <a:endParaRPr lang="ko-KR" altLang="en-US" sz="1333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526354" y="2141092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556948" y="2144056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5503" y="2141091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05129" y="4528646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2CB00B-4DEC-334A-8859-5DCBEC717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02" y="879696"/>
            <a:ext cx="8336275" cy="58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24AABF-4035-4B44-A2DD-DF93F545F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56" y="807504"/>
            <a:ext cx="8529288" cy="60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5B2909-267C-FB46-B681-6195D9565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26" y="776557"/>
            <a:ext cx="8439347" cy="59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3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B52184-D978-0E4A-843A-27F610600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78" y="726694"/>
            <a:ext cx="8550524" cy="604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38B45D-7496-804C-A730-E1DA4C4EF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36" y="758965"/>
            <a:ext cx="8469327" cy="59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AE0174-7305-9D48-A1D1-0B569E602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16" y="711325"/>
            <a:ext cx="8574258" cy="60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03567" y="296511"/>
            <a:ext cx="359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 Results for markers selected by LR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C12C0E-8139-ED4C-81ED-5D4332273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18" y="724323"/>
            <a:ext cx="8557254" cy="60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FB654-53DD-9741-BA1B-C3F7C4F42775}"/>
              </a:ext>
            </a:extLst>
          </p:cNvPr>
          <p:cNvSpPr/>
          <p:nvPr/>
        </p:nvSpPr>
        <p:spPr>
          <a:xfrm>
            <a:off x="1126979" y="1185644"/>
            <a:ext cx="9914365" cy="194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12롯데마트드림Medium"/>
              </a:rPr>
              <a:t>Future Works: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12롯데마트드림Medium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12롯데마트드림Medium"/>
              </a:rPr>
              <a:t>DNN</a:t>
            </a:r>
            <a:r>
              <a:rPr lang="ko-KR" altLang="en-US" sz="1600" dirty="0" err="1">
                <a:latin typeface="12롯데마트드림Medium"/>
              </a:rPr>
              <a:t>으로</a:t>
            </a:r>
            <a:r>
              <a:rPr lang="ko-KR" altLang="en-US" sz="1600" dirty="0">
                <a:latin typeface="12롯데마트드림Medium"/>
              </a:rPr>
              <a:t> 뽑힌 </a:t>
            </a:r>
            <a:r>
              <a:rPr lang="ko-KR" altLang="en-US" sz="1600" dirty="0" err="1">
                <a:latin typeface="12롯데마트드림Medium"/>
              </a:rPr>
              <a:t>마커</a:t>
            </a:r>
            <a:r>
              <a:rPr lang="ko-KR" altLang="en-US" sz="1600" dirty="0">
                <a:latin typeface="12롯데마트드림Medium"/>
              </a:rPr>
              <a:t> 조합의 전체 </a:t>
            </a:r>
            <a:r>
              <a:rPr lang="en-US" altLang="ko-KR" sz="1600" dirty="0">
                <a:latin typeface="12롯데마트드림Medium"/>
              </a:rPr>
              <a:t>plot</a:t>
            </a:r>
            <a:r>
              <a:rPr lang="ko-KR" altLang="en-US" sz="1600" dirty="0">
                <a:latin typeface="12롯데마트드림Medium"/>
              </a:rPr>
              <a:t> 결과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12롯데마트드림Medium"/>
              </a:rPr>
              <a:t>모델 선정 기준</a:t>
            </a:r>
            <a:r>
              <a:rPr lang="en-US" altLang="ko-KR" sz="1600" dirty="0">
                <a:latin typeface="12롯데마트드림Medium"/>
              </a:rPr>
              <a:t>:</a:t>
            </a:r>
            <a:r>
              <a:rPr lang="ko-KR" altLang="en-US" sz="1600" dirty="0">
                <a:latin typeface="12롯데마트드림Medium"/>
              </a:rPr>
              <a:t>  </a:t>
            </a:r>
            <a:r>
              <a:rPr lang="en-US" altLang="ko-KR" sz="1600" dirty="0">
                <a:latin typeface="12롯데마트드림Medium"/>
              </a:rPr>
              <a:t>test1, test2, test3, test4</a:t>
            </a:r>
            <a:r>
              <a:rPr lang="ko-KR" altLang="en-US" sz="1600" dirty="0">
                <a:latin typeface="12롯데마트드림Medium"/>
              </a:rPr>
              <a:t>의 결과를 </a:t>
            </a:r>
            <a:r>
              <a:rPr lang="en-US" altLang="ko-KR" sz="1600" dirty="0">
                <a:latin typeface="12롯데마트드림Medium"/>
              </a:rPr>
              <a:t>weighted average?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12롯데마트드림Medium"/>
              </a:rPr>
              <a:t>Split</a:t>
            </a:r>
            <a:r>
              <a:rPr lang="ko-KR" altLang="en-US" sz="1600" dirty="0">
                <a:latin typeface="12롯데마트드림Medium"/>
              </a:rPr>
              <a:t> 의존성 파악 및 제거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56165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2844225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Summary of Peptides &amp; Proteins</a:t>
            </a:r>
          </a:p>
        </p:txBody>
      </p:sp>
    </p:spTree>
    <p:extLst>
      <p:ext uri="{BB962C8B-B14F-4D97-AF65-F5344CB8AC3E}">
        <p14:creationId xmlns:p14="http://schemas.microsoft.com/office/powerpoint/2010/main" val="6615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67038" y="27631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Summary of peptides &amp; proteins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9678727" y="1931410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Unsuitable for kit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but negatively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and </a:t>
            </a:r>
          </a:p>
          <a:p>
            <a:r>
              <a:rPr lang="en-US" altLang="ko-KR" sz="1800" dirty="0">
                <a:latin typeface="12롯데마트드림Medium"/>
              </a:rPr>
              <a:t>positively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0509261-6300-4D4A-A8CE-047CFBA44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1601"/>
              </p:ext>
            </p:extLst>
          </p:nvPr>
        </p:nvGraphicFramePr>
        <p:xfrm>
          <a:off x="8921596" y="3714991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929B99D-185C-CC41-9C74-01BFB3ED3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8277"/>
              </p:ext>
            </p:extLst>
          </p:nvPr>
        </p:nvGraphicFramePr>
        <p:xfrm>
          <a:off x="8921596" y="2320199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7B2C89-6D22-2444-97E0-156AD4613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59271"/>
              </p:ext>
            </p:extLst>
          </p:nvPr>
        </p:nvGraphicFramePr>
        <p:xfrm>
          <a:off x="8921596" y="2976925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id="{34EBF611-E3CD-CA47-8623-E37EF30F7DCE}"/>
              </a:ext>
            </a:extLst>
          </p:cNvPr>
          <p:cNvSpPr txBox="1">
            <a:spLocks/>
          </p:cNvSpPr>
          <p:nvPr/>
        </p:nvSpPr>
        <p:spPr>
          <a:xfrm>
            <a:off x="9102259" y="3077145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400" dirty="0">
                <a:latin typeface="12롯데마트드림Medium"/>
              </a:rPr>
              <a:t>Sign of Correlation was determined by </a:t>
            </a:r>
            <a:r>
              <a:rPr lang="en-US" altLang="ko-KR" sz="1400" b="1" dirty="0">
                <a:latin typeface="12롯데마트드림Medium"/>
              </a:rPr>
              <a:t>single logistic regression</a:t>
            </a: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E9129C1E-3295-1E4B-BCA9-BA511000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97949"/>
              </p:ext>
            </p:extLst>
          </p:nvPr>
        </p:nvGraphicFramePr>
        <p:xfrm>
          <a:off x="450289" y="744063"/>
          <a:ext cx="2768600" cy="59841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GDIGETGVPGAEGPR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ADIPOQ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DPTFIPAPIQAK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AGT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QGIQFYTQLK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ALDH6A1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EFGNTLEDK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APOC1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EWFSETFQK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APOC1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VCPFAGILENGAVR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APOH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ILSGDPYCEK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31488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LSSGLVTAALYGR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DYFIATCK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TNFDNDIALVR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C1S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TWYPEVPK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LSLEIEQLELQR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ALLAFQESK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TLNICEVGTIR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C6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EPAVLELEGK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CAP1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VLDVNDNAPK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CDH11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GEWVALNPLR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TGESVEFVCK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TLLSNLEEAK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CLU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ASSIIDELFQDR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CLU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0C5EC62B-DFB8-B343-A3C9-7DF8BF66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23470"/>
              </p:ext>
            </p:extLst>
          </p:nvPr>
        </p:nvGraphicFramePr>
        <p:xfrm>
          <a:off x="3218889" y="744063"/>
          <a:ext cx="2768600" cy="57708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GLPGEVLGAQPGPR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COL4A2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CDLISIPK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CORO1C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VSTLPAITLK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CTSD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ELLALIQLER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ECM1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FAVLQENVAWGNGR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FCGBP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LSFQEFLK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FSTL1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ASCLYGQLPK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GSTP1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DGYLFQLLR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HRG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LLGIETPLPK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25392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VTLNGVPAQPLGPR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ALAQCAPPPAVCAELVR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YGQPLPGYTTK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IGFBP3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IQPSGGTNINEALLR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LALDNGGLAR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22852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AGFSWIEVTFK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DSVTGTLPK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KLKB1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IVVVTAGVR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LDHB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3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GLTSVINQK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LDHB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51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DLLLPQPDLR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VAAGAFQGLR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1294699"/>
                  </a:ext>
                </a:extLst>
              </a:tr>
            </a:tbl>
          </a:graphicData>
        </a:graphic>
      </p:graphicFrame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68BC9A4F-626C-524B-93D3-9C2D5ACDD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82802"/>
              </p:ext>
            </p:extLst>
          </p:nvPr>
        </p:nvGraphicFramePr>
        <p:xfrm>
          <a:off x="5987489" y="746721"/>
          <a:ext cx="2768600" cy="49048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ALAPEYAK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P4HB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GDSVSDSGSDALR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PDCD4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CDENILWLDYK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PKM2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NIQSLEVIGK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PPBP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27693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ICLDPDAPR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PPBP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NNLELSTPLK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PROS1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DTEVLLVGLEPGTR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PTPRJ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CINQLLCK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SEPP1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GFQQLLQELNQPR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SERPINA5(IPSP)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VAEGTQVLELPFK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SERPINC1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IEDGFSLK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SERPINC1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FLEQECNVLPLK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SFTPB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AADDTWEPFASGK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9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9678727" y="1931410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Unsuitable for kit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but negatively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and </a:t>
            </a:r>
          </a:p>
          <a:p>
            <a:r>
              <a:rPr lang="en-US" altLang="ko-KR" sz="1800" dirty="0">
                <a:latin typeface="12롯데마트드림Medium"/>
              </a:rPr>
              <a:t>positively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0509261-6300-4D4A-A8CE-047CFBA446CF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3714991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929B99D-185C-CC41-9C74-01BFB3ED3978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2320199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7B2C89-6D22-2444-97E0-156AD4613AE2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2976925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id="{34EBF611-E3CD-CA47-8623-E37EF30F7DCE}"/>
              </a:ext>
            </a:extLst>
          </p:cNvPr>
          <p:cNvSpPr txBox="1">
            <a:spLocks/>
          </p:cNvSpPr>
          <p:nvPr/>
        </p:nvSpPr>
        <p:spPr>
          <a:xfrm>
            <a:off x="9102259" y="3077145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400" dirty="0">
                <a:latin typeface="12롯데마트드림Medium"/>
              </a:rPr>
              <a:t>Sign of Correlation was determined by </a:t>
            </a:r>
            <a:r>
              <a:rPr lang="en-US" altLang="ko-KR" sz="1400" b="1" dirty="0">
                <a:latin typeface="12롯데마트드림Medium"/>
              </a:rPr>
              <a:t>single logistic regression</a:t>
            </a: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E9129C1E-3295-1E4B-BCA9-BA511000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41468"/>
              </p:ext>
            </p:extLst>
          </p:nvPr>
        </p:nvGraphicFramePr>
        <p:xfrm>
          <a:off x="351070" y="1437588"/>
          <a:ext cx="2768600" cy="43077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GDIGETGVPGAEGPR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ADIPOQ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DPTFIPAPIQAK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AGT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ILSGDPYCEK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31488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LSSGLVTAALYGR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DYFIATCK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TNFDNDIALVR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C1S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TWYPEVPK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LSLEIEQLELQR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ALLAFQESK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TLNICEVGTIR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C6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VLDVNDNAPK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CDH11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GEWVALNPLR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TGESVEFVCK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0C5EC62B-DFB8-B343-A3C9-7DF8BF66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15683"/>
              </p:ext>
            </p:extLst>
          </p:nvPr>
        </p:nvGraphicFramePr>
        <p:xfrm>
          <a:off x="3119670" y="1437588"/>
          <a:ext cx="2768600" cy="307867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263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VSTLPAITLK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CTSD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LSFQEFLK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FSTL1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LLGIETPLPK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25820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VTLNGVPAQPLGPR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LALDNGGLAR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AGFSWIEVTFK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DLLLPQPDLR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6692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VAAGAFQGLR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1294699"/>
                  </a:ext>
                </a:extLst>
              </a:tr>
            </a:tbl>
          </a:graphicData>
        </a:graphic>
      </p:graphicFrame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68BC9A4F-626C-524B-93D3-9C2D5ACDD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90680"/>
              </p:ext>
            </p:extLst>
          </p:nvPr>
        </p:nvGraphicFramePr>
        <p:xfrm>
          <a:off x="5888270" y="1440246"/>
          <a:ext cx="2768600" cy="30760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ALAPEYAK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P4HB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NIQSLEVIGK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PPBP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27693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ICLDPDAPR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PPBP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NNLELSTPLK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PROS1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FLEQECNVLPLK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SFTPB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13517EE-510D-8D47-9BC3-D3CBAAAE18A6}"/>
              </a:ext>
            </a:extLst>
          </p:cNvPr>
          <p:cNvSpPr txBox="1"/>
          <p:nvPr/>
        </p:nvSpPr>
        <p:spPr>
          <a:xfrm>
            <a:off x="8567038" y="27631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Summary of peptides &amp; proteins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BAB6702D-B71E-1C4F-B832-2010872BA67D}"/>
              </a:ext>
            </a:extLst>
          </p:cNvPr>
          <p:cNvSpPr txBox="1">
            <a:spLocks/>
          </p:cNvSpPr>
          <p:nvPr/>
        </p:nvSpPr>
        <p:spPr>
          <a:xfrm>
            <a:off x="3908963" y="4875620"/>
            <a:ext cx="4404858" cy="631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b="1" dirty="0">
              <a:latin typeface="12롯데마트드림Medium"/>
            </a:endParaRPr>
          </a:p>
          <a:p>
            <a:r>
              <a:rPr lang="en-US" altLang="ko-KR" sz="1600" b="1" dirty="0">
                <a:latin typeface="12롯데마트드림Medium"/>
              </a:rPr>
              <a:t>41 Peptides and 32 Proteins</a:t>
            </a:r>
          </a:p>
          <a:p>
            <a:endParaRPr lang="en-US" altLang="ko-KR" sz="1800" b="1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58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864683" y="2890391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Marker Selection </a:t>
            </a:r>
          </a:p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Using SHAP Value</a:t>
            </a:r>
          </a:p>
        </p:txBody>
      </p:sp>
    </p:spTree>
    <p:extLst>
      <p:ext uri="{BB962C8B-B14F-4D97-AF65-F5344CB8AC3E}">
        <p14:creationId xmlns:p14="http://schemas.microsoft.com/office/powerpoint/2010/main" val="27794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EA5106-90B6-B046-AD55-597A406A56C6}"/>
              </a:ext>
            </a:extLst>
          </p:cNvPr>
          <p:cNvSpPr/>
          <p:nvPr/>
        </p:nvSpPr>
        <p:spPr>
          <a:xfrm>
            <a:off x="1182538" y="94662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Shapley Values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B44BDC-5888-F14F-BB96-9E58D40D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24" y="1509361"/>
            <a:ext cx="6909884" cy="880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9F1A48-10FE-C74D-9A6B-F10E96322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024" y="2552222"/>
            <a:ext cx="4956304" cy="7114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2A975B-17E4-6142-AFEF-8F380F72E975}"/>
              </a:ext>
            </a:extLst>
          </p:cNvPr>
          <p:cNvSpPr/>
          <p:nvPr/>
        </p:nvSpPr>
        <p:spPr>
          <a:xfrm>
            <a:off x="6914898" y="255222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600" b="1" dirty="0">
                <a:latin typeface="12롯데마트드림Medium"/>
                <a:ea typeface="Apple SD Gothic Neo" panose="02000300000000000000" pitchFamily="2" charset="-127"/>
              </a:rPr>
              <a:t>prediction for feature values in set S </a:t>
            </a:r>
          </a:p>
          <a:p>
            <a:r>
              <a:rPr lang="en" altLang="ko-Kore-KR" sz="1600" b="1" dirty="0">
                <a:latin typeface="12롯데마트드림Medium"/>
                <a:ea typeface="Apple SD Gothic Neo" panose="02000300000000000000" pitchFamily="2" charset="-127"/>
              </a:rPr>
              <a:t>that are marginalized over features</a:t>
            </a:r>
            <a:endParaRPr lang="ko-Kore-KR" altLang="en-US" sz="1600" b="1" dirty="0">
              <a:latin typeface="12롯데마트드림Medium"/>
              <a:ea typeface="Apple SD Gothic Neo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2D8F30-0FA0-4890-9316-6564181B3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36" y="3490182"/>
            <a:ext cx="7582329" cy="683595"/>
          </a:xfrm>
          <a:prstGeom prst="rect">
            <a:avLst/>
          </a:prstGeom>
        </p:spPr>
      </p:pic>
      <p:pic>
        <p:nvPicPr>
          <p:cNvPr id="23" name="그림 22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4E76A47D-6478-408E-973C-AE4C386B6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37" y="4653832"/>
            <a:ext cx="3536985" cy="1297775"/>
          </a:xfrm>
          <a:prstGeom prst="rect">
            <a:avLst/>
          </a:prstGeom>
        </p:spPr>
      </p:pic>
      <p:pic>
        <p:nvPicPr>
          <p:cNvPr id="25" name="그림 2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0949D75-8E9C-48CD-BDDC-E5B575E72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364" y="4734054"/>
            <a:ext cx="3867470" cy="129777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B87D00-7F87-4954-8559-BFD9CFD316D1}"/>
              </a:ext>
            </a:extLst>
          </p:cNvPr>
          <p:cNvSpPr/>
          <p:nvPr/>
        </p:nvSpPr>
        <p:spPr>
          <a:xfrm>
            <a:off x="6083643" y="1518892"/>
            <a:ext cx="2580908" cy="806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92ECBAB-D236-4023-BDA5-9037D34F5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776" y="4756669"/>
            <a:ext cx="4004244" cy="12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13DCA7C-16B9-C648-9EBE-84A061E6574F}"/>
              </a:ext>
            </a:extLst>
          </p:cNvPr>
          <p:cNvSpPr/>
          <p:nvPr/>
        </p:nvSpPr>
        <p:spPr>
          <a:xfrm>
            <a:off x="520801" y="77863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Estimation of the Shapley Value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26A3DF-93CC-614F-807D-9426B4168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2" y="1306103"/>
            <a:ext cx="4330923" cy="998315"/>
          </a:xfrm>
          <a:prstGeom prst="rect">
            <a:avLst/>
          </a:prstGeom>
        </p:spPr>
      </p:pic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31B3ABE3-8F1D-4A4E-987A-5AD4C8F6A7C3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2885789" y="1908355"/>
            <a:ext cx="600627" cy="594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70B9143D-34A6-F445-8331-E624AADE0901}"/>
              </a:ext>
            </a:extLst>
          </p:cNvPr>
          <p:cNvCxnSpPr>
            <a:cxnSpLocks/>
          </p:cNvCxnSpPr>
          <p:nvPr/>
        </p:nvCxnSpPr>
        <p:spPr>
          <a:xfrm flipV="1">
            <a:off x="4826477" y="1680661"/>
            <a:ext cx="1158510" cy="13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A19A9D-002E-4378-A2EB-32EE421E3DFB}"/>
              </a:ext>
            </a:extLst>
          </p:cNvPr>
          <p:cNvSpPr txBox="1"/>
          <p:nvPr/>
        </p:nvSpPr>
        <p:spPr>
          <a:xfrm>
            <a:off x="5035618" y="729979"/>
            <a:ext cx="6184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Strumbelj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 et al. (2014) propose an approximation with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Monte-Carlo sampling: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ADAC00-351B-43CF-813B-5C8D13369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73"/>
          <a:stretch/>
        </p:blipFill>
        <p:spPr>
          <a:xfrm>
            <a:off x="1874110" y="3306690"/>
            <a:ext cx="8443780" cy="328557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4E58C1-1C14-4712-B614-E4A9898A78C4}"/>
              </a:ext>
            </a:extLst>
          </p:cNvPr>
          <p:cNvSpPr/>
          <p:nvPr/>
        </p:nvSpPr>
        <p:spPr>
          <a:xfrm>
            <a:off x="794657" y="1360320"/>
            <a:ext cx="4031820" cy="944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D89A759-E66F-4A88-84E4-50B9E5DAF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12" t="68740" r="19575" b="23070"/>
          <a:stretch/>
        </p:blipFill>
        <p:spPr>
          <a:xfrm>
            <a:off x="520801" y="2506112"/>
            <a:ext cx="5925488" cy="5785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D38173B-7CE5-46DE-861D-B25A8C8BF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78" t="77141" r="17254" b="16285"/>
          <a:stretch/>
        </p:blipFill>
        <p:spPr>
          <a:xfrm>
            <a:off x="6139182" y="1486043"/>
            <a:ext cx="5439046" cy="43139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D958F4-8A63-D84A-B381-FECD92017319}"/>
              </a:ext>
            </a:extLst>
          </p:cNvPr>
          <p:cNvSpPr/>
          <p:nvPr/>
        </p:nvSpPr>
        <p:spPr>
          <a:xfrm>
            <a:off x="9007205" y="1453795"/>
            <a:ext cx="592271" cy="52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65C0A0-67C0-0B4B-91E2-5ABF1A393694}"/>
              </a:ext>
            </a:extLst>
          </p:cNvPr>
          <p:cNvSpPr/>
          <p:nvPr/>
        </p:nvSpPr>
        <p:spPr>
          <a:xfrm>
            <a:off x="3568801" y="2556972"/>
            <a:ext cx="592271" cy="52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F2B621-B49E-2F47-941A-D34224E4C85D}"/>
              </a:ext>
            </a:extLst>
          </p:cNvPr>
          <p:cNvSpPr/>
          <p:nvPr/>
        </p:nvSpPr>
        <p:spPr>
          <a:xfrm>
            <a:off x="6812890" y="5189836"/>
            <a:ext cx="354029" cy="3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B30E35-33B1-5146-B1BB-DBF7CFCD88AE}"/>
              </a:ext>
            </a:extLst>
          </p:cNvPr>
          <p:cNvSpPr/>
          <p:nvPr/>
        </p:nvSpPr>
        <p:spPr>
          <a:xfrm>
            <a:off x="7068164" y="5535827"/>
            <a:ext cx="354029" cy="3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EA5106-90B6-B046-AD55-597A406A56C6}"/>
              </a:ext>
            </a:extLst>
          </p:cNvPr>
          <p:cNvSpPr/>
          <p:nvPr/>
        </p:nvSpPr>
        <p:spPr>
          <a:xfrm>
            <a:off x="1207252" y="12555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SHAP(Shapley Additive Explanations) values</a:t>
            </a:r>
          </a:p>
        </p:txBody>
      </p:sp>
      <p:pic>
        <p:nvPicPr>
          <p:cNvPr id="9" name="그림 8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DC0C3174-9A5F-425C-AA8E-AFD47563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79" y="2557849"/>
            <a:ext cx="20193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35D211-5B47-4A82-B91D-A8D4C8404196}"/>
              </a:ext>
            </a:extLst>
          </p:cNvPr>
          <p:cNvSpPr txBox="1"/>
          <p:nvPr/>
        </p:nvSpPr>
        <p:spPr>
          <a:xfrm>
            <a:off x="1602012" y="3891086"/>
            <a:ext cx="9265462" cy="161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0" dirty="0">
                <a:solidFill>
                  <a:srgbClr val="333333"/>
                </a:solidFill>
                <a:effectLst/>
                <a:latin typeface="12롯데마트드림Medium"/>
              </a:rPr>
              <a:t>“Features with large absolute Shapley values are important! ”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각 데이터에 대해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Shapley value</a:t>
            </a:r>
            <a:r>
              <a:rPr lang="ko-KR" altLang="en-US" sz="1600" dirty="0" err="1">
                <a:solidFill>
                  <a:srgbClr val="333333"/>
                </a:solidFill>
                <a:latin typeface="12롯데마트드림Medium"/>
              </a:rPr>
              <a:t>를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 구할 수 있고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n=1006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개의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Shapley value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의 절댓값의 합이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 value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이다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.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 </a:t>
            </a:r>
            <a:br>
              <a:rPr lang="en-US" altLang="ko-KR" i="0" dirty="0">
                <a:solidFill>
                  <a:srgbClr val="333333"/>
                </a:solidFill>
                <a:effectLst/>
                <a:latin typeface="12롯데마트드림Medium"/>
              </a:rPr>
            </a:br>
            <a:endParaRPr lang="ko-KR" altLang="en-US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45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6382</TotalTime>
  <Words>2177</Words>
  <Application>Microsoft Macintosh PowerPoint</Application>
  <PresentationFormat>와이드스크린</PresentationFormat>
  <Paragraphs>1141</Paragraphs>
  <Slides>27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-윤고딕330</vt:lpstr>
      <vt:lpstr>-윤고딕340</vt:lpstr>
      <vt:lpstr>-윤고딕350</vt:lpstr>
      <vt:lpstr>12롯데마트드림Medium</vt:lpstr>
      <vt:lpstr>Apple SD Gothic Neo</vt:lpstr>
      <vt:lpstr>Apple SD Gothic Neo Medium</vt:lpstr>
      <vt:lpstr>맑은 고딕</vt:lpstr>
      <vt:lpstr>NanumBarunGothicOTF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Microsoft Office User</cp:lastModifiedBy>
  <cp:revision>33</cp:revision>
  <dcterms:created xsi:type="dcterms:W3CDTF">2021-07-25T23:13:45Z</dcterms:created>
  <dcterms:modified xsi:type="dcterms:W3CDTF">2021-10-18T02:11:46Z</dcterms:modified>
</cp:coreProperties>
</file>