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4" r:id="rId2"/>
    <p:sldId id="545" r:id="rId3"/>
    <p:sldId id="54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2" d="100"/>
          <a:sy n="92" d="100"/>
        </p:scale>
        <p:origin x="-3384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55B2-5791-4BE6-888B-9057840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A658A9-8027-4439-9B82-ABA44351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844C8-7D0F-43F2-866C-39317E37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8C0F2-4D66-4EF8-B88A-F994BF05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58C0-9E87-4B2C-B68E-4E630E95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B5B46-DD95-4D9D-94E9-3EF1667C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53B9E2-4009-4706-B248-17BEF0BCA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90772-E8B7-487A-824B-D3403D7B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96DD8-EE5C-49AC-AEA6-2C29913F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14409-7B1D-4038-B1DC-679BD35A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5F3409-6901-4709-A151-1CB861D40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EAA3C-322F-4E14-A00B-9072C5AC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5248A-E251-4A5D-A37C-04ACA148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D873A-A68C-4655-86C5-00D9C162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448B3-E467-444A-8152-24641F1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D9DFA-C474-4321-A47C-1A0D461D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A7D02-E3F5-4947-ABA7-12555641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17FDF-F09A-4235-9076-BC9035C6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1DA13-E10B-4AEF-8C74-F107E254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16E13-C844-4FC3-AE04-37934433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5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04805-D03C-44F9-8DE2-2A7DF2FB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B8847-4B71-4A1B-ABF0-1D50BB5F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79593-72CD-4374-9886-DDDB9214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F0B21-E664-4BD4-B60B-289E16B6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5E26F-808F-4BEE-A353-10902C09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3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944AA-F780-4B41-BBF0-61F001CE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C0CD9-B465-4BD4-9DEB-8D6EC68EE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F32CD-1DDF-43E2-9426-4D5706AA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8E73A-0633-47B3-93B2-3AC087E0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B8A0B-4C18-41EA-BD00-8D219D14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2CBC9-64D9-4914-AAA8-1AB0EB5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5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6ADF-A3F4-4432-9987-E851DCF0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3791D-10C3-4A1F-A56D-4076ACA4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F9073-B396-468B-9ACF-A9A53EFD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B20C1E-ADA4-4DBD-BB0B-5FCCD2DC7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6FDF16-5D2C-4447-913B-4E11FF55F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8DEAAD-BFA9-49CB-AB9E-3C9698F7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A2EE84-07CC-4EAE-8202-C5F8F165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D6A102-7798-4967-85A7-519555A1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5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E987-F72A-4F1B-9136-1664A0B7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B440A6-C6F1-44F9-8026-C6FF1B60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0649BB-DBBA-425B-B5C7-6478E67D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AA7C2E-190C-4B6D-9A42-D9DC6999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4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C9BB7-2AD3-4B8F-B928-69BE9FE4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89DF4-06C2-4477-8CC7-05A80402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3AA72-E72E-42A0-A0F3-103B502F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1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3A067-6923-4EA2-9C48-4677E786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82413-3770-4D39-8725-C4A49DA5E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C6D6E-5126-41F2-8C73-051045CF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94CF6-A387-4DA9-8442-F2B6B7C8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A760D-BD62-4D0B-A4DC-E9896596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60F77-87E9-4645-B418-CD1F9FF2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5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C072F-71E9-4FCF-9567-DA7D2968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DB4DD1-D703-46C0-A8C6-CC67150A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1BDA2-E2D2-4CEA-BE86-02D7BBC5A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7F05C-211E-4E79-A745-19CB0EBF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D3498-3FF9-4310-BE26-6EB4167D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0C1F8-2D6C-4F8D-8CEB-A9B427F5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6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C62622-4AA5-42BF-AE41-D944DE93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19A11-8B4E-44EE-8369-0B3EE9AAB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FCD30-1661-4A39-8890-ACC7BCA6D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5E22-FE33-4A4F-B44A-6FF66BBC0E2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854A1-8511-4264-B0A0-DE65C0E0F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0E973-EA8F-4FE6-91CD-0079577DB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9B0B-7868-4158-958A-9055666A9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2367365"/>
                  </p:ext>
                </p:extLst>
              </p:nvPr>
            </p:nvGraphicFramePr>
            <p:xfrm>
              <a:off x="123724" y="591161"/>
              <a:ext cx="11880107" cy="54635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TIVTTLQDSIR + NADYSYSVWK + ASSIIDELFQDR + DSVTGTLPK"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0.8769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0.7447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ICLDPDAPR + GLPGEVLGAQPGPR + LIQGAPTIR + ASSIIDELFQDR + NADYSYSVWK + DSVTGTLPK + GFQQLLQELNQPR + LLGIETPLPK + NIQSLEVIGK + GLTSVINQK + DTEVLLVGLEPGTR + ELLALIQLER + LSLEIEQLELQR + ALLAFQESK + DYFIATCK + TNFDNDIALVR + IEDGFSLK + GGSASTWLTAFALR"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GLPGEVLGAQPGPR + TIVTTLQDSIR + ALAQCAPPPAVCAELVR + NADYSYSVWK + ASSIIDELFQDR + VSTLPAITLK + DSVTGTLPK + LLGIETPLPK + LSLEIEQLELQR + NIQSLEVIGK + ELLALIQLER + ALLAFQESK + DYFIATCK + TNFDNDIALVR + IEDGFSLK + GGSASTWLTAFALR + DPTFIPAPIQAK + DTEVLLVGLEPGTR + GLTSVINQK"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ALAQCAPPPAVCAELVR + ASSIIDELFQDR + CDENILWLDYK + CINQLLCK + DSVTGTLPK + DTEVLLVGLEPGTR + DYFIATCK + ELLALIQLER + GDIGETGVPGAEGPR + GFQQLLQELNQPR + GGSASTWLTAFALR + GLIDLTLDK + GLPGEVLGAQPGPR + GLTSVINQK + ICLDPDAPR + IEDGFSLK + ILLAELEQLK + LIQGAPTIR + LLGIETPLPK + LSLEIEQLELQR + NADYSYSVWK + NIQSLEVIGK + TIVTTLQDSIR + TLLSNLEEAK + VLFYVDSEK"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0.8769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1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AGFSWIEVTFK + ALAQCAPPPAVCAELVR + ALLAFQESK + ASCLYGQLPK + ASSIIDELFQDR + CDENILWLDYK + CDLISIPK + CINQLLCK + DGYLFQLLR + DLLLPQPDLR + DPTFIPAPIQAK + DSVTGTLPK + DTEVLLVGLEPGTR + DYFIATCK + EFGNTLEDK + ELLALIQLER + EWFSETFQK + FAVLQENVAWGNGR + FQASVATPR + GDIGETGVPGAEGPR + GEWVALNPLR + GFLLLASLR + GFQQLLQELNQPR + GGSASTWLTAFALR + GLIDLTLDK + GLPGEVLGAQPGPR + GLTSVINQK + ICLDPDAPR + IEDGFSLK + ILLAELEQLK + ILSGDPYCEK + IQPSGGTNINEALLR + IVVVTAGVR + LALDNGGLAR + LIQGAPTIR + LLGIETPLPK + LSLEIEQLELQR + LSNNALSGLPQGVFGK + LSSGLVTAALYGR + NADYSYSVWK + NIQSLEVIGK + NNLELSTPLK + TGESVEFVCK + TIVTTLQDSIR + TLLSNLEEAK + TLNICEVGTIR + TNFDNDIALVR + TWYPEVPK + VAAGAFQGLR + VAEGTQVLELPFK + VCPFAGILENGAVR + VFSLQWGEVK + VLFYVDSEK + VSTLPAITLK + VTGVVLFR + YGQPLPGYTTK"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0.8889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2367365"/>
                  </p:ext>
                </p:extLst>
              </p:nvPr>
            </p:nvGraphicFramePr>
            <p:xfrm>
              <a:off x="123724" y="591161"/>
              <a:ext cx="11880107" cy="54635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6192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1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58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TIVTTLQDSIR + NADYSYSVWK + ASSIIDELFQDR + DSVTGTLPK"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0.8769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0.9390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0.7447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0.9401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4667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19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ICLDPDAPR + GLPGEVLGAQPGPR + LIQGAPTIR + ASSIIDELFQDR + NADYSYSVWK + DSVTGTLPK + GFQQLLQELNQPR + LLGIETPLPK + NIQSLEVIGK + GLTSVINQK + DTEVLLVGLEPGTR + ELLALIQLER + LSLEIEQLELQR + ALLAFQESK + DYFIATCK + TNFDNDIALVR + IEDGFSLK + GGSASTWLTAFALR"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0.8510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4667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21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GLPGEVLGAQPGPR + TIVTTLQDSIR + ALAQCAPPPAVCAELVR + NADYSYSVWK + ASSIIDELFQDR + VSTLPAITLK + DSVTGTLPK + LLGIETPLPK + LSLEIEQLELQR + NIQSLEVIGK + ELLALIQLER + ALLAFQESK + DYFIATCK + TNFDNDIALVR + IEDGFSLK + GGSASTWLTAFALR + DPTFIPAPIQAK + DTEVLLVGLEPGTR + GLTSVINQK"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0.9481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4667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ALAQCAPPPAVCAELVR + ASSIIDELFQDR + CDENILWLDYK + CINQLLCK + DSVTGTLPK + DTEVLLVGLEPGTR + DYFIATCK + ELLALIQLER + GDIGETGVPGAEGPR + GFQQLLQELNQPR + GGSASTWLTAFALR + GLIDLTLDK + GLPGEVLGAQPGPR + GLTSVINQK + ICLDPDAPR + IEDGFSLK + ILLAELEQLK + LIQGAPTIR + LLGIETPLPK + LSLEIEQLELQR + NADYSYSVWK + NIQSLEVIGK + TIVTTLQDSIR + TLLSNLEEAK + VLFYVDSEK"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0.9973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0.8769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0.6800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0.9787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10763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58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1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AGFSWIEVTFK + ALAQCAPPPAVCAELVR + ALLAFQESK + ASCLYGQLPK + ASSIIDELFQDR + CDENILWLDYK + CDLISIPK + CINQLLCK + DGYLFQLLR + DLLLPQPDLR + DPTFIPAPIQAK + DSVTGTLPK + DTEVLLVGLEPGTR + DYFIATCK + EFGNTLEDK + ELLALIQLER + EWFSETFQK + FAVLQENVAWGNGR + FQASVATPR + GDIGETGVPGAEGPR + GEWVALNPLR + GFLLLASLR + GFQQLLQELNQPR + GGSASTWLTAFALR + GLIDLTLDK + GLPGEVLGAQPGPR + GLTSVINQK + ICLDPDAPR + IEDGFSLK + ILLAELEQLK + ILSGDPYCEK + IQPSGGTNINEALLR + IVVVTAGVR + LALDNGGLAR + LIQGAPTIR + LLGIETPLPK + LSLEIEQLELQR + LSNNALSGLPQGVFGK + LSSGLVTAALYGR + NADYSYSVWK + NIQSLEVIGK + NNLELSTPLK + TGESVEFVCK + TIVTTLQDSIR + TLLSNLEEAK + TLNICEVGTIR + TNFDNDIALVR + TWYPEVPK + VAAGAFQGLR + VAEGTQVLELPFK + VCPFAGILENGAVR + VFSLQWGEVK + VLFYVDSEK + VSTLPAITLK + VTGVVLFR + YGQPLPGYTTK"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0.9986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0.9635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0.8889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0.7234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23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60414869"/>
                  </p:ext>
                </p:extLst>
              </p:nvPr>
            </p:nvGraphicFramePr>
            <p:xfrm>
              <a:off x="123724" y="591161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2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23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/>
                            <a:t>(AACR</a:t>
                          </a:r>
                          <a:r>
                            <a:rPr lang="ko-KR" altLang="en-US" sz="1000" b="1" i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000" b="1"/>
                            <a:t>Patent+CA19-9)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NIQSLEVIGK + DSVTGTLPK + GLIDLTLDK"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0.9136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0.8298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NIQSLEVIGK + DSVTGTLPK + LSLEIEQLELQR + LLGIETPLPK + ALLAFQESK + DYFIATCK + ELLALIQLER + DTEVLLVGLEPGTR"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0.7012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NIQSLEVIGK + DSVTGTLPK + LSLEIEQLELQR + DYFIATCK"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0.7846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0.8298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DSVTGTLPK + LIQGAPTIR + ASSIIDELFQDR + NADYSYSVWK + NIQSLEVIGK + LLGIETPLPK + LSLEIEQLELQR + GLIDLTLDK + ELLALIQLER + ILLAELEQLK + DTEVLLVGLEPGTR + CINQLLCK"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0.9306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GFQQLLQELNQPR + DSVTGTLPK + LIQGAPTIR + ASSIIDELFQDR + NADYSYSVWK + NIQSLEVIGK + LLGIETPLPK + ALLAFQESK + LSLEIEQLELQR + GLIDLTLDK + ELLALIQLER + ILLAELEQLK + DTEVLLVGLEPGTR + CINQLLCK + NNLELSTPLK + DLLLPQPDLR + AGFSWIEVTFK + VFSLQWGEVK + DYFIATCK + ILSGDPYCEK + LSSGLVTAALYGR"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60414869"/>
                  </p:ext>
                </p:extLst>
              </p:nvPr>
            </p:nvGraphicFramePr>
            <p:xfrm>
              <a:off x="123724" y="591161"/>
              <a:ext cx="11880107" cy="42443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9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9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6192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2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23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/>
                            <a:t>(AACR</a:t>
                          </a:r>
                          <a:r>
                            <a:rPr lang="ko-KR" altLang="en-US" sz="1000" b="1" i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000" b="1"/>
                            <a:t>Patent+CA19-9)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NIQSLEVIGK + DSVTGTLPK + GLIDLTLDK"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0.8750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0.9136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0.8298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3143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NIQSLEVIGK + DSVTGTLPK + LSLEIEQLELQR + LLGIETPLPK + ALLAFQESK + DYFIATCK + ELLALIQLER + DTEVLLVGLEPGTR"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0.9891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0.7012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NIQSLEVIGK + DSVTGTLPK + LSLEIEQLELQR + DYFIATCK"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0.9378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0.7846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0.8298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3143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14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DSVTGTLPK + LIQGAPTIR + ASSIIDELFQDR + NADYSYSVWK + NIQSLEVIGK + LLGIETPLPK + LSLEIEQLELQR + GLIDLTLDK + ELLALIQLER + ILLAELEQLK + DTEVLLVGLEPGTR + CINQLLCK"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0.9154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0.8462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0.9306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0.9475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0.9279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0.8723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4667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23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GFQQLLQELNQPR + DSVTGTLPK + LIQGAPTIR + ASSIIDELFQDR + NADYSYSVWK + NIQSLEVIGK + LLGIETPLPK + ALLAFQESK + LSLEIEQLELQR + GLIDLTLDK + ELLALIQLER + ILLAELEQLK + DTEVLLVGLEPGTR + CINQLLCK + NNLELSTPLK + DLLLPQPDLR + AGFSWIEVTFK + VFSLQWGEVK + DYFIATCK + ILSGDPYCEK + LSSGLVTAALYGR"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0.9712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0.9643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0.8936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86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0843207"/>
                  </p:ext>
                </p:extLst>
              </p:nvPr>
            </p:nvGraphicFramePr>
            <p:xfrm>
              <a:off x="123724" y="591161"/>
              <a:ext cx="11880107" cy="40919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𝑽𝒂𝒍𝒊𝒅𝒂𝒕𝒊𝒐𝒏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𝑨𝑼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𝑺𝑬</m:t>
                                </m:r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63341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3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28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/>
                            <a:t>(AACR</a:t>
                          </a:r>
                          <a:r>
                            <a:rPr lang="ko-KR" altLang="en-US" sz="1000" b="1" i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000" b="1"/>
                            <a:t>Patent</a:t>
                          </a:r>
                          <a:r>
                            <a:rPr lang="ko-KR" altLang="en-US" sz="1000" b="1" i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000" b="1" i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Bertis</a:t>
                          </a:r>
                          <a:r>
                            <a:rPr lang="en-US" altLang="ko-KR" sz="1000" b="1"/>
                            <a:t>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TIVTTLQDSIR + DSVTGTLPK + LLGIETPLPK"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0.9254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0.8085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TIVTTLQDSIR + LIQGAPTIR + CINQLLCK + NADYSYSVWK + ASSIIDELFQDR + DSVTGTLPK + DYFIATCK"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0.8769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0.5745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TIVTTLQDSIR + DSVTGTLPK + LLGIETPLPK"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0.9346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0.9225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DSVTGTLPK + LIQGAPTIR + ASSIIDELFQDR + NADYSYSVWK + NIQSLEVIGK + LLGIETPLPK + LSLEIEQLELQR + GLIDLTLDK + ELLALIQLER + ILLAELEQLK + DTEVLLVGLEPGTR + CINQLLCK + GFLLLASLR + TIVTTLQDSIR"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6334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GFQQLLQELNQPR + DSVTGTLPK + LIQGAPTIR + ASSIIDELFQDR + NADYSYSVWK + NIQSLEVIGK + LLGIETPLPK + ALLAFQESK + LSLEIEQLELQR + GLIDLTLDK + ELLALIQLER + ILLAELEQLK + DTEVLLVGLEPGTR + CINQLLCK + NNLELSTPLK + DLLLPQPDLR + AGFSWIEVTFK + VFSLQWGEVK + DYFIATCK + ILSGDPYCEK + LSSGLVTAALYGR + VSTLPAITLK + GFLLLASLR + TIVTTLQDSIR + ASCLYGQLPK + VAAGAFQGLR"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0.9328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0.8298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1C8B10CC-F8ED-254F-8494-9C37E507BF7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0843207"/>
                  </p:ext>
                </p:extLst>
              </p:nvPr>
            </p:nvGraphicFramePr>
            <p:xfrm>
              <a:off x="123724" y="591161"/>
              <a:ext cx="11880107" cy="40919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84931">
                      <a:extLst>
                        <a:ext uri="{9D8B030D-6E8A-4147-A177-3AD203B41FA5}">
                          <a16:colId xmlns:a16="http://schemas.microsoft.com/office/drawing/2014/main" val="841532961"/>
                        </a:ext>
                      </a:extLst>
                    </a:gridCol>
                    <a:gridCol w="1076325">
                      <a:extLst>
                        <a:ext uri="{9D8B030D-6E8A-4147-A177-3AD203B41FA5}">
                          <a16:colId xmlns:a16="http://schemas.microsoft.com/office/drawing/2014/main" val="1286423979"/>
                        </a:ext>
                      </a:extLst>
                    </a:gridCol>
                    <a:gridCol w="841693">
                      <a:extLst>
                        <a:ext uri="{9D8B030D-6E8A-4147-A177-3AD203B41FA5}">
                          <a16:colId xmlns:a16="http://schemas.microsoft.com/office/drawing/2014/main" val="4285517067"/>
                        </a:ext>
                      </a:extLst>
                    </a:gridCol>
                    <a:gridCol w="746951">
                      <a:extLst>
                        <a:ext uri="{9D8B030D-6E8A-4147-A177-3AD203B41FA5}">
                          <a16:colId xmlns:a16="http://schemas.microsoft.com/office/drawing/2014/main" val="111880257"/>
                        </a:ext>
                      </a:extLst>
                    </a:gridCol>
                    <a:gridCol w="742188">
                      <a:extLst>
                        <a:ext uri="{9D8B030D-6E8A-4147-A177-3AD203B41FA5}">
                          <a16:colId xmlns:a16="http://schemas.microsoft.com/office/drawing/2014/main" val="1518444408"/>
                        </a:ext>
                      </a:extLst>
                    </a:gridCol>
                    <a:gridCol w="732663">
                      <a:extLst>
                        <a:ext uri="{9D8B030D-6E8A-4147-A177-3AD203B41FA5}">
                          <a16:colId xmlns:a16="http://schemas.microsoft.com/office/drawing/2014/main" val="4138302522"/>
                        </a:ext>
                      </a:extLst>
                    </a:gridCol>
                    <a:gridCol w="980313">
                      <a:extLst>
                        <a:ext uri="{9D8B030D-6E8A-4147-A177-3AD203B41FA5}">
                          <a16:colId xmlns:a16="http://schemas.microsoft.com/office/drawing/2014/main" val="1071363308"/>
                        </a:ext>
                      </a:extLst>
                    </a:gridCol>
                    <a:gridCol w="975551">
                      <a:extLst>
                        <a:ext uri="{9D8B030D-6E8A-4147-A177-3AD203B41FA5}">
                          <a16:colId xmlns:a16="http://schemas.microsoft.com/office/drawing/2014/main" val="1593207580"/>
                        </a:ext>
                      </a:extLst>
                    </a:gridCol>
                    <a:gridCol w="966025">
                      <a:extLst>
                        <a:ext uri="{9D8B030D-6E8A-4147-A177-3AD203B41FA5}">
                          <a16:colId xmlns:a16="http://schemas.microsoft.com/office/drawing/2014/main" val="3111387808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2006475698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2985598492"/>
                        </a:ext>
                      </a:extLst>
                    </a:gridCol>
                    <a:gridCol w="665988">
                      <a:extLst>
                        <a:ext uri="{9D8B030D-6E8A-4147-A177-3AD203B41FA5}">
                          <a16:colId xmlns:a16="http://schemas.microsoft.com/office/drawing/2014/main" val="2323039102"/>
                        </a:ext>
                      </a:extLst>
                    </a:gridCol>
                    <a:gridCol w="680275">
                      <a:extLst>
                        <a:ext uri="{9D8B030D-6E8A-4147-A177-3AD203B41FA5}">
                          <a16:colId xmlns:a16="http://schemas.microsoft.com/office/drawing/2014/main" val="585138005"/>
                        </a:ext>
                      </a:extLst>
                    </a:gridCol>
                    <a:gridCol w="675513">
                      <a:extLst>
                        <a:ext uri="{9D8B030D-6E8A-4147-A177-3AD203B41FA5}">
                          <a16:colId xmlns:a16="http://schemas.microsoft.com/office/drawing/2014/main" val="894895554"/>
                        </a:ext>
                      </a:extLst>
                    </a:gridCol>
                    <a:gridCol w="555903">
                      <a:extLst>
                        <a:ext uri="{9D8B030D-6E8A-4147-A177-3AD203B41FA5}">
                          <a16:colId xmlns:a16="http://schemas.microsoft.com/office/drawing/2014/main" val="7644769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Marker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Selection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Prediction</a:t>
                          </a:r>
                        </a:p>
                        <a:p>
                          <a:pPr algn="ctr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797" t="-1538" r="-1113008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689" t="-1538" r="-1022131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8333" t="-1538" r="-939167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043" t="-1538" r="-600000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6875" t="-1538" r="-503750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5949" t="-1538" r="-410127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5179" t="-1538" r="-478571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6577" t="-1538" r="-382883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1835" t="-1538" r="-289908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1607" t="-1538" r="-182143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75676" t="-1538" r="-83784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3956" t="-1538" r="-2198" b="-9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22289"/>
                      </a:ext>
                    </a:extLst>
                  </a:tr>
                  <a:tr h="161925">
                    <a:tc rowSpan="20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Case 3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/>
                            <a:t>MD set : Subset of Dataset which contains </a:t>
                          </a:r>
                          <a:r>
                            <a:rPr lang="en-US" altLang="ko-KR" sz="1000" b="1"/>
                            <a:t>28</a:t>
                          </a:r>
                          <a:r>
                            <a:rPr lang="en-US" altLang="ko-KR" sz="1000" b="0"/>
                            <a:t> markers</a:t>
                          </a:r>
                        </a:p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/>
                            <a:t>(AACR</a:t>
                          </a:r>
                          <a:r>
                            <a:rPr lang="ko-KR" altLang="en-US" sz="1000" b="1" i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000" b="1"/>
                            <a:t>Patent</a:t>
                          </a:r>
                          <a:r>
                            <a:rPr lang="ko-KR" altLang="en-US" sz="1000" b="1" i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∪</a:t>
                          </a:r>
                          <a:r>
                            <a:rPr lang="en-US" altLang="ko-KR" sz="1000" b="1" i="0">
                              <a:solidFill>
                                <a:srgbClr val="202124"/>
                              </a:solidFill>
                              <a:effectLst/>
                              <a:latin typeface="Apple SD Gothic Neo"/>
                            </a:rPr>
                            <a:t>Bertis</a:t>
                          </a:r>
                          <a:r>
                            <a:rPr lang="en-US" altLang="ko-KR" sz="1000" b="1"/>
                            <a:t>+CA19-9)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Stepwise(p-value)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TIVTTLQDSIR + DSVTGTLPK + LLGIETPLPK"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65689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0.9915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0.9444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0.9254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0.8085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356562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418529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4887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Stepwise(AIC)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TIVTTLQDSIR + LIQGAPTIR + CINQLLCK + NADYSYSVWK + ASSIIDELFQDR + DSVTGTLPK + DYFIATCK"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4301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0.9950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0.9615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0.9793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0.9765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0.8769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0.9095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0.5745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91550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18354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678649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7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Stepwise(AUC)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LIQGAPTIR + ASSIIDELFQDR + NADYSYSVWK + TIVTTLQDSIR + DSVTGTLPK + LLGIETPLPK"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93677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0.9851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0.9346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0.9724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0.9778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0.9225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0.8800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0.9149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04092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9528288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466"/>
                      </a:ext>
                    </a:extLst>
                  </a:tr>
                  <a:tr h="3143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16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LASSO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DSVTGTLPK + LIQGAPTIR + ASSIIDELFQDR + NADYSYSVWK + NIQSLEVIGK + LLGIETPLPK + LSLEIEQLELQR + GLIDLTLDK + ELLALIQLER + ILLAELEQLK + DTEVLLVGLEPGTR + CINQLLCK + GFLLLASLR + TIVTTLQDSIR"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269746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0.9923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0.9654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0.9692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0.7021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0.9411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0.7872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36241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660058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26503"/>
                      </a:ext>
                    </a:extLst>
                  </a:tr>
                  <a:tr h="46672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b="1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28</a:t>
                          </a:r>
                        </a:p>
                        <a:p>
                          <a:pPr algn="ctr" fontAlgn="ctr"/>
                          <a:r>
                            <a:rPr lang="en-US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None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LR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1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+mn-ea"/>
                            </a:rPr>
                            <a:t>"Y ~  CA19_9 + AADDTWEPFASGK + GFQQLLQELNQPR + DSVTGTLPK + LIQGAPTIR + ASSIIDELFQDR + NADYSYSVWK + NIQSLEVIGK + LLGIETPLPK + ALLAFQESK + LSLEIEQLELQR + GLIDLTLDK + ELLALIQLER + ILLAELEQLK + DTEVLLVGLEPGTR + CINQLLCK + NNLELSTPLK + DLLLPQPDLR + AGFSWIEVTFK + VFSLQWGEVK + DYFIATCK + ILSGDPYCEK + LSSGLVTAALYGR + VSTLPAITLK + GFLLLASLR + TIVTTLQDSIR + ASCLYGQLPK + VAAGAFQGLR"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363305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DNN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0.9994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0.9846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0.9966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0.9671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0.9385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0.9583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0.9518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0.8533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0.9362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0.9328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0.9067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0.8298</a:t>
                          </a:r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34372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SVM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556063"/>
                      </a:ext>
                    </a:extLst>
                  </a:tr>
                  <a:tr h="16192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RF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88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7563A-ACAA-4A1B-9F84-22815DF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BD9-EC54-8646-8D08-6B7A0FD2FBA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429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1003</Words>
  <Application>Microsoft Office PowerPoint</Application>
  <PresentationFormat>와이드스크린</PresentationFormat>
  <Paragraphs>344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Apple SD Gothic Neo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서다훈</dc:creator>
  <cp:lastModifiedBy>최 정인</cp:lastModifiedBy>
  <cp:revision>11</cp:revision>
  <dcterms:created xsi:type="dcterms:W3CDTF">2021-03-23T10:23:33Z</dcterms:created>
  <dcterms:modified xsi:type="dcterms:W3CDTF">2021-03-25T02:06:35Z</dcterms:modified>
</cp:coreProperties>
</file>