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8" r:id="rId6"/>
    <p:sldId id="257" r:id="rId7"/>
    <p:sldId id="266" r:id="rId8"/>
    <p:sldId id="258" r:id="rId9"/>
    <p:sldId id="269" r:id="rId10"/>
    <p:sldId id="267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38" autoAdjust="0"/>
  </p:normalViewPr>
  <p:slideViewPr>
    <p:cSldViewPr snapToGrid="0">
      <p:cViewPr varScale="1">
        <p:scale>
          <a:sx n="70" d="100"/>
          <a:sy n="70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43172-F94C-4080-8DA9-26FE442442C7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8748-CE4E-41D1-8966-2F53B30E6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36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1000" b="1" dirty="0">
                <a:effectLst/>
              </a:rPr>
              <a:t>gradient boosting regression tree</a:t>
            </a:r>
            <a:r>
              <a:rPr lang="ko-KR" altLang="en-US" dirty="0">
                <a:effectLst/>
              </a:rPr>
              <a:t>는 여러 개의 </a:t>
            </a:r>
            <a:r>
              <a:rPr lang="en-US" altLang="ko-KR" dirty="0">
                <a:effectLst/>
              </a:rPr>
              <a:t>decision tree</a:t>
            </a:r>
            <a:r>
              <a:rPr lang="ko-KR" altLang="en-US" dirty="0">
                <a:effectLst/>
              </a:rPr>
              <a:t>를 묶어 강력한 </a:t>
            </a:r>
            <a:r>
              <a:rPr lang="en-US" altLang="ko-KR" dirty="0">
                <a:effectLst/>
              </a:rPr>
              <a:t>model</a:t>
            </a:r>
            <a:r>
              <a:rPr lang="ko-KR" altLang="en-US" dirty="0">
                <a:effectLst/>
              </a:rPr>
              <a:t>을 만드는 </a:t>
            </a:r>
            <a:r>
              <a:rPr lang="en-US" altLang="ko-KR" dirty="0">
                <a:effectLst/>
              </a:rPr>
              <a:t>ensemble</a:t>
            </a:r>
            <a:r>
              <a:rPr lang="ko-KR" altLang="en-US" dirty="0">
                <a:effectLst/>
              </a:rPr>
              <a:t>기법입니다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random forest</a:t>
            </a:r>
            <a:r>
              <a:rPr lang="ko-KR" altLang="en-US" dirty="0">
                <a:effectLst/>
              </a:rPr>
              <a:t>와 달리 </a:t>
            </a:r>
            <a:r>
              <a:rPr lang="en-US" altLang="ko-KR" dirty="0">
                <a:effectLst/>
              </a:rPr>
              <a:t>gradient boosting model</a:t>
            </a:r>
            <a:r>
              <a:rPr lang="ko-KR" altLang="en-US" dirty="0">
                <a:effectLst/>
              </a:rPr>
              <a:t>은 </a:t>
            </a:r>
            <a:r>
              <a:rPr lang="ko-KR" altLang="en-US" sz="1000" b="1" dirty="0">
                <a:effectLst/>
              </a:rPr>
              <a:t>이전 </a:t>
            </a:r>
            <a:r>
              <a:rPr lang="en-US" altLang="ko-KR" sz="1000" b="1" dirty="0">
                <a:effectLst/>
              </a:rPr>
              <a:t>tree</a:t>
            </a:r>
            <a:r>
              <a:rPr lang="ko-KR" altLang="en-US" sz="1000" b="1" dirty="0">
                <a:effectLst/>
              </a:rPr>
              <a:t>의 오차를 보완하는 방식</a:t>
            </a:r>
            <a:r>
              <a:rPr lang="ko-KR" altLang="en-US" dirty="0">
                <a:effectLst/>
              </a:rPr>
              <a:t>으로 </a:t>
            </a:r>
            <a:r>
              <a:rPr lang="en-US" altLang="ko-KR" dirty="0">
                <a:effectLst/>
              </a:rPr>
              <a:t>tree</a:t>
            </a:r>
            <a:r>
              <a:rPr lang="ko-KR" altLang="en-US" dirty="0">
                <a:effectLst/>
              </a:rPr>
              <a:t>를 만듭니다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en-US" altLang="ko-KR" dirty="0">
                <a:effectLst/>
              </a:rPr>
              <a:t>gradient boosting</a:t>
            </a:r>
            <a:r>
              <a:rPr lang="ko-KR" altLang="en-US" dirty="0">
                <a:effectLst/>
              </a:rPr>
              <a:t>은 무작위성이 없어 </a:t>
            </a:r>
            <a:r>
              <a:rPr lang="en-US" altLang="ko-KR" dirty="0">
                <a:effectLst/>
              </a:rPr>
              <a:t>powerful</a:t>
            </a:r>
            <a:r>
              <a:rPr lang="ko-KR" altLang="en-US" dirty="0">
                <a:effectLst/>
              </a:rPr>
              <a:t>한 </a:t>
            </a:r>
            <a:r>
              <a:rPr lang="en-US" altLang="ko-KR" dirty="0">
                <a:effectLst/>
              </a:rPr>
              <a:t>pre-pruning</a:t>
            </a:r>
            <a:r>
              <a:rPr lang="ko-KR" altLang="en-US" dirty="0">
                <a:effectLst/>
              </a:rPr>
              <a:t>이 사용되며</a:t>
            </a:r>
          </a:p>
          <a:p>
            <a:r>
              <a:rPr lang="en-US" altLang="ko-KR" dirty="0">
                <a:effectLst/>
              </a:rPr>
              <a:t>1~5 </a:t>
            </a:r>
            <a:r>
              <a:rPr lang="ko-KR" altLang="en-US" dirty="0">
                <a:effectLst/>
              </a:rPr>
              <a:t>정도 깊이의 </a:t>
            </a:r>
            <a:r>
              <a:rPr lang="en-US" altLang="ko-KR" dirty="0">
                <a:effectLst/>
              </a:rPr>
              <a:t>tree</a:t>
            </a:r>
            <a:r>
              <a:rPr lang="ko-KR" altLang="en-US" dirty="0">
                <a:effectLst/>
              </a:rPr>
              <a:t>를 사용하므로 메모리를 적게 사용하고 예측도 빠릅니다</a:t>
            </a:r>
            <a:r>
              <a:rPr lang="en-US" altLang="ko-KR" dirty="0">
                <a:effectLst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38748-CE4E-41D1-8966-2F53B30E6B7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34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B97C1-DE43-4959-BD73-CF6C7110B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B3682-1055-4B80-A32B-2FC145DBE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4F357-62DA-40AD-A690-BF12670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7D965-89FF-457D-90FB-F5585CC4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14533-A91F-458E-AD68-A84FDA3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6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0CF37-4E4D-4789-BCCA-1E96A695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00E01-0924-48C4-84A7-6D674C4D2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A351D-87B0-420E-859C-A40384A2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9ACF5-5CD4-4BB0-8F17-2B677A05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A96D7-1969-42BE-8131-29BFBEA5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2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DAFD9-0BFD-4F88-A486-7D4167815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7AB6E-90BB-485A-B523-1CE2F573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791E9-320D-4D03-BED1-B7562EAC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106F-5C2F-47D1-B8F2-56CBA907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CE69B-06FF-4B40-9090-A84B8AA4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9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24980-2264-4774-8871-87F7FA7E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C9B3A-8262-42A0-8EA6-6384E1195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DBE2E-AA75-42C8-8581-CD7AF0F1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BB947-B4EB-4B8C-B5BC-318FA482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A01E5-C410-4A01-BEA7-BC09283A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726E-4293-4D13-915B-45963141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949CD-7576-4281-933F-88881C10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857E00-237B-42AA-BAF6-26D4385B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0865-DE3E-467B-A032-262895F3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CCDC7-877B-4DD3-B7EB-58194AB5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7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0E6C8-DDC7-4E91-8C74-31753F03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604F2-DF31-46E3-870E-4D2BAE294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6CC15-EBD8-4D94-A756-94B996186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E3E43-E3EC-4CC6-8792-5D0D4F9A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30E14-1FF8-48CE-8002-B7BF1930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32074-3667-440C-86EC-C1C1569D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9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3EF71-58F8-4CDA-B052-42CEDAE2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F8E9D-AEFB-4CAC-A956-0B4652F7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CF477-967B-44C4-979C-766E58813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2AB42-9E82-424A-B32D-6E2E17CD2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2B131-FB1D-4320-A458-19E88C7CA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7EAB3-29F8-4C41-9D50-2783E512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D74B98-DDD5-4ABA-9D07-7522E192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91594-52D8-42CF-9BA8-9800C570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3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7EF63-B1F1-41F4-9B8D-9DF6806D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28434-3CF1-4893-852A-D2A20AE1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29F03-B4FE-4E39-B0F2-F00CB248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DED1F4-886E-4864-9AAC-66B1807E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934365-C7B4-448D-A164-02496AA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A6BCD-8A68-4FBE-B7E1-C4901099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407D9-C7EE-479C-BF82-8AED189F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2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7901E-EB8D-44EE-8ECB-65C6D859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2F5DE-8935-485C-9256-7792F257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E29FC2-387B-406B-B2EC-9557798A6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A55BA-0B58-4BCE-9F34-4F79493A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E5D4E-CF37-4511-BD5B-50644401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DDD8E-D153-424A-B78B-826A50C7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6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4E4D-A6E7-428E-AFEB-38A6F9D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708AA3-E5C8-4AA3-8493-BB59FFDCD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416B4-71DA-4A34-9469-53E8DDBF0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7BF766-AA94-4020-8C6E-BB72CE0C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01149-FEB1-4E34-9D36-A41F3891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0CFA3-DFF9-4305-BF85-1E0C7958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54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B69672-2467-4735-872F-9B5D0D832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75C72-14D6-4DE5-9C8E-48DBEB74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3FC1C-66BA-4141-B266-6132FB3A6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2DEF-A52C-4EBC-AB3A-0DF224124A0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63108-CB2A-4AF6-AA00-10E07F1E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F28C1-04AE-4948-86CD-657A2699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435B2-2026-4075-A9A1-50209560C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7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A145-7FC4-4E91-9774-D5803F47A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0399"/>
            <a:ext cx="9144000" cy="14929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Deep Learning, GBM classification </a:t>
            </a:r>
            <a:b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Using MRM data </a:t>
            </a:r>
            <a:b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(2021 AACR )</a:t>
            </a:r>
            <a:br>
              <a:rPr lang="en-US" altLang="ko-KR" sz="4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B7B192-A477-453A-BC67-74F6F650D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3887"/>
            <a:ext cx="9144000" cy="1655762"/>
          </a:xfrm>
        </p:spPr>
        <p:txBody>
          <a:bodyPr/>
          <a:lstStyle/>
          <a:p>
            <a:r>
              <a:rPr lang="ko-KR" altLang="en-US" dirty="0"/>
              <a:t>최정인</a:t>
            </a:r>
          </a:p>
        </p:txBody>
      </p:sp>
    </p:spTree>
    <p:extLst>
      <p:ext uri="{BB962C8B-B14F-4D97-AF65-F5344CB8AC3E}">
        <p14:creationId xmlns:p14="http://schemas.microsoft.com/office/powerpoint/2010/main" val="336962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B656-BF54-42AA-B273-94CDB08A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8312"/>
            <a:ext cx="10515600" cy="2222647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effectLst/>
              </a:rPr>
              <a:t>Gradient Boosting Model is ensemble algorithm 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</a:rPr>
              <a:t>  with combining more than on decision trees</a:t>
            </a:r>
          </a:p>
          <a:p>
            <a:r>
              <a:rPr lang="en-US" altLang="ko-KR" sz="2400" dirty="0"/>
              <a:t>Compared to random forest, GBM builds trees in enhancing error of precedent tree model.</a:t>
            </a:r>
            <a:endParaRPr lang="en-US" altLang="ko-KR" sz="2400" dirty="0">
              <a:effectLst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9DB139-67D9-4C10-B559-962171B7C823}"/>
              </a:ext>
            </a:extLst>
          </p:cNvPr>
          <p:cNvSpPr txBox="1">
            <a:spLocks/>
          </p:cNvSpPr>
          <p:nvPr/>
        </p:nvSpPr>
        <p:spPr>
          <a:xfrm>
            <a:off x="551329" y="321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Gradient Boosted Model(GBM)</a:t>
            </a:r>
            <a:endParaRPr lang="ko-KR" altLang="en-US" sz="3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96028D-7ABE-4B8C-9233-240A44F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112838"/>
            <a:ext cx="6858000" cy="376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1AC50-1277-4294-91E2-28D1AF8C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rate : seq(0.01, 0.1, 0.01)</a:t>
            </a:r>
          </a:p>
          <a:p>
            <a:r>
              <a:rPr lang="en-US" altLang="ko-KR" dirty="0"/>
              <a:t>Max depth : seq(2, 10, 1)</a:t>
            </a:r>
          </a:p>
          <a:p>
            <a:r>
              <a:rPr lang="en-US" altLang="ko-KR" dirty="0"/>
              <a:t>Sample rate : seq(0.5, 1.0, 0.1)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sz="2400" b="0" i="0" dirty="0">
                <a:solidFill>
                  <a:srgbClr val="404040"/>
                </a:solidFill>
                <a:effectLst/>
                <a:latin typeface="Lato"/>
              </a:rPr>
              <a:t>Specify the row sampling rate (x-axis)</a:t>
            </a:r>
            <a:endParaRPr lang="en-US" altLang="ko-KR" sz="2400" dirty="0"/>
          </a:p>
          <a:p>
            <a:r>
              <a:rPr lang="en-US" altLang="ko-KR" dirty="0"/>
              <a:t>Column sample rate : seq(0.1, 1.0, 0.1)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en-US" altLang="ko-KR" sz="2400" b="0" i="0" dirty="0">
                <a:solidFill>
                  <a:srgbClr val="404040"/>
                </a:solidFill>
                <a:effectLst/>
                <a:latin typeface="Lato"/>
              </a:rPr>
              <a:t>Specify the column sampling rate (y-axis)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dirty="0"/>
              <a:t>5400 combination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8B59A74-10AE-452B-B2FE-A618E9EA70BC}"/>
              </a:ext>
            </a:extLst>
          </p:cNvPr>
          <p:cNvSpPr txBox="1">
            <a:spLocks/>
          </p:cNvSpPr>
          <p:nvPr/>
        </p:nvSpPr>
        <p:spPr>
          <a:xfrm>
            <a:off x="389964" y="130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Hyperparameter Tuning of GBM on Train/Validation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60073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FEBDF2-92EF-4EA4-9BC1-A662C9DB1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" b="65745"/>
          <a:stretch/>
        </p:blipFill>
        <p:spPr>
          <a:xfrm>
            <a:off x="763540" y="1283634"/>
            <a:ext cx="9768447" cy="867896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D1FFD315-C6C8-4A93-B54C-EB717BEB47B3}"/>
              </a:ext>
            </a:extLst>
          </p:cNvPr>
          <p:cNvSpPr txBox="1">
            <a:spLocks/>
          </p:cNvSpPr>
          <p:nvPr/>
        </p:nvSpPr>
        <p:spPr>
          <a:xfrm>
            <a:off x="389964" y="1301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Hyperparameter Tuning of GBM on Train/Validation</a:t>
            </a:r>
            <a:endParaRPr lang="ko-KR" altLang="en-US" sz="3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4015C8-5E1A-44E9-B2C1-C582AFB6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937" y="2350172"/>
            <a:ext cx="5574126" cy="450782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158581-21EA-47A1-8446-709BBF604D09}"/>
              </a:ext>
            </a:extLst>
          </p:cNvPr>
          <p:cNvSpPr/>
          <p:nvPr/>
        </p:nvSpPr>
        <p:spPr>
          <a:xfrm>
            <a:off x="7424255" y="1460767"/>
            <a:ext cx="2971601" cy="77080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37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74F4E2-BBBC-4225-8040-56EE2C8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39" y="4038947"/>
            <a:ext cx="9346548" cy="21985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2A57A7-10ED-415E-8AB6-067B3BA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29" y="1415323"/>
            <a:ext cx="8763000" cy="20383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EE476F5-A72D-448E-B5A0-916C8CEBFC33}"/>
              </a:ext>
            </a:extLst>
          </p:cNvPr>
          <p:cNvSpPr txBox="1">
            <a:spLocks/>
          </p:cNvSpPr>
          <p:nvPr/>
        </p:nvSpPr>
        <p:spPr>
          <a:xfrm>
            <a:off x="551329" y="13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GBM performance on Train/Validation/Test</a:t>
            </a:r>
            <a:endParaRPr lang="ko-KR" altLang="en-US" sz="30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6B9B7E-F6E9-4FA7-BC30-34895CD57043}"/>
              </a:ext>
            </a:extLst>
          </p:cNvPr>
          <p:cNvSpPr/>
          <p:nvPr/>
        </p:nvSpPr>
        <p:spPr>
          <a:xfrm>
            <a:off x="4637514" y="5093294"/>
            <a:ext cx="1092855" cy="79669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61C87-754E-4E63-9E95-6BAA19DE6036}"/>
              </a:ext>
            </a:extLst>
          </p:cNvPr>
          <p:cNvSpPr txBox="1"/>
          <p:nvPr/>
        </p:nvSpPr>
        <p:spPr>
          <a:xfrm>
            <a:off x="3141649" y="3270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AACR results based on Multi-Marker panel + CA19-9 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22F02-9FD8-4471-9C6F-001B6E11E231}"/>
              </a:ext>
            </a:extLst>
          </p:cNvPr>
          <p:cNvSpPr txBox="1"/>
          <p:nvPr/>
        </p:nvSpPr>
        <p:spPr>
          <a:xfrm>
            <a:off x="4175791" y="6192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GBM performance on 69 Biomarkers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31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64F0-6506-44C3-BA90-B379B845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Experimental Design on AACR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860F7-90C7-4C4F-9631-C5D75003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Training set (551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Validation set (137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AMC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 (122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CC8B07-14B2-4A69-B033-14A2D38E4CAB}"/>
              </a:ext>
            </a:extLst>
          </p:cNvPr>
          <p:cNvSpPr/>
          <p:nvPr/>
        </p:nvSpPr>
        <p:spPr>
          <a:xfrm>
            <a:off x="2141862" y="3511694"/>
            <a:ext cx="7540440" cy="2183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C8703-B30E-475D-A25E-FA7A11529252}"/>
              </a:ext>
            </a:extLst>
          </p:cNvPr>
          <p:cNvSpPr txBox="1"/>
          <p:nvPr/>
        </p:nvSpPr>
        <p:spPr>
          <a:xfrm>
            <a:off x="3754297" y="4280259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Training set</a:t>
            </a:r>
          </a:p>
          <a:p>
            <a:pPr algn="ctr"/>
            <a:r>
              <a:rPr lang="en-US" altLang="ko-KR" dirty="0"/>
              <a:t>n=551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E90F0B-0729-4347-A0C4-538CF6388BCE}"/>
              </a:ext>
            </a:extLst>
          </p:cNvPr>
          <p:cNvCxnSpPr>
            <a:cxnSpLocks/>
          </p:cNvCxnSpPr>
          <p:nvPr/>
        </p:nvCxnSpPr>
        <p:spPr>
          <a:xfrm>
            <a:off x="7079713" y="3494880"/>
            <a:ext cx="0" cy="218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4EBDBA-6D94-4651-BE9B-E759488C0E83}"/>
              </a:ext>
            </a:extLst>
          </p:cNvPr>
          <p:cNvCxnSpPr>
            <a:cxnSpLocks/>
          </p:cNvCxnSpPr>
          <p:nvPr/>
        </p:nvCxnSpPr>
        <p:spPr>
          <a:xfrm>
            <a:off x="8331570" y="3511694"/>
            <a:ext cx="0" cy="218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5699D7-F1A5-4BF5-B7F7-8AB752EBF6DA}"/>
              </a:ext>
            </a:extLst>
          </p:cNvPr>
          <p:cNvSpPr txBox="1"/>
          <p:nvPr/>
        </p:nvSpPr>
        <p:spPr>
          <a:xfrm>
            <a:off x="6898060" y="4271606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 set</a:t>
            </a:r>
          </a:p>
          <a:p>
            <a:pPr algn="ctr"/>
            <a:r>
              <a:rPr lang="en-US" altLang="ko-KR" dirty="0"/>
              <a:t>n=137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A5B86-F691-4D46-B7AD-ADD9FD3D0A50}"/>
              </a:ext>
            </a:extLst>
          </p:cNvPr>
          <p:cNvSpPr txBox="1"/>
          <p:nvPr/>
        </p:nvSpPr>
        <p:spPr>
          <a:xfrm>
            <a:off x="8237004" y="428842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AMC</a:t>
            </a:r>
          </a:p>
          <a:p>
            <a:pPr algn="ctr"/>
            <a:r>
              <a:rPr lang="en-US" altLang="ko-KR" dirty="0"/>
              <a:t>n=122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CFABAA-66A1-4F0E-802D-0D0BFB05817B}"/>
              </a:ext>
            </a:extLst>
          </p:cNvPr>
          <p:cNvSpPr/>
          <p:nvPr/>
        </p:nvSpPr>
        <p:spPr>
          <a:xfrm>
            <a:off x="2012669" y="3402545"/>
            <a:ext cx="5049817" cy="24430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39031FB-0135-413F-A039-7F31C9F5B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02854" y="3908259"/>
            <a:ext cx="927692" cy="3165345"/>
          </a:xfrm>
          <a:prstGeom prst="bentConnector3">
            <a:avLst>
              <a:gd name="adj1" fmla="val -2464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915CA9-482C-45FF-BE86-7E98986FC641}"/>
              </a:ext>
            </a:extLst>
          </p:cNvPr>
          <p:cNvSpPr/>
          <p:nvPr/>
        </p:nvSpPr>
        <p:spPr>
          <a:xfrm>
            <a:off x="1865469" y="3290654"/>
            <a:ext cx="6466098" cy="266412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BEC55BA-E278-478D-96EA-096ED1961099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>
            <a:off x="6571309" y="1817863"/>
            <a:ext cx="997766" cy="3943349"/>
          </a:xfrm>
          <a:prstGeom prst="bentConnector3">
            <a:avLst>
              <a:gd name="adj1" fmla="val -229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51A8128-FEAE-4A68-84E9-C069E9210E0F}"/>
              </a:ext>
            </a:extLst>
          </p:cNvPr>
          <p:cNvSpPr txBox="1"/>
          <p:nvPr/>
        </p:nvSpPr>
        <p:spPr>
          <a:xfrm>
            <a:off x="4654922" y="6270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Hyperparameter Tuning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302A47-8196-4650-97A7-4BE9F45002C3}"/>
              </a:ext>
            </a:extLst>
          </p:cNvPr>
          <p:cNvSpPr txBox="1"/>
          <p:nvPr/>
        </p:nvSpPr>
        <p:spPr>
          <a:xfrm>
            <a:off x="8237004" y="2546455"/>
            <a:ext cx="311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Test Performance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8EF2DB-FEBF-4E99-9D86-7AA93FD3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8BCB4-B129-4822-84AE-ED116B163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992"/>
            <a:ext cx="12192000" cy="3906016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D10509ED-74C3-4E2C-B6DA-CB3949C5D3BA}"/>
              </a:ext>
            </a:extLst>
          </p:cNvPr>
          <p:cNvSpPr txBox="1">
            <a:spLocks/>
          </p:cNvSpPr>
          <p:nvPr/>
        </p:nvSpPr>
        <p:spPr>
          <a:xfrm>
            <a:off x="425823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/>
              <a:t>Experimental Design on AACR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4844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8EF2DB-FEBF-4E99-9D86-7AA93FD3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10509ED-74C3-4E2C-B6DA-CB3949C5D3BA}"/>
              </a:ext>
            </a:extLst>
          </p:cNvPr>
          <p:cNvSpPr txBox="1">
            <a:spLocks/>
          </p:cNvSpPr>
          <p:nvPr/>
        </p:nvSpPr>
        <p:spPr>
          <a:xfrm>
            <a:off x="425823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/>
              <a:t>Experimental Design on AACR </a:t>
            </a:r>
            <a:endParaRPr lang="ko-KR" altLang="en-US"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3E3A5C-47C4-4B51-8497-5FAFF1B0F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30" y="1479976"/>
            <a:ext cx="10599270" cy="456792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9DD07B8-84CC-44E4-9285-D3495DFDD530}"/>
              </a:ext>
            </a:extLst>
          </p:cNvPr>
          <p:cNvSpPr/>
          <p:nvPr/>
        </p:nvSpPr>
        <p:spPr>
          <a:xfrm>
            <a:off x="4249447" y="4943493"/>
            <a:ext cx="1585913" cy="86906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3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0C26A-BD2F-4896-8A6E-CA17907C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115" y="-4211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Boxplot</a:t>
            </a:r>
            <a:r>
              <a:rPr lang="ko-KR" altLang="ko-KR" sz="3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of </a:t>
            </a:r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test</a:t>
            </a:r>
            <a:r>
              <a:rPr lang="ko-KR" altLang="ko-KR" sz="3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AUC </a:t>
            </a:r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for</a:t>
            </a:r>
            <a:r>
              <a:rPr lang="ko-KR" altLang="ko-KR" sz="3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100 </a:t>
            </a:r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train</a:t>
            </a:r>
            <a:r>
              <a:rPr lang="ko-KR" altLang="ko-KR" sz="3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test</a:t>
            </a:r>
            <a:r>
              <a:rPr lang="ko-KR" altLang="ko-KR" sz="30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ko-KR" sz="30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set</a:t>
            </a:r>
            <a:endParaRPr lang="ko-KR" altLang="en-US" sz="3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F0CAD2-233E-44B6-B6CE-00CB8F1CE7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2431" y="988692"/>
            <a:ext cx="6058878" cy="56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7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EF33-E206-4803-80E8-E1B2663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4" y="1301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Hyperparameter Tuning of DL on Train/Validation</a:t>
            </a:r>
            <a:endParaRPr lang="ko-KR" altLang="en-US" sz="30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0A4311-9A5C-4FCE-B3A2-75883478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835DB7-C333-4EE4-81DE-EBE769632B91}"/>
              </a:ext>
            </a:extLst>
          </p:cNvPr>
          <p:cNvSpPr txBox="1">
            <a:spLocks/>
          </p:cNvSpPr>
          <p:nvPr/>
        </p:nvSpPr>
        <p:spPr>
          <a:xfrm>
            <a:off x="838200" y="1264022"/>
            <a:ext cx="10515600" cy="511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000" dirty="0"/>
              <a:t>Activation function : Rectifier / Tanh / </a:t>
            </a:r>
            <a:r>
              <a:rPr lang="en-US" altLang="ko-KR" sz="2000" dirty="0" err="1"/>
              <a:t>Maxout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Input dropout ratio : 0 / 0.05 / 0.1 / 0.2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Epochs : 20 /30 /40 /50 /60 /70 /80 /90 /100 /200 / 300 / 400 / 500 / 600 / 700 / 800  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Epsilon : 1e-4 /1e-5 /1e-6 / 1e-7 / 1e-8 / 1e-9 / 1e-10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Train sample per iteration : 0 / -1 /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404040"/>
                </a:solidFill>
                <a:latin typeface="Lato"/>
              </a:rPr>
              <a:t>To specify one epoch, enter 0. To specify all available data, enter -1. To use the automatic values, enter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solidFill>
                  <a:srgbClr val="404040"/>
                </a:solidFill>
                <a:latin typeface="Lato"/>
              </a:rPr>
              <a:t>2688 combination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856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EF33-E206-4803-80E8-E1B2663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64" y="1301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Hyperparameter Tuning of DL on Train/Validation</a:t>
            </a:r>
            <a:endParaRPr lang="ko-KR" altLang="en-US" sz="30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5216E8-FB39-428E-A2AA-99FBD3BFA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927" y="1455705"/>
            <a:ext cx="5506917" cy="509628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71D6F1-7F13-4984-AB60-ED7CB2FD1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57"/>
          <a:stretch/>
        </p:blipFill>
        <p:spPr>
          <a:xfrm>
            <a:off x="7561011" y="2449952"/>
            <a:ext cx="3120371" cy="2453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987B7D-0D3B-4C30-8A65-C5E7764F30C1}"/>
              </a:ext>
            </a:extLst>
          </p:cNvPr>
          <p:cNvSpPr txBox="1"/>
          <p:nvPr/>
        </p:nvSpPr>
        <p:spPr>
          <a:xfrm>
            <a:off x="7385050" y="4903694"/>
            <a:ext cx="41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Train/Val AUC for best 5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55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5978F7-E29F-4CD0-8002-0284A275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79" y="4154301"/>
            <a:ext cx="8705850" cy="20383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E0C2550-73E1-4E88-B431-A35D267F782D}"/>
              </a:ext>
            </a:extLst>
          </p:cNvPr>
          <p:cNvSpPr txBox="1">
            <a:spLocks/>
          </p:cNvSpPr>
          <p:nvPr/>
        </p:nvSpPr>
        <p:spPr>
          <a:xfrm>
            <a:off x="551329" y="130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b="1" dirty="0"/>
              <a:t>DL performance on Train/Validation/Test</a:t>
            </a:r>
            <a:endParaRPr lang="ko-KR" altLang="en-US" sz="3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D3493-6335-4721-B07F-D1988D93C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779" y="1390650"/>
            <a:ext cx="8763000" cy="20383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58CB56-0FC5-4D01-8665-D390714830CB}"/>
              </a:ext>
            </a:extLst>
          </p:cNvPr>
          <p:cNvSpPr/>
          <p:nvPr/>
        </p:nvSpPr>
        <p:spPr>
          <a:xfrm>
            <a:off x="4651600" y="5173476"/>
            <a:ext cx="1074925" cy="85893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5591A-AF8F-4809-B75F-AB3C9E5B047A}"/>
              </a:ext>
            </a:extLst>
          </p:cNvPr>
          <p:cNvSpPr txBox="1"/>
          <p:nvPr/>
        </p:nvSpPr>
        <p:spPr>
          <a:xfrm>
            <a:off x="4273763" y="61926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DL performance on 69 Biomarkers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1747A-D060-424A-A597-80350BE1DFC8}"/>
              </a:ext>
            </a:extLst>
          </p:cNvPr>
          <p:cNvSpPr txBox="1"/>
          <p:nvPr/>
        </p:nvSpPr>
        <p:spPr>
          <a:xfrm>
            <a:off x="3141649" y="32701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AACR results based on Multi-Marker panel + CA19-9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06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F5D2B-874B-48B2-84ED-5489EDE1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8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000" b="1" dirty="0"/>
              <a:t>Test AUC boxplot for different biomarkers</a:t>
            </a:r>
            <a:endParaRPr lang="ko-KR" altLang="en-US" sz="3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0AE89-E640-4B11-B12F-F059F26A9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261399-BAA0-494E-877C-DDF9FC3916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7440" y="1325563"/>
            <a:ext cx="5601246" cy="54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441</Words>
  <Application>Microsoft Office PowerPoint</Application>
  <PresentationFormat>와이드스크린</PresentationFormat>
  <Paragraphs>53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Lato</vt:lpstr>
      <vt:lpstr>맑은 고딕</vt:lpstr>
      <vt:lpstr>Arial</vt:lpstr>
      <vt:lpstr>Office 테마</vt:lpstr>
      <vt:lpstr>Deep Learning, GBM classification  Using MRM data  (2021 AACR ) </vt:lpstr>
      <vt:lpstr>Experimental Design on AACR </vt:lpstr>
      <vt:lpstr>PowerPoint 프레젠테이션</vt:lpstr>
      <vt:lpstr>PowerPoint 프레젠테이션</vt:lpstr>
      <vt:lpstr>Boxplot of test AUC for 100 train/test set</vt:lpstr>
      <vt:lpstr>Hyperparameter Tuning of DL on Train/Validation</vt:lpstr>
      <vt:lpstr>Hyperparameter Tuning of DL on Train/Validation</vt:lpstr>
      <vt:lpstr>PowerPoint 프레젠테이션</vt:lpstr>
      <vt:lpstr>Test AUC boxplot for different biomarkers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15</cp:revision>
  <dcterms:created xsi:type="dcterms:W3CDTF">2021-03-07T15:05:06Z</dcterms:created>
  <dcterms:modified xsi:type="dcterms:W3CDTF">2021-03-08T01:00:04Z</dcterms:modified>
</cp:coreProperties>
</file>