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62" r:id="rId5"/>
    <p:sldId id="264" r:id="rId6"/>
    <p:sldId id="265" r:id="rId7"/>
    <p:sldId id="257" r:id="rId8"/>
    <p:sldId id="267" r:id="rId9"/>
    <p:sldId id="268" r:id="rId10"/>
    <p:sldId id="258" r:id="rId11"/>
    <p:sldId id="270" r:id="rId12"/>
    <p:sldId id="271" r:id="rId13"/>
    <p:sldId id="259" r:id="rId14"/>
    <p:sldId id="273" r:id="rId15"/>
    <p:sldId id="274" r:id="rId16"/>
    <p:sldId id="263" r:id="rId17"/>
    <p:sldId id="276" r:id="rId18"/>
    <p:sldId id="277" r:id="rId19"/>
    <p:sldId id="261" r:id="rId20"/>
    <p:sldId id="278" r:id="rId21"/>
    <p:sldId id="27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1531F-1707-4F73-96C0-665207063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136976-1AF7-4882-AA73-509DA7B8E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C18BD-C56A-4E07-BD5C-76D44184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FBF4-5878-4202-B4C9-BC50F6A5B16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21D44-8EB3-4314-A509-152B4EA6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571C8-36F5-4FC5-8685-E7379ADE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D57B-0A61-4CAB-A1F3-5FFDFA9E6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08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F996E-8245-4639-A949-5CC93EF6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3B82CE-D7FF-4346-8139-C2B92CDA2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447ED-DA1F-4692-B178-B82B22A1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FBF4-5878-4202-B4C9-BC50F6A5B16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A80DC-D486-4B2E-8E36-9D4A2CA8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55AC3F-C4AC-42D3-9630-672A4CD9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D57B-0A61-4CAB-A1F3-5FFDFA9E6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20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CCDC25-0ECB-48E5-96E5-D8E687591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F6E324-AD3D-4AD4-933F-4EC78AC64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75FC9-1D1A-4891-AFE6-3711D5D8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FBF4-5878-4202-B4C9-BC50F6A5B16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7D562-A30E-4174-A2AC-42A7B4F3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013D2-9460-4115-9B30-D8D31452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D57B-0A61-4CAB-A1F3-5FFDFA9E6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8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C7B87-22FC-4237-B20B-95FC0E3A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E8975-0D68-46AC-9542-0CF4F087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AC0ED-21A0-4F14-8DAB-BDB6C227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FBF4-5878-4202-B4C9-BC50F6A5B16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3EE0D-1AFC-4699-8FE9-0D5D864E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92906-38C8-496B-B3DE-AB8177F1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D57B-0A61-4CAB-A1F3-5FFDFA9E6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3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F111F-FDD7-4047-AF77-90FC9D1E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2AFBE-16A4-410B-8E0F-09EE05A2E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6AE90-255F-4C06-A714-6BBCD4A3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FBF4-5878-4202-B4C9-BC50F6A5B16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49A86-D7D4-4F82-8AAF-AE2A33E8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7342B0-695B-48B8-A0AC-837859CA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D57B-0A61-4CAB-A1F3-5FFDFA9E6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708AA-50A0-4216-9ABD-968BDFBB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50AC0-C2CB-431B-8FD9-47E758098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B2A106-7249-4560-88C6-92E19CEC4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28962E-B950-467C-A916-40209050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FBF4-5878-4202-B4C9-BC50F6A5B16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FE092-29C9-4906-AC8A-2CB11DE7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0D8AF-D50C-41BF-8B3C-9D7549F8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D57B-0A61-4CAB-A1F3-5FFDFA9E6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7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C27C7-F743-4C18-AD55-C8BB109F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9F3BD-E23B-43AA-A4E7-718256BDE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1DCDA1-4E29-46BF-ABBC-641EB91C0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6EBCF1-E5FA-4BAF-996C-3232C8219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895660-0054-4484-8E32-191A97A51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C3E0B1-3C55-45A7-BC70-B40F1573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FBF4-5878-4202-B4C9-BC50F6A5B16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735DA9-FAC7-421D-A5DC-26B6487A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586D90-5B45-4A19-A479-2D1A9E76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D57B-0A61-4CAB-A1F3-5FFDFA9E6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5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C05CB-3B3F-4342-8856-4326EF99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8042ED-3EAA-4336-B275-906FB0BC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FBF4-5878-4202-B4C9-BC50F6A5B16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AC9F15-2BE6-450C-9D58-C6F87A5B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17D8F7-EB90-48F0-9ED3-EEC3CCFB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D57B-0A61-4CAB-A1F3-5FFDFA9E6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1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82319-3657-421C-9625-F295553D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FBF4-5878-4202-B4C9-BC50F6A5B16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D706AA-E295-4FA1-BCA3-1DC7FA60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6624CE-2F57-46CE-A95D-4D9CE76B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D57B-0A61-4CAB-A1F3-5FFDFA9E6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58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DFE42-C78A-489B-A57F-3F8A7E40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B88A8-4E93-40C1-BC57-38D6E2318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655E13-54DD-4125-8EE1-54F504D9C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F4274-2679-43F8-80DF-3D3264035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FBF4-5878-4202-B4C9-BC50F6A5B16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63F2C-03A1-40BF-9F7B-B9C0C075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882B5-2975-4660-BC92-8B27DE11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D57B-0A61-4CAB-A1F3-5FFDFA9E6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4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D1871-87ED-4FC6-AE6A-9A93820F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0D930F-EE6B-41E4-87A8-337742638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203722-0B12-4F08-B059-11CDFF92C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A03F31-6C9E-41C3-A9F9-D87D98C7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FBF4-5878-4202-B4C9-BC50F6A5B16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95C05F-8494-483E-B2F1-0FC21FB3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F1355D-4839-416A-9DD7-840BE7BF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8D57B-0A61-4CAB-A1F3-5FFDFA9E6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3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9F2AD6-8CDB-450B-9399-F1435AE09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976AFA-8297-4236-AD38-2E1CB3046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27EEC-A381-4D82-BAAD-8A8BB60CC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8FBF4-5878-4202-B4C9-BC50F6A5B16A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AC172-A748-4F1B-92B8-E1AAAE87D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A964E-C230-4518-9895-4D879C805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8D57B-0A61-4CAB-A1F3-5FFDFA9E6E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07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5231C-C5FA-46CD-9DCB-DD6EE23A6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6789"/>
            <a:ext cx="9144000" cy="2387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b="1" dirty="0"/>
              <a:t>DL classification using MRM data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EEC5AB-0A1C-42C9-B111-564657C67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153" y="4005449"/>
            <a:ext cx="10237694" cy="1655762"/>
          </a:xfrm>
        </p:spPr>
        <p:txBody>
          <a:bodyPr/>
          <a:lstStyle/>
          <a:p>
            <a:r>
              <a:rPr lang="en-US" altLang="ko-KR" dirty="0"/>
              <a:t>comparing performance on different combinations of biomarkers</a:t>
            </a:r>
          </a:p>
          <a:p>
            <a:endParaRPr lang="en-US" altLang="ko-KR" dirty="0"/>
          </a:p>
          <a:p>
            <a:r>
              <a:rPr lang="en-US" altLang="ko-KR" sz="2000" dirty="0"/>
              <a:t>BIBS </a:t>
            </a:r>
            <a:r>
              <a:rPr lang="ko-KR" altLang="en-US" sz="2000" dirty="0"/>
              <a:t>인턴 통계학과 최정인</a:t>
            </a:r>
          </a:p>
        </p:txBody>
      </p:sp>
    </p:spTree>
    <p:extLst>
      <p:ext uri="{BB962C8B-B14F-4D97-AF65-F5344CB8AC3E}">
        <p14:creationId xmlns:p14="http://schemas.microsoft.com/office/powerpoint/2010/main" val="744528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18ED46-E978-466C-92E8-55251DA6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821" y="1517608"/>
            <a:ext cx="6784355" cy="5192109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B882341E-2CC2-4FFF-9256-B630B7E56F80}"/>
              </a:ext>
            </a:extLst>
          </p:cNvPr>
          <p:cNvSpPr txBox="1">
            <a:spLocks/>
          </p:cNvSpPr>
          <p:nvPr/>
        </p:nvSpPr>
        <p:spPr>
          <a:xfrm>
            <a:off x="257432" y="-1467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Patent (14) + CA19-9</a:t>
            </a:r>
            <a:endParaRPr lang="ko-KR" altLang="en-US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98D52-8EE2-4815-87E9-E261F1B2EE29}"/>
              </a:ext>
            </a:extLst>
          </p:cNvPr>
          <p:cNvSpPr txBox="1"/>
          <p:nvPr/>
        </p:nvSpPr>
        <p:spPr>
          <a:xfrm>
            <a:off x="2296297" y="993496"/>
            <a:ext cx="7599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Train / Validation AUC in grid search 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14682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EA6CCF9E-98DC-4ADE-84F4-B59C77069D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600678"/>
              </p:ext>
            </p:extLst>
          </p:nvPr>
        </p:nvGraphicFramePr>
        <p:xfrm>
          <a:off x="476249" y="1909903"/>
          <a:ext cx="11239501" cy="2482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643">
                  <a:extLst>
                    <a:ext uri="{9D8B030D-6E8A-4147-A177-3AD203B41FA5}">
                      <a16:colId xmlns:a16="http://schemas.microsoft.com/office/drawing/2014/main" val="1345917846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272665812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195692142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4193140822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2150816419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2564828919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2402786312"/>
                    </a:ext>
                  </a:extLst>
                </a:gridCol>
              </a:tblGrid>
              <a:tr h="643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dropout ratio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samples per iteration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Epsilon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AUC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 AUC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17721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732765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1e-08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0.9999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0.9692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39386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1e-08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0.9866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0.9684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5504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0.9684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48576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0.9679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69111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08806C97-1F52-4A75-B910-713A7CD9CDCC}"/>
              </a:ext>
            </a:extLst>
          </p:cNvPr>
          <p:cNvSpPr txBox="1">
            <a:spLocks/>
          </p:cNvSpPr>
          <p:nvPr/>
        </p:nvSpPr>
        <p:spPr>
          <a:xfrm>
            <a:off x="257432" y="-1467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Patent (14) + CA19-9</a:t>
            </a:r>
            <a:endParaRPr lang="ko-KR" altLang="en-US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A9E77-4B27-49F0-9CC1-8732EC525FDB}"/>
              </a:ext>
            </a:extLst>
          </p:cNvPr>
          <p:cNvSpPr txBox="1"/>
          <p:nvPr/>
        </p:nvSpPr>
        <p:spPr>
          <a:xfrm>
            <a:off x="2296296" y="4646471"/>
            <a:ext cx="75994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Best</a:t>
            </a:r>
            <a:r>
              <a:rPr lang="ko-KR" altLang="en-US" sz="2500" dirty="0"/>
              <a:t> </a:t>
            </a:r>
            <a:r>
              <a:rPr lang="en-US" altLang="ko-KR" sz="2500" dirty="0"/>
              <a:t>five models based on validation AUC</a:t>
            </a:r>
          </a:p>
          <a:p>
            <a:pPr algn="ctr"/>
            <a:r>
              <a:rPr lang="en-US" altLang="ko-KR" sz="2500" dirty="0"/>
              <a:t>Gray : best model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38456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9CCD5CC6-2C59-4271-8D1C-3AA252022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571551"/>
              </p:ext>
            </p:extLst>
          </p:nvPr>
        </p:nvGraphicFramePr>
        <p:xfrm>
          <a:off x="2040254" y="1746485"/>
          <a:ext cx="8111488" cy="249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9429">
                  <a:extLst>
                    <a:ext uri="{9D8B030D-6E8A-4147-A177-3AD203B41FA5}">
                      <a16:colId xmlns:a16="http://schemas.microsoft.com/office/drawing/2014/main" val="1345917846"/>
                    </a:ext>
                  </a:extLst>
                </a:gridCol>
                <a:gridCol w="1565910">
                  <a:extLst>
                    <a:ext uri="{9D8B030D-6E8A-4147-A177-3AD203B41FA5}">
                      <a16:colId xmlns:a16="http://schemas.microsoft.com/office/drawing/2014/main" val="272665812"/>
                    </a:ext>
                  </a:extLst>
                </a:gridCol>
                <a:gridCol w="1758533">
                  <a:extLst>
                    <a:ext uri="{9D8B030D-6E8A-4147-A177-3AD203B41FA5}">
                      <a16:colId xmlns:a16="http://schemas.microsoft.com/office/drawing/2014/main" val="195692142"/>
                    </a:ext>
                  </a:extLst>
                </a:gridCol>
                <a:gridCol w="1727616">
                  <a:extLst>
                    <a:ext uri="{9D8B030D-6E8A-4147-A177-3AD203B41FA5}">
                      <a16:colId xmlns:a16="http://schemas.microsoft.com/office/drawing/2014/main" val="4193140822"/>
                    </a:ext>
                  </a:extLst>
                </a:gridCol>
              </a:tblGrid>
              <a:tr h="478967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 (%)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 (%)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17721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98.47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98.62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732765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Set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93.85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91.67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39386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Independent Test Set (AMC)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based on Train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0.8970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72.34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5504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Independent Test Set (AMC)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based on </a:t>
                      </a:r>
                      <a:r>
                        <a:rPr lang="en-US" altLang="ko-KR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Train+Valid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0.8797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78.72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01743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471EE5A2-F324-401F-85ED-E29BF7639BE6}"/>
              </a:ext>
            </a:extLst>
          </p:cNvPr>
          <p:cNvSpPr txBox="1">
            <a:spLocks/>
          </p:cNvSpPr>
          <p:nvPr/>
        </p:nvSpPr>
        <p:spPr>
          <a:xfrm>
            <a:off x="257432" y="-1467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Patent (14) + CA19-9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28D01-E1F9-48F0-8330-A4DF005D3FC3}"/>
              </a:ext>
            </a:extLst>
          </p:cNvPr>
          <p:cNvSpPr txBox="1"/>
          <p:nvPr/>
        </p:nvSpPr>
        <p:spPr>
          <a:xfrm>
            <a:off x="1485898" y="4535260"/>
            <a:ext cx="92202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Performance on Train/Validation/AMC set</a:t>
            </a:r>
          </a:p>
          <a:p>
            <a:pPr algn="ctr"/>
            <a:endParaRPr lang="en-US" altLang="ko-KR" sz="2500" dirty="0"/>
          </a:p>
          <a:p>
            <a:pPr algn="ctr"/>
            <a:r>
              <a:rPr lang="en-US" altLang="ko-KR" sz="2500" dirty="0"/>
              <a:t>Performance on AMC is evaluated on models trained in Training set(n=551) and </a:t>
            </a:r>
            <a:r>
              <a:rPr lang="en-US" altLang="ko-KR" sz="2500" dirty="0" err="1"/>
              <a:t>Train+Valid</a:t>
            </a:r>
            <a:r>
              <a:rPr lang="en-US" altLang="ko-KR" sz="2500" dirty="0"/>
              <a:t> set(n=688)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75732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F4476A-9512-4C5F-9D00-1F1B5A72E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906" y="1354639"/>
            <a:ext cx="6072187" cy="540620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8967E48-7AC5-4959-8D12-C97C8C494994}"/>
              </a:ext>
            </a:extLst>
          </p:cNvPr>
          <p:cNvSpPr txBox="1">
            <a:spLocks/>
          </p:cNvSpPr>
          <p:nvPr/>
        </p:nvSpPr>
        <p:spPr>
          <a:xfrm>
            <a:off x="257432" y="-1467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AACR 2021</a:t>
            </a:r>
            <a:r>
              <a:rPr lang="ko-KR" altLang="en-US" sz="3600" b="1" i="0" dirty="0">
                <a:solidFill>
                  <a:srgbClr val="202124"/>
                </a:solidFill>
                <a:effectLst/>
                <a:latin typeface="Apple SD Gothic Neo"/>
              </a:rPr>
              <a:t>∪</a:t>
            </a:r>
            <a:r>
              <a:rPr lang="en-US" altLang="ko-KR" sz="3600" b="1" dirty="0"/>
              <a:t>Patent (22) + CA19-9</a:t>
            </a:r>
            <a:endParaRPr lang="ko-KR" altLang="en-US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668D07-7328-47FE-9B67-9A8CE89B5505}"/>
              </a:ext>
            </a:extLst>
          </p:cNvPr>
          <p:cNvSpPr txBox="1"/>
          <p:nvPr/>
        </p:nvSpPr>
        <p:spPr>
          <a:xfrm>
            <a:off x="2296297" y="993496"/>
            <a:ext cx="7599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Train / Validation AUC in grid search 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528603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A715B5E8-72FA-45BD-ADF3-026F06C1EF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299989"/>
              </p:ext>
            </p:extLst>
          </p:nvPr>
        </p:nvGraphicFramePr>
        <p:xfrm>
          <a:off x="476249" y="1909903"/>
          <a:ext cx="11239501" cy="2482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643">
                  <a:extLst>
                    <a:ext uri="{9D8B030D-6E8A-4147-A177-3AD203B41FA5}">
                      <a16:colId xmlns:a16="http://schemas.microsoft.com/office/drawing/2014/main" val="1345917846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272665812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195692142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4193140822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2150816419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2564828919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2402786312"/>
                    </a:ext>
                  </a:extLst>
                </a:gridCol>
              </a:tblGrid>
              <a:tr h="643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dropout ratio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samples per iteration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Epsilon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AUC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 AUC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17721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0.9904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0.9739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732765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0.9981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0.9735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39386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0.9959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0.9731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5504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0.9999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0.9729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48576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0.9999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0.9722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6911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105F4B9-F4B0-40F1-977B-AF4FE44D0E95}"/>
              </a:ext>
            </a:extLst>
          </p:cNvPr>
          <p:cNvSpPr txBox="1">
            <a:spLocks/>
          </p:cNvSpPr>
          <p:nvPr/>
        </p:nvSpPr>
        <p:spPr>
          <a:xfrm>
            <a:off x="257432" y="-1467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AACR 2021</a:t>
            </a:r>
            <a:r>
              <a:rPr lang="ko-KR" altLang="en-US" sz="3600" b="1" i="0" dirty="0">
                <a:solidFill>
                  <a:srgbClr val="202124"/>
                </a:solidFill>
                <a:effectLst/>
                <a:latin typeface="Apple SD Gothic Neo"/>
              </a:rPr>
              <a:t>∪</a:t>
            </a:r>
            <a:r>
              <a:rPr lang="en-US" altLang="ko-KR" sz="3600" b="1" dirty="0"/>
              <a:t>Patent (22) + CA19-9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094B2-2946-4E0E-AA7A-877F2EC3905A}"/>
              </a:ext>
            </a:extLst>
          </p:cNvPr>
          <p:cNvSpPr txBox="1"/>
          <p:nvPr/>
        </p:nvSpPr>
        <p:spPr>
          <a:xfrm>
            <a:off x="2296296" y="4646471"/>
            <a:ext cx="75994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Best</a:t>
            </a:r>
            <a:r>
              <a:rPr lang="ko-KR" altLang="en-US" sz="2500" dirty="0"/>
              <a:t> </a:t>
            </a:r>
            <a:r>
              <a:rPr lang="en-US" altLang="ko-KR" sz="2500" dirty="0"/>
              <a:t>five models based on validation AUC</a:t>
            </a:r>
          </a:p>
          <a:p>
            <a:pPr algn="ctr"/>
            <a:r>
              <a:rPr lang="en-US" altLang="ko-KR" sz="2500" dirty="0"/>
              <a:t>Gray : best model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711360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4A681836-6584-434B-BF63-BEA1D2097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900523"/>
              </p:ext>
            </p:extLst>
          </p:nvPr>
        </p:nvGraphicFramePr>
        <p:xfrm>
          <a:off x="2040254" y="1709415"/>
          <a:ext cx="8111488" cy="249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9429">
                  <a:extLst>
                    <a:ext uri="{9D8B030D-6E8A-4147-A177-3AD203B41FA5}">
                      <a16:colId xmlns:a16="http://schemas.microsoft.com/office/drawing/2014/main" val="1345917846"/>
                    </a:ext>
                  </a:extLst>
                </a:gridCol>
                <a:gridCol w="1565910">
                  <a:extLst>
                    <a:ext uri="{9D8B030D-6E8A-4147-A177-3AD203B41FA5}">
                      <a16:colId xmlns:a16="http://schemas.microsoft.com/office/drawing/2014/main" val="272665812"/>
                    </a:ext>
                  </a:extLst>
                </a:gridCol>
                <a:gridCol w="1758533">
                  <a:extLst>
                    <a:ext uri="{9D8B030D-6E8A-4147-A177-3AD203B41FA5}">
                      <a16:colId xmlns:a16="http://schemas.microsoft.com/office/drawing/2014/main" val="195692142"/>
                    </a:ext>
                  </a:extLst>
                </a:gridCol>
                <a:gridCol w="1727616">
                  <a:extLst>
                    <a:ext uri="{9D8B030D-6E8A-4147-A177-3AD203B41FA5}">
                      <a16:colId xmlns:a16="http://schemas.microsoft.com/office/drawing/2014/main" val="4193140822"/>
                    </a:ext>
                  </a:extLst>
                </a:gridCol>
              </a:tblGrid>
              <a:tr h="478967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 (%)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 (%)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17721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0.9904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91.95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97.59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732765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Set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0.9739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93.85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91.67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39386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Independent Test Set (AMC)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based on Train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0.9445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78.72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5504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Independent Test Set (AMC)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based on Train+Valid</a:t>
                      </a:r>
                      <a:r>
                        <a:rPr lang="en-US" altLang="ko-KR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0.9611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82.98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01743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06DB4FF-F7E7-4FDD-B013-751163A6FC8E}"/>
              </a:ext>
            </a:extLst>
          </p:cNvPr>
          <p:cNvSpPr txBox="1">
            <a:spLocks/>
          </p:cNvSpPr>
          <p:nvPr/>
        </p:nvSpPr>
        <p:spPr>
          <a:xfrm>
            <a:off x="257432" y="-1467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AACR 2021</a:t>
            </a:r>
            <a:r>
              <a:rPr lang="ko-KR" altLang="en-US" sz="3600" b="1" i="0" dirty="0">
                <a:solidFill>
                  <a:srgbClr val="202124"/>
                </a:solidFill>
                <a:effectLst/>
                <a:latin typeface="Apple SD Gothic Neo"/>
              </a:rPr>
              <a:t>∪</a:t>
            </a:r>
            <a:r>
              <a:rPr lang="en-US" altLang="ko-KR" sz="3600" b="1" dirty="0"/>
              <a:t>Patent (22) + CA19-9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E29A7-0064-45E0-A1D0-9F32B15ACA3B}"/>
              </a:ext>
            </a:extLst>
          </p:cNvPr>
          <p:cNvSpPr txBox="1"/>
          <p:nvPr/>
        </p:nvSpPr>
        <p:spPr>
          <a:xfrm>
            <a:off x="1485898" y="4535260"/>
            <a:ext cx="92202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Performance on Train/Validation/AMC set</a:t>
            </a:r>
          </a:p>
          <a:p>
            <a:pPr algn="ctr"/>
            <a:endParaRPr lang="en-US" altLang="ko-KR" sz="2500" dirty="0"/>
          </a:p>
          <a:p>
            <a:pPr algn="ctr"/>
            <a:r>
              <a:rPr lang="en-US" altLang="ko-KR" sz="2500" dirty="0"/>
              <a:t>Performance on AMC is evaluated on models trained in Training set(n=551) and </a:t>
            </a:r>
            <a:r>
              <a:rPr lang="en-US" altLang="ko-KR" sz="2500" dirty="0" err="1"/>
              <a:t>Train+Valid</a:t>
            </a:r>
            <a:r>
              <a:rPr lang="en-US" altLang="ko-KR" sz="2500" dirty="0"/>
              <a:t> set(n=688)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68193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0A896A1-7EB6-435F-8058-6F02D1BBD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173" y="1316546"/>
            <a:ext cx="5509652" cy="5541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85234A-C683-48F5-8DB0-C0997F1D373B}"/>
              </a:ext>
            </a:extLst>
          </p:cNvPr>
          <p:cNvSpPr txBox="1"/>
          <p:nvPr/>
        </p:nvSpPr>
        <p:spPr>
          <a:xfrm>
            <a:off x="2296297" y="993496"/>
            <a:ext cx="7599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Train / Validation AUC in grid search </a:t>
            </a:r>
            <a:endParaRPr lang="ko-KR" altLang="en-US" sz="2500" b="1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E1B6B68-671C-4301-A195-2CBBA10FB7B3}"/>
              </a:ext>
            </a:extLst>
          </p:cNvPr>
          <p:cNvSpPr txBox="1">
            <a:spLocks/>
          </p:cNvSpPr>
          <p:nvPr/>
        </p:nvSpPr>
        <p:spPr>
          <a:xfrm>
            <a:off x="257432" y="-1467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AACR 2021</a:t>
            </a:r>
            <a:r>
              <a:rPr lang="ko-KR" altLang="en-US" sz="3600" b="1" i="0" dirty="0">
                <a:solidFill>
                  <a:srgbClr val="202124"/>
                </a:solidFill>
                <a:effectLst/>
                <a:latin typeface="Apple SD Gothic Neo"/>
              </a:rPr>
              <a:t>∪</a:t>
            </a:r>
            <a:r>
              <a:rPr lang="en-US" altLang="ko-KR" sz="3600" b="1" dirty="0"/>
              <a:t>Patent (22) + CA19-9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16993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FEF4E62C-4807-4C16-9208-53CDA3E5FD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726544"/>
              </p:ext>
            </p:extLst>
          </p:nvPr>
        </p:nvGraphicFramePr>
        <p:xfrm>
          <a:off x="476249" y="1909903"/>
          <a:ext cx="11239501" cy="2482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643">
                  <a:extLst>
                    <a:ext uri="{9D8B030D-6E8A-4147-A177-3AD203B41FA5}">
                      <a16:colId xmlns:a16="http://schemas.microsoft.com/office/drawing/2014/main" val="1345917846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272665812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195692142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4193140822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2150816419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2564828919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2402786312"/>
                    </a:ext>
                  </a:extLst>
                </a:gridCol>
              </a:tblGrid>
              <a:tr h="643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dropout ratio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samples per iteration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Epsilon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AUC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 AUC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17721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0.9816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0.9778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732765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0.9771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39386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5504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0.9998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0.9759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48576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0.9871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0.9750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6911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B85BECEE-5E07-49C5-85FB-85ADFFB04595}"/>
              </a:ext>
            </a:extLst>
          </p:cNvPr>
          <p:cNvSpPr txBox="1">
            <a:spLocks/>
          </p:cNvSpPr>
          <p:nvPr/>
        </p:nvSpPr>
        <p:spPr>
          <a:xfrm>
            <a:off x="257432" y="-1467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AACR 2021</a:t>
            </a:r>
            <a:r>
              <a:rPr lang="ko-KR" altLang="en-US" sz="3600" b="1" i="0" dirty="0">
                <a:solidFill>
                  <a:srgbClr val="202124"/>
                </a:solidFill>
                <a:effectLst/>
                <a:latin typeface="Apple SD Gothic Neo"/>
              </a:rPr>
              <a:t>∪</a:t>
            </a:r>
            <a:r>
              <a:rPr lang="en-US" altLang="ko-KR" sz="3600" b="1" dirty="0"/>
              <a:t>Patent</a:t>
            </a:r>
            <a:r>
              <a:rPr lang="ko-KR" altLang="en-US" sz="3600" b="1" i="0" dirty="0">
                <a:solidFill>
                  <a:srgbClr val="202124"/>
                </a:solidFill>
                <a:effectLst/>
                <a:latin typeface="Apple SD Gothic Neo"/>
              </a:rPr>
              <a:t>∪</a:t>
            </a:r>
            <a:r>
              <a:rPr lang="en-US" altLang="ko-KR" sz="3600" b="1" dirty="0" err="1"/>
              <a:t>Bertis</a:t>
            </a:r>
            <a:r>
              <a:rPr lang="en-US" altLang="ko-KR" sz="3600" b="1" dirty="0"/>
              <a:t>(29) + CA19-9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F3297-F21E-4602-B3FF-8E137BF3F4A6}"/>
              </a:ext>
            </a:extLst>
          </p:cNvPr>
          <p:cNvSpPr txBox="1"/>
          <p:nvPr/>
        </p:nvSpPr>
        <p:spPr>
          <a:xfrm>
            <a:off x="2296296" y="4646471"/>
            <a:ext cx="75994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Best</a:t>
            </a:r>
            <a:r>
              <a:rPr lang="ko-KR" altLang="en-US" sz="2500" dirty="0"/>
              <a:t> </a:t>
            </a:r>
            <a:r>
              <a:rPr lang="en-US" altLang="ko-KR" sz="2500" dirty="0"/>
              <a:t>five models based on validation AUC</a:t>
            </a:r>
          </a:p>
          <a:p>
            <a:pPr algn="ctr"/>
            <a:r>
              <a:rPr lang="en-US" altLang="ko-KR" sz="2500" dirty="0"/>
              <a:t>Gray : best model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043948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0BDC1F76-1940-49BF-94F4-15B046087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336235"/>
              </p:ext>
            </p:extLst>
          </p:nvPr>
        </p:nvGraphicFramePr>
        <p:xfrm>
          <a:off x="2040254" y="1808268"/>
          <a:ext cx="8111488" cy="249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9429">
                  <a:extLst>
                    <a:ext uri="{9D8B030D-6E8A-4147-A177-3AD203B41FA5}">
                      <a16:colId xmlns:a16="http://schemas.microsoft.com/office/drawing/2014/main" val="1345917846"/>
                    </a:ext>
                  </a:extLst>
                </a:gridCol>
                <a:gridCol w="1565910">
                  <a:extLst>
                    <a:ext uri="{9D8B030D-6E8A-4147-A177-3AD203B41FA5}">
                      <a16:colId xmlns:a16="http://schemas.microsoft.com/office/drawing/2014/main" val="272665812"/>
                    </a:ext>
                  </a:extLst>
                </a:gridCol>
                <a:gridCol w="1758533">
                  <a:extLst>
                    <a:ext uri="{9D8B030D-6E8A-4147-A177-3AD203B41FA5}">
                      <a16:colId xmlns:a16="http://schemas.microsoft.com/office/drawing/2014/main" val="195692142"/>
                    </a:ext>
                  </a:extLst>
                </a:gridCol>
                <a:gridCol w="1727616">
                  <a:extLst>
                    <a:ext uri="{9D8B030D-6E8A-4147-A177-3AD203B41FA5}">
                      <a16:colId xmlns:a16="http://schemas.microsoft.com/office/drawing/2014/main" val="4193140822"/>
                    </a:ext>
                  </a:extLst>
                </a:gridCol>
              </a:tblGrid>
              <a:tr h="478967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 (%)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 (%)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17721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0.9816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93.10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95.52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732765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Set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0.9778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92.31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90.28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39386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Independent Test Set (AMC)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based on Train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87.23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5504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Independent Test Set (AMC)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based on </a:t>
                      </a:r>
                      <a:r>
                        <a:rPr lang="en-US" altLang="ko-KR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Train+Valid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0.9807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97.33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91.49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01743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0A3579D0-69C6-4975-9879-257959129DBE}"/>
              </a:ext>
            </a:extLst>
          </p:cNvPr>
          <p:cNvSpPr txBox="1">
            <a:spLocks/>
          </p:cNvSpPr>
          <p:nvPr/>
        </p:nvSpPr>
        <p:spPr>
          <a:xfrm>
            <a:off x="257432" y="-1467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AACR 2021</a:t>
            </a:r>
            <a:r>
              <a:rPr lang="ko-KR" altLang="en-US" sz="3600" b="1" i="0" dirty="0">
                <a:solidFill>
                  <a:srgbClr val="202124"/>
                </a:solidFill>
                <a:effectLst/>
                <a:latin typeface="Apple SD Gothic Neo"/>
              </a:rPr>
              <a:t>∪</a:t>
            </a:r>
            <a:r>
              <a:rPr lang="en-US" altLang="ko-KR" sz="3600" b="1" dirty="0"/>
              <a:t>Patent</a:t>
            </a:r>
            <a:r>
              <a:rPr lang="ko-KR" altLang="en-US" sz="3600" b="1" i="0" dirty="0">
                <a:solidFill>
                  <a:srgbClr val="202124"/>
                </a:solidFill>
                <a:effectLst/>
                <a:latin typeface="Apple SD Gothic Neo"/>
              </a:rPr>
              <a:t>∪</a:t>
            </a:r>
            <a:r>
              <a:rPr lang="en-US" altLang="ko-KR" sz="3600" b="1" dirty="0" err="1"/>
              <a:t>Bertis</a:t>
            </a:r>
            <a:r>
              <a:rPr lang="en-US" altLang="ko-KR" sz="3600" b="1" dirty="0"/>
              <a:t>(29) + CA19-9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00F27-B00E-46E7-BBD3-C4FF43AFBD6D}"/>
              </a:ext>
            </a:extLst>
          </p:cNvPr>
          <p:cNvSpPr txBox="1"/>
          <p:nvPr/>
        </p:nvSpPr>
        <p:spPr>
          <a:xfrm>
            <a:off x="1485898" y="4535260"/>
            <a:ext cx="92202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Performance on Train/Validation/AMC set</a:t>
            </a:r>
          </a:p>
          <a:p>
            <a:pPr algn="ctr"/>
            <a:endParaRPr lang="en-US" altLang="ko-KR" sz="2500" dirty="0"/>
          </a:p>
          <a:p>
            <a:pPr algn="ctr"/>
            <a:r>
              <a:rPr lang="en-US" altLang="ko-KR" sz="2500" dirty="0"/>
              <a:t>Performance on AMC is evaluated on models trained in Training set(n=551) and </a:t>
            </a:r>
            <a:r>
              <a:rPr lang="en-US" altLang="ko-KR" sz="2500" dirty="0" err="1"/>
              <a:t>Train+Valid</a:t>
            </a:r>
            <a:r>
              <a:rPr lang="en-US" altLang="ko-KR" sz="2500" dirty="0"/>
              <a:t> set(n=688)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325209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8F358-7818-49C9-8E28-15EBFC64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88" y="-86497"/>
            <a:ext cx="11846011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Summary : </a:t>
            </a:r>
            <a:r>
              <a:rPr lang="en-US" altLang="ko-KR" sz="2800" dirty="0"/>
              <a:t>Train AUC for different combination of biomarkers</a:t>
            </a:r>
            <a:endParaRPr lang="ko-KR" altLang="en-US" sz="3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079E09-6531-466E-9DB6-BF90CB97A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1217743"/>
            <a:ext cx="6321848" cy="54051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60BBFF3-9C30-49C9-B86D-C51A1EA33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506" y="1158561"/>
            <a:ext cx="5032506" cy="546428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485B3E-1A05-4F93-B96A-7116522E8D97}"/>
              </a:ext>
            </a:extLst>
          </p:cNvPr>
          <p:cNvSpPr/>
          <p:nvPr/>
        </p:nvSpPr>
        <p:spPr>
          <a:xfrm>
            <a:off x="1878226" y="1581665"/>
            <a:ext cx="4361935" cy="1989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CB05734-321E-46D9-847A-B2F37EDA8980}"/>
              </a:ext>
            </a:extLst>
          </p:cNvPr>
          <p:cNvCxnSpPr/>
          <p:nvPr/>
        </p:nvCxnSpPr>
        <p:spPr>
          <a:xfrm>
            <a:off x="6240162" y="2564629"/>
            <a:ext cx="5762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7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264F0-6506-44C3-BA90-B379B845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3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Experimental Design on AACR </a:t>
            </a:r>
            <a:endParaRPr lang="ko-KR" altLang="en-US" sz="36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860F7-90C7-4C4F-9631-C5D750030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Training set (551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obs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69 markers)</a:t>
            </a:r>
          </a:p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Validation set (137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obs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69 markers)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AMC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dataset (122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obs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69 markers)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CC8B07-14B2-4A69-B033-14A2D38E4CAB}"/>
              </a:ext>
            </a:extLst>
          </p:cNvPr>
          <p:cNvSpPr/>
          <p:nvPr/>
        </p:nvSpPr>
        <p:spPr>
          <a:xfrm>
            <a:off x="2141862" y="3511694"/>
            <a:ext cx="7540440" cy="21834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3C8703-B30E-475D-A25E-FA7A11529252}"/>
              </a:ext>
            </a:extLst>
          </p:cNvPr>
          <p:cNvSpPr txBox="1"/>
          <p:nvPr/>
        </p:nvSpPr>
        <p:spPr>
          <a:xfrm>
            <a:off x="3754297" y="4280259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Training set</a:t>
            </a:r>
          </a:p>
          <a:p>
            <a:pPr algn="ctr"/>
            <a:r>
              <a:rPr lang="en-US" altLang="ko-KR" dirty="0"/>
              <a:t>n=551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4E90F0B-0729-4347-A0C4-538CF6388BCE}"/>
              </a:ext>
            </a:extLst>
          </p:cNvPr>
          <p:cNvCxnSpPr>
            <a:cxnSpLocks/>
          </p:cNvCxnSpPr>
          <p:nvPr/>
        </p:nvCxnSpPr>
        <p:spPr>
          <a:xfrm>
            <a:off x="7079713" y="3494880"/>
            <a:ext cx="0" cy="21834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94EBDBA-6D94-4651-BE9B-E759488C0E83}"/>
              </a:ext>
            </a:extLst>
          </p:cNvPr>
          <p:cNvCxnSpPr>
            <a:cxnSpLocks/>
          </p:cNvCxnSpPr>
          <p:nvPr/>
        </p:nvCxnSpPr>
        <p:spPr>
          <a:xfrm>
            <a:off x="8331570" y="3511694"/>
            <a:ext cx="0" cy="21834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55699D7-F1A5-4BF5-B7F7-8AB752EBF6DA}"/>
              </a:ext>
            </a:extLst>
          </p:cNvPr>
          <p:cNvSpPr txBox="1"/>
          <p:nvPr/>
        </p:nvSpPr>
        <p:spPr>
          <a:xfrm>
            <a:off x="6898060" y="4271606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Val set</a:t>
            </a:r>
          </a:p>
          <a:p>
            <a:pPr algn="ctr"/>
            <a:r>
              <a:rPr lang="en-US" altLang="ko-KR" dirty="0"/>
              <a:t>n=137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6A5B86-F691-4D46-B7AD-ADD9FD3D0A50}"/>
              </a:ext>
            </a:extLst>
          </p:cNvPr>
          <p:cNvSpPr txBox="1"/>
          <p:nvPr/>
        </p:nvSpPr>
        <p:spPr>
          <a:xfrm>
            <a:off x="8237004" y="428842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AMC</a:t>
            </a:r>
          </a:p>
          <a:p>
            <a:pPr algn="ctr"/>
            <a:r>
              <a:rPr lang="en-US" altLang="ko-KR" dirty="0"/>
              <a:t>n=122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CFABAA-66A1-4F0E-802D-0D0BFB05817B}"/>
              </a:ext>
            </a:extLst>
          </p:cNvPr>
          <p:cNvSpPr/>
          <p:nvPr/>
        </p:nvSpPr>
        <p:spPr>
          <a:xfrm>
            <a:off x="2012669" y="3402545"/>
            <a:ext cx="5049817" cy="244308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39031FB-0135-413F-A039-7F31C9F5BA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02854" y="3908259"/>
            <a:ext cx="927692" cy="3165345"/>
          </a:xfrm>
          <a:prstGeom prst="bentConnector3">
            <a:avLst>
              <a:gd name="adj1" fmla="val -2464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915CA9-482C-45FF-BE86-7E98986FC641}"/>
              </a:ext>
            </a:extLst>
          </p:cNvPr>
          <p:cNvSpPr/>
          <p:nvPr/>
        </p:nvSpPr>
        <p:spPr>
          <a:xfrm>
            <a:off x="1865469" y="3290654"/>
            <a:ext cx="6466098" cy="2664124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3BEC55BA-E278-478D-96EA-096ED1961099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>
            <a:off x="6571309" y="1817863"/>
            <a:ext cx="997766" cy="3943349"/>
          </a:xfrm>
          <a:prstGeom prst="bentConnector3">
            <a:avLst>
              <a:gd name="adj1" fmla="val -2291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51A8128-FEAE-4A68-84E9-C069E9210E0F}"/>
              </a:ext>
            </a:extLst>
          </p:cNvPr>
          <p:cNvSpPr txBox="1"/>
          <p:nvPr/>
        </p:nvSpPr>
        <p:spPr>
          <a:xfrm>
            <a:off x="4654922" y="62704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Hyperparameter Tuning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302A47-8196-4650-97A7-4BE9F45002C3}"/>
              </a:ext>
            </a:extLst>
          </p:cNvPr>
          <p:cNvSpPr txBox="1"/>
          <p:nvPr/>
        </p:nvSpPr>
        <p:spPr>
          <a:xfrm>
            <a:off x="8237004" y="2546455"/>
            <a:ext cx="311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Test Performance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126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9F885A-924B-41DE-A54E-A2D76BDA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26" y="1239066"/>
            <a:ext cx="6247358" cy="54534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83A4C6-2444-4CD0-B9FA-D58E1A62D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29" y="1239066"/>
            <a:ext cx="5239644" cy="554874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727857DF-1C64-4AD5-A9CA-D2135EDD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88" y="-86497"/>
            <a:ext cx="11936627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Summary</a:t>
            </a:r>
            <a:r>
              <a:rPr lang="en-US" altLang="ko-KR" sz="4400" b="1" dirty="0"/>
              <a:t> : </a:t>
            </a:r>
            <a:r>
              <a:rPr lang="en-US" altLang="ko-KR" sz="2800" dirty="0"/>
              <a:t>Validation AUC for different combination of biomarkers</a:t>
            </a:r>
            <a:endParaRPr lang="ko-KR" altLang="en-US" sz="36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62C118-D01A-4E29-81CF-5FC03C8E1735}"/>
              </a:ext>
            </a:extLst>
          </p:cNvPr>
          <p:cNvSpPr/>
          <p:nvPr/>
        </p:nvSpPr>
        <p:spPr>
          <a:xfrm>
            <a:off x="1804086" y="1581665"/>
            <a:ext cx="4436076" cy="1989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298CC08-AC49-4C9A-A16F-6C7B4F75E106}"/>
              </a:ext>
            </a:extLst>
          </p:cNvPr>
          <p:cNvCxnSpPr/>
          <p:nvPr/>
        </p:nvCxnSpPr>
        <p:spPr>
          <a:xfrm>
            <a:off x="6240162" y="2564629"/>
            <a:ext cx="5762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821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0461E467-966C-4883-BA4C-EEE68090C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41997"/>
              </p:ext>
            </p:extLst>
          </p:nvPr>
        </p:nvGraphicFramePr>
        <p:xfrm>
          <a:off x="420130" y="1905915"/>
          <a:ext cx="11046940" cy="274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8238">
                  <a:extLst>
                    <a:ext uri="{9D8B030D-6E8A-4147-A177-3AD203B41FA5}">
                      <a16:colId xmlns:a16="http://schemas.microsoft.com/office/drawing/2014/main" val="1411217655"/>
                    </a:ext>
                  </a:extLst>
                </a:gridCol>
                <a:gridCol w="1977081">
                  <a:extLst>
                    <a:ext uri="{9D8B030D-6E8A-4147-A177-3AD203B41FA5}">
                      <a16:colId xmlns:a16="http://schemas.microsoft.com/office/drawing/2014/main" val="1894575343"/>
                    </a:ext>
                  </a:extLst>
                </a:gridCol>
                <a:gridCol w="2063578">
                  <a:extLst>
                    <a:ext uri="{9D8B030D-6E8A-4147-A177-3AD203B41FA5}">
                      <a16:colId xmlns:a16="http://schemas.microsoft.com/office/drawing/2014/main" val="3003029709"/>
                    </a:ext>
                  </a:extLst>
                </a:gridCol>
                <a:gridCol w="3188043">
                  <a:extLst>
                    <a:ext uri="{9D8B030D-6E8A-4147-A177-3AD203B41FA5}">
                      <a16:colId xmlns:a16="http://schemas.microsoft.com/office/drawing/2014/main" val="1111174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Train AUC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Validation AUC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Independent Set(AMC) AUC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0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AACR 2021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0.989</a:t>
                      </a:r>
                      <a:endParaRPr lang="ko-KR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0.972</a:t>
                      </a:r>
                      <a:endParaRPr lang="ko-KR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0.952</a:t>
                      </a:r>
                      <a:endParaRPr lang="ko-KR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Only CA19-9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0.8650</a:t>
                      </a:r>
                      <a:endParaRPr lang="ko-KR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0.8365</a:t>
                      </a:r>
                      <a:endParaRPr lang="ko-KR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0.7713</a:t>
                      </a:r>
                      <a:endParaRPr lang="ko-KR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3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AACR(14)+CA19-9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0.9682</a:t>
                      </a:r>
                      <a:endParaRPr lang="ko-KR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0.9560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Patent(14)+CA19-9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0.9951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0.9707</a:t>
                      </a:r>
                      <a:endParaRPr lang="ko-KR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0.8970</a:t>
                      </a:r>
                      <a:endParaRPr lang="ko-KR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72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AACR</a:t>
                      </a:r>
                      <a:r>
                        <a:rPr lang="ko-KR" altLang="en-US" b="0" i="0" dirty="0">
                          <a:solidFill>
                            <a:srgbClr val="202124"/>
                          </a:solidFill>
                          <a:effectLst/>
                          <a:latin typeface="Apple SD Gothic Neo"/>
                        </a:rPr>
                        <a:t>∪</a:t>
                      </a:r>
                      <a:r>
                        <a:rPr lang="en-US" altLang="ko-KR" dirty="0"/>
                        <a:t>Patent (22)+CA19-9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0.9904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0.9739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0.9445</a:t>
                      </a:r>
                      <a:endParaRPr lang="ko-KR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86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AACR</a:t>
                      </a:r>
                      <a:r>
                        <a:rPr lang="ko-KR" altLang="en-US" b="0" i="0" dirty="0">
                          <a:solidFill>
                            <a:srgbClr val="202124"/>
                          </a:solidFill>
                          <a:effectLst/>
                          <a:latin typeface="Apple SD Gothic Neo"/>
                        </a:rPr>
                        <a:t>∪</a:t>
                      </a:r>
                      <a:r>
                        <a:rPr lang="en-US" altLang="ko-KR" dirty="0"/>
                        <a:t>Patent</a:t>
                      </a:r>
                      <a:r>
                        <a:rPr lang="ko-KR" altLang="en-US" b="0" i="0" dirty="0">
                          <a:solidFill>
                            <a:srgbClr val="202124"/>
                          </a:solidFill>
                          <a:effectLst/>
                          <a:latin typeface="Apple SD Gothic Neo"/>
                        </a:rPr>
                        <a:t>∪</a:t>
                      </a:r>
                      <a:r>
                        <a:rPr lang="en-US" altLang="ko-KR" dirty="0" err="1"/>
                        <a:t>Bertis</a:t>
                      </a:r>
                      <a:r>
                        <a:rPr lang="en-US" altLang="ko-KR" dirty="0"/>
                        <a:t>(29)+CA19-9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0.9816</a:t>
                      </a:r>
                      <a:endParaRPr lang="ko-KR" alt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0.9778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206780"/>
                  </a:ext>
                </a:extLst>
              </a:tr>
            </a:tbl>
          </a:graphicData>
        </a:graphic>
      </p:graphicFrame>
      <p:sp>
        <p:nvSpPr>
          <p:cNvPr id="10" name="제목 1">
            <a:extLst>
              <a:ext uri="{FF2B5EF4-FFF2-40B4-BE49-F238E27FC236}">
                <a16:creationId xmlns:a16="http://schemas.microsoft.com/office/drawing/2014/main" id="{2561C977-0A9B-45FA-822D-36FBFD8F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30" y="-86497"/>
            <a:ext cx="12191999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Summary : </a:t>
            </a:r>
            <a:r>
              <a:rPr lang="en-US" altLang="ko-KR" sz="2400" dirty="0"/>
              <a:t>Train/Valid/</a:t>
            </a:r>
            <a:r>
              <a:rPr lang="en-US" altLang="ko-KR" sz="2400" dirty="0" err="1"/>
              <a:t>Indep</a:t>
            </a:r>
            <a:r>
              <a:rPr lang="en-US" altLang="ko-KR" sz="2400" dirty="0"/>
              <a:t> AUC for different combination of biomarkers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5DA08E-ECD8-4B63-8EFB-F7982F765C89}"/>
              </a:ext>
            </a:extLst>
          </p:cNvPr>
          <p:cNvSpPr txBox="1"/>
          <p:nvPr/>
        </p:nvSpPr>
        <p:spPr>
          <a:xfrm>
            <a:off x="2019815" y="5185119"/>
            <a:ext cx="81523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Gray: results of AACR(2021) which used 14 biomarkers + CA19-9 </a:t>
            </a:r>
          </a:p>
          <a:p>
            <a:pPr algn="ctr"/>
            <a:r>
              <a:rPr lang="en-US" altLang="ko-KR" sz="2000" dirty="0"/>
              <a:t>based on LASSO regression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875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7EF33-E206-4803-80E8-E1B26631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79" y="-30498"/>
            <a:ext cx="11802036" cy="1290889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Hyperparameter Tuning of DL on Train/Validation</a:t>
            </a:r>
            <a:endParaRPr lang="ko-KR" altLang="en-US" sz="3600" b="1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6835DB7-C333-4EE4-81DE-EBE769632B91}"/>
              </a:ext>
            </a:extLst>
          </p:cNvPr>
          <p:cNvSpPr txBox="1">
            <a:spLocks/>
          </p:cNvSpPr>
          <p:nvPr/>
        </p:nvSpPr>
        <p:spPr>
          <a:xfrm>
            <a:off x="838200" y="1356850"/>
            <a:ext cx="10515600" cy="51191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dirty="0"/>
              <a:t>Activation function : Rectifier / Tanh / </a:t>
            </a:r>
            <a:r>
              <a:rPr lang="en-US" altLang="ko-KR" sz="2400" dirty="0" err="1"/>
              <a:t>Maxout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Input dropout ratio : 0 / 0.05 / 0.1 / 0.2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Epochs : 20 /30 /40 /50 /60 /70 /80 /90 /100 /200 / 300 / 400 / 500 / 600 / 700 / 800   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Epsilon : 1e-4 /1e-5 /1e-6 / 1e-7 / 1e-8 / 1e-9 / 1e-10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Train sample per iteration : 0 / -1 / -2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404040"/>
                </a:solidFill>
                <a:latin typeface="Lato"/>
              </a:rPr>
              <a:t>To specify one epoch, enter 0. To specify all available data, enter -1. To use the automatic values, enter -2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404040"/>
                </a:solidFill>
                <a:latin typeface="Lato"/>
              </a:rPr>
              <a:t>2688 combination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4856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15D7-35BA-4306-B1AA-82C37E20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32" y="-14671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Only CA19-9</a:t>
            </a:r>
            <a:endParaRPr lang="ko-KR" altLang="en-US"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C19083-5380-4A88-AA77-DEF06C02E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481" y="1581763"/>
            <a:ext cx="6497038" cy="5202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2DADC-45C8-4A99-A57D-CEB4EB382F5B}"/>
              </a:ext>
            </a:extLst>
          </p:cNvPr>
          <p:cNvSpPr txBox="1"/>
          <p:nvPr/>
        </p:nvSpPr>
        <p:spPr>
          <a:xfrm>
            <a:off x="2296297" y="993496"/>
            <a:ext cx="7599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Train / Validation AUC in grid search 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5567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D769404-26CD-4DE5-AF0C-EAC976F37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771342"/>
              </p:ext>
            </p:extLst>
          </p:nvPr>
        </p:nvGraphicFramePr>
        <p:xfrm>
          <a:off x="476249" y="1909903"/>
          <a:ext cx="11239501" cy="2482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643">
                  <a:extLst>
                    <a:ext uri="{9D8B030D-6E8A-4147-A177-3AD203B41FA5}">
                      <a16:colId xmlns:a16="http://schemas.microsoft.com/office/drawing/2014/main" val="1345917846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272665812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195692142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4193140822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2150816419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2564828919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2402786312"/>
                    </a:ext>
                  </a:extLst>
                </a:gridCol>
              </a:tblGrid>
              <a:tr h="643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dropout ratio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samples per iteration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Epsilon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AUC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 AUC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17721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0.8650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0.8365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732765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0.8720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0.8345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39386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0.8641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0.8340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5504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0.8712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0.8337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48576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0.8681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0.8327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6911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4B0D32FE-5FA9-4209-85CA-A4E6DE5BA4B3}"/>
              </a:ext>
            </a:extLst>
          </p:cNvPr>
          <p:cNvSpPr txBox="1">
            <a:spLocks/>
          </p:cNvSpPr>
          <p:nvPr/>
        </p:nvSpPr>
        <p:spPr>
          <a:xfrm>
            <a:off x="257432" y="-1467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Only CA19-9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F7D0D-C75E-422E-9D1F-8F342A17CACF}"/>
              </a:ext>
            </a:extLst>
          </p:cNvPr>
          <p:cNvSpPr txBox="1"/>
          <p:nvPr/>
        </p:nvSpPr>
        <p:spPr>
          <a:xfrm>
            <a:off x="2296296" y="4646471"/>
            <a:ext cx="75994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Best</a:t>
            </a:r>
            <a:r>
              <a:rPr lang="ko-KR" altLang="en-US" sz="2500" dirty="0"/>
              <a:t> </a:t>
            </a:r>
            <a:r>
              <a:rPr lang="en-US" altLang="ko-KR" sz="2500" dirty="0"/>
              <a:t>five models based on validation AUC</a:t>
            </a:r>
          </a:p>
          <a:p>
            <a:pPr algn="ctr"/>
            <a:r>
              <a:rPr lang="en-US" altLang="ko-KR" sz="2500" dirty="0"/>
              <a:t>Gray : best model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6731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6D769404-26CD-4DE5-AF0C-EAC976F37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265008"/>
              </p:ext>
            </p:extLst>
          </p:nvPr>
        </p:nvGraphicFramePr>
        <p:xfrm>
          <a:off x="2040255" y="1665234"/>
          <a:ext cx="8111488" cy="249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9429">
                  <a:extLst>
                    <a:ext uri="{9D8B030D-6E8A-4147-A177-3AD203B41FA5}">
                      <a16:colId xmlns:a16="http://schemas.microsoft.com/office/drawing/2014/main" val="1345917846"/>
                    </a:ext>
                  </a:extLst>
                </a:gridCol>
                <a:gridCol w="1565910">
                  <a:extLst>
                    <a:ext uri="{9D8B030D-6E8A-4147-A177-3AD203B41FA5}">
                      <a16:colId xmlns:a16="http://schemas.microsoft.com/office/drawing/2014/main" val="272665812"/>
                    </a:ext>
                  </a:extLst>
                </a:gridCol>
                <a:gridCol w="1758533">
                  <a:extLst>
                    <a:ext uri="{9D8B030D-6E8A-4147-A177-3AD203B41FA5}">
                      <a16:colId xmlns:a16="http://schemas.microsoft.com/office/drawing/2014/main" val="195692142"/>
                    </a:ext>
                  </a:extLst>
                </a:gridCol>
                <a:gridCol w="1727616">
                  <a:extLst>
                    <a:ext uri="{9D8B030D-6E8A-4147-A177-3AD203B41FA5}">
                      <a16:colId xmlns:a16="http://schemas.microsoft.com/office/drawing/2014/main" val="4193140822"/>
                    </a:ext>
                  </a:extLst>
                </a:gridCol>
              </a:tblGrid>
              <a:tr h="478967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 (%)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 (%)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17721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0.8650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75.48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90.69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732765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Set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0.8365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76.92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86.11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39386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Independent Test Set (AMC)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based on Train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0.7713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70.67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80.85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5504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Independent Test Set (AMC)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based on </a:t>
                      </a:r>
                      <a:r>
                        <a:rPr lang="en-US" altLang="ko-KR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Train+Valid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0.7713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70.67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80.85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01743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96CDBC90-6659-48D6-BA49-3594DB3C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32" y="-14671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Only CA19-9</a:t>
            </a:r>
            <a:endParaRPr lang="ko-KR" alt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1C0C7-CCB7-413F-B7A5-0BA2BBA1AE33}"/>
              </a:ext>
            </a:extLst>
          </p:cNvPr>
          <p:cNvSpPr txBox="1"/>
          <p:nvPr/>
        </p:nvSpPr>
        <p:spPr>
          <a:xfrm>
            <a:off x="1485898" y="4535260"/>
            <a:ext cx="92202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Performance on Train/Validation/AMC set</a:t>
            </a:r>
          </a:p>
          <a:p>
            <a:pPr algn="ctr"/>
            <a:endParaRPr lang="en-US" altLang="ko-KR" sz="2500" dirty="0"/>
          </a:p>
          <a:p>
            <a:pPr algn="ctr"/>
            <a:r>
              <a:rPr lang="en-US" altLang="ko-KR" sz="2500" dirty="0"/>
              <a:t>Performance on AMC is evaluated on models trained in Training set(n=551) and </a:t>
            </a:r>
            <a:r>
              <a:rPr lang="en-US" altLang="ko-KR" sz="2500" dirty="0" err="1"/>
              <a:t>Train+Valid</a:t>
            </a:r>
            <a:r>
              <a:rPr lang="en-US" altLang="ko-KR" sz="2500" dirty="0"/>
              <a:t> set(n=688)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54706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B38545-508F-40B9-9AB6-5BDEBE30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384" y="1578266"/>
            <a:ext cx="6583230" cy="516185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1219DB2-2267-4E5C-92E5-3DA107A776F6}"/>
              </a:ext>
            </a:extLst>
          </p:cNvPr>
          <p:cNvSpPr txBox="1">
            <a:spLocks/>
          </p:cNvSpPr>
          <p:nvPr/>
        </p:nvSpPr>
        <p:spPr>
          <a:xfrm>
            <a:off x="257432" y="-1467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AACR 2021 (14) + CA19-9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BB920-E829-457D-8E6E-3466AF077966}"/>
              </a:ext>
            </a:extLst>
          </p:cNvPr>
          <p:cNvSpPr txBox="1"/>
          <p:nvPr/>
        </p:nvSpPr>
        <p:spPr>
          <a:xfrm>
            <a:off x="2296297" y="993496"/>
            <a:ext cx="75994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/>
              <a:t>Train / Validation AUC in grid search </a:t>
            </a:r>
            <a:endParaRPr lang="ko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75046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0363AA0-3709-45D8-9E4A-32510DB73B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572654"/>
              </p:ext>
            </p:extLst>
          </p:nvPr>
        </p:nvGraphicFramePr>
        <p:xfrm>
          <a:off x="476249" y="1909903"/>
          <a:ext cx="11239501" cy="2482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643">
                  <a:extLst>
                    <a:ext uri="{9D8B030D-6E8A-4147-A177-3AD203B41FA5}">
                      <a16:colId xmlns:a16="http://schemas.microsoft.com/office/drawing/2014/main" val="1345917846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272665812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195692142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4193140822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2150816419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2564828919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2402786312"/>
                    </a:ext>
                  </a:extLst>
                </a:gridCol>
              </a:tblGrid>
              <a:tr h="643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dropout ratio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samples per iteration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Epsilon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AUC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 AUC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17721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0.9682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732765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0.9940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0.9678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39386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0.9901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5504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848576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1e-04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0.9669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69111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A57D3D0-F625-4903-B058-A2A95FFC2B41}"/>
              </a:ext>
            </a:extLst>
          </p:cNvPr>
          <p:cNvSpPr txBox="1">
            <a:spLocks/>
          </p:cNvSpPr>
          <p:nvPr/>
        </p:nvSpPr>
        <p:spPr>
          <a:xfrm>
            <a:off x="257432" y="-1467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AACR 2021 (14) + CA19-9</a:t>
            </a:r>
            <a:endParaRPr lang="ko-KR" altLang="en-US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F4067-9E68-4FC6-BD28-9F27BDA6DAE1}"/>
              </a:ext>
            </a:extLst>
          </p:cNvPr>
          <p:cNvSpPr txBox="1"/>
          <p:nvPr/>
        </p:nvSpPr>
        <p:spPr>
          <a:xfrm>
            <a:off x="2296296" y="4646471"/>
            <a:ext cx="75994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Best</a:t>
            </a:r>
            <a:r>
              <a:rPr lang="ko-KR" altLang="en-US" sz="2500" dirty="0"/>
              <a:t> </a:t>
            </a:r>
            <a:r>
              <a:rPr lang="en-US" altLang="ko-KR" sz="2500" dirty="0"/>
              <a:t>five models based on validation AUC</a:t>
            </a:r>
          </a:p>
          <a:p>
            <a:pPr algn="ctr"/>
            <a:r>
              <a:rPr lang="en-US" altLang="ko-KR" sz="2500" dirty="0"/>
              <a:t>Gray : best model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16154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74A5694-9A36-4309-BF37-0319561EE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5863194"/>
              </p:ext>
            </p:extLst>
          </p:nvPr>
        </p:nvGraphicFramePr>
        <p:xfrm>
          <a:off x="2040254" y="1771198"/>
          <a:ext cx="8111488" cy="24948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9429">
                  <a:extLst>
                    <a:ext uri="{9D8B030D-6E8A-4147-A177-3AD203B41FA5}">
                      <a16:colId xmlns:a16="http://schemas.microsoft.com/office/drawing/2014/main" val="1345917846"/>
                    </a:ext>
                  </a:extLst>
                </a:gridCol>
                <a:gridCol w="1565910">
                  <a:extLst>
                    <a:ext uri="{9D8B030D-6E8A-4147-A177-3AD203B41FA5}">
                      <a16:colId xmlns:a16="http://schemas.microsoft.com/office/drawing/2014/main" val="272665812"/>
                    </a:ext>
                  </a:extLst>
                </a:gridCol>
                <a:gridCol w="1758533">
                  <a:extLst>
                    <a:ext uri="{9D8B030D-6E8A-4147-A177-3AD203B41FA5}">
                      <a16:colId xmlns:a16="http://schemas.microsoft.com/office/drawing/2014/main" val="195692142"/>
                    </a:ext>
                  </a:extLst>
                </a:gridCol>
                <a:gridCol w="1727616">
                  <a:extLst>
                    <a:ext uri="{9D8B030D-6E8A-4147-A177-3AD203B41FA5}">
                      <a16:colId xmlns:a16="http://schemas.microsoft.com/office/drawing/2014/main" val="4193140822"/>
                    </a:ext>
                  </a:extLst>
                </a:gridCol>
              </a:tblGrid>
              <a:tr h="478967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 (%)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 (%)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17721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Set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93.10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91.03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732765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Set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0.9682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90.77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93.06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39386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Independent Test Set (AMC)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based on Train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0.9560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97.33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78.72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5504"/>
                  </a:ext>
                </a:extLst>
              </a:tr>
              <a:tr h="3678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Independent Test Set (AMC)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based on </a:t>
                      </a:r>
                      <a:r>
                        <a:rPr lang="en-US" altLang="ko-KR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Train+Valid</a:t>
                      </a:r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96.00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85.11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017433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BD19C2A2-A73B-41D3-BCB3-C42FA35745B2}"/>
              </a:ext>
            </a:extLst>
          </p:cNvPr>
          <p:cNvSpPr txBox="1">
            <a:spLocks/>
          </p:cNvSpPr>
          <p:nvPr/>
        </p:nvSpPr>
        <p:spPr>
          <a:xfrm>
            <a:off x="257432" y="-1467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AACR 2021 (14) + CA19-9</a:t>
            </a:r>
            <a:endParaRPr lang="ko-KR" altLang="en-US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3EF2B-29F3-498F-A268-9BBCCFB21200}"/>
              </a:ext>
            </a:extLst>
          </p:cNvPr>
          <p:cNvSpPr txBox="1"/>
          <p:nvPr/>
        </p:nvSpPr>
        <p:spPr>
          <a:xfrm>
            <a:off x="1485898" y="4535260"/>
            <a:ext cx="92202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Performance on Train/Validation/AMC set</a:t>
            </a:r>
          </a:p>
          <a:p>
            <a:pPr algn="ctr"/>
            <a:endParaRPr lang="en-US" altLang="ko-KR" sz="2500" dirty="0"/>
          </a:p>
          <a:p>
            <a:pPr algn="ctr"/>
            <a:r>
              <a:rPr lang="en-US" altLang="ko-KR" sz="2500" dirty="0"/>
              <a:t>Performance on AMC is evaluated on models trained in Training set(n=551) and </a:t>
            </a:r>
            <a:r>
              <a:rPr lang="en-US" altLang="ko-KR" sz="2500" dirty="0" err="1"/>
              <a:t>Train+Valid</a:t>
            </a:r>
            <a:r>
              <a:rPr lang="en-US" altLang="ko-KR" sz="2500" dirty="0"/>
              <a:t> set(n=688)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402086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1147</Words>
  <Application>Microsoft Office PowerPoint</Application>
  <PresentationFormat>와이드스크린</PresentationFormat>
  <Paragraphs>416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Apple SD Gothic Neo</vt:lpstr>
      <vt:lpstr>Lato</vt:lpstr>
      <vt:lpstr>맑은 고딕</vt:lpstr>
      <vt:lpstr>Arial</vt:lpstr>
      <vt:lpstr>Times New Roman</vt:lpstr>
      <vt:lpstr>Office 테마</vt:lpstr>
      <vt:lpstr>DL classification using MRM data</vt:lpstr>
      <vt:lpstr>Experimental Design on AACR </vt:lpstr>
      <vt:lpstr>Hyperparameter Tuning of DL on Train/Validation</vt:lpstr>
      <vt:lpstr>Only CA19-9</vt:lpstr>
      <vt:lpstr>PowerPoint 프레젠테이션</vt:lpstr>
      <vt:lpstr>Only CA19-9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Summary : Train AUC for different combination of biomarkers</vt:lpstr>
      <vt:lpstr>Summary : Validation AUC for different combination of biomarkers</vt:lpstr>
      <vt:lpstr>Summary : Train/Valid/Indep AUC for different combination of biomarkers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정인</dc:creator>
  <cp:lastModifiedBy>최 정인</cp:lastModifiedBy>
  <cp:revision>31</cp:revision>
  <dcterms:created xsi:type="dcterms:W3CDTF">2021-03-14T03:33:19Z</dcterms:created>
  <dcterms:modified xsi:type="dcterms:W3CDTF">2021-03-15T04:43:37Z</dcterms:modified>
</cp:coreProperties>
</file>