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64" r:id="rId3"/>
    <p:sldId id="586" r:id="rId4"/>
    <p:sldId id="587" r:id="rId5"/>
    <p:sldId id="604" r:id="rId6"/>
    <p:sldId id="599" r:id="rId7"/>
    <p:sldId id="605" r:id="rId8"/>
    <p:sldId id="596" r:id="rId9"/>
    <p:sldId id="602" r:id="rId10"/>
    <p:sldId id="603" r:id="rId11"/>
    <p:sldId id="607" r:id="rId12"/>
    <p:sldId id="281" r:id="rId13"/>
    <p:sldId id="606" r:id="rId14"/>
    <p:sldId id="608" r:id="rId15"/>
    <p:sldId id="261" r:id="rId16"/>
    <p:sldId id="27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5" d="100"/>
          <a:sy n="55" d="100"/>
        </p:scale>
        <p:origin x="1096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621389-846C-4B33-9CAD-29F302AC627E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6C035465-B964-4EB8-88B0-58F5F3E5BF4D}">
      <dgm:prSet phldrT="[텍스트]"/>
      <dgm:spPr>
        <a:solidFill>
          <a:srgbClr val="FF9966">
            <a:alpha val="49804"/>
          </a:srgb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ko-KR" sz="2200" dirty="0"/>
            <a:t>AACR 2021 (14)</a:t>
          </a:r>
          <a:endParaRPr lang="ko-KR" altLang="en-US" sz="2200" dirty="0"/>
        </a:p>
      </dgm:t>
    </dgm:pt>
    <dgm:pt modelId="{88A84F5B-87E0-46F6-B646-53C79B002EEA}" type="parTrans" cxnId="{69CA9EEA-3D60-40DC-9B71-A398FF8A7A2B}">
      <dgm:prSet/>
      <dgm:spPr/>
      <dgm:t>
        <a:bodyPr/>
        <a:lstStyle/>
        <a:p>
          <a:pPr latinLnBrk="1"/>
          <a:endParaRPr lang="ko-KR" altLang="en-US"/>
        </a:p>
      </dgm:t>
    </dgm:pt>
    <dgm:pt modelId="{0FA1B1FB-C406-416C-84D8-F828654BB3B7}" type="sibTrans" cxnId="{69CA9EEA-3D60-40DC-9B71-A398FF8A7A2B}">
      <dgm:prSet/>
      <dgm:spPr/>
      <dgm:t>
        <a:bodyPr/>
        <a:lstStyle/>
        <a:p>
          <a:pPr latinLnBrk="1"/>
          <a:endParaRPr lang="ko-KR" altLang="en-US"/>
        </a:p>
      </dgm:t>
    </dgm:pt>
    <dgm:pt modelId="{6D50FF55-35AC-4108-A239-6594E8408EA9}">
      <dgm:prSet phldrT="[텍스트]"/>
      <dgm:spPr>
        <a:solidFill>
          <a:srgbClr val="66FF66">
            <a:alpha val="49804"/>
          </a:srgb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ko-KR" sz="2200" dirty="0"/>
            <a:t>Patent (14)</a:t>
          </a:r>
          <a:endParaRPr lang="ko-KR" altLang="en-US" sz="2200" dirty="0"/>
        </a:p>
      </dgm:t>
    </dgm:pt>
    <dgm:pt modelId="{4F1ACC03-E71A-42BC-8AE7-999255336D7A}" type="parTrans" cxnId="{3DF994A5-9E71-4435-94CB-07733A6A03EA}">
      <dgm:prSet/>
      <dgm:spPr/>
      <dgm:t>
        <a:bodyPr/>
        <a:lstStyle/>
        <a:p>
          <a:pPr latinLnBrk="1"/>
          <a:endParaRPr lang="ko-KR" altLang="en-US"/>
        </a:p>
      </dgm:t>
    </dgm:pt>
    <dgm:pt modelId="{970D7A3B-3934-4DF0-992B-FD1CC7AAE42B}" type="sibTrans" cxnId="{3DF994A5-9E71-4435-94CB-07733A6A03EA}">
      <dgm:prSet/>
      <dgm:spPr/>
      <dgm:t>
        <a:bodyPr/>
        <a:lstStyle/>
        <a:p>
          <a:pPr latinLnBrk="1"/>
          <a:endParaRPr lang="ko-KR" altLang="en-US"/>
        </a:p>
      </dgm:t>
    </dgm:pt>
    <dgm:pt modelId="{CECBF6E8-CE8B-4DE7-8191-25A6B8A128B9}">
      <dgm:prSet phldrT="[텍스트]" custT="1"/>
      <dgm:spPr>
        <a:solidFill>
          <a:srgbClr val="FF9966">
            <a:alpha val="49804"/>
          </a:srgb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en-US" sz="1400" b="0" u="none"/>
            <a:t>NIQSLEVIGK(PPBP)</a:t>
          </a:r>
          <a:endParaRPr lang="ko-KR" altLang="en-US" sz="1400" b="0" u="none" dirty="0"/>
        </a:p>
      </dgm:t>
    </dgm:pt>
    <dgm:pt modelId="{007EDFE4-179E-4F20-A405-AB407721E08C}" type="parTrans" cxnId="{803C8D56-14BC-4A39-B666-B2E491FA2BCD}">
      <dgm:prSet/>
      <dgm:spPr/>
      <dgm:t>
        <a:bodyPr/>
        <a:lstStyle/>
        <a:p>
          <a:pPr latinLnBrk="1"/>
          <a:endParaRPr lang="ko-KR" altLang="en-US"/>
        </a:p>
      </dgm:t>
    </dgm:pt>
    <dgm:pt modelId="{E7B1615D-0ABC-4658-BE8A-CE161B6C8150}" type="sibTrans" cxnId="{803C8D56-14BC-4A39-B666-B2E491FA2BCD}">
      <dgm:prSet/>
      <dgm:spPr/>
      <dgm:t>
        <a:bodyPr/>
        <a:lstStyle/>
        <a:p>
          <a:pPr latinLnBrk="1"/>
          <a:endParaRPr lang="ko-KR" altLang="en-US"/>
        </a:p>
      </dgm:t>
    </dgm:pt>
    <dgm:pt modelId="{4BA4A18D-0453-4FBD-B50B-928F699617ED}">
      <dgm:prSet phldrT="[텍스트]" custT="1"/>
      <dgm:spPr>
        <a:solidFill>
          <a:srgbClr val="FF9966">
            <a:alpha val="49804"/>
          </a:srgb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en-US" sz="1400" b="0" u="none"/>
            <a:t>LLGIETPLPK(</a:t>
          </a:r>
          <a:r>
            <a:rPr lang="en-US" altLang="en-US" sz="1400" b="0" u="none">
              <a:solidFill>
                <a:srgbClr val="FF0000"/>
              </a:solidFill>
            </a:rPr>
            <a:t>ICAM1</a:t>
          </a:r>
          <a:r>
            <a:rPr lang="en-US" altLang="en-US" sz="1400" b="0" u="none"/>
            <a:t>)</a:t>
          </a:r>
          <a:endParaRPr lang="ko-KR" altLang="en-US" sz="1400" b="0" u="none" dirty="0"/>
        </a:p>
      </dgm:t>
    </dgm:pt>
    <dgm:pt modelId="{EB221248-956C-4DF4-B2FF-D57924DEA4B1}" type="parTrans" cxnId="{3BA91F86-C8D2-4B6C-AF2E-4D69846EEE64}">
      <dgm:prSet/>
      <dgm:spPr/>
      <dgm:t>
        <a:bodyPr/>
        <a:lstStyle/>
        <a:p>
          <a:pPr latinLnBrk="1"/>
          <a:endParaRPr lang="ko-KR" altLang="en-US"/>
        </a:p>
      </dgm:t>
    </dgm:pt>
    <dgm:pt modelId="{508A00D3-FCC5-45F4-9C02-1A734A59A219}" type="sibTrans" cxnId="{3BA91F86-C8D2-4B6C-AF2E-4D69846EEE64}">
      <dgm:prSet/>
      <dgm:spPr/>
      <dgm:t>
        <a:bodyPr/>
        <a:lstStyle/>
        <a:p>
          <a:pPr latinLnBrk="1"/>
          <a:endParaRPr lang="ko-KR" altLang="en-US"/>
        </a:p>
      </dgm:t>
    </dgm:pt>
    <dgm:pt modelId="{2531A98D-2E4D-4E8E-9B53-2856682B6F64}">
      <dgm:prSet phldrT="[텍스트]" custT="1"/>
      <dgm:spPr>
        <a:solidFill>
          <a:srgbClr val="FF9966">
            <a:alpha val="49804"/>
          </a:srgb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en-US" sz="1400"/>
            <a:t>ALLAFQESK(C4BPB)</a:t>
          </a:r>
          <a:endParaRPr lang="ko-KR" altLang="en-US" sz="1400" dirty="0"/>
        </a:p>
      </dgm:t>
    </dgm:pt>
    <dgm:pt modelId="{D652DBBA-3CB6-4CF2-B0AC-935C7FD76941}" type="parTrans" cxnId="{65B762D5-89A2-4DF6-B190-81D81C961952}">
      <dgm:prSet/>
      <dgm:spPr/>
      <dgm:t>
        <a:bodyPr/>
        <a:lstStyle/>
        <a:p>
          <a:pPr latinLnBrk="1"/>
          <a:endParaRPr lang="ko-KR" altLang="en-US"/>
        </a:p>
      </dgm:t>
    </dgm:pt>
    <dgm:pt modelId="{4BF02554-71AE-41EF-A6E1-34D3CB901684}" type="sibTrans" cxnId="{65B762D5-89A2-4DF6-B190-81D81C961952}">
      <dgm:prSet/>
      <dgm:spPr/>
      <dgm:t>
        <a:bodyPr/>
        <a:lstStyle/>
        <a:p>
          <a:pPr latinLnBrk="1"/>
          <a:endParaRPr lang="ko-KR" altLang="en-US"/>
        </a:p>
      </dgm:t>
    </dgm:pt>
    <dgm:pt modelId="{B6DCE92F-4983-4A4D-A2F7-300EC839609B}">
      <dgm:prSet phldrT="[텍스트]" custT="1"/>
      <dgm:spPr>
        <a:solidFill>
          <a:srgbClr val="FF9966">
            <a:alpha val="49804"/>
          </a:srgb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en-US" sz="1400"/>
            <a:t>LSLEIEQLELQR(C4BPA)</a:t>
          </a:r>
          <a:endParaRPr lang="ko-KR" altLang="en-US" sz="1400" dirty="0"/>
        </a:p>
      </dgm:t>
    </dgm:pt>
    <dgm:pt modelId="{A79CBBDB-3612-429E-BF42-C1718D2795C4}" type="parTrans" cxnId="{65BF8E7C-8842-46B2-8A05-55B8D73CFCFA}">
      <dgm:prSet/>
      <dgm:spPr/>
      <dgm:t>
        <a:bodyPr/>
        <a:lstStyle/>
        <a:p>
          <a:pPr latinLnBrk="1"/>
          <a:endParaRPr lang="ko-KR" altLang="en-US"/>
        </a:p>
      </dgm:t>
    </dgm:pt>
    <dgm:pt modelId="{A8B70D53-E9AB-467D-A9C6-A73444FEBAE9}" type="sibTrans" cxnId="{65BF8E7C-8842-46B2-8A05-55B8D73CFCFA}">
      <dgm:prSet/>
      <dgm:spPr/>
      <dgm:t>
        <a:bodyPr/>
        <a:lstStyle/>
        <a:p>
          <a:pPr latinLnBrk="1"/>
          <a:endParaRPr lang="ko-KR" altLang="en-US"/>
        </a:p>
      </dgm:t>
    </dgm:pt>
    <dgm:pt modelId="{EED502D9-D0D6-40A9-82BD-1D4736A5154D}">
      <dgm:prSet phldrT="[텍스트]" custT="1"/>
      <dgm:spPr>
        <a:solidFill>
          <a:srgbClr val="FF9966">
            <a:alpha val="49804"/>
          </a:srgb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en-US" sz="1400"/>
            <a:t>GLIDLTLDK(IFRD1)</a:t>
          </a:r>
          <a:endParaRPr lang="ko-KR" altLang="en-US" sz="1400" dirty="0"/>
        </a:p>
      </dgm:t>
    </dgm:pt>
    <dgm:pt modelId="{32C16252-1E4B-461B-89D5-6E31399739D3}" type="parTrans" cxnId="{74A035F1-A116-4A97-B77D-98E4DCC49C30}">
      <dgm:prSet/>
      <dgm:spPr/>
      <dgm:t>
        <a:bodyPr/>
        <a:lstStyle/>
        <a:p>
          <a:pPr latinLnBrk="1"/>
          <a:endParaRPr lang="ko-KR" altLang="en-US"/>
        </a:p>
      </dgm:t>
    </dgm:pt>
    <dgm:pt modelId="{D88A807F-F74B-4626-A3D5-64B997C6B9AA}" type="sibTrans" cxnId="{74A035F1-A116-4A97-B77D-98E4DCC49C30}">
      <dgm:prSet/>
      <dgm:spPr/>
      <dgm:t>
        <a:bodyPr/>
        <a:lstStyle/>
        <a:p>
          <a:pPr latinLnBrk="1"/>
          <a:endParaRPr lang="ko-KR" altLang="en-US"/>
        </a:p>
      </dgm:t>
    </dgm:pt>
    <dgm:pt modelId="{93C7BD7D-A2B0-4E69-BF8D-82F05621F17C}">
      <dgm:prSet phldrT="[텍스트]" custT="1"/>
      <dgm:spPr>
        <a:solidFill>
          <a:srgbClr val="FF9966">
            <a:alpha val="49804"/>
          </a:srgb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en-US" sz="1400"/>
            <a:t>ELLALIQLER(ECM1)</a:t>
          </a:r>
          <a:endParaRPr lang="ko-KR" altLang="en-US" sz="1400" dirty="0"/>
        </a:p>
      </dgm:t>
    </dgm:pt>
    <dgm:pt modelId="{8E22BD58-AC81-430E-86C5-092CF6A4960D}" type="parTrans" cxnId="{FB9E533A-74B4-45A9-BE22-9A04DCEC5D94}">
      <dgm:prSet/>
      <dgm:spPr/>
      <dgm:t>
        <a:bodyPr/>
        <a:lstStyle/>
        <a:p>
          <a:pPr latinLnBrk="1"/>
          <a:endParaRPr lang="ko-KR" altLang="en-US"/>
        </a:p>
      </dgm:t>
    </dgm:pt>
    <dgm:pt modelId="{1F827438-3CB2-455B-AED7-5AA05016FA50}" type="sibTrans" cxnId="{FB9E533A-74B4-45A9-BE22-9A04DCEC5D94}">
      <dgm:prSet/>
      <dgm:spPr/>
      <dgm:t>
        <a:bodyPr/>
        <a:lstStyle/>
        <a:p>
          <a:pPr latinLnBrk="1"/>
          <a:endParaRPr lang="ko-KR" altLang="en-US"/>
        </a:p>
      </dgm:t>
    </dgm:pt>
    <dgm:pt modelId="{D85A8287-74E9-4324-9508-F2E61B3496F6}">
      <dgm:prSet phldrT="[텍스트]" custT="1"/>
      <dgm:spPr>
        <a:solidFill>
          <a:srgbClr val="FF9966">
            <a:alpha val="49804"/>
          </a:srgb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en-US" sz="1400"/>
            <a:t>ILLAELEQLK(VIM)</a:t>
          </a:r>
          <a:endParaRPr lang="ko-KR" altLang="en-US" sz="1400" dirty="0"/>
        </a:p>
      </dgm:t>
    </dgm:pt>
    <dgm:pt modelId="{65BA6E8C-EE12-4D96-BB6D-1379E6EDB769}" type="parTrans" cxnId="{C5ADCB84-983D-4BFE-BDF4-CD7A75D52A3A}">
      <dgm:prSet/>
      <dgm:spPr/>
      <dgm:t>
        <a:bodyPr/>
        <a:lstStyle/>
        <a:p>
          <a:pPr latinLnBrk="1"/>
          <a:endParaRPr lang="ko-KR" altLang="en-US"/>
        </a:p>
      </dgm:t>
    </dgm:pt>
    <dgm:pt modelId="{FDE6461C-EE46-411E-84F2-88EA92DD2011}" type="sibTrans" cxnId="{C5ADCB84-983D-4BFE-BDF4-CD7A75D52A3A}">
      <dgm:prSet/>
      <dgm:spPr/>
      <dgm:t>
        <a:bodyPr/>
        <a:lstStyle/>
        <a:p>
          <a:pPr latinLnBrk="1"/>
          <a:endParaRPr lang="ko-KR" altLang="en-US"/>
        </a:p>
      </dgm:t>
    </dgm:pt>
    <dgm:pt modelId="{04CE040E-3EF4-4174-89CE-0392E30785DE}">
      <dgm:prSet phldrT="[텍스트]" custT="1"/>
      <dgm:spPr>
        <a:solidFill>
          <a:srgbClr val="FF9966">
            <a:alpha val="49804"/>
          </a:srgb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en-US" sz="1400"/>
            <a:t>DTEVLLVGLEPGTR(PTPRJ)</a:t>
          </a:r>
          <a:endParaRPr lang="ko-KR" altLang="en-US" sz="1400" dirty="0"/>
        </a:p>
      </dgm:t>
    </dgm:pt>
    <dgm:pt modelId="{8FFE035F-841E-4B6D-9613-EEC93560E17A}" type="parTrans" cxnId="{F7B90113-88F9-4317-85C9-E9ECDD8B6F8A}">
      <dgm:prSet/>
      <dgm:spPr/>
      <dgm:t>
        <a:bodyPr/>
        <a:lstStyle/>
        <a:p>
          <a:pPr latinLnBrk="1"/>
          <a:endParaRPr lang="ko-KR" altLang="en-US"/>
        </a:p>
      </dgm:t>
    </dgm:pt>
    <dgm:pt modelId="{F79019DC-96DD-47A6-9241-AE36A11E098A}" type="sibTrans" cxnId="{F7B90113-88F9-4317-85C9-E9ECDD8B6F8A}">
      <dgm:prSet/>
      <dgm:spPr/>
      <dgm:t>
        <a:bodyPr/>
        <a:lstStyle/>
        <a:p>
          <a:pPr latinLnBrk="1"/>
          <a:endParaRPr lang="ko-KR" altLang="en-US"/>
        </a:p>
      </dgm:t>
    </dgm:pt>
    <dgm:pt modelId="{BEE58D0D-7A60-4F6D-ADEC-9E043EE04224}">
      <dgm:prSet phldrT="[텍스트]" custT="1"/>
      <dgm:spPr>
        <a:solidFill>
          <a:srgbClr val="66FF66">
            <a:alpha val="49804"/>
          </a:srgb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en-US" sz="1400"/>
            <a:t>CINQLLCK(SEPP1)</a:t>
          </a:r>
          <a:endParaRPr lang="ko-KR" altLang="en-US" sz="1400" dirty="0"/>
        </a:p>
      </dgm:t>
    </dgm:pt>
    <dgm:pt modelId="{1AC1CB83-A443-488D-8E7C-426F155B35A4}" type="parTrans" cxnId="{C3B0D04A-E96E-4E4A-BD7E-F53B3BA6295B}">
      <dgm:prSet/>
      <dgm:spPr/>
      <dgm:t>
        <a:bodyPr/>
        <a:lstStyle/>
        <a:p>
          <a:pPr latinLnBrk="1"/>
          <a:endParaRPr lang="ko-KR" altLang="en-US"/>
        </a:p>
      </dgm:t>
    </dgm:pt>
    <dgm:pt modelId="{8D04F60C-DC87-4049-9B22-F0AC0B7DC4F8}" type="sibTrans" cxnId="{C3B0D04A-E96E-4E4A-BD7E-F53B3BA6295B}">
      <dgm:prSet/>
      <dgm:spPr/>
      <dgm:t>
        <a:bodyPr/>
        <a:lstStyle/>
        <a:p>
          <a:pPr latinLnBrk="1"/>
          <a:endParaRPr lang="ko-KR" altLang="en-US"/>
        </a:p>
      </dgm:t>
    </dgm:pt>
    <dgm:pt modelId="{E7D45DAD-FAE7-4068-ADCA-B88625459A3B}">
      <dgm:prSet phldrT="[텍스트]" custT="1"/>
      <dgm:spPr>
        <a:solidFill>
          <a:srgbClr val="66FF66">
            <a:alpha val="49804"/>
          </a:srgb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en-US" sz="1400" b="1" u="sng">
              <a:solidFill>
                <a:schemeClr val="accent6">
                  <a:lumMod val="50000"/>
                </a:schemeClr>
              </a:solidFill>
            </a:rPr>
            <a:t>NNLELSTPLK(PROS1)</a:t>
          </a:r>
          <a:endParaRPr lang="ko-KR" altLang="en-US" sz="1400" b="1" u="sng" dirty="0">
            <a:solidFill>
              <a:schemeClr val="accent6">
                <a:lumMod val="50000"/>
              </a:schemeClr>
            </a:solidFill>
          </a:endParaRPr>
        </a:p>
      </dgm:t>
    </dgm:pt>
    <dgm:pt modelId="{CDAD6DA3-E374-46FD-999E-509ED94245F3}" type="parTrans" cxnId="{FF8E6951-368D-4B5A-AF44-C9C7AF873720}">
      <dgm:prSet/>
      <dgm:spPr/>
      <dgm:t>
        <a:bodyPr/>
        <a:lstStyle/>
        <a:p>
          <a:pPr latinLnBrk="1"/>
          <a:endParaRPr lang="ko-KR" altLang="en-US"/>
        </a:p>
      </dgm:t>
    </dgm:pt>
    <dgm:pt modelId="{DDFF3FD5-1A82-49D2-B37A-DD2312CC9BF7}" type="sibTrans" cxnId="{FF8E6951-368D-4B5A-AF44-C9C7AF873720}">
      <dgm:prSet/>
      <dgm:spPr/>
      <dgm:t>
        <a:bodyPr/>
        <a:lstStyle/>
        <a:p>
          <a:pPr latinLnBrk="1"/>
          <a:endParaRPr lang="ko-KR" altLang="en-US"/>
        </a:p>
      </dgm:t>
    </dgm:pt>
    <dgm:pt modelId="{EF0F99C4-6F87-4617-B9CE-DF59DB64A3C0}">
      <dgm:prSet phldrT="[텍스트]" custT="1"/>
      <dgm:spPr>
        <a:solidFill>
          <a:srgbClr val="66FF66">
            <a:alpha val="49804"/>
          </a:srgb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en-US" sz="1400" b="1" u="sng">
              <a:solidFill>
                <a:schemeClr val="accent6">
                  <a:lumMod val="50000"/>
                </a:schemeClr>
              </a:solidFill>
            </a:rPr>
            <a:t>DLLLPQPDLR(</a:t>
          </a:r>
          <a:r>
            <a:rPr lang="en-US" altLang="en-US" sz="1400" b="1" u="sng">
              <a:solidFill>
                <a:srgbClr val="FF0000"/>
              </a:solidFill>
            </a:rPr>
            <a:t>LRG1</a:t>
          </a:r>
          <a:r>
            <a:rPr lang="en-US" altLang="en-US" sz="1400" b="1" u="sng">
              <a:solidFill>
                <a:schemeClr val="accent6">
                  <a:lumMod val="50000"/>
                </a:schemeClr>
              </a:solidFill>
            </a:rPr>
            <a:t>)</a:t>
          </a:r>
          <a:endParaRPr lang="ko-KR" altLang="en-US" sz="1400" b="1" u="sng" dirty="0">
            <a:solidFill>
              <a:schemeClr val="accent6">
                <a:lumMod val="50000"/>
              </a:schemeClr>
            </a:solidFill>
          </a:endParaRPr>
        </a:p>
      </dgm:t>
    </dgm:pt>
    <dgm:pt modelId="{A5EF66FC-66C9-494B-B075-0C48CDB7A835}" type="parTrans" cxnId="{632E765D-5328-43AA-8DA8-E2EB4F88B799}">
      <dgm:prSet/>
      <dgm:spPr/>
      <dgm:t>
        <a:bodyPr/>
        <a:lstStyle/>
        <a:p>
          <a:pPr latinLnBrk="1"/>
          <a:endParaRPr lang="ko-KR" altLang="en-US"/>
        </a:p>
      </dgm:t>
    </dgm:pt>
    <dgm:pt modelId="{729BEC48-238C-41E0-B795-0E395D6C6606}" type="sibTrans" cxnId="{632E765D-5328-43AA-8DA8-E2EB4F88B799}">
      <dgm:prSet/>
      <dgm:spPr/>
      <dgm:t>
        <a:bodyPr/>
        <a:lstStyle/>
        <a:p>
          <a:pPr latinLnBrk="1"/>
          <a:endParaRPr lang="ko-KR" altLang="en-US"/>
        </a:p>
      </dgm:t>
    </dgm:pt>
    <dgm:pt modelId="{9AE806D9-D3F9-4D0E-A52A-41FD58DD3317}">
      <dgm:prSet phldrT="[텍스트]" custT="1"/>
      <dgm:spPr>
        <a:solidFill>
          <a:srgbClr val="66FF66">
            <a:alpha val="49804"/>
          </a:srgb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en-US" sz="1400"/>
            <a:t>AGFSWIEVTFK(ITIH4)</a:t>
          </a:r>
          <a:endParaRPr lang="ko-KR" altLang="en-US" sz="1400" dirty="0"/>
        </a:p>
      </dgm:t>
    </dgm:pt>
    <dgm:pt modelId="{341A229D-38D6-4F0D-B774-1D1F0C9A6E07}" type="parTrans" cxnId="{70B00859-F976-4A50-B59C-042FC3FE3E52}">
      <dgm:prSet/>
      <dgm:spPr/>
      <dgm:t>
        <a:bodyPr/>
        <a:lstStyle/>
        <a:p>
          <a:pPr latinLnBrk="1"/>
          <a:endParaRPr lang="ko-KR" altLang="en-US"/>
        </a:p>
      </dgm:t>
    </dgm:pt>
    <dgm:pt modelId="{F7A17D22-83B9-4417-9035-42DCFB7FB151}" type="sibTrans" cxnId="{70B00859-F976-4A50-B59C-042FC3FE3E52}">
      <dgm:prSet/>
      <dgm:spPr/>
      <dgm:t>
        <a:bodyPr/>
        <a:lstStyle/>
        <a:p>
          <a:pPr latinLnBrk="1"/>
          <a:endParaRPr lang="ko-KR" altLang="en-US"/>
        </a:p>
      </dgm:t>
    </dgm:pt>
    <dgm:pt modelId="{FE8F89B4-48F0-4E58-8BF0-FC07087D13D2}">
      <dgm:prSet phldrT="[텍스트]" custT="1"/>
      <dgm:spPr>
        <a:solidFill>
          <a:srgbClr val="66FF66">
            <a:alpha val="49804"/>
          </a:srgb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en-US" sz="1400"/>
            <a:t>VFSLQWGEVK(CFI)</a:t>
          </a:r>
          <a:endParaRPr lang="ko-KR" altLang="en-US" sz="1400" dirty="0"/>
        </a:p>
      </dgm:t>
    </dgm:pt>
    <dgm:pt modelId="{E45703F7-DBC9-43ED-ADA0-11E7344DBDDD}" type="parTrans" cxnId="{61857F33-1F1E-490C-A634-8F2CF6F8CF8B}">
      <dgm:prSet/>
      <dgm:spPr/>
      <dgm:t>
        <a:bodyPr/>
        <a:lstStyle/>
        <a:p>
          <a:pPr latinLnBrk="1"/>
          <a:endParaRPr lang="ko-KR" altLang="en-US"/>
        </a:p>
      </dgm:t>
    </dgm:pt>
    <dgm:pt modelId="{3F6CE6EA-C37A-4751-A31B-15CE4785D007}" type="sibTrans" cxnId="{61857F33-1F1E-490C-A634-8F2CF6F8CF8B}">
      <dgm:prSet/>
      <dgm:spPr/>
      <dgm:t>
        <a:bodyPr/>
        <a:lstStyle/>
        <a:p>
          <a:pPr latinLnBrk="1"/>
          <a:endParaRPr lang="ko-KR" altLang="en-US"/>
        </a:p>
      </dgm:t>
    </dgm:pt>
    <dgm:pt modelId="{D4ED20FF-5808-4C0C-8F9C-3150A4FB264F}">
      <dgm:prSet phldrT="[텍스트]" custT="1"/>
      <dgm:spPr>
        <a:solidFill>
          <a:srgbClr val="66FF66">
            <a:alpha val="49804"/>
          </a:srgb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en-US" sz="1400"/>
            <a:t>DYFIATCK(C1R)</a:t>
          </a:r>
          <a:endParaRPr lang="ko-KR" altLang="en-US" sz="1400" dirty="0"/>
        </a:p>
      </dgm:t>
    </dgm:pt>
    <dgm:pt modelId="{E11E7D32-33BE-4050-9175-721212D98F31}" type="parTrans" cxnId="{91A8550C-FD5F-4167-892A-8A92E107BC24}">
      <dgm:prSet/>
      <dgm:spPr/>
      <dgm:t>
        <a:bodyPr/>
        <a:lstStyle/>
        <a:p>
          <a:pPr latinLnBrk="1"/>
          <a:endParaRPr lang="ko-KR" altLang="en-US"/>
        </a:p>
      </dgm:t>
    </dgm:pt>
    <dgm:pt modelId="{54FB1E13-CFF1-46C2-8850-8B988FA06C21}" type="sibTrans" cxnId="{91A8550C-FD5F-4167-892A-8A92E107BC24}">
      <dgm:prSet/>
      <dgm:spPr/>
      <dgm:t>
        <a:bodyPr/>
        <a:lstStyle/>
        <a:p>
          <a:pPr latinLnBrk="1"/>
          <a:endParaRPr lang="ko-KR" altLang="en-US"/>
        </a:p>
      </dgm:t>
    </dgm:pt>
    <dgm:pt modelId="{7CFCD300-AE4F-4E02-8B1D-D3FED0BE9AB5}">
      <dgm:prSet phldrT="[텍스트]" custT="1"/>
      <dgm:spPr>
        <a:solidFill>
          <a:srgbClr val="66FF66">
            <a:alpha val="49804"/>
          </a:srgb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en-US" sz="1400"/>
            <a:t>ILSGDPYCEK(</a:t>
          </a:r>
          <a:r>
            <a:rPr lang="en-US" altLang="en-US" sz="1400">
              <a:solidFill>
                <a:srgbClr val="FF0000"/>
              </a:solidFill>
            </a:rPr>
            <a:t>BTD</a:t>
          </a:r>
          <a:r>
            <a:rPr lang="en-US" altLang="en-US" sz="1400"/>
            <a:t>)</a:t>
          </a:r>
          <a:endParaRPr lang="ko-KR" altLang="en-US" sz="1400" dirty="0"/>
        </a:p>
      </dgm:t>
    </dgm:pt>
    <dgm:pt modelId="{78B0B2C3-715A-42A1-BEEC-4A5F0C77B91A}" type="parTrans" cxnId="{C0199FCF-8F69-49A2-9D57-956E9555E999}">
      <dgm:prSet/>
      <dgm:spPr/>
      <dgm:t>
        <a:bodyPr/>
        <a:lstStyle/>
        <a:p>
          <a:pPr latinLnBrk="1"/>
          <a:endParaRPr lang="ko-KR" altLang="en-US"/>
        </a:p>
      </dgm:t>
    </dgm:pt>
    <dgm:pt modelId="{ADE1A77F-B95E-4DB9-BEFA-C827B1211732}" type="sibTrans" cxnId="{C0199FCF-8F69-49A2-9D57-956E9555E999}">
      <dgm:prSet/>
      <dgm:spPr/>
      <dgm:t>
        <a:bodyPr/>
        <a:lstStyle/>
        <a:p>
          <a:pPr latinLnBrk="1"/>
          <a:endParaRPr lang="ko-KR" altLang="en-US"/>
        </a:p>
      </dgm:t>
    </dgm:pt>
    <dgm:pt modelId="{DA5D033E-3CB7-421F-A683-2E76E00034A0}">
      <dgm:prSet phldrT="[텍스트]" custT="1"/>
      <dgm:spPr>
        <a:solidFill>
          <a:srgbClr val="66FF66">
            <a:alpha val="49804"/>
          </a:srgb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en-US" sz="1400"/>
            <a:t>LSSGLVTAALYGR(</a:t>
          </a:r>
          <a:r>
            <a:rPr lang="en-US" altLang="en-US" sz="1400">
              <a:solidFill>
                <a:srgbClr val="FF0000"/>
              </a:solidFill>
            </a:rPr>
            <a:t>BTD</a:t>
          </a:r>
          <a:r>
            <a:rPr lang="en-US" altLang="en-US" sz="1400"/>
            <a:t>)</a:t>
          </a:r>
          <a:endParaRPr lang="ko-KR" altLang="en-US" sz="1400" dirty="0"/>
        </a:p>
      </dgm:t>
    </dgm:pt>
    <dgm:pt modelId="{C346B0E0-DB32-4FC3-AC18-4053E4ED66DD}" type="parTrans" cxnId="{E1EC433C-E1BB-4D19-BB88-ECF5E357392A}">
      <dgm:prSet/>
      <dgm:spPr/>
      <dgm:t>
        <a:bodyPr/>
        <a:lstStyle/>
        <a:p>
          <a:pPr latinLnBrk="1"/>
          <a:endParaRPr lang="ko-KR" altLang="en-US"/>
        </a:p>
      </dgm:t>
    </dgm:pt>
    <dgm:pt modelId="{D8C9F3AF-E5F6-4B8F-A760-4A855BE7C992}" type="sibTrans" cxnId="{E1EC433C-E1BB-4D19-BB88-ECF5E357392A}">
      <dgm:prSet/>
      <dgm:spPr/>
      <dgm:t>
        <a:bodyPr/>
        <a:lstStyle/>
        <a:p>
          <a:pPr latinLnBrk="1"/>
          <a:endParaRPr lang="ko-KR" altLang="en-US"/>
        </a:p>
      </dgm:t>
    </dgm:pt>
    <dgm:pt modelId="{A056ABB2-D664-4691-AEDC-1FB6A5A6DCF8}" type="pres">
      <dgm:prSet presAssocID="{01621389-846C-4B33-9CAD-29F302AC627E}" presName="compositeShape" presStyleCnt="0">
        <dgm:presLayoutVars>
          <dgm:chMax val="7"/>
          <dgm:dir/>
          <dgm:resizeHandles val="exact"/>
        </dgm:presLayoutVars>
      </dgm:prSet>
      <dgm:spPr/>
    </dgm:pt>
    <dgm:pt modelId="{56A545AD-CCAE-46AA-ABC8-7393FB59A20D}" type="pres">
      <dgm:prSet presAssocID="{6C035465-B964-4EB8-88B0-58F5F3E5BF4D}" presName="circ1" presStyleLbl="vennNode1" presStyleIdx="0" presStyleCnt="2"/>
      <dgm:spPr/>
    </dgm:pt>
    <dgm:pt modelId="{A4B1A777-27AF-4D74-B7BA-C113856FB4BB}" type="pres">
      <dgm:prSet presAssocID="{6C035465-B964-4EB8-88B0-58F5F3E5BF4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489E88D-55C0-494D-B9FA-1727F4DCC772}" type="pres">
      <dgm:prSet presAssocID="{6D50FF55-35AC-4108-A239-6594E8408EA9}" presName="circ2" presStyleLbl="vennNode1" presStyleIdx="1" presStyleCnt="2" custLinFactNeighborX="-8446" custLinFactNeighborY="0"/>
      <dgm:spPr/>
    </dgm:pt>
    <dgm:pt modelId="{2C087B9C-1DF4-4FC8-9A56-E1FADA80CAC6}" type="pres">
      <dgm:prSet presAssocID="{6D50FF55-35AC-4108-A239-6594E8408EA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0310E00-AC10-444E-A465-361547492663}" type="presOf" srcId="{BEE58D0D-7A60-4F6D-ADEC-9E043EE04224}" destId="{1489E88D-55C0-494D-B9FA-1727F4DCC772}" srcOrd="0" destOrd="1" presId="urn:microsoft.com/office/officeart/2005/8/layout/venn1"/>
    <dgm:cxn modelId="{96E23408-6E5A-4CF7-9A63-C1E6CC338996}" type="presOf" srcId="{04CE040E-3EF4-4174-89CE-0392E30785DE}" destId="{56A545AD-CCAE-46AA-ABC8-7393FB59A20D}" srcOrd="0" destOrd="8" presId="urn:microsoft.com/office/officeart/2005/8/layout/venn1"/>
    <dgm:cxn modelId="{91A8550C-FD5F-4167-892A-8A92E107BC24}" srcId="{6D50FF55-35AC-4108-A239-6594E8408EA9}" destId="{D4ED20FF-5808-4C0C-8F9C-3150A4FB264F}" srcOrd="5" destOrd="0" parTransId="{E11E7D32-33BE-4050-9175-721212D98F31}" sibTransId="{54FB1E13-CFF1-46C2-8850-8B988FA06C21}"/>
    <dgm:cxn modelId="{F7B90113-88F9-4317-85C9-E9ECDD8B6F8A}" srcId="{6C035465-B964-4EB8-88B0-58F5F3E5BF4D}" destId="{04CE040E-3EF4-4174-89CE-0392E30785DE}" srcOrd="7" destOrd="0" parTransId="{8FFE035F-841E-4B6D-9613-EEC93560E17A}" sibTransId="{F79019DC-96DD-47A6-9241-AE36A11E098A}"/>
    <dgm:cxn modelId="{F43E0216-93CF-40DF-85B3-403E64EA6F27}" type="presOf" srcId="{6C035465-B964-4EB8-88B0-58F5F3E5BF4D}" destId="{A4B1A777-27AF-4D74-B7BA-C113856FB4BB}" srcOrd="1" destOrd="0" presId="urn:microsoft.com/office/officeart/2005/8/layout/venn1"/>
    <dgm:cxn modelId="{EC3FB516-9FF4-4011-BCDF-6A30094B4358}" type="presOf" srcId="{DA5D033E-3CB7-421F-A683-2E76E00034A0}" destId="{2C087B9C-1DF4-4FC8-9A56-E1FADA80CAC6}" srcOrd="1" destOrd="8" presId="urn:microsoft.com/office/officeart/2005/8/layout/venn1"/>
    <dgm:cxn modelId="{1F4EC325-D0FB-44AD-BF6B-471AA1401D48}" type="presOf" srcId="{6D50FF55-35AC-4108-A239-6594E8408EA9}" destId="{2C087B9C-1DF4-4FC8-9A56-E1FADA80CAC6}" srcOrd="1" destOrd="0" presId="urn:microsoft.com/office/officeart/2005/8/layout/venn1"/>
    <dgm:cxn modelId="{0D49C52D-FCD1-4F29-84A9-A5BDD4921037}" type="presOf" srcId="{2531A98D-2E4D-4E8E-9B53-2856682B6F64}" destId="{A4B1A777-27AF-4D74-B7BA-C113856FB4BB}" srcOrd="1" destOrd="3" presId="urn:microsoft.com/office/officeart/2005/8/layout/venn1"/>
    <dgm:cxn modelId="{BDFA4F2F-2409-420B-B05D-A5100732BB9A}" type="presOf" srcId="{93C7BD7D-A2B0-4E69-BF8D-82F05621F17C}" destId="{A4B1A777-27AF-4D74-B7BA-C113856FB4BB}" srcOrd="1" destOrd="6" presId="urn:microsoft.com/office/officeart/2005/8/layout/venn1"/>
    <dgm:cxn modelId="{61857F33-1F1E-490C-A634-8F2CF6F8CF8B}" srcId="{6D50FF55-35AC-4108-A239-6594E8408EA9}" destId="{FE8F89B4-48F0-4E58-8BF0-FC07087D13D2}" srcOrd="4" destOrd="0" parTransId="{E45703F7-DBC9-43ED-ADA0-11E7344DBDDD}" sibTransId="{3F6CE6EA-C37A-4751-A31B-15CE4785D007}"/>
    <dgm:cxn modelId="{CE8A5738-A4AB-47F8-B9CA-ECFA806CAFA0}" type="presOf" srcId="{7CFCD300-AE4F-4E02-8B1D-D3FED0BE9AB5}" destId="{1489E88D-55C0-494D-B9FA-1727F4DCC772}" srcOrd="0" destOrd="7" presId="urn:microsoft.com/office/officeart/2005/8/layout/venn1"/>
    <dgm:cxn modelId="{FB9E533A-74B4-45A9-BE22-9A04DCEC5D94}" srcId="{6C035465-B964-4EB8-88B0-58F5F3E5BF4D}" destId="{93C7BD7D-A2B0-4E69-BF8D-82F05621F17C}" srcOrd="5" destOrd="0" parTransId="{8E22BD58-AC81-430E-86C5-092CF6A4960D}" sibTransId="{1F827438-3CB2-455B-AED7-5AA05016FA50}"/>
    <dgm:cxn modelId="{E1EC433C-E1BB-4D19-BB88-ECF5E357392A}" srcId="{6D50FF55-35AC-4108-A239-6594E8408EA9}" destId="{DA5D033E-3CB7-421F-A683-2E76E00034A0}" srcOrd="7" destOrd="0" parTransId="{C346B0E0-DB32-4FC3-AC18-4053E4ED66DD}" sibTransId="{D8C9F3AF-E5F6-4B8F-A760-4A855BE7C992}"/>
    <dgm:cxn modelId="{64D91B5B-D3B1-4F3E-BE32-33434AD81D7F}" type="presOf" srcId="{9AE806D9-D3F9-4D0E-A52A-41FD58DD3317}" destId="{1489E88D-55C0-494D-B9FA-1727F4DCC772}" srcOrd="0" destOrd="4" presId="urn:microsoft.com/office/officeart/2005/8/layout/venn1"/>
    <dgm:cxn modelId="{632E765D-5328-43AA-8DA8-E2EB4F88B799}" srcId="{6D50FF55-35AC-4108-A239-6594E8408EA9}" destId="{EF0F99C4-6F87-4617-B9CE-DF59DB64A3C0}" srcOrd="2" destOrd="0" parTransId="{A5EF66FC-66C9-494B-B075-0C48CDB7A835}" sibTransId="{729BEC48-238C-41E0-B795-0E395D6C6606}"/>
    <dgm:cxn modelId="{CDFD835F-3AFF-42E3-A2E3-B432EE657981}" type="presOf" srcId="{D4ED20FF-5808-4C0C-8F9C-3150A4FB264F}" destId="{2C087B9C-1DF4-4FC8-9A56-E1FADA80CAC6}" srcOrd="1" destOrd="6" presId="urn:microsoft.com/office/officeart/2005/8/layout/venn1"/>
    <dgm:cxn modelId="{32829D5F-8D75-4632-9632-719DBC51BDE6}" type="presOf" srcId="{6C035465-B964-4EB8-88B0-58F5F3E5BF4D}" destId="{56A545AD-CCAE-46AA-ABC8-7393FB59A20D}" srcOrd="0" destOrd="0" presId="urn:microsoft.com/office/officeart/2005/8/layout/venn1"/>
    <dgm:cxn modelId="{35A53143-58F0-48DB-88BC-F778A0528302}" type="presOf" srcId="{4BA4A18D-0453-4FBD-B50B-928F699617ED}" destId="{56A545AD-CCAE-46AA-ABC8-7393FB59A20D}" srcOrd="0" destOrd="2" presId="urn:microsoft.com/office/officeart/2005/8/layout/venn1"/>
    <dgm:cxn modelId="{A7D92667-D0C9-4FE2-BC86-085DFA94EC0E}" type="presOf" srcId="{BEE58D0D-7A60-4F6D-ADEC-9E043EE04224}" destId="{2C087B9C-1DF4-4FC8-9A56-E1FADA80CAC6}" srcOrd="1" destOrd="1" presId="urn:microsoft.com/office/officeart/2005/8/layout/venn1"/>
    <dgm:cxn modelId="{2D0DC268-6A38-473A-AE94-431C07EB893B}" type="presOf" srcId="{EF0F99C4-6F87-4617-B9CE-DF59DB64A3C0}" destId="{1489E88D-55C0-494D-B9FA-1727F4DCC772}" srcOrd="0" destOrd="3" presId="urn:microsoft.com/office/officeart/2005/8/layout/venn1"/>
    <dgm:cxn modelId="{59FD034A-8C24-4BCE-92A4-84719D673F8A}" type="presOf" srcId="{9AE806D9-D3F9-4D0E-A52A-41FD58DD3317}" destId="{2C087B9C-1DF4-4FC8-9A56-E1FADA80CAC6}" srcOrd="1" destOrd="4" presId="urn:microsoft.com/office/officeart/2005/8/layout/venn1"/>
    <dgm:cxn modelId="{C3B0D04A-E96E-4E4A-BD7E-F53B3BA6295B}" srcId="{6D50FF55-35AC-4108-A239-6594E8408EA9}" destId="{BEE58D0D-7A60-4F6D-ADEC-9E043EE04224}" srcOrd="0" destOrd="0" parTransId="{1AC1CB83-A443-488D-8E7C-426F155B35A4}" sibTransId="{8D04F60C-DC87-4049-9B22-F0AC0B7DC4F8}"/>
    <dgm:cxn modelId="{0E1D346E-340D-4379-98AE-072B0C8711A0}" type="presOf" srcId="{EF0F99C4-6F87-4617-B9CE-DF59DB64A3C0}" destId="{2C087B9C-1DF4-4FC8-9A56-E1FADA80CAC6}" srcOrd="1" destOrd="3" presId="urn:microsoft.com/office/officeart/2005/8/layout/venn1"/>
    <dgm:cxn modelId="{508B0E71-8E8A-49A8-9812-A650D43F66DA}" type="presOf" srcId="{D85A8287-74E9-4324-9508-F2E61B3496F6}" destId="{56A545AD-CCAE-46AA-ABC8-7393FB59A20D}" srcOrd="0" destOrd="7" presId="urn:microsoft.com/office/officeart/2005/8/layout/venn1"/>
    <dgm:cxn modelId="{FF8E6951-368D-4B5A-AF44-C9C7AF873720}" srcId="{6D50FF55-35AC-4108-A239-6594E8408EA9}" destId="{E7D45DAD-FAE7-4068-ADCA-B88625459A3B}" srcOrd="1" destOrd="0" parTransId="{CDAD6DA3-E374-46FD-999E-509ED94245F3}" sibTransId="{DDFF3FD5-1A82-49D2-B37A-DD2312CC9BF7}"/>
    <dgm:cxn modelId="{62252655-8515-4FED-AA85-464A496D27F6}" type="presOf" srcId="{FE8F89B4-48F0-4E58-8BF0-FC07087D13D2}" destId="{1489E88D-55C0-494D-B9FA-1727F4DCC772}" srcOrd="0" destOrd="5" presId="urn:microsoft.com/office/officeart/2005/8/layout/venn1"/>
    <dgm:cxn modelId="{803C8D56-14BC-4A39-B666-B2E491FA2BCD}" srcId="{6C035465-B964-4EB8-88B0-58F5F3E5BF4D}" destId="{CECBF6E8-CE8B-4DE7-8191-25A6B8A128B9}" srcOrd="0" destOrd="0" parTransId="{007EDFE4-179E-4F20-A405-AB407721E08C}" sibTransId="{E7B1615D-0ABC-4658-BE8A-CE161B6C8150}"/>
    <dgm:cxn modelId="{70B00859-F976-4A50-B59C-042FC3FE3E52}" srcId="{6D50FF55-35AC-4108-A239-6594E8408EA9}" destId="{9AE806D9-D3F9-4D0E-A52A-41FD58DD3317}" srcOrd="3" destOrd="0" parTransId="{341A229D-38D6-4F0D-B774-1D1F0C9A6E07}" sibTransId="{F7A17D22-83B9-4417-9035-42DCFB7FB151}"/>
    <dgm:cxn modelId="{65BF8E7C-8842-46B2-8A05-55B8D73CFCFA}" srcId="{6C035465-B964-4EB8-88B0-58F5F3E5BF4D}" destId="{B6DCE92F-4983-4A4D-A2F7-300EC839609B}" srcOrd="3" destOrd="0" parTransId="{A79CBBDB-3612-429E-BF42-C1718D2795C4}" sibTransId="{A8B70D53-E9AB-467D-A9C6-A73444FEBAE9}"/>
    <dgm:cxn modelId="{84D0B97C-835B-4DE6-ABCA-813939289437}" type="presOf" srcId="{E7D45DAD-FAE7-4068-ADCA-B88625459A3B}" destId="{2C087B9C-1DF4-4FC8-9A56-E1FADA80CAC6}" srcOrd="1" destOrd="2" presId="urn:microsoft.com/office/officeart/2005/8/layout/venn1"/>
    <dgm:cxn modelId="{DDB6957F-0400-4B5E-8682-8D697186A374}" type="presOf" srcId="{7CFCD300-AE4F-4E02-8B1D-D3FED0BE9AB5}" destId="{2C087B9C-1DF4-4FC8-9A56-E1FADA80CAC6}" srcOrd="1" destOrd="7" presId="urn:microsoft.com/office/officeart/2005/8/layout/venn1"/>
    <dgm:cxn modelId="{1E92C884-308B-44CC-B8E5-D5BD210447F6}" type="presOf" srcId="{93C7BD7D-A2B0-4E69-BF8D-82F05621F17C}" destId="{56A545AD-CCAE-46AA-ABC8-7393FB59A20D}" srcOrd="0" destOrd="6" presId="urn:microsoft.com/office/officeart/2005/8/layout/venn1"/>
    <dgm:cxn modelId="{C5ADCB84-983D-4BFE-BDF4-CD7A75D52A3A}" srcId="{6C035465-B964-4EB8-88B0-58F5F3E5BF4D}" destId="{D85A8287-74E9-4324-9508-F2E61B3496F6}" srcOrd="6" destOrd="0" parTransId="{65BA6E8C-EE12-4D96-BB6D-1379E6EDB769}" sibTransId="{FDE6461C-EE46-411E-84F2-88EA92DD2011}"/>
    <dgm:cxn modelId="{3BA91F86-C8D2-4B6C-AF2E-4D69846EEE64}" srcId="{6C035465-B964-4EB8-88B0-58F5F3E5BF4D}" destId="{4BA4A18D-0453-4FBD-B50B-928F699617ED}" srcOrd="1" destOrd="0" parTransId="{EB221248-956C-4DF4-B2FF-D57924DEA4B1}" sibTransId="{508A00D3-FCC5-45F4-9C02-1A734A59A219}"/>
    <dgm:cxn modelId="{3A7C0287-5F6A-4847-8338-030148171C1D}" type="presOf" srcId="{FE8F89B4-48F0-4E58-8BF0-FC07087D13D2}" destId="{2C087B9C-1DF4-4FC8-9A56-E1FADA80CAC6}" srcOrd="1" destOrd="5" presId="urn:microsoft.com/office/officeart/2005/8/layout/venn1"/>
    <dgm:cxn modelId="{20B4E994-BCD9-4CB1-A14D-DD8E939E0C61}" type="presOf" srcId="{B6DCE92F-4983-4A4D-A2F7-300EC839609B}" destId="{56A545AD-CCAE-46AA-ABC8-7393FB59A20D}" srcOrd="0" destOrd="4" presId="urn:microsoft.com/office/officeart/2005/8/layout/venn1"/>
    <dgm:cxn modelId="{3E1D409D-2FEC-4C24-9648-219C32840C34}" type="presOf" srcId="{E7D45DAD-FAE7-4068-ADCA-B88625459A3B}" destId="{1489E88D-55C0-494D-B9FA-1727F4DCC772}" srcOrd="0" destOrd="2" presId="urn:microsoft.com/office/officeart/2005/8/layout/venn1"/>
    <dgm:cxn modelId="{3DF994A5-9E71-4435-94CB-07733A6A03EA}" srcId="{01621389-846C-4B33-9CAD-29F302AC627E}" destId="{6D50FF55-35AC-4108-A239-6594E8408EA9}" srcOrd="1" destOrd="0" parTransId="{4F1ACC03-E71A-42BC-8AE7-999255336D7A}" sibTransId="{970D7A3B-3934-4DF0-992B-FD1CC7AAE42B}"/>
    <dgm:cxn modelId="{9D0F91A7-833D-480F-A13A-3667C6038040}" type="presOf" srcId="{EED502D9-D0D6-40A9-82BD-1D4736A5154D}" destId="{56A545AD-CCAE-46AA-ABC8-7393FB59A20D}" srcOrd="0" destOrd="5" presId="urn:microsoft.com/office/officeart/2005/8/layout/venn1"/>
    <dgm:cxn modelId="{2A74F6BA-95AD-49FC-9D3A-CD7578E4EB13}" type="presOf" srcId="{B6DCE92F-4983-4A4D-A2F7-300EC839609B}" destId="{A4B1A777-27AF-4D74-B7BA-C113856FB4BB}" srcOrd="1" destOrd="4" presId="urn:microsoft.com/office/officeart/2005/8/layout/venn1"/>
    <dgm:cxn modelId="{85EDA2BC-2702-42AD-A68E-BCB41BE2DE27}" type="presOf" srcId="{DA5D033E-3CB7-421F-A683-2E76E00034A0}" destId="{1489E88D-55C0-494D-B9FA-1727F4DCC772}" srcOrd="0" destOrd="8" presId="urn:microsoft.com/office/officeart/2005/8/layout/venn1"/>
    <dgm:cxn modelId="{BF0CF2BE-BA61-4623-920A-01C443438B08}" type="presOf" srcId="{CECBF6E8-CE8B-4DE7-8191-25A6B8A128B9}" destId="{A4B1A777-27AF-4D74-B7BA-C113856FB4BB}" srcOrd="1" destOrd="1" presId="urn:microsoft.com/office/officeart/2005/8/layout/venn1"/>
    <dgm:cxn modelId="{042A01C0-F0A7-4C74-9A23-A54E65AE8F84}" type="presOf" srcId="{04CE040E-3EF4-4174-89CE-0392E30785DE}" destId="{A4B1A777-27AF-4D74-B7BA-C113856FB4BB}" srcOrd="1" destOrd="8" presId="urn:microsoft.com/office/officeart/2005/8/layout/venn1"/>
    <dgm:cxn modelId="{622EFDCC-4B11-4968-9EBC-6D14F6FA0B47}" type="presOf" srcId="{D4ED20FF-5808-4C0C-8F9C-3150A4FB264F}" destId="{1489E88D-55C0-494D-B9FA-1727F4DCC772}" srcOrd="0" destOrd="6" presId="urn:microsoft.com/office/officeart/2005/8/layout/venn1"/>
    <dgm:cxn modelId="{C0199FCF-8F69-49A2-9D57-956E9555E999}" srcId="{6D50FF55-35AC-4108-A239-6594E8408EA9}" destId="{7CFCD300-AE4F-4E02-8B1D-D3FED0BE9AB5}" srcOrd="6" destOrd="0" parTransId="{78B0B2C3-715A-42A1-BEEC-4A5F0C77B91A}" sibTransId="{ADE1A77F-B95E-4DB9-BEFA-C827B1211732}"/>
    <dgm:cxn modelId="{65B762D5-89A2-4DF6-B190-81D81C961952}" srcId="{6C035465-B964-4EB8-88B0-58F5F3E5BF4D}" destId="{2531A98D-2E4D-4E8E-9B53-2856682B6F64}" srcOrd="2" destOrd="0" parTransId="{D652DBBA-3CB6-4CF2-B0AC-935C7FD76941}" sibTransId="{4BF02554-71AE-41EF-A6E1-34D3CB901684}"/>
    <dgm:cxn modelId="{732669DB-0F9A-43BE-8092-B09EABDB3198}" type="presOf" srcId="{EED502D9-D0D6-40A9-82BD-1D4736A5154D}" destId="{A4B1A777-27AF-4D74-B7BA-C113856FB4BB}" srcOrd="1" destOrd="5" presId="urn:microsoft.com/office/officeart/2005/8/layout/venn1"/>
    <dgm:cxn modelId="{512F64DF-A4C5-45ED-AFF4-3C9B2D9328D1}" type="presOf" srcId="{CECBF6E8-CE8B-4DE7-8191-25A6B8A128B9}" destId="{56A545AD-CCAE-46AA-ABC8-7393FB59A20D}" srcOrd="0" destOrd="1" presId="urn:microsoft.com/office/officeart/2005/8/layout/venn1"/>
    <dgm:cxn modelId="{B47431E5-2AA0-47EB-B8A7-328224F941F0}" type="presOf" srcId="{6D50FF55-35AC-4108-A239-6594E8408EA9}" destId="{1489E88D-55C0-494D-B9FA-1727F4DCC772}" srcOrd="0" destOrd="0" presId="urn:microsoft.com/office/officeart/2005/8/layout/venn1"/>
    <dgm:cxn modelId="{7BF977EA-2FC3-4394-9AC0-4D105FDBA435}" type="presOf" srcId="{D85A8287-74E9-4324-9508-F2E61B3496F6}" destId="{A4B1A777-27AF-4D74-B7BA-C113856FB4BB}" srcOrd="1" destOrd="7" presId="urn:microsoft.com/office/officeart/2005/8/layout/venn1"/>
    <dgm:cxn modelId="{69CA9EEA-3D60-40DC-9B71-A398FF8A7A2B}" srcId="{01621389-846C-4B33-9CAD-29F302AC627E}" destId="{6C035465-B964-4EB8-88B0-58F5F3E5BF4D}" srcOrd="0" destOrd="0" parTransId="{88A84F5B-87E0-46F6-B646-53C79B002EEA}" sibTransId="{0FA1B1FB-C406-416C-84D8-F828654BB3B7}"/>
    <dgm:cxn modelId="{EE0358EC-A37A-4780-9E8D-32E42EFACA9C}" type="presOf" srcId="{2531A98D-2E4D-4E8E-9B53-2856682B6F64}" destId="{56A545AD-CCAE-46AA-ABC8-7393FB59A20D}" srcOrd="0" destOrd="3" presId="urn:microsoft.com/office/officeart/2005/8/layout/venn1"/>
    <dgm:cxn modelId="{74A035F1-A116-4A97-B77D-98E4DCC49C30}" srcId="{6C035465-B964-4EB8-88B0-58F5F3E5BF4D}" destId="{EED502D9-D0D6-40A9-82BD-1D4736A5154D}" srcOrd="4" destOrd="0" parTransId="{32C16252-1E4B-461B-89D5-6E31399739D3}" sibTransId="{D88A807F-F74B-4626-A3D5-64B997C6B9AA}"/>
    <dgm:cxn modelId="{C88742F8-7D88-406E-90CB-79EA3CB110E8}" type="presOf" srcId="{01621389-846C-4B33-9CAD-29F302AC627E}" destId="{A056ABB2-D664-4691-AEDC-1FB6A5A6DCF8}" srcOrd="0" destOrd="0" presId="urn:microsoft.com/office/officeart/2005/8/layout/venn1"/>
    <dgm:cxn modelId="{9497C5FF-61C9-4A19-A7A3-848D6305A056}" type="presOf" srcId="{4BA4A18D-0453-4FBD-B50B-928F699617ED}" destId="{A4B1A777-27AF-4D74-B7BA-C113856FB4BB}" srcOrd="1" destOrd="2" presId="urn:microsoft.com/office/officeart/2005/8/layout/venn1"/>
    <dgm:cxn modelId="{83BF1555-5BE6-4BB8-BFF3-B74090BE509B}" type="presParOf" srcId="{A056ABB2-D664-4691-AEDC-1FB6A5A6DCF8}" destId="{56A545AD-CCAE-46AA-ABC8-7393FB59A20D}" srcOrd="0" destOrd="0" presId="urn:microsoft.com/office/officeart/2005/8/layout/venn1"/>
    <dgm:cxn modelId="{EC1C3459-210D-4432-8FB2-D7AC90CD1483}" type="presParOf" srcId="{A056ABB2-D664-4691-AEDC-1FB6A5A6DCF8}" destId="{A4B1A777-27AF-4D74-B7BA-C113856FB4BB}" srcOrd="1" destOrd="0" presId="urn:microsoft.com/office/officeart/2005/8/layout/venn1"/>
    <dgm:cxn modelId="{B03D58F6-91CF-4BCD-A400-51A2CB2751D5}" type="presParOf" srcId="{A056ABB2-D664-4691-AEDC-1FB6A5A6DCF8}" destId="{1489E88D-55C0-494D-B9FA-1727F4DCC772}" srcOrd="2" destOrd="0" presId="urn:microsoft.com/office/officeart/2005/8/layout/venn1"/>
    <dgm:cxn modelId="{0362D650-0F19-4CF3-BC5E-5A0A9FC893B2}" type="presParOf" srcId="{A056ABB2-D664-4691-AEDC-1FB6A5A6DCF8}" destId="{2C087B9C-1DF4-4FC8-9A56-E1FADA80CAC6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A545AD-CCAE-46AA-ABC8-7393FB59A20D}">
      <dsp:nvSpPr>
        <dsp:cNvPr id="0" name=""/>
        <dsp:cNvSpPr/>
      </dsp:nvSpPr>
      <dsp:spPr>
        <a:xfrm>
          <a:off x="205882" y="356378"/>
          <a:ext cx="5078444" cy="5078444"/>
        </a:xfrm>
        <a:prstGeom prst="ellipse">
          <a:avLst/>
        </a:prstGeom>
        <a:solidFill>
          <a:srgbClr val="FF9966">
            <a:alpha val="49804"/>
          </a:srgb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AACR 2021 (14)</a:t>
          </a:r>
          <a:endParaRPr lang="ko-KR" altLang="en-US" sz="22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400" b="0" u="none" kern="1200"/>
            <a:t>NIQSLEVIGK(PPBP)</a:t>
          </a:r>
          <a:endParaRPr lang="ko-KR" altLang="en-US" sz="1400" b="0" u="none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400" b="0" u="none" kern="1200"/>
            <a:t>LLGIETPLPK(</a:t>
          </a:r>
          <a:r>
            <a:rPr lang="en-US" altLang="en-US" sz="1400" b="0" u="none" kern="1200">
              <a:solidFill>
                <a:srgbClr val="FF0000"/>
              </a:solidFill>
            </a:rPr>
            <a:t>ICAM1</a:t>
          </a:r>
          <a:r>
            <a:rPr lang="en-US" altLang="en-US" sz="1400" b="0" u="none" kern="1200"/>
            <a:t>)</a:t>
          </a:r>
          <a:endParaRPr lang="ko-KR" altLang="en-US" sz="1400" b="0" u="none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400" kern="1200"/>
            <a:t>ALLAFQESK(C4BPB)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400" kern="1200"/>
            <a:t>LSLEIEQLELQR(C4BPA)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400" kern="1200"/>
            <a:t>GLIDLTLDK(IFRD1)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400" kern="1200"/>
            <a:t>ELLALIQLER(ECM1)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400" kern="1200"/>
            <a:t>ILLAELEQLK(VIM)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400" kern="1200"/>
            <a:t>DTEVLLVGLEPGTR(PTPRJ)</a:t>
          </a:r>
          <a:endParaRPr lang="ko-KR" altLang="en-US" sz="1400" kern="1200" dirty="0"/>
        </a:p>
      </dsp:txBody>
      <dsp:txXfrm>
        <a:off x="915035" y="955235"/>
        <a:ext cx="2928112" cy="3880729"/>
      </dsp:txXfrm>
    </dsp:sp>
    <dsp:sp modelId="{1489E88D-55C0-494D-B9FA-1727F4DCC772}">
      <dsp:nvSpPr>
        <dsp:cNvPr id="0" name=""/>
        <dsp:cNvSpPr/>
      </dsp:nvSpPr>
      <dsp:spPr>
        <a:xfrm>
          <a:off x="3437097" y="356378"/>
          <a:ext cx="5078444" cy="5078444"/>
        </a:xfrm>
        <a:prstGeom prst="ellipse">
          <a:avLst/>
        </a:prstGeom>
        <a:solidFill>
          <a:srgbClr val="66FF66">
            <a:alpha val="49804"/>
          </a:srgb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Patent (14)</a:t>
          </a:r>
          <a:endParaRPr lang="ko-KR" altLang="en-US" sz="22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400" kern="1200"/>
            <a:t>CINQLLCK(SEPP1)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400" b="1" u="sng" kern="1200">
              <a:solidFill>
                <a:schemeClr val="accent6">
                  <a:lumMod val="50000"/>
                </a:schemeClr>
              </a:solidFill>
            </a:rPr>
            <a:t>NNLELSTPLK(PROS1)</a:t>
          </a:r>
          <a:endParaRPr lang="ko-KR" altLang="en-US" sz="1400" b="1" u="sng" kern="1200" dirty="0">
            <a:solidFill>
              <a:schemeClr val="accent6">
                <a:lumMod val="50000"/>
              </a:schemeClr>
            </a:solidFill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400" b="1" u="sng" kern="1200">
              <a:solidFill>
                <a:schemeClr val="accent6">
                  <a:lumMod val="50000"/>
                </a:schemeClr>
              </a:solidFill>
            </a:rPr>
            <a:t>DLLLPQPDLR(</a:t>
          </a:r>
          <a:r>
            <a:rPr lang="en-US" altLang="en-US" sz="1400" b="1" u="sng" kern="1200">
              <a:solidFill>
                <a:srgbClr val="FF0000"/>
              </a:solidFill>
            </a:rPr>
            <a:t>LRG1</a:t>
          </a:r>
          <a:r>
            <a:rPr lang="en-US" altLang="en-US" sz="1400" b="1" u="sng" kern="1200">
              <a:solidFill>
                <a:schemeClr val="accent6">
                  <a:lumMod val="50000"/>
                </a:schemeClr>
              </a:solidFill>
            </a:rPr>
            <a:t>)</a:t>
          </a:r>
          <a:endParaRPr lang="ko-KR" altLang="en-US" sz="1400" b="1" u="sng" kern="1200" dirty="0">
            <a:solidFill>
              <a:schemeClr val="accent6">
                <a:lumMod val="50000"/>
              </a:schemeClr>
            </a:solidFill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400" kern="1200"/>
            <a:t>AGFSWIEVTFK(ITIH4)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400" kern="1200"/>
            <a:t>VFSLQWGEVK(CFI)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400" kern="1200"/>
            <a:t>DYFIATCK(C1R)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400" kern="1200"/>
            <a:t>ILSGDPYCEK(</a:t>
          </a:r>
          <a:r>
            <a:rPr lang="en-US" altLang="en-US" sz="1400" kern="1200">
              <a:solidFill>
                <a:srgbClr val="FF0000"/>
              </a:solidFill>
            </a:rPr>
            <a:t>BTD</a:t>
          </a:r>
          <a:r>
            <a:rPr lang="en-US" altLang="en-US" sz="1400" kern="1200"/>
            <a:t>)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400" kern="1200"/>
            <a:t>LSSGLVTAALYGR(</a:t>
          </a:r>
          <a:r>
            <a:rPr lang="en-US" altLang="en-US" sz="1400" kern="1200">
              <a:solidFill>
                <a:srgbClr val="FF0000"/>
              </a:solidFill>
            </a:rPr>
            <a:t>BTD</a:t>
          </a:r>
          <a:r>
            <a:rPr lang="en-US" altLang="en-US" sz="1400" kern="1200"/>
            <a:t>)</a:t>
          </a:r>
          <a:endParaRPr lang="ko-KR" altLang="en-US" sz="1400" kern="1200" dirty="0"/>
        </a:p>
      </dsp:txBody>
      <dsp:txXfrm>
        <a:off x="4878278" y="955235"/>
        <a:ext cx="2928112" cy="3880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E4A50-BB52-4296-BA60-0B9624DAFE18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9E1C9-7F7D-4E18-9104-BB9570416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14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A8EB7-1FA2-4BC5-ADCC-ABE2BCB3613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67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A8EB7-1FA2-4BC5-ADCC-ABE2BCB3613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624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A8EB7-1FA2-4BC5-ADCC-ABE2BCB3613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384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E3959-82B0-4DC0-AA5F-31A92A5A8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5ABC3E-59CE-4EBA-93D7-A57748628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BDB3D-84E9-4638-A121-B809BF9CD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FABC-259F-49B1-927C-B6882493AEE9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30AD64-D765-48C5-A5A0-245C153C1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AAC49-D0D7-4D92-BFB7-DB9DC4E05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A819-10D3-419B-8144-C0C1A898C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69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8D3D9-A77E-4F45-B0B1-259B1EEC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44CB1A-F210-457E-834A-715366E80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953D82-23EF-4FD4-977C-844F605E9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FABC-259F-49B1-927C-B6882493AEE9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852185-5B7D-4B2D-AE3F-310F69DFC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A7BE63-FD26-4FC2-A536-9DD0E5C3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A819-10D3-419B-8144-C0C1A898C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14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CD856C-4A47-4EBF-95E7-92BEDF4F5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A60009-A3D7-437C-A444-A323BD3E1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67BD5-B5BE-4DB2-B51C-724898C9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FABC-259F-49B1-927C-B6882493AEE9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19F12E-E99B-4029-AEBC-BE1BB22F0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9AC9D-5E02-44EF-B5C6-72FFED78E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A819-10D3-419B-8144-C0C1A898C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17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69310-ED1D-401B-BA7A-BD0BDF154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87C0CD-70F3-4F36-8CDB-19429E956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B87157-2656-430C-B2F8-F90E98AF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FABC-259F-49B1-927C-B6882493AEE9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CE22CE-E508-40E7-BCA8-398B8363F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70341-C7FD-45E7-AF6B-717117B8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A819-10D3-419B-8144-C0C1A898C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53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71F61-D682-4002-A548-AF88D213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988952-4A5C-4AA2-A352-04D881D2E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34F32-6346-4739-B565-292E8996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FABC-259F-49B1-927C-B6882493AEE9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D4C7D2-F469-4BAE-BB94-433AA65FF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78E7F8-5FA8-4A3F-B9F4-C0E4A29D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A819-10D3-419B-8144-C0C1A898C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72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4C053-C6BC-49CE-B69B-813FE590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685728-6A9F-41E4-8C7A-8DF03E477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5DDAE6-9600-4044-B272-15EE5C34E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FA661E-DDB0-4523-8E94-BA5FF067E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FABC-259F-49B1-927C-B6882493AEE9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D2FBB7-EC9D-44DE-854D-09B1DA802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5B572F-1CBA-4921-A6AE-5988274B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A819-10D3-419B-8144-C0C1A898C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31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2EFC6-44D4-4624-91AF-CEC37CAAA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8B71E4-1696-419C-B0C4-EABE836B2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61EBA4-C864-4B7D-A752-23AECEB93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D9912B-8E81-4209-AC12-94271E36B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80D07D-3B2C-4A76-8ADA-FE55DAF11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12E7C7-D834-4B22-83EE-1BBEF83C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FABC-259F-49B1-927C-B6882493AEE9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A3FAA7-7F20-4E03-B270-A70A768CD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D6C1EA-45A4-4667-96D9-61E761B8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A819-10D3-419B-8144-C0C1A898C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62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53D89-25C4-4232-B091-F2B0D01C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0D2900-60CB-47E2-A1E8-441C2DB2D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FABC-259F-49B1-927C-B6882493AEE9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9AE077-377A-442D-BF41-07D68593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DB5A7E-0585-4CBC-8CCC-669051DF0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A819-10D3-419B-8144-C0C1A898C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00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1F75BD-EA54-4AF7-AF6C-783D9545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FABC-259F-49B1-927C-B6882493AEE9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12AFE8-60D3-4EDD-9FBA-D4165FBE3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80CF43-9D10-4628-B1FA-39897ED2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A819-10D3-419B-8144-C0C1A898C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6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EEB33-AA7E-4D41-9A6B-231FFEB28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1DD8AC-03D4-4AA3-8BF2-AE395B6FB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919D09-AEBE-4195-90A2-1F975D86D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ED2DBC-C56F-4558-8FD4-B898F5FE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FABC-259F-49B1-927C-B6882493AEE9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649488-AE49-470A-A0BE-099F4E2E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7BE43B-0D70-47E5-B622-6257AC35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A819-10D3-419B-8144-C0C1A898C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53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D049F-7896-478A-B4FA-C07E988D5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60422C-6A4D-4B81-B977-D306F5B9C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EA152A-5A83-45D4-AAEC-17A2674A4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713FF3-E50C-4975-8F52-B87507B9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FABC-259F-49B1-927C-B6882493AEE9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DE2D19-6410-4018-B729-3395A429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7FA2DD-743D-4B91-9B07-19F8FA9B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A819-10D3-419B-8144-C0C1A898C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66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4B17E6-0032-4E1D-8276-F46CA5192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E6B790-DA9D-4A59-B489-7E7761BA5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98CA69-72E9-4EB8-B3F3-7ACEA2C5D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4FABC-259F-49B1-927C-B6882493AEE9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2DCA71-5B79-4602-8447-77DC41345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903E6A-1BD5-46FF-8AD3-52D8EC4D0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6A819-10D3-419B-8144-C0C1A898C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42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06D64-F8FF-4B7F-9249-F4F6E22AB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Multiple Peptide Analysis with DL</a:t>
            </a:r>
            <a:endParaRPr lang="ko-KR" altLang="en-US" sz="4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DE667E-7A52-48C6-988D-E0532DEA4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4931"/>
            <a:ext cx="9144000" cy="1655762"/>
          </a:xfrm>
        </p:spPr>
        <p:txBody>
          <a:bodyPr/>
          <a:lstStyle/>
          <a:p>
            <a:r>
              <a:rPr lang="ko-KR" altLang="en-US" dirty="0"/>
              <a:t>최정인</a:t>
            </a:r>
          </a:p>
        </p:txBody>
      </p:sp>
    </p:spTree>
    <p:extLst>
      <p:ext uri="{BB962C8B-B14F-4D97-AF65-F5344CB8AC3E}">
        <p14:creationId xmlns:p14="http://schemas.microsoft.com/office/powerpoint/2010/main" val="3541839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1C8B10CC-F8ED-254F-8494-9C37E507BF7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13229568"/>
                  </p:ext>
                </p:extLst>
              </p:nvPr>
            </p:nvGraphicFramePr>
            <p:xfrm>
              <a:off x="1596705" y="239138"/>
              <a:ext cx="9266523" cy="6075581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875634">
                      <a:extLst>
                        <a:ext uri="{9D8B030D-6E8A-4147-A177-3AD203B41FA5}">
                          <a16:colId xmlns:a16="http://schemas.microsoft.com/office/drawing/2014/main" val="841532961"/>
                        </a:ext>
                      </a:extLst>
                    </a:gridCol>
                    <a:gridCol w="1076325">
                      <a:extLst>
                        <a:ext uri="{9D8B030D-6E8A-4147-A177-3AD203B41FA5}">
                          <a16:colId xmlns:a16="http://schemas.microsoft.com/office/drawing/2014/main" val="1286423979"/>
                        </a:ext>
                      </a:extLst>
                    </a:gridCol>
                    <a:gridCol w="841693">
                      <a:extLst>
                        <a:ext uri="{9D8B030D-6E8A-4147-A177-3AD203B41FA5}">
                          <a16:colId xmlns:a16="http://schemas.microsoft.com/office/drawing/2014/main" val="4285517067"/>
                        </a:ext>
                      </a:extLst>
                    </a:gridCol>
                    <a:gridCol w="1096962">
                      <a:extLst>
                        <a:ext uri="{9D8B030D-6E8A-4147-A177-3AD203B41FA5}">
                          <a16:colId xmlns:a16="http://schemas.microsoft.com/office/drawing/2014/main" val="111880257"/>
                        </a:ext>
                      </a:extLst>
                    </a:gridCol>
                    <a:gridCol w="1096962">
                      <a:extLst>
                        <a:ext uri="{9D8B030D-6E8A-4147-A177-3AD203B41FA5}">
                          <a16:colId xmlns:a16="http://schemas.microsoft.com/office/drawing/2014/main" val="1071363308"/>
                        </a:ext>
                      </a:extLst>
                    </a:gridCol>
                    <a:gridCol w="1922780">
                      <a:extLst>
                        <a:ext uri="{9D8B030D-6E8A-4147-A177-3AD203B41FA5}">
                          <a16:colId xmlns:a16="http://schemas.microsoft.com/office/drawing/2014/main" val="2006475698"/>
                        </a:ext>
                      </a:extLst>
                    </a:gridCol>
                    <a:gridCol w="2356167">
                      <a:extLst>
                        <a:ext uri="{9D8B030D-6E8A-4147-A177-3AD203B41FA5}">
                          <a16:colId xmlns:a16="http://schemas.microsoft.com/office/drawing/2014/main" val="2573419092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Marker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Selection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Prediction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Train</m:t>
                                </m:r>
                              </m:oMath>
                            </m:oMathPara>
                          </a14:m>
                          <a:endParaRPr lang="en-US" altLang="ko-KR" sz="1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AUC</m:t>
                                </m:r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Validation</m:t>
                                </m:r>
                              </m:oMath>
                            </m:oMathPara>
                          </a14:m>
                          <a:endParaRPr lang="en-US" altLang="ko-KR" sz="1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AUC</m:t>
                                </m:r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Independent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Set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AMC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)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AUC</m:t>
                                </m:r>
                              </m:oMath>
                            </m:oMathPara>
                          </a14:m>
                          <a:endParaRPr lang="en-US" altLang="ko-KR" sz="1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model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based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on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Train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Independent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Set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AMC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)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AUC</m:t>
                                </m:r>
                              </m:oMath>
                            </m:oMathPara>
                          </a14:m>
                          <a:endParaRPr lang="en-US" altLang="ko-KR" sz="1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model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based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on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err="1">
                                    <a:solidFill>
                                      <a:schemeClr val="tx1"/>
                                    </a:solidFill>
                                  </a:rPr>
                                  <m:t>Train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err="1">
                                    <a:solidFill>
                                      <a:schemeClr val="tx1"/>
                                    </a:solidFill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err="1">
                                    <a:solidFill>
                                      <a:schemeClr val="tx1"/>
                                    </a:solidFill>
                                  </a:rPr>
                                  <m:t>Validation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422289"/>
                      </a:ext>
                    </a:extLst>
                  </a:tr>
                  <a:tr h="495341"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/>
                            <a:t>Case 1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/>
                            <a:t>MD set : Subset of Dataset which contains </a:t>
                          </a:r>
                          <a:r>
                            <a:rPr lang="en-US" altLang="ko-KR" sz="1000" b="1"/>
                            <a:t>58</a:t>
                          </a:r>
                          <a:r>
                            <a:rPr lang="en-US" altLang="ko-KR" sz="1000" b="0"/>
                            <a:t> markers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6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Stepwise(p-value)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0.980 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0.977 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0.894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865689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19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Stepwise(AIC)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0.992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0.919 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3443016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21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Stepwise(AUC)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0.993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093677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27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LASSO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0.990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3269746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58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None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0.998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0.871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0.909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363305"/>
                      </a:ext>
                    </a:extLst>
                  </a:tr>
                  <a:tr h="576000"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/>
                            <a:t>Case 5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/>
                            <a:t>MD set : Subset of Dataset which contains </a:t>
                          </a:r>
                          <a:r>
                            <a:rPr lang="en-US" altLang="ko-KR" sz="1000" b="1" dirty="0"/>
                            <a:t>45</a:t>
                          </a:r>
                          <a:r>
                            <a:rPr lang="en-US" altLang="ko-KR" sz="1000" b="0" dirty="0"/>
                            <a:t> markers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7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Stepwise(p-value)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0.981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0.858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7266934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Stepwise(AIC)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0.978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0442713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12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Stepwise(AUC)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0.985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0.977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0.877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912825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30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LASSO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0.991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0.961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0.896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822594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45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None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0.994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0.961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6353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1C8B10CC-F8ED-254F-8494-9C37E507BF7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13229568"/>
                  </p:ext>
                </p:extLst>
              </p:nvPr>
            </p:nvGraphicFramePr>
            <p:xfrm>
              <a:off x="1596705" y="239138"/>
              <a:ext cx="9266523" cy="6075581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875634">
                      <a:extLst>
                        <a:ext uri="{9D8B030D-6E8A-4147-A177-3AD203B41FA5}">
                          <a16:colId xmlns:a16="http://schemas.microsoft.com/office/drawing/2014/main" val="841532961"/>
                        </a:ext>
                      </a:extLst>
                    </a:gridCol>
                    <a:gridCol w="1076325">
                      <a:extLst>
                        <a:ext uri="{9D8B030D-6E8A-4147-A177-3AD203B41FA5}">
                          <a16:colId xmlns:a16="http://schemas.microsoft.com/office/drawing/2014/main" val="1286423979"/>
                        </a:ext>
                      </a:extLst>
                    </a:gridCol>
                    <a:gridCol w="841693">
                      <a:extLst>
                        <a:ext uri="{9D8B030D-6E8A-4147-A177-3AD203B41FA5}">
                          <a16:colId xmlns:a16="http://schemas.microsoft.com/office/drawing/2014/main" val="4285517067"/>
                        </a:ext>
                      </a:extLst>
                    </a:gridCol>
                    <a:gridCol w="1096962">
                      <a:extLst>
                        <a:ext uri="{9D8B030D-6E8A-4147-A177-3AD203B41FA5}">
                          <a16:colId xmlns:a16="http://schemas.microsoft.com/office/drawing/2014/main" val="111880257"/>
                        </a:ext>
                      </a:extLst>
                    </a:gridCol>
                    <a:gridCol w="1096962">
                      <a:extLst>
                        <a:ext uri="{9D8B030D-6E8A-4147-A177-3AD203B41FA5}">
                          <a16:colId xmlns:a16="http://schemas.microsoft.com/office/drawing/2014/main" val="1071363308"/>
                        </a:ext>
                      </a:extLst>
                    </a:gridCol>
                    <a:gridCol w="1922780">
                      <a:extLst>
                        <a:ext uri="{9D8B030D-6E8A-4147-A177-3AD203B41FA5}">
                          <a16:colId xmlns:a16="http://schemas.microsoft.com/office/drawing/2014/main" val="2006475698"/>
                        </a:ext>
                      </a:extLst>
                    </a:gridCol>
                    <a:gridCol w="2356167">
                      <a:extLst>
                        <a:ext uri="{9D8B030D-6E8A-4147-A177-3AD203B41FA5}">
                          <a16:colId xmlns:a16="http://schemas.microsoft.com/office/drawing/2014/main" val="257341909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Marker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Selection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Prediction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5556" t="-1538" r="-491667" b="-143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5556" t="-1538" r="-391667" b="-143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9494" t="-1538" r="-123101" b="-143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3540" t="-1538" r="-517" b="-143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422289"/>
                      </a:ext>
                    </a:extLst>
                  </a:tr>
                  <a:tr h="495341"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/>
                            <a:t>Case 1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/>
                            <a:t>MD set : Subset of Dataset which contains </a:t>
                          </a:r>
                          <a:r>
                            <a:rPr lang="en-US" altLang="ko-KR" sz="1000" b="1"/>
                            <a:t>58</a:t>
                          </a:r>
                          <a:r>
                            <a:rPr lang="en-US" altLang="ko-KR" sz="1000" b="0"/>
                            <a:t> markers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6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Stepwise(p-value)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0.980 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0.977 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0.894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865689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19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Stepwise(AIC)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0.992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0.919 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3443016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21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Stepwise(AUC)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0.993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093677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27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LASSO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0.990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3269746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58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None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0.998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0.871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0.909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363305"/>
                      </a:ext>
                    </a:extLst>
                  </a:tr>
                  <a:tr h="576000"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/>
                            <a:t>Case 5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/>
                            <a:t>MD set : Subset of Dataset which contains </a:t>
                          </a:r>
                          <a:r>
                            <a:rPr lang="en-US" altLang="ko-KR" sz="1000" b="1" dirty="0"/>
                            <a:t>45</a:t>
                          </a:r>
                          <a:r>
                            <a:rPr lang="en-US" altLang="ko-KR" sz="1000" b="0" dirty="0"/>
                            <a:t> markers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7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Stepwise(p-value)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0.981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0.858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7266934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Stepwise(AIC)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0.978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0442713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12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Stepwise(AUC)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0.985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0.977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0.877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912825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30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LASSO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0.991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0.961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0.896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822594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45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None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0.994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0.961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63539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제목 1">
            <a:extLst>
              <a:ext uri="{FF2B5EF4-FFF2-40B4-BE49-F238E27FC236}">
                <a16:creationId xmlns:a16="http://schemas.microsoft.com/office/drawing/2014/main" id="{8A39169C-1906-44EE-BCA7-349DAE11A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69" y="132151"/>
            <a:ext cx="10419826" cy="539281"/>
          </a:xfrm>
        </p:spPr>
        <p:txBody>
          <a:bodyPr>
            <a:normAutofit/>
          </a:bodyPr>
          <a:lstStyle/>
          <a:p>
            <a:r>
              <a:rPr lang="en-US" altLang="ko-KR" sz="2800"/>
              <a:t>Result</a:t>
            </a:r>
            <a:endParaRPr lang="ko-KR" altLang="en-US" sz="28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06BF319-D03F-49E9-B654-83D9C63625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1037055"/>
              </p:ext>
            </p:extLst>
          </p:nvPr>
        </p:nvGraphicFramePr>
        <p:xfrm>
          <a:off x="3357107" y="6427377"/>
          <a:ext cx="7506121" cy="396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88174">
                  <a:extLst>
                    <a:ext uri="{9D8B030D-6E8A-4147-A177-3AD203B41FA5}">
                      <a16:colId xmlns:a16="http://schemas.microsoft.com/office/drawing/2014/main" val="841532961"/>
                    </a:ext>
                  </a:extLst>
                </a:gridCol>
                <a:gridCol w="854568">
                  <a:extLst>
                    <a:ext uri="{9D8B030D-6E8A-4147-A177-3AD203B41FA5}">
                      <a16:colId xmlns:a16="http://schemas.microsoft.com/office/drawing/2014/main" val="111880257"/>
                    </a:ext>
                  </a:extLst>
                </a:gridCol>
                <a:gridCol w="1326017">
                  <a:extLst>
                    <a:ext uri="{9D8B030D-6E8A-4147-A177-3AD203B41FA5}">
                      <a16:colId xmlns:a16="http://schemas.microsoft.com/office/drawing/2014/main" val="1518444408"/>
                    </a:ext>
                  </a:extLst>
                </a:gridCol>
                <a:gridCol w="1749011">
                  <a:extLst>
                    <a:ext uri="{9D8B030D-6E8A-4147-A177-3AD203B41FA5}">
                      <a16:colId xmlns:a16="http://schemas.microsoft.com/office/drawing/2014/main" val="3087931011"/>
                    </a:ext>
                  </a:extLst>
                </a:gridCol>
                <a:gridCol w="2388351">
                  <a:extLst>
                    <a:ext uri="{9D8B030D-6E8A-4147-A177-3AD203B41FA5}">
                      <a16:colId xmlns:a16="http://schemas.microsoft.com/office/drawing/2014/main" val="26562146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AACR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0.989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(0.004)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0.972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(0.014)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0.952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(0.014)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0.937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(0.018)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62908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722E81B-2949-4EC9-B8B8-8F7282F2BC4D}"/>
              </a:ext>
            </a:extLst>
          </p:cNvPr>
          <p:cNvSpPr txBox="1"/>
          <p:nvPr/>
        </p:nvSpPr>
        <p:spPr>
          <a:xfrm>
            <a:off x="194579" y="6546916"/>
            <a:ext cx="24174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Logistic regression with AACR markers</a:t>
            </a:r>
            <a:endParaRPr lang="ko-KR" altLang="en-US" sz="100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6D81F0A-60AD-42E8-ADCF-59A9BE28DD87}"/>
              </a:ext>
            </a:extLst>
          </p:cNvPr>
          <p:cNvSpPr/>
          <p:nvPr/>
        </p:nvSpPr>
        <p:spPr>
          <a:xfrm>
            <a:off x="2820585" y="6546916"/>
            <a:ext cx="282804" cy="226243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608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B0EF332-8BA9-45EE-929C-49C0ED56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BD9-EC54-8646-8D08-6B7A0FD2FBA4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60E8023-E827-4D79-9E20-A0606E4DAA0F}"/>
              </a:ext>
            </a:extLst>
          </p:cNvPr>
          <p:cNvSpPr txBox="1">
            <a:spLocks/>
          </p:cNvSpPr>
          <p:nvPr/>
        </p:nvSpPr>
        <p:spPr>
          <a:xfrm>
            <a:off x="165530" y="281900"/>
            <a:ext cx="10419826" cy="539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Peptide</a:t>
            </a:r>
            <a:endParaRPr lang="ko-KR" altLang="en-US" sz="2800" dirty="0"/>
          </a:p>
        </p:txBody>
      </p:sp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36107A47-681D-B74F-A09B-4DAE6A590F08}"/>
              </a:ext>
            </a:extLst>
          </p:cNvPr>
          <p:cNvGraphicFramePr>
            <a:graphicFrameLocks noGrp="1"/>
          </p:cNvGraphicFramePr>
          <p:nvPr/>
        </p:nvGraphicFramePr>
        <p:xfrm>
          <a:off x="4713096" y="817289"/>
          <a:ext cx="2971800" cy="5838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2413">
                  <a:extLst>
                    <a:ext uri="{9D8B030D-6E8A-4147-A177-3AD203B41FA5}">
                      <a16:colId xmlns:a16="http://schemas.microsoft.com/office/drawing/2014/main" val="1468408264"/>
                    </a:ext>
                  </a:extLst>
                </a:gridCol>
                <a:gridCol w="1449387">
                  <a:extLst>
                    <a:ext uri="{9D8B030D-6E8A-4147-A177-3AD203B41FA5}">
                      <a16:colId xmlns:a16="http://schemas.microsoft.com/office/drawing/2014/main" val="32996702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Gene Name</a:t>
                      </a:r>
                      <a:endParaRPr lang="ko-Kore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Peptide Sequence</a:t>
                      </a:r>
                      <a:endParaRPr lang="ko-Kore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659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TTR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AADDTWEPFASGK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378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KLKB1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DSVTGTLPK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953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IGFBP2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LIQGAPTIR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029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PROS1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NNLELSTPLK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13466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CFI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VFSLQWGEVK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78977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C1R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DYFIATCK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85458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C4BPB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ALLAFQESK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421456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SOD3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VTGVVLFR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0769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MBL2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FQASVATPR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33782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ITIH2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IQPSGGTNINEALLR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389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HRG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DGYLFQLLR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052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CTSD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VSTLPAITLK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7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C7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VLFYVDSEK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728422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C6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TLNICEVGTIR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062666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APOH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VCPFAGILENGAVR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2408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AGT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DPTFIPAPIQAK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555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IFRD1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GLIDLTLDK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979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ADIPOQ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GDIGETGVPGAEGPR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934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ECM1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ELLALIQLER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831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C1S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TNFDNDIALVR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757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GSTP1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ASCLYGQLPK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714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CORO1C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CDLISIPK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2297465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VIM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ILLAELEQLK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734640"/>
                  </a:ext>
                </a:extLst>
              </a:tr>
              <a:tr h="195072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PTPRJ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DTEVLLVGLEPGTR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901253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PKM2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CDENILWLDYK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367804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FCGBP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FAVLQENVAWGNGR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52687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CPN2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LSNNALSGLPQGVFGK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854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COL4A2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GLPGEVLGAQPGPR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092087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SERPINA5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GFQQLLQELNQPR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360093"/>
                  </a:ext>
                </a:extLst>
              </a:tr>
              <a:tr h="11811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SEPP1(SELENOP)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CINQLLCK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247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ICAM1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LLGIETPLPK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585473"/>
                  </a:ext>
                </a:extLst>
              </a:tr>
            </a:tbl>
          </a:graphicData>
        </a:graphic>
      </p:graphicFrame>
      <p:graphicFrame>
        <p:nvGraphicFramePr>
          <p:cNvPr id="14" name="표 6">
            <a:extLst>
              <a:ext uri="{FF2B5EF4-FFF2-40B4-BE49-F238E27FC236}">
                <a16:creationId xmlns:a16="http://schemas.microsoft.com/office/drawing/2014/main" id="{7CBC6398-637F-2843-B263-9BD1A123504B}"/>
              </a:ext>
            </a:extLst>
          </p:cNvPr>
          <p:cNvGraphicFramePr>
            <a:graphicFrameLocks noGrp="1"/>
          </p:cNvGraphicFramePr>
          <p:nvPr/>
        </p:nvGraphicFramePr>
        <p:xfrm>
          <a:off x="441135" y="838728"/>
          <a:ext cx="3910331" cy="4800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2413">
                  <a:extLst>
                    <a:ext uri="{9D8B030D-6E8A-4147-A177-3AD203B41FA5}">
                      <a16:colId xmlns:a16="http://schemas.microsoft.com/office/drawing/2014/main" val="1468408264"/>
                    </a:ext>
                  </a:extLst>
                </a:gridCol>
                <a:gridCol w="1522413">
                  <a:extLst>
                    <a:ext uri="{9D8B030D-6E8A-4147-A177-3AD203B41FA5}">
                      <a16:colId xmlns:a16="http://schemas.microsoft.com/office/drawing/2014/main" val="3299670296"/>
                    </a:ext>
                  </a:extLst>
                </a:gridCol>
                <a:gridCol w="865505">
                  <a:extLst>
                    <a:ext uri="{9D8B030D-6E8A-4147-A177-3AD203B41FA5}">
                      <a16:colId xmlns:a16="http://schemas.microsoft.com/office/drawing/2014/main" val="17278120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Gene Name</a:t>
                      </a:r>
                      <a:endParaRPr lang="ko-Kore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Peptide Sequence</a:t>
                      </a:r>
                      <a:endParaRPr lang="ko-Kore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Correlation</a:t>
                      </a:r>
                      <a:endParaRPr lang="ko-Kore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659769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CLU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ASSIIDELFQDR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0.73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3789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TLLSNLEEAK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95336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C5</a:t>
                      </a:r>
                      <a:endParaRPr lang="ko-Kore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NADYSYSVWK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0.78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02973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GGSASTWLTAFALR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134665"/>
                  </a:ext>
                </a:extLst>
              </a:tr>
              <a:tr h="108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LRG1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DLLLPQPDLR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0.96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789775"/>
                  </a:ext>
                </a:extLst>
              </a:tr>
              <a:tr h="108000">
                <a:tc vMerge="1">
                  <a:txBody>
                    <a:bodyPr/>
                    <a:lstStyle/>
                    <a:p>
                      <a:pPr algn="ctr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VAAGAFQGLR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85458"/>
                  </a:ext>
                </a:extLst>
              </a:tr>
              <a:tr h="108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ITIH4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AGFSWIEVTFK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0.77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4214566"/>
                  </a:ext>
                </a:extLst>
              </a:tr>
              <a:tr h="108000">
                <a:tc vMerge="1">
                  <a:txBody>
                    <a:bodyPr/>
                    <a:lstStyle/>
                    <a:p>
                      <a:pPr algn="ctr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LALDNGGLAR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07692"/>
                  </a:ext>
                </a:extLst>
              </a:tr>
              <a:tr h="108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BTD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ILSGDPYCEK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0.92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337827"/>
                  </a:ext>
                </a:extLst>
              </a:tr>
              <a:tr h="108000">
                <a:tc vMerge="1">
                  <a:txBody>
                    <a:bodyPr/>
                    <a:lstStyle/>
                    <a:p>
                      <a:pPr algn="ctr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LSSGLVTAALYGR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38957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PPBP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NIQSLEVIGK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0.83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05208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ICLDPDAPR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777973"/>
                  </a:ext>
                </a:extLst>
              </a:tr>
              <a:tr h="8683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SERPINC1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IEDGFSLK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0.84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728422"/>
                  </a:ext>
                </a:extLst>
              </a:tr>
              <a:tr h="219456"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VAEGTQVLELPFK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062666"/>
                  </a:ext>
                </a:extLst>
              </a:tr>
              <a:tr h="17068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LDHB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GLTSVINQK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0.79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2408"/>
                  </a:ext>
                </a:extLst>
              </a:tr>
              <a:tr h="146304"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IVVVTAGVR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55574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CFH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GEWVALNPLR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0.79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97974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TGESVEFVCK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93491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C4BPA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LSLEIEQLELQR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0.88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83112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TWYPEVPK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757729"/>
                  </a:ext>
                </a:extLst>
              </a:tr>
              <a:tr h="21945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APOC1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EFGNTLEDK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0.91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734640"/>
                  </a:ext>
                </a:extLst>
              </a:tr>
              <a:tr h="195072"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EWFSETFQK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901253"/>
                  </a:ext>
                </a:extLst>
              </a:tr>
              <a:tr h="17068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THBS1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GFLLLASLR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0.83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367804"/>
                  </a:ext>
                </a:extLst>
              </a:tr>
              <a:tr h="146304"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TIVTTLQDSIR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526877"/>
                  </a:ext>
                </a:extLst>
              </a:tr>
              <a:tr h="12192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IGFBP3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ALAQCAPPPAVCAELVR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0.65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8542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YGQPLPGYTTK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092087"/>
                  </a:ext>
                </a:extLst>
              </a:tr>
            </a:tbl>
          </a:graphicData>
        </a:graphic>
      </p:graphicFrame>
      <p:graphicFrame>
        <p:nvGraphicFramePr>
          <p:cNvPr id="16" name="표 6">
            <a:extLst>
              <a:ext uri="{FF2B5EF4-FFF2-40B4-BE49-F238E27FC236}">
                <a16:creationId xmlns:a16="http://schemas.microsoft.com/office/drawing/2014/main" id="{B6D59579-69EB-A044-B1DC-0851F8542E4B}"/>
              </a:ext>
            </a:extLst>
          </p:cNvPr>
          <p:cNvGraphicFramePr>
            <a:graphicFrameLocks noGrp="1"/>
          </p:cNvGraphicFramePr>
          <p:nvPr/>
        </p:nvGraphicFramePr>
        <p:xfrm>
          <a:off x="8670981" y="817289"/>
          <a:ext cx="2971800" cy="2369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2413">
                  <a:extLst>
                    <a:ext uri="{9D8B030D-6E8A-4147-A177-3AD203B41FA5}">
                      <a16:colId xmlns:a16="http://schemas.microsoft.com/office/drawing/2014/main" val="1468408264"/>
                    </a:ext>
                  </a:extLst>
                </a:gridCol>
                <a:gridCol w="1449387">
                  <a:extLst>
                    <a:ext uri="{9D8B030D-6E8A-4147-A177-3AD203B41FA5}">
                      <a16:colId xmlns:a16="http://schemas.microsoft.com/office/drawing/2014/main" val="32996702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Gene Name</a:t>
                      </a:r>
                      <a:endParaRPr lang="ko-Kore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Peptide Sequence</a:t>
                      </a:r>
                      <a:endParaRPr lang="ko-Kore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659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SERPINA5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IVDLLK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378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SEPP1(SELENOP)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DDFLIYDR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953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ICAM1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AQLLLK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029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SERPINC1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LPGIVAEGR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13466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CDH5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VDAETGDVFAIER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78977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PPIA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FEDENFILK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85458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DHENELLNK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421456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SERPINF2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FDPSLTQR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0769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KNG1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DFVQPPTK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33782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PF4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TTSQVRPR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389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APOM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AFLLTPR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052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IGF2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GFYFSRPASR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777973"/>
                  </a:ext>
                </a:extLst>
              </a:tr>
            </a:tbl>
          </a:graphicData>
        </a:graphic>
      </p:graphicFrame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FB7772-F3A9-6C4E-BAF2-612A0ABC1C84}"/>
              </a:ext>
            </a:extLst>
          </p:cNvPr>
          <p:cNvCxnSpPr>
            <a:cxnSpLocks/>
          </p:cNvCxnSpPr>
          <p:nvPr/>
        </p:nvCxnSpPr>
        <p:spPr>
          <a:xfrm>
            <a:off x="8188042" y="709386"/>
            <a:ext cx="0" cy="6054249"/>
          </a:xfrm>
          <a:prstGeom prst="line">
            <a:avLst/>
          </a:prstGeom>
          <a:ln>
            <a:solidFill>
              <a:srgbClr val="CFBDC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F2A40C8-1668-5E4A-BCF2-3553294EB7D8}"/>
              </a:ext>
            </a:extLst>
          </p:cNvPr>
          <p:cNvSpPr txBox="1"/>
          <p:nvPr/>
        </p:nvSpPr>
        <p:spPr>
          <a:xfrm>
            <a:off x="9076823" y="263291"/>
            <a:ext cx="2623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 err="1">
                <a:solidFill>
                  <a:schemeClr val="accent6"/>
                </a:solidFill>
              </a:rPr>
              <a:t>Bertis</a:t>
            </a:r>
            <a:r>
              <a:rPr kumimoji="1" lang="en-US" altLang="ko-Kore-KR" sz="1200" dirty="0">
                <a:solidFill>
                  <a:schemeClr val="accent6"/>
                </a:solidFill>
              </a:rPr>
              <a:t> Marker which we don’t have</a:t>
            </a:r>
            <a:endParaRPr kumimoji="1" lang="ko-Kore-KR" altLang="en-US" sz="1200" dirty="0">
              <a:solidFill>
                <a:schemeClr val="accent6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8CFF221-8AC7-2347-A2F6-AD95B303CEC5}"/>
              </a:ext>
            </a:extLst>
          </p:cNvPr>
          <p:cNvCxnSpPr>
            <a:cxnSpLocks/>
          </p:cNvCxnSpPr>
          <p:nvPr/>
        </p:nvCxnSpPr>
        <p:spPr>
          <a:xfrm flipH="1">
            <a:off x="10918369" y="540290"/>
            <a:ext cx="1" cy="20514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7EFBDF-C757-0E46-980E-AC67C5B3FC0A}"/>
              </a:ext>
            </a:extLst>
          </p:cNvPr>
          <p:cNvSpPr txBox="1"/>
          <p:nvPr/>
        </p:nvSpPr>
        <p:spPr>
          <a:xfrm>
            <a:off x="2295413" y="276829"/>
            <a:ext cx="1439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>
                <a:solidFill>
                  <a:schemeClr val="accent2"/>
                </a:solidFill>
              </a:rPr>
              <a:t>Multiple Peptide</a:t>
            </a:r>
            <a:endParaRPr kumimoji="1" lang="ko-Kore-KR" altLang="en-US" sz="1200" dirty="0">
              <a:solidFill>
                <a:schemeClr val="accent2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7EBA184-575D-6140-B917-766D4ECE985C}"/>
              </a:ext>
            </a:extLst>
          </p:cNvPr>
          <p:cNvCxnSpPr>
            <a:cxnSpLocks/>
          </p:cNvCxnSpPr>
          <p:nvPr/>
        </p:nvCxnSpPr>
        <p:spPr>
          <a:xfrm flipH="1">
            <a:off x="2975391" y="535219"/>
            <a:ext cx="1" cy="20514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678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7EF33-E206-4803-80E8-E1B26631C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79" y="-30498"/>
            <a:ext cx="11802036" cy="1290889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Hyperparameter Tuning of DL on Train/Validation</a:t>
            </a:r>
            <a:endParaRPr lang="ko-KR" altLang="en-US" sz="3600" b="1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6835DB7-C333-4EE4-81DE-EBE769632B91}"/>
              </a:ext>
            </a:extLst>
          </p:cNvPr>
          <p:cNvSpPr txBox="1">
            <a:spLocks/>
          </p:cNvSpPr>
          <p:nvPr/>
        </p:nvSpPr>
        <p:spPr>
          <a:xfrm>
            <a:off x="838200" y="1356850"/>
            <a:ext cx="10515600" cy="5119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2400" dirty="0"/>
              <a:t>Activation function : Rectifier / Tanh / </a:t>
            </a:r>
            <a:r>
              <a:rPr lang="en-US" altLang="ko-KR" sz="2400" dirty="0" err="1"/>
              <a:t>Maxout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en-US" altLang="ko-KR" sz="2400" dirty="0"/>
              <a:t>Input dropout ratio : 0 / 0.05 / 0.1 / 0.2</a:t>
            </a:r>
          </a:p>
          <a:p>
            <a:pPr>
              <a:lnSpc>
                <a:spcPct val="200000"/>
              </a:lnSpc>
            </a:pPr>
            <a:r>
              <a:rPr lang="en-US" altLang="ko-KR" sz="2400" dirty="0"/>
              <a:t>Epochs : 20 /30 /40 /50 /60 /70 /80 /90 /100 /200 / 300 / 400 / 500 / 600 / 700 / 800   </a:t>
            </a:r>
          </a:p>
          <a:p>
            <a:pPr>
              <a:lnSpc>
                <a:spcPct val="200000"/>
              </a:lnSpc>
            </a:pPr>
            <a:r>
              <a:rPr lang="en-US" altLang="ko-KR" sz="2400" dirty="0"/>
              <a:t>Epsilon : 1e-4 /1e-5 /1e-6 / 1e-7 / 1e-8 / 1e-9 / 1e-10</a:t>
            </a:r>
          </a:p>
          <a:p>
            <a:pPr>
              <a:lnSpc>
                <a:spcPct val="200000"/>
              </a:lnSpc>
            </a:pPr>
            <a:r>
              <a:rPr lang="en-US" altLang="ko-KR" sz="2400" dirty="0"/>
              <a:t>Train sample per iteration : 0 / -1 / -2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1600" dirty="0">
                <a:solidFill>
                  <a:srgbClr val="404040"/>
                </a:solidFill>
                <a:latin typeface="Lato"/>
              </a:rPr>
              <a:t>To specify one epoch, enter 0. To specify all available data, enter -1. To use the automatic values, enter -2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1600" dirty="0">
                <a:solidFill>
                  <a:srgbClr val="404040"/>
                </a:solidFill>
                <a:latin typeface="Lato"/>
              </a:rPr>
              <a:t>2688 combination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348561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7E71A22-022E-4455-AF62-8BD608BD0E57}"/>
              </a:ext>
            </a:extLst>
          </p:cNvPr>
          <p:cNvSpPr txBox="1">
            <a:spLocks/>
          </p:cNvSpPr>
          <p:nvPr/>
        </p:nvSpPr>
        <p:spPr>
          <a:xfrm>
            <a:off x="660205" y="176806"/>
            <a:ext cx="10419826" cy="539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Peptide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6EC6BF-C222-408B-8C6F-8D1C1E566C01}"/>
              </a:ext>
            </a:extLst>
          </p:cNvPr>
          <p:cNvSpPr txBox="1"/>
          <p:nvPr/>
        </p:nvSpPr>
        <p:spPr>
          <a:xfrm>
            <a:off x="859771" y="718919"/>
            <a:ext cx="10030188" cy="958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ith</a:t>
            </a:r>
            <a:r>
              <a:rPr lang="en-US" altLang="ko-KR" sz="2000" dirty="0">
                <a:solidFill>
                  <a:srgbClr val="222222"/>
                </a:solidFill>
                <a:latin typeface="Arial" panose="020B0604020202020204" pitchFamily="34" charset="0"/>
              </a:rPr>
              <a:t>(</a:t>
            </a:r>
            <a:r>
              <a:rPr lang="en-US" altLang="ko-KR" sz="2000" dirty="0" err="1">
                <a:solidFill>
                  <a:srgbClr val="222222"/>
                </a:solidFill>
                <a:latin typeface="Arial" panose="020B0604020202020204" pitchFamily="34" charset="0"/>
              </a:rPr>
              <a:t>i</a:t>
            </a:r>
            <a:r>
              <a:rPr lang="en-US" altLang="ko-KR" sz="2000" dirty="0">
                <a:solidFill>
                  <a:srgbClr val="222222"/>
                </a:solidFill>
                <a:latin typeface="Arial" panose="020B0604020202020204" pitchFamily="34" charset="0"/>
              </a:rPr>
              <a:t>&gt;1)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layers are fully connected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Network 1 itself are fully connected but </a:t>
            </a:r>
            <a:r>
              <a:rPr lang="en-US" altLang="ko-KR" sz="2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they are not fully connected to each other.</a:t>
            </a:r>
            <a:endParaRPr lang="ko-KR" altLang="en-US" sz="20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55F83E9-6FBD-4B72-ADF1-30374A6AA361}"/>
              </a:ext>
            </a:extLst>
          </p:cNvPr>
          <p:cNvSpPr/>
          <p:nvPr/>
        </p:nvSpPr>
        <p:spPr>
          <a:xfrm>
            <a:off x="1370574" y="2455226"/>
            <a:ext cx="529389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39DCAE4-5970-456A-9B8D-2B75120AB308}"/>
              </a:ext>
            </a:extLst>
          </p:cNvPr>
          <p:cNvSpPr/>
          <p:nvPr/>
        </p:nvSpPr>
        <p:spPr>
          <a:xfrm>
            <a:off x="1370571" y="3800091"/>
            <a:ext cx="529389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E5E27C3-3A18-42C0-876E-EFAE5E583062}"/>
              </a:ext>
            </a:extLst>
          </p:cNvPr>
          <p:cNvSpPr/>
          <p:nvPr/>
        </p:nvSpPr>
        <p:spPr>
          <a:xfrm>
            <a:off x="1370572" y="5282896"/>
            <a:ext cx="529389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2B1EF9D-4AFC-43FD-9BA6-05D1E3E55769}"/>
              </a:ext>
            </a:extLst>
          </p:cNvPr>
          <p:cNvSpPr/>
          <p:nvPr/>
        </p:nvSpPr>
        <p:spPr>
          <a:xfrm>
            <a:off x="3006869" y="1988143"/>
            <a:ext cx="404261" cy="3708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623A45C-4AC0-423D-B46B-9E4AFCE6D100}"/>
              </a:ext>
            </a:extLst>
          </p:cNvPr>
          <p:cNvSpPr/>
          <p:nvPr/>
        </p:nvSpPr>
        <p:spPr>
          <a:xfrm>
            <a:off x="3006859" y="2798083"/>
            <a:ext cx="404261" cy="3708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AE40181-5327-4A59-8902-8091EEF5D7CB}"/>
              </a:ext>
            </a:extLst>
          </p:cNvPr>
          <p:cNvSpPr/>
          <p:nvPr/>
        </p:nvSpPr>
        <p:spPr>
          <a:xfrm>
            <a:off x="3006868" y="3563644"/>
            <a:ext cx="404261" cy="3708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849A8D7-6A56-46E2-B2D8-E2C50EDC0B58}"/>
              </a:ext>
            </a:extLst>
          </p:cNvPr>
          <p:cNvSpPr/>
          <p:nvPr/>
        </p:nvSpPr>
        <p:spPr>
          <a:xfrm>
            <a:off x="3006865" y="4380746"/>
            <a:ext cx="404261" cy="3708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673E668-B108-4EE4-A0A8-A8B905BB118E}"/>
              </a:ext>
            </a:extLst>
          </p:cNvPr>
          <p:cNvSpPr/>
          <p:nvPr/>
        </p:nvSpPr>
        <p:spPr>
          <a:xfrm>
            <a:off x="3016486" y="5054097"/>
            <a:ext cx="404261" cy="3708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E48232E-4E9A-4A8F-94A1-9E4C4AAB0C55}"/>
              </a:ext>
            </a:extLst>
          </p:cNvPr>
          <p:cNvSpPr/>
          <p:nvPr/>
        </p:nvSpPr>
        <p:spPr>
          <a:xfrm>
            <a:off x="3006864" y="5871199"/>
            <a:ext cx="404261" cy="3708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8EFFA27-BDF5-472C-870D-050467E6A60E}"/>
              </a:ext>
            </a:extLst>
          </p:cNvPr>
          <p:cNvSpPr/>
          <p:nvPr/>
        </p:nvSpPr>
        <p:spPr>
          <a:xfrm>
            <a:off x="4537272" y="1973238"/>
            <a:ext cx="404261" cy="3708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F1DFE69-F9A1-40EA-8A7C-DE11B4C7D55D}"/>
              </a:ext>
            </a:extLst>
          </p:cNvPr>
          <p:cNvSpPr/>
          <p:nvPr/>
        </p:nvSpPr>
        <p:spPr>
          <a:xfrm>
            <a:off x="4537262" y="2783178"/>
            <a:ext cx="404261" cy="3708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69C7756-3A05-4C4D-A7CA-F98F796C167C}"/>
              </a:ext>
            </a:extLst>
          </p:cNvPr>
          <p:cNvSpPr/>
          <p:nvPr/>
        </p:nvSpPr>
        <p:spPr>
          <a:xfrm>
            <a:off x="4537271" y="3548739"/>
            <a:ext cx="404261" cy="3708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DCA6AF8-99BC-4198-9029-EF84B6B49BC0}"/>
              </a:ext>
            </a:extLst>
          </p:cNvPr>
          <p:cNvSpPr/>
          <p:nvPr/>
        </p:nvSpPr>
        <p:spPr>
          <a:xfrm>
            <a:off x="4537268" y="4365841"/>
            <a:ext cx="404261" cy="3708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1FF2567-147B-461E-8E7C-8E7D3D73C99A}"/>
              </a:ext>
            </a:extLst>
          </p:cNvPr>
          <p:cNvSpPr/>
          <p:nvPr/>
        </p:nvSpPr>
        <p:spPr>
          <a:xfrm>
            <a:off x="4546889" y="5039192"/>
            <a:ext cx="404261" cy="3708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9FE27CC-A332-452D-B899-3EBF2A3FB42F}"/>
              </a:ext>
            </a:extLst>
          </p:cNvPr>
          <p:cNvSpPr/>
          <p:nvPr/>
        </p:nvSpPr>
        <p:spPr>
          <a:xfrm>
            <a:off x="4537267" y="5856294"/>
            <a:ext cx="404261" cy="3708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1B462C9-2767-47D1-9901-EFEBB8810D79}"/>
              </a:ext>
            </a:extLst>
          </p:cNvPr>
          <p:cNvSpPr/>
          <p:nvPr/>
        </p:nvSpPr>
        <p:spPr>
          <a:xfrm>
            <a:off x="8907151" y="3660154"/>
            <a:ext cx="529389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B304CE-1588-4B0A-8DF1-1520055FB800}"/>
              </a:ext>
            </a:extLst>
          </p:cNvPr>
          <p:cNvSpPr txBox="1"/>
          <p:nvPr/>
        </p:nvSpPr>
        <p:spPr>
          <a:xfrm>
            <a:off x="1370571" y="2553944"/>
            <a:ext cx="80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CLU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27D5AC-6E62-4A04-9ED4-7EA1FA34F6EA}"/>
              </a:ext>
            </a:extLst>
          </p:cNvPr>
          <p:cNvSpPr txBox="1"/>
          <p:nvPr/>
        </p:nvSpPr>
        <p:spPr>
          <a:xfrm>
            <a:off x="1384999" y="3889745"/>
            <a:ext cx="80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C5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9E3D6E-1C49-44DC-B27C-6EF3AFDAF0B7}"/>
              </a:ext>
            </a:extLst>
          </p:cNvPr>
          <p:cNvSpPr txBox="1"/>
          <p:nvPr/>
        </p:nvSpPr>
        <p:spPr>
          <a:xfrm>
            <a:off x="1303184" y="5372550"/>
            <a:ext cx="80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LRG1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98E3DAE-2B47-4241-9537-86B0F27AAC4B}"/>
              </a:ext>
            </a:extLst>
          </p:cNvPr>
          <p:cNvCxnSpPr/>
          <p:nvPr/>
        </p:nvCxnSpPr>
        <p:spPr>
          <a:xfrm flipV="1">
            <a:off x="1976966" y="2173558"/>
            <a:ext cx="914400" cy="555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41886C4-8167-4DDF-80A5-4AC3733A72F6}"/>
              </a:ext>
            </a:extLst>
          </p:cNvPr>
          <p:cNvCxnSpPr>
            <a:cxnSpLocks/>
          </p:cNvCxnSpPr>
          <p:nvPr/>
        </p:nvCxnSpPr>
        <p:spPr>
          <a:xfrm flipV="1">
            <a:off x="1962523" y="3696016"/>
            <a:ext cx="919218" cy="34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AB06A24-6FD2-417A-A34A-24F9A619C0DF}"/>
              </a:ext>
            </a:extLst>
          </p:cNvPr>
          <p:cNvCxnSpPr>
            <a:cxnSpLocks/>
          </p:cNvCxnSpPr>
          <p:nvPr/>
        </p:nvCxnSpPr>
        <p:spPr>
          <a:xfrm flipV="1">
            <a:off x="1967341" y="5224607"/>
            <a:ext cx="924025" cy="33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0BD0E25-D24C-404F-B99F-4E8C9EACA8E8}"/>
              </a:ext>
            </a:extLst>
          </p:cNvPr>
          <p:cNvCxnSpPr>
            <a:cxnSpLocks/>
          </p:cNvCxnSpPr>
          <p:nvPr/>
        </p:nvCxnSpPr>
        <p:spPr>
          <a:xfrm>
            <a:off x="2005834" y="2737616"/>
            <a:ext cx="875907" cy="240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E088BBA-DC2A-4538-8E6F-35D9FC14F91D}"/>
              </a:ext>
            </a:extLst>
          </p:cNvPr>
          <p:cNvCxnSpPr>
            <a:cxnSpLocks/>
          </p:cNvCxnSpPr>
          <p:nvPr/>
        </p:nvCxnSpPr>
        <p:spPr>
          <a:xfrm>
            <a:off x="1952897" y="4093095"/>
            <a:ext cx="928844" cy="45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F7BFE16-33FE-4FC7-BC47-D0976F46FD3A}"/>
              </a:ext>
            </a:extLst>
          </p:cNvPr>
          <p:cNvCxnSpPr>
            <a:cxnSpLocks/>
          </p:cNvCxnSpPr>
          <p:nvPr/>
        </p:nvCxnSpPr>
        <p:spPr>
          <a:xfrm>
            <a:off x="1976966" y="5540682"/>
            <a:ext cx="904775" cy="501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C61F127-6D37-4EFA-AF4B-36541DEA974A}"/>
              </a:ext>
            </a:extLst>
          </p:cNvPr>
          <p:cNvSpPr/>
          <p:nvPr/>
        </p:nvSpPr>
        <p:spPr>
          <a:xfrm>
            <a:off x="1110693" y="1835710"/>
            <a:ext cx="2512194" cy="15432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AF235B9-67B6-494B-B438-F5784021BDFF}"/>
              </a:ext>
            </a:extLst>
          </p:cNvPr>
          <p:cNvSpPr/>
          <p:nvPr/>
        </p:nvSpPr>
        <p:spPr>
          <a:xfrm>
            <a:off x="1110693" y="3471274"/>
            <a:ext cx="2512194" cy="13981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479B86E-3905-43BB-BF4F-6E1E25F0ED79}"/>
              </a:ext>
            </a:extLst>
          </p:cNvPr>
          <p:cNvSpPr/>
          <p:nvPr/>
        </p:nvSpPr>
        <p:spPr>
          <a:xfrm>
            <a:off x="1110693" y="4998334"/>
            <a:ext cx="2492936" cy="13981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2700E43-77FA-4340-AA0E-6C64DDA95205}"/>
              </a:ext>
            </a:extLst>
          </p:cNvPr>
          <p:cNvSpPr txBox="1"/>
          <p:nvPr/>
        </p:nvSpPr>
        <p:spPr>
          <a:xfrm>
            <a:off x="3603629" y="3720632"/>
            <a:ext cx="6492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. . . </a:t>
            </a:r>
          </a:p>
          <a:p>
            <a:pPr algn="ctr"/>
            <a:r>
              <a:rPr lang="en-US" altLang="ko-KR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(fully connected hidden layers)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43389D6-5654-460D-B445-32041D9189E2}"/>
              </a:ext>
            </a:extLst>
          </p:cNvPr>
          <p:cNvSpPr txBox="1"/>
          <p:nvPr/>
        </p:nvSpPr>
        <p:spPr>
          <a:xfrm>
            <a:off x="5967324" y="4380746"/>
            <a:ext cx="6492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Output layer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8388A0-A345-421F-A456-54845FE5CBA8}"/>
              </a:ext>
            </a:extLst>
          </p:cNvPr>
          <p:cNvSpPr txBox="1"/>
          <p:nvPr/>
        </p:nvSpPr>
        <p:spPr>
          <a:xfrm>
            <a:off x="-622122" y="6121729"/>
            <a:ext cx="6492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. . . </a:t>
            </a:r>
          </a:p>
          <a:p>
            <a:pPr algn="ctr"/>
            <a:r>
              <a:rPr lang="en-US" altLang="ko-KR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Input Layer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8BC144D-67F8-4EB9-91D6-C1E2651EE48C}"/>
              </a:ext>
            </a:extLst>
          </p:cNvPr>
          <p:cNvSpPr txBox="1"/>
          <p:nvPr/>
        </p:nvSpPr>
        <p:spPr>
          <a:xfrm>
            <a:off x="-508766" y="2319795"/>
            <a:ext cx="70505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en" altLang="ko-KR" sz="1400" b="0" u="none" strike="noStrike" dirty="0">
                <a:solidFill>
                  <a:srgbClr val="000000"/>
                </a:solidFill>
                <a:effectLst/>
              </a:rPr>
              <a:t>ASSIIDELFQDR</a:t>
            </a:r>
            <a:endParaRPr lang="en" altLang="ko-KR" sz="1400" b="0" i="0" u="none" strike="noStrike" dirty="0">
              <a:solidFill>
                <a:srgbClr val="000000"/>
              </a:solidFill>
              <a:effectLst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F80C3B-C767-42B5-9260-E54BED2EE72A}"/>
              </a:ext>
            </a:extLst>
          </p:cNvPr>
          <p:cNvSpPr txBox="1"/>
          <p:nvPr/>
        </p:nvSpPr>
        <p:spPr>
          <a:xfrm>
            <a:off x="2443787" y="3116216"/>
            <a:ext cx="72766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b="0" u="none" strike="noStrike" dirty="0">
                <a:solidFill>
                  <a:srgbClr val="000000"/>
                </a:solidFill>
                <a:effectLst/>
              </a:rPr>
              <a:t>TLLSNLEEAK</a:t>
            </a:r>
            <a:endParaRPr lang="ko-KR" alt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C6B402-99D8-4379-81A4-9F8B0B805261}"/>
              </a:ext>
            </a:extLst>
          </p:cNvPr>
          <p:cNvSpPr txBox="1"/>
          <p:nvPr/>
        </p:nvSpPr>
        <p:spPr>
          <a:xfrm>
            <a:off x="2328975" y="3915137"/>
            <a:ext cx="72766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b="0" u="none" strike="noStrike" dirty="0">
                <a:solidFill>
                  <a:srgbClr val="000000"/>
                </a:solidFill>
                <a:effectLst/>
              </a:rPr>
              <a:t>NADYSYSVWK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15481A-F02D-4E81-B674-DC2913C917C3}"/>
              </a:ext>
            </a:extLst>
          </p:cNvPr>
          <p:cNvSpPr txBox="1"/>
          <p:nvPr/>
        </p:nvSpPr>
        <p:spPr>
          <a:xfrm>
            <a:off x="-807149" y="4551460"/>
            <a:ext cx="72766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en" altLang="ko-KR" sz="1400" b="0" u="none" strike="noStrike">
                <a:solidFill>
                  <a:srgbClr val="000000"/>
                </a:solidFill>
                <a:effectLst/>
              </a:rPr>
              <a:t>GGSASTWLTAFALR</a:t>
            </a:r>
            <a:endParaRPr lang="en" altLang="ko-KR" sz="1400" b="0" i="0" u="none" strike="noStrike" dirty="0">
              <a:solidFill>
                <a:srgbClr val="000000"/>
              </a:solidFill>
              <a:effectLst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28FE9F-6EC7-4DF1-ABDF-E0FF7D68C25B}"/>
              </a:ext>
            </a:extLst>
          </p:cNvPr>
          <p:cNvSpPr txBox="1"/>
          <p:nvPr/>
        </p:nvSpPr>
        <p:spPr>
          <a:xfrm>
            <a:off x="2393261" y="5399406"/>
            <a:ext cx="7368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b="0" u="none" strike="noStrike" dirty="0">
                <a:solidFill>
                  <a:srgbClr val="000000"/>
                </a:solidFill>
                <a:effectLst/>
              </a:rPr>
              <a:t>DLLLPQPDLR</a:t>
            </a:r>
            <a:endParaRPr lang="ko-KR" alt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30DF7F4-A31A-4CD9-AE6F-2424BEB8C968}"/>
              </a:ext>
            </a:extLst>
          </p:cNvPr>
          <p:cNvSpPr txBox="1"/>
          <p:nvPr/>
        </p:nvSpPr>
        <p:spPr>
          <a:xfrm>
            <a:off x="-667583" y="6072846"/>
            <a:ext cx="7368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en" altLang="ko-KR" sz="1400" b="0" u="none" strike="noStrike" dirty="0">
                <a:solidFill>
                  <a:srgbClr val="000000"/>
                </a:solidFill>
                <a:effectLst/>
              </a:rPr>
              <a:t>VAAGAFQGLR</a:t>
            </a:r>
            <a:endParaRPr lang="en" altLang="ko-KR" sz="1400" b="0" i="0" u="none" strike="noStrike" dirty="0">
              <a:solidFill>
                <a:srgbClr val="000000"/>
              </a:solidFill>
              <a:effectLst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1310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1C8B10CC-F8ED-254F-8494-9C37E507BF7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90137746"/>
                  </p:ext>
                </p:extLst>
              </p:nvPr>
            </p:nvGraphicFramePr>
            <p:xfrm>
              <a:off x="1596705" y="239138"/>
              <a:ext cx="9266523" cy="6075581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875634">
                      <a:extLst>
                        <a:ext uri="{9D8B030D-6E8A-4147-A177-3AD203B41FA5}">
                          <a16:colId xmlns:a16="http://schemas.microsoft.com/office/drawing/2014/main" val="841532961"/>
                        </a:ext>
                      </a:extLst>
                    </a:gridCol>
                    <a:gridCol w="1076325">
                      <a:extLst>
                        <a:ext uri="{9D8B030D-6E8A-4147-A177-3AD203B41FA5}">
                          <a16:colId xmlns:a16="http://schemas.microsoft.com/office/drawing/2014/main" val="1286423979"/>
                        </a:ext>
                      </a:extLst>
                    </a:gridCol>
                    <a:gridCol w="841693">
                      <a:extLst>
                        <a:ext uri="{9D8B030D-6E8A-4147-A177-3AD203B41FA5}">
                          <a16:colId xmlns:a16="http://schemas.microsoft.com/office/drawing/2014/main" val="4285517067"/>
                        </a:ext>
                      </a:extLst>
                    </a:gridCol>
                    <a:gridCol w="1096962">
                      <a:extLst>
                        <a:ext uri="{9D8B030D-6E8A-4147-A177-3AD203B41FA5}">
                          <a16:colId xmlns:a16="http://schemas.microsoft.com/office/drawing/2014/main" val="111880257"/>
                        </a:ext>
                      </a:extLst>
                    </a:gridCol>
                    <a:gridCol w="1096962">
                      <a:extLst>
                        <a:ext uri="{9D8B030D-6E8A-4147-A177-3AD203B41FA5}">
                          <a16:colId xmlns:a16="http://schemas.microsoft.com/office/drawing/2014/main" val="1071363308"/>
                        </a:ext>
                      </a:extLst>
                    </a:gridCol>
                    <a:gridCol w="1922780">
                      <a:extLst>
                        <a:ext uri="{9D8B030D-6E8A-4147-A177-3AD203B41FA5}">
                          <a16:colId xmlns:a16="http://schemas.microsoft.com/office/drawing/2014/main" val="2006475698"/>
                        </a:ext>
                      </a:extLst>
                    </a:gridCol>
                    <a:gridCol w="2356167">
                      <a:extLst>
                        <a:ext uri="{9D8B030D-6E8A-4147-A177-3AD203B41FA5}">
                          <a16:colId xmlns:a16="http://schemas.microsoft.com/office/drawing/2014/main" val="2573419092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Marker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Selection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Prediction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Train</m:t>
                                </m:r>
                              </m:oMath>
                            </m:oMathPara>
                          </a14:m>
                          <a:endParaRPr lang="en-US" altLang="ko-KR" sz="1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AUC</m:t>
                                </m:r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Validation</m:t>
                                </m:r>
                              </m:oMath>
                            </m:oMathPara>
                          </a14:m>
                          <a:endParaRPr lang="en-US" altLang="ko-KR" sz="1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AUC</m:t>
                                </m:r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Independent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Set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AMC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)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AUC</m:t>
                                </m:r>
                              </m:oMath>
                            </m:oMathPara>
                          </a14:m>
                          <a:endParaRPr lang="en-US" altLang="ko-KR" sz="1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model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based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on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Train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Independent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Set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AMC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)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AUC</m:t>
                                </m:r>
                              </m:oMath>
                            </m:oMathPara>
                          </a14:m>
                          <a:endParaRPr lang="en-US" altLang="ko-KR" sz="1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model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based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on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err="1">
                                    <a:solidFill>
                                      <a:schemeClr val="tx1"/>
                                    </a:solidFill>
                                  </a:rPr>
                                  <m:t>Train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err="1">
                                    <a:solidFill>
                                      <a:schemeClr val="tx1"/>
                                    </a:solidFill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err="1">
                                    <a:solidFill>
                                      <a:schemeClr val="tx1"/>
                                    </a:solidFill>
                                  </a:rPr>
                                  <m:t>Validation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422289"/>
                      </a:ext>
                    </a:extLst>
                  </a:tr>
                  <a:tr h="495341"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/>
                            <a:t>Case 1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/>
                            <a:t>MD set : Subset of Dataset which contains </a:t>
                          </a:r>
                          <a:r>
                            <a:rPr lang="en-US" altLang="ko-KR" sz="1000" b="1"/>
                            <a:t>58</a:t>
                          </a:r>
                          <a:r>
                            <a:rPr lang="en-US" altLang="ko-KR" sz="1000" b="0"/>
                            <a:t> markers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6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Stepwise(p-value)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0.980 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0.977 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0.894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865689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19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Stepwise(AIC)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0.992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0.919 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3443016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21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Stepwise(AUC)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0.993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093677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27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LASSO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0.990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3269746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58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None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0.998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0.871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0.909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363305"/>
                      </a:ext>
                    </a:extLst>
                  </a:tr>
                  <a:tr h="576000"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/>
                            <a:t>Case 6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/>
                            <a:t>MD set : Subset of Dataset which contains </a:t>
                          </a:r>
                          <a:r>
                            <a:rPr lang="en-US" altLang="ko-KR" sz="1000" b="1" dirty="0"/>
                            <a:t>45</a:t>
                          </a:r>
                          <a:r>
                            <a:rPr lang="en-US" altLang="ko-KR" sz="1000" b="0" dirty="0"/>
                            <a:t> markers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/>
                            <a:t>Partially connected 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7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Stepwise(p-value)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7266934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Stepwise(AIC)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DL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0442713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12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Stepwise(AUC)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DL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912825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30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LASSO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DL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0.100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822594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45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None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DL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.976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.961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6353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1C8B10CC-F8ED-254F-8494-9C37E507BF7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90137746"/>
                  </p:ext>
                </p:extLst>
              </p:nvPr>
            </p:nvGraphicFramePr>
            <p:xfrm>
              <a:off x="1596705" y="239138"/>
              <a:ext cx="9266523" cy="6075581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875634">
                      <a:extLst>
                        <a:ext uri="{9D8B030D-6E8A-4147-A177-3AD203B41FA5}">
                          <a16:colId xmlns:a16="http://schemas.microsoft.com/office/drawing/2014/main" val="841532961"/>
                        </a:ext>
                      </a:extLst>
                    </a:gridCol>
                    <a:gridCol w="1076325">
                      <a:extLst>
                        <a:ext uri="{9D8B030D-6E8A-4147-A177-3AD203B41FA5}">
                          <a16:colId xmlns:a16="http://schemas.microsoft.com/office/drawing/2014/main" val="1286423979"/>
                        </a:ext>
                      </a:extLst>
                    </a:gridCol>
                    <a:gridCol w="841693">
                      <a:extLst>
                        <a:ext uri="{9D8B030D-6E8A-4147-A177-3AD203B41FA5}">
                          <a16:colId xmlns:a16="http://schemas.microsoft.com/office/drawing/2014/main" val="4285517067"/>
                        </a:ext>
                      </a:extLst>
                    </a:gridCol>
                    <a:gridCol w="1096962">
                      <a:extLst>
                        <a:ext uri="{9D8B030D-6E8A-4147-A177-3AD203B41FA5}">
                          <a16:colId xmlns:a16="http://schemas.microsoft.com/office/drawing/2014/main" val="111880257"/>
                        </a:ext>
                      </a:extLst>
                    </a:gridCol>
                    <a:gridCol w="1096962">
                      <a:extLst>
                        <a:ext uri="{9D8B030D-6E8A-4147-A177-3AD203B41FA5}">
                          <a16:colId xmlns:a16="http://schemas.microsoft.com/office/drawing/2014/main" val="1071363308"/>
                        </a:ext>
                      </a:extLst>
                    </a:gridCol>
                    <a:gridCol w="1922780">
                      <a:extLst>
                        <a:ext uri="{9D8B030D-6E8A-4147-A177-3AD203B41FA5}">
                          <a16:colId xmlns:a16="http://schemas.microsoft.com/office/drawing/2014/main" val="2006475698"/>
                        </a:ext>
                      </a:extLst>
                    </a:gridCol>
                    <a:gridCol w="2356167">
                      <a:extLst>
                        <a:ext uri="{9D8B030D-6E8A-4147-A177-3AD203B41FA5}">
                          <a16:colId xmlns:a16="http://schemas.microsoft.com/office/drawing/2014/main" val="257341909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Marker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Selection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Prediction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5556" t="-1538" r="-491667" b="-143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5556" t="-1538" r="-391667" b="-143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9494" t="-1538" r="-123101" b="-143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3540" t="-1538" r="-517" b="-143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422289"/>
                      </a:ext>
                    </a:extLst>
                  </a:tr>
                  <a:tr h="495341"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/>
                            <a:t>Case 1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/>
                            <a:t>MD set : Subset of Dataset which contains </a:t>
                          </a:r>
                          <a:r>
                            <a:rPr lang="en-US" altLang="ko-KR" sz="1000" b="1"/>
                            <a:t>58</a:t>
                          </a:r>
                          <a:r>
                            <a:rPr lang="en-US" altLang="ko-KR" sz="1000" b="0"/>
                            <a:t> markers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6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Stepwise(p-value)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0.980 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0.977 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0.894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865689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19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Stepwise(AIC)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0.992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0.919 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3443016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21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Stepwise(AUC)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0.993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093677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27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LASSO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0.990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3269746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58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None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0.998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0.871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0.909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363305"/>
                      </a:ext>
                    </a:extLst>
                  </a:tr>
                  <a:tr h="576000"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/>
                            <a:t>Case 6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/>
                            <a:t>MD set : Subset of Dataset which contains </a:t>
                          </a:r>
                          <a:r>
                            <a:rPr lang="en-US" altLang="ko-KR" sz="1000" b="1" dirty="0"/>
                            <a:t>45</a:t>
                          </a:r>
                          <a:r>
                            <a:rPr lang="en-US" altLang="ko-KR" sz="1000" b="0" dirty="0"/>
                            <a:t> markers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/>
                            <a:t>Partially connected 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7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Stepwise(p-value)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7266934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Stepwise(AIC)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DL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0442713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12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Stepwise(AUC)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DL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912825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30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LASSO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DL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0.100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822594"/>
                      </a:ext>
                    </a:extLst>
                  </a:tr>
                  <a:tr h="5760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45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None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DL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.976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.961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63539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제목 1">
            <a:extLst>
              <a:ext uri="{FF2B5EF4-FFF2-40B4-BE49-F238E27FC236}">
                <a16:creationId xmlns:a16="http://schemas.microsoft.com/office/drawing/2014/main" id="{8A39169C-1906-44EE-BCA7-349DAE11A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69" y="132151"/>
            <a:ext cx="10419826" cy="539281"/>
          </a:xfrm>
        </p:spPr>
        <p:txBody>
          <a:bodyPr>
            <a:normAutofit/>
          </a:bodyPr>
          <a:lstStyle/>
          <a:p>
            <a:r>
              <a:rPr lang="en-US" altLang="ko-KR" sz="2800"/>
              <a:t>Result</a:t>
            </a:r>
            <a:endParaRPr lang="ko-KR" altLang="en-US" sz="28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06BF319-D03F-49E9-B654-83D9C6362505}"/>
              </a:ext>
            </a:extLst>
          </p:cNvPr>
          <p:cNvGraphicFramePr>
            <a:graphicFrameLocks/>
          </p:cNvGraphicFramePr>
          <p:nvPr/>
        </p:nvGraphicFramePr>
        <p:xfrm>
          <a:off x="3357107" y="6427377"/>
          <a:ext cx="7506121" cy="396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88174">
                  <a:extLst>
                    <a:ext uri="{9D8B030D-6E8A-4147-A177-3AD203B41FA5}">
                      <a16:colId xmlns:a16="http://schemas.microsoft.com/office/drawing/2014/main" val="841532961"/>
                    </a:ext>
                  </a:extLst>
                </a:gridCol>
                <a:gridCol w="854568">
                  <a:extLst>
                    <a:ext uri="{9D8B030D-6E8A-4147-A177-3AD203B41FA5}">
                      <a16:colId xmlns:a16="http://schemas.microsoft.com/office/drawing/2014/main" val="111880257"/>
                    </a:ext>
                  </a:extLst>
                </a:gridCol>
                <a:gridCol w="1326017">
                  <a:extLst>
                    <a:ext uri="{9D8B030D-6E8A-4147-A177-3AD203B41FA5}">
                      <a16:colId xmlns:a16="http://schemas.microsoft.com/office/drawing/2014/main" val="1518444408"/>
                    </a:ext>
                  </a:extLst>
                </a:gridCol>
                <a:gridCol w="1749011">
                  <a:extLst>
                    <a:ext uri="{9D8B030D-6E8A-4147-A177-3AD203B41FA5}">
                      <a16:colId xmlns:a16="http://schemas.microsoft.com/office/drawing/2014/main" val="3087931011"/>
                    </a:ext>
                  </a:extLst>
                </a:gridCol>
                <a:gridCol w="2388351">
                  <a:extLst>
                    <a:ext uri="{9D8B030D-6E8A-4147-A177-3AD203B41FA5}">
                      <a16:colId xmlns:a16="http://schemas.microsoft.com/office/drawing/2014/main" val="26562146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AACR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0.989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(0.004)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0.972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(0.014)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0.952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(0.014)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0.937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(0.018)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62908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722E81B-2949-4EC9-B8B8-8F7282F2BC4D}"/>
              </a:ext>
            </a:extLst>
          </p:cNvPr>
          <p:cNvSpPr txBox="1"/>
          <p:nvPr/>
        </p:nvSpPr>
        <p:spPr>
          <a:xfrm>
            <a:off x="194579" y="6546916"/>
            <a:ext cx="24174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Logistic regression with AACR markers</a:t>
            </a:r>
            <a:endParaRPr lang="ko-KR" altLang="en-US" sz="100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6D81F0A-60AD-42E8-ADCF-59A9BE28DD87}"/>
              </a:ext>
            </a:extLst>
          </p:cNvPr>
          <p:cNvSpPr/>
          <p:nvPr/>
        </p:nvSpPr>
        <p:spPr>
          <a:xfrm>
            <a:off x="2820585" y="6546916"/>
            <a:ext cx="282804" cy="226243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881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8F358-7818-49C9-8E28-15EBFC64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88" y="-86497"/>
            <a:ext cx="11846011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Summary : </a:t>
            </a:r>
            <a:r>
              <a:rPr lang="en-US" altLang="ko-KR" sz="2800" dirty="0"/>
              <a:t>Train AUC for different combination of biomarkers</a:t>
            </a:r>
            <a:endParaRPr lang="ko-KR" altLang="en-US" sz="3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3079E09-6531-466E-9DB6-BF90CB97A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8" y="1217743"/>
            <a:ext cx="6321848" cy="540510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60BBFF3-9C30-49C9-B86D-C51A1EA33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506" y="1158561"/>
            <a:ext cx="5032506" cy="546428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485B3E-1A05-4F93-B96A-7116522E8D97}"/>
              </a:ext>
            </a:extLst>
          </p:cNvPr>
          <p:cNvSpPr/>
          <p:nvPr/>
        </p:nvSpPr>
        <p:spPr>
          <a:xfrm>
            <a:off x="1878226" y="1581665"/>
            <a:ext cx="4361935" cy="19894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CB05734-321E-46D9-847A-B2F37EDA8980}"/>
              </a:ext>
            </a:extLst>
          </p:cNvPr>
          <p:cNvCxnSpPr/>
          <p:nvPr/>
        </p:nvCxnSpPr>
        <p:spPr>
          <a:xfrm>
            <a:off x="6240162" y="2564629"/>
            <a:ext cx="5762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071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F9F885A-924B-41DE-A54E-A2D76BDA0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26" y="1239066"/>
            <a:ext cx="6247358" cy="54534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83A4C6-2444-4CD0-B9FA-D58E1A62D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429" y="1239066"/>
            <a:ext cx="5239644" cy="5548744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727857DF-1C64-4AD5-A9CA-D2135EDD3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88" y="-86497"/>
            <a:ext cx="11936627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Summary</a:t>
            </a:r>
            <a:r>
              <a:rPr lang="en-US" altLang="ko-KR" sz="4400" b="1" dirty="0"/>
              <a:t> : </a:t>
            </a:r>
            <a:r>
              <a:rPr lang="en-US" altLang="ko-KR" sz="2800" dirty="0"/>
              <a:t>Validation AUC for different combination of biomarkers</a:t>
            </a:r>
            <a:endParaRPr lang="ko-KR" altLang="en-US" sz="3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62C118-D01A-4E29-81CF-5FC03C8E1735}"/>
              </a:ext>
            </a:extLst>
          </p:cNvPr>
          <p:cNvSpPr/>
          <p:nvPr/>
        </p:nvSpPr>
        <p:spPr>
          <a:xfrm>
            <a:off x="1804086" y="1581665"/>
            <a:ext cx="4436076" cy="19894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298CC08-AC49-4C9A-A16F-6C7B4F75E106}"/>
              </a:ext>
            </a:extLst>
          </p:cNvPr>
          <p:cNvCxnSpPr/>
          <p:nvPr/>
        </p:nvCxnSpPr>
        <p:spPr>
          <a:xfrm>
            <a:off x="6240162" y="2564629"/>
            <a:ext cx="5762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82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다이어그램 17">
            <a:extLst>
              <a:ext uri="{FF2B5EF4-FFF2-40B4-BE49-F238E27FC236}">
                <a16:creationId xmlns:a16="http://schemas.microsoft.com/office/drawing/2014/main" id="{11B0A6FB-7ABE-4C89-BB27-1855390AD19A}"/>
              </a:ext>
            </a:extLst>
          </p:cNvPr>
          <p:cNvGraphicFramePr/>
          <p:nvPr/>
        </p:nvGraphicFramePr>
        <p:xfrm>
          <a:off x="558798" y="1209674"/>
          <a:ext cx="9150351" cy="5791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8EA5F3E-005E-4009-9ED6-7E5AC9405FB3}"/>
              </a:ext>
            </a:extLst>
          </p:cNvPr>
          <p:cNvSpPr txBox="1"/>
          <p:nvPr/>
        </p:nvSpPr>
        <p:spPr>
          <a:xfrm>
            <a:off x="4200522" y="3429000"/>
            <a:ext cx="1552576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/>
              <a:t>AADDTWEPFASGK</a:t>
            </a:r>
          </a:p>
          <a:p>
            <a:r>
              <a:rPr lang="en-US" altLang="ko-KR" sz="1050"/>
              <a:t>    (TTR)</a:t>
            </a:r>
            <a:endParaRPr lang="en-US" altLang="ko-K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/>
              <a:t>GFQQLLQELNQPR</a:t>
            </a:r>
          </a:p>
          <a:p>
            <a:r>
              <a:rPr lang="en-US" altLang="ko-KR" sz="1050"/>
              <a:t>    (</a:t>
            </a:r>
            <a:r>
              <a:rPr lang="en-US" altLang="ko-KR" sz="1050">
                <a:solidFill>
                  <a:srgbClr val="FF0000"/>
                </a:solidFill>
              </a:rPr>
              <a:t>SERPINA5</a:t>
            </a:r>
            <a:r>
              <a:rPr lang="en-US" altLang="ko-KR" sz="1050"/>
              <a:t>)</a:t>
            </a:r>
            <a:endParaRPr lang="en-US" altLang="ko-K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/>
              <a:t>DSVTGTLPK(KLKB1)</a:t>
            </a:r>
            <a:endParaRPr lang="en-US" altLang="ko-K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/>
              <a:t>LIQGAPTIR(IGFBP2)</a:t>
            </a:r>
            <a:endParaRPr lang="en-US" altLang="ko-K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/>
              <a:t>ASSIIDELFQDR</a:t>
            </a:r>
          </a:p>
          <a:p>
            <a:r>
              <a:rPr lang="en-US" altLang="ko-KR" sz="1050"/>
              <a:t>    (CLU)</a:t>
            </a:r>
            <a:endParaRPr lang="en-US" altLang="ko-K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/>
              <a:t>NADYSYSVWK(C5)</a:t>
            </a:r>
            <a:endParaRPr lang="ko-KR" altLang="en-US" sz="105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90179AB-9EA2-421B-8230-818660641D7C}"/>
              </a:ext>
            </a:extLst>
          </p:cNvPr>
          <p:cNvSpPr/>
          <p:nvPr/>
        </p:nvSpPr>
        <p:spPr>
          <a:xfrm>
            <a:off x="9334498" y="1533525"/>
            <a:ext cx="2636592" cy="5008978"/>
          </a:xfrm>
          <a:prstGeom prst="round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2200">
                <a:solidFill>
                  <a:schemeClr val="tx1"/>
                </a:solidFill>
              </a:rPr>
              <a:t>Bertis (18)</a:t>
            </a:r>
          </a:p>
          <a:p>
            <a:pPr algn="ctr"/>
            <a:endParaRPr lang="en-US" altLang="ko-KR" sz="1400" b="1" u="sng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u="sng">
                <a:solidFill>
                  <a:schemeClr val="tx1"/>
                </a:solidFill>
              </a:rPr>
              <a:t>TIVTTLQDSIR(</a:t>
            </a:r>
            <a:r>
              <a:rPr lang="en-US" altLang="ko-KR" sz="1400" b="1" u="sng">
                <a:solidFill>
                  <a:srgbClr val="FF0000"/>
                </a:solidFill>
              </a:rPr>
              <a:t>THBS1</a:t>
            </a:r>
            <a:r>
              <a:rPr lang="en-US" altLang="ko-KR" sz="1400" b="1" u="sng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u="sng">
                <a:solidFill>
                  <a:schemeClr val="tx1"/>
                </a:solidFill>
              </a:rPr>
              <a:t>GFLLLASLR(</a:t>
            </a:r>
            <a:r>
              <a:rPr lang="en-US" altLang="ko-KR" sz="1400" b="1" u="sng">
                <a:solidFill>
                  <a:srgbClr val="FF0000"/>
                </a:solidFill>
              </a:rPr>
              <a:t>THBS1</a:t>
            </a:r>
            <a:r>
              <a:rPr lang="en-US" altLang="ko-KR" sz="1400" b="1" u="sng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i="0" u="sng" strike="noStrike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TTSQVRPR(PF4)</a:t>
            </a:r>
            <a:endParaRPr lang="en-US" altLang="ko-KR" sz="1400" b="1" u="sng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i="0" u="sng" strike="noStrike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IVDLLK(</a:t>
            </a:r>
            <a:r>
              <a:rPr lang="en-US" altLang="ko-KR" sz="1400" b="1" i="0" u="sng" strike="noStrike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sz="1400" b="1" u="sng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ERPINA5</a:t>
            </a:r>
            <a:r>
              <a:rPr lang="en-US" altLang="ko-KR" sz="1400" b="1" u="sng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b="1" u="sng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i="0" u="sng" strike="noStrike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DHENELLNK(C2)</a:t>
            </a:r>
            <a:endParaRPr lang="en-US" altLang="ko-KR" sz="1400" b="1" u="sng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i="0" u="sng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VSTLPAITLK(CTSD)</a:t>
            </a:r>
            <a:endParaRPr lang="en-US" altLang="ko-KR" sz="1400" b="1" u="sng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i="0" u="sng" strike="noStrike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FDPSLTQR(SE</a:t>
            </a:r>
            <a:r>
              <a:rPr lang="en-US" altLang="ko-KR" sz="1400" b="1" u="sng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RPINF2)</a:t>
            </a:r>
            <a:endParaRPr lang="en-US" altLang="ko-KR" sz="1400" b="1" u="sng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i="0" u="sng" strike="noStrike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LPGIVAEGR(SERPINC1)</a:t>
            </a:r>
            <a:endParaRPr lang="en-US" altLang="ko-KR" sz="1400" b="1" u="sng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i="0" u="sng" strike="noStrike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AQLLLK(</a:t>
            </a:r>
            <a:r>
              <a:rPr lang="en-US" altLang="ko-KR" sz="1400" b="1" i="0" u="sng" strike="noStrike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ICAM1</a:t>
            </a:r>
            <a:r>
              <a:rPr lang="en-US" altLang="ko-KR" sz="1400" b="1" i="0" u="sng" strike="noStrike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b="1" u="sng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i="0" u="sng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ASCLYGQLPK(GSTP1)</a:t>
            </a:r>
            <a:endParaRPr lang="en-US" altLang="ko-KR" sz="1400" b="1" u="sng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i="0" u="sng" strike="noStrike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DFVQPPTK(KNG1)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i="0" u="sng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VAAGAFQGL(</a:t>
            </a:r>
            <a:r>
              <a:rPr lang="en-US" altLang="ko-KR" sz="1400" b="1" i="0" u="sng" strike="noStrike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LRG1</a:t>
            </a:r>
            <a:r>
              <a:rPr lang="en-US" altLang="ko-KR" sz="1400" b="1" i="0" u="sng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i="0" u="sng" strike="noStrike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VDAETGDVFAIER(CDH5)</a:t>
            </a:r>
            <a:endParaRPr lang="en-US" altLang="ko-KR" sz="1400" b="1" u="sng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i="0" u="sng" strike="noStrike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FEDENFILK(PPIA)</a:t>
            </a:r>
            <a:endParaRPr lang="en-US" altLang="ko-KR" sz="1400" b="1" u="sng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i="0" u="sng" strike="noStrike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AFLLTPR(AP</a:t>
            </a:r>
            <a:r>
              <a:rPr lang="en-US" altLang="ko-KR" sz="1400" b="1" u="sng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OM)</a:t>
            </a:r>
            <a:endParaRPr lang="en-US" altLang="ko-KR" sz="1400" b="1" u="sng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i="0" u="sng" strike="noStrike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GFYFSRPASR(IGF2)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400" b="1" u="sng">
                <a:solidFill>
                  <a:schemeClr val="accent6">
                    <a:lumMod val="50000"/>
                  </a:schemeClr>
                </a:solidFill>
              </a:rPr>
              <a:t>NNLELSTPLK(PROS1)</a:t>
            </a:r>
            <a:endParaRPr lang="ko-KR" altLang="en-US" sz="1400" b="1" u="sng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400" b="1" u="sng">
                <a:solidFill>
                  <a:schemeClr val="accent6">
                    <a:lumMod val="50000"/>
                  </a:schemeClr>
                </a:solidFill>
              </a:rPr>
              <a:t>DLLLPQPDLR(</a:t>
            </a:r>
            <a:r>
              <a:rPr lang="en-US" altLang="en-US" sz="1400" b="1" u="sng">
                <a:solidFill>
                  <a:srgbClr val="FF0000"/>
                </a:solidFill>
              </a:rPr>
              <a:t>LRG1</a:t>
            </a:r>
            <a:r>
              <a:rPr lang="en-US" altLang="en-US" sz="1400" b="1" u="sng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ko-KR" altLang="en-US" sz="1400" b="1" u="sng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u="sng" dirty="0">
              <a:solidFill>
                <a:schemeClr val="accent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b="1" u="sng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B0EF332-8BA9-45EE-929C-49C0ED56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BD9-EC54-8646-8D08-6B7A0FD2FBA4}" type="slidenum">
              <a:rPr kumimoji="1" lang="ko-KR" altLang="en-US" smtClean="0"/>
              <a:t>2</a:t>
            </a:fld>
            <a:endParaRPr kumimoji="1"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A58720F-1B40-4E81-AC67-FB057D6A4B26}"/>
              </a:ext>
            </a:extLst>
          </p:cNvPr>
          <p:cNvSpPr/>
          <p:nvPr/>
        </p:nvSpPr>
        <p:spPr>
          <a:xfrm>
            <a:off x="683581" y="1533525"/>
            <a:ext cx="1109708" cy="3574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CA19-9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84B9FD-C686-40E4-8CE0-E23104DD19CD}"/>
              </a:ext>
            </a:extLst>
          </p:cNvPr>
          <p:cNvSpPr txBox="1"/>
          <p:nvPr/>
        </p:nvSpPr>
        <p:spPr>
          <a:xfrm>
            <a:off x="3481431" y="545284"/>
            <a:ext cx="770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Multiple peptide case gene : </a:t>
            </a:r>
            <a:r>
              <a:rPr lang="en-US" altLang="ko-KR">
                <a:solidFill>
                  <a:srgbClr val="FF0000"/>
                </a:solidFill>
              </a:rPr>
              <a:t>THBS1, BTD, ICAM1, LRG1, SERPINA5 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60E8023-E827-4D79-9E20-A0606E4DAA0F}"/>
              </a:ext>
            </a:extLst>
          </p:cNvPr>
          <p:cNvSpPr txBox="1">
            <a:spLocks/>
          </p:cNvSpPr>
          <p:nvPr/>
        </p:nvSpPr>
        <p:spPr>
          <a:xfrm>
            <a:off x="175469" y="132151"/>
            <a:ext cx="10419826" cy="539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/>
              <a:t>Peptide(Gene)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6029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1C8B10CC-F8ED-254F-8494-9C37E507BF7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66445296"/>
                  </p:ext>
                </p:extLst>
              </p:nvPr>
            </p:nvGraphicFramePr>
            <p:xfrm>
              <a:off x="155946" y="1081658"/>
              <a:ext cx="11880107" cy="42443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884931">
                      <a:extLst>
                        <a:ext uri="{9D8B030D-6E8A-4147-A177-3AD203B41FA5}">
                          <a16:colId xmlns:a16="http://schemas.microsoft.com/office/drawing/2014/main" val="841532961"/>
                        </a:ext>
                      </a:extLst>
                    </a:gridCol>
                    <a:gridCol w="1076325">
                      <a:extLst>
                        <a:ext uri="{9D8B030D-6E8A-4147-A177-3AD203B41FA5}">
                          <a16:colId xmlns:a16="http://schemas.microsoft.com/office/drawing/2014/main" val="1286423979"/>
                        </a:ext>
                      </a:extLst>
                    </a:gridCol>
                    <a:gridCol w="841693">
                      <a:extLst>
                        <a:ext uri="{9D8B030D-6E8A-4147-A177-3AD203B41FA5}">
                          <a16:colId xmlns:a16="http://schemas.microsoft.com/office/drawing/2014/main" val="4285517067"/>
                        </a:ext>
                      </a:extLst>
                    </a:gridCol>
                    <a:gridCol w="746951">
                      <a:extLst>
                        <a:ext uri="{9D8B030D-6E8A-4147-A177-3AD203B41FA5}">
                          <a16:colId xmlns:a16="http://schemas.microsoft.com/office/drawing/2014/main" val="111880257"/>
                        </a:ext>
                      </a:extLst>
                    </a:gridCol>
                    <a:gridCol w="742188">
                      <a:extLst>
                        <a:ext uri="{9D8B030D-6E8A-4147-A177-3AD203B41FA5}">
                          <a16:colId xmlns:a16="http://schemas.microsoft.com/office/drawing/2014/main" val="1518444408"/>
                        </a:ext>
                      </a:extLst>
                    </a:gridCol>
                    <a:gridCol w="732663">
                      <a:extLst>
                        <a:ext uri="{9D8B030D-6E8A-4147-A177-3AD203B41FA5}">
                          <a16:colId xmlns:a16="http://schemas.microsoft.com/office/drawing/2014/main" val="4138302522"/>
                        </a:ext>
                      </a:extLst>
                    </a:gridCol>
                    <a:gridCol w="980313">
                      <a:extLst>
                        <a:ext uri="{9D8B030D-6E8A-4147-A177-3AD203B41FA5}">
                          <a16:colId xmlns:a16="http://schemas.microsoft.com/office/drawing/2014/main" val="1071363308"/>
                        </a:ext>
                      </a:extLst>
                    </a:gridCol>
                    <a:gridCol w="975551">
                      <a:extLst>
                        <a:ext uri="{9D8B030D-6E8A-4147-A177-3AD203B41FA5}">
                          <a16:colId xmlns:a16="http://schemas.microsoft.com/office/drawing/2014/main" val="1593207580"/>
                        </a:ext>
                      </a:extLst>
                    </a:gridCol>
                    <a:gridCol w="966025">
                      <a:extLst>
                        <a:ext uri="{9D8B030D-6E8A-4147-A177-3AD203B41FA5}">
                          <a16:colId xmlns:a16="http://schemas.microsoft.com/office/drawing/2014/main" val="3111387808"/>
                        </a:ext>
                      </a:extLst>
                    </a:gridCol>
                    <a:gridCol w="680275">
                      <a:extLst>
                        <a:ext uri="{9D8B030D-6E8A-4147-A177-3AD203B41FA5}">
                          <a16:colId xmlns:a16="http://schemas.microsoft.com/office/drawing/2014/main" val="2006475698"/>
                        </a:ext>
                      </a:extLst>
                    </a:gridCol>
                    <a:gridCol w="675513">
                      <a:extLst>
                        <a:ext uri="{9D8B030D-6E8A-4147-A177-3AD203B41FA5}">
                          <a16:colId xmlns:a16="http://schemas.microsoft.com/office/drawing/2014/main" val="2985598492"/>
                        </a:ext>
                      </a:extLst>
                    </a:gridCol>
                    <a:gridCol w="665988">
                      <a:extLst>
                        <a:ext uri="{9D8B030D-6E8A-4147-A177-3AD203B41FA5}">
                          <a16:colId xmlns:a16="http://schemas.microsoft.com/office/drawing/2014/main" val="2323039102"/>
                        </a:ext>
                      </a:extLst>
                    </a:gridCol>
                    <a:gridCol w="680275">
                      <a:extLst>
                        <a:ext uri="{9D8B030D-6E8A-4147-A177-3AD203B41FA5}">
                          <a16:colId xmlns:a16="http://schemas.microsoft.com/office/drawing/2014/main" val="585138005"/>
                        </a:ext>
                      </a:extLst>
                    </a:gridCol>
                    <a:gridCol w="675513">
                      <a:extLst>
                        <a:ext uri="{9D8B030D-6E8A-4147-A177-3AD203B41FA5}">
                          <a16:colId xmlns:a16="http://schemas.microsoft.com/office/drawing/2014/main" val="894895554"/>
                        </a:ext>
                      </a:extLst>
                    </a:gridCol>
                    <a:gridCol w="555903">
                      <a:extLst>
                        <a:ext uri="{9D8B030D-6E8A-4147-A177-3AD203B41FA5}">
                          <a16:colId xmlns:a16="http://schemas.microsoft.com/office/drawing/2014/main" val="764476963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Marker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Selection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Prediction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𝑨𝑼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𝑻𝒓𝒂𝒊𝒏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𝑻𝒓𝒂𝒊𝒏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𝑻𝒓𝒂𝒊𝒏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𝑨𝑼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𝑽𝒂𝒍𝒊𝒅𝒂𝒕𝒊𝒐𝒏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𝑽𝒂𝒍𝒊𝒅𝒂𝒕𝒊𝒐𝒏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𝑽𝒂𝒍𝒊𝒅𝒂𝒕𝒊𝒐𝒏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𝑨𝑼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𝑨𝑼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62422289"/>
                      </a:ext>
                    </a:extLst>
                  </a:tr>
                  <a:tr h="63341">
                    <a:tc rowSpan="20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/>
                            <a:t>Case 1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/>
                            <a:t>MD set : Subset of Dataset which contains </a:t>
                          </a:r>
                          <a:r>
                            <a:rPr lang="en-US" altLang="ko-KR" sz="1200" b="1" dirty="0"/>
                            <a:t>58</a:t>
                          </a:r>
                          <a:r>
                            <a:rPr lang="en-US" altLang="ko-KR" sz="1200" b="0" dirty="0"/>
                            <a:t> markers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6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Stepwise(p-value)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0.489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0.489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865689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0.842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0.889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0.426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2356562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0.533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5418529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0.745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448873"/>
                      </a:ext>
                    </a:extLst>
                  </a:tr>
                  <a:tr h="63341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19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Stepwise(AIC)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0.468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0.426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3443016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0.596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291550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0.702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418354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  <a:endParaRPr lang="en-US" altLang="ko-KR" sz="12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0.851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6786493"/>
                      </a:ext>
                    </a:extLst>
                  </a:tr>
                  <a:tr h="63341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21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Stepwise(AUC)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0.846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0.511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0.298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093677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0.596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0.553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2040926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0.745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0.745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9528288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0.992</a:t>
                          </a:r>
                          <a:endParaRPr lang="en-US" altLang="ko-KR" sz="12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0.948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0.924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0.827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53466"/>
                      </a:ext>
                    </a:extLst>
                  </a:tr>
                  <a:tr h="63341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27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LASSO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0.468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0.255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3269746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0.723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1362413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0.889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6660058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0.992</a:t>
                          </a:r>
                          <a:endParaRPr lang="en-US" altLang="ko-KR" sz="12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0.680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0.979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0.894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526503"/>
                      </a:ext>
                    </a:extLst>
                  </a:tr>
                  <a:tr h="63341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58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None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0.889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0.404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0,987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0.298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363305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0.553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1343723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9556063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0.964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0.908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0.889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0.723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98886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1C8B10CC-F8ED-254F-8494-9C37E507BF7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66445296"/>
                  </p:ext>
                </p:extLst>
              </p:nvPr>
            </p:nvGraphicFramePr>
            <p:xfrm>
              <a:off x="155946" y="1081658"/>
              <a:ext cx="11880107" cy="42443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884931">
                      <a:extLst>
                        <a:ext uri="{9D8B030D-6E8A-4147-A177-3AD203B41FA5}">
                          <a16:colId xmlns:a16="http://schemas.microsoft.com/office/drawing/2014/main" val="841532961"/>
                        </a:ext>
                      </a:extLst>
                    </a:gridCol>
                    <a:gridCol w="1076325">
                      <a:extLst>
                        <a:ext uri="{9D8B030D-6E8A-4147-A177-3AD203B41FA5}">
                          <a16:colId xmlns:a16="http://schemas.microsoft.com/office/drawing/2014/main" val="1286423979"/>
                        </a:ext>
                      </a:extLst>
                    </a:gridCol>
                    <a:gridCol w="841693">
                      <a:extLst>
                        <a:ext uri="{9D8B030D-6E8A-4147-A177-3AD203B41FA5}">
                          <a16:colId xmlns:a16="http://schemas.microsoft.com/office/drawing/2014/main" val="4285517067"/>
                        </a:ext>
                      </a:extLst>
                    </a:gridCol>
                    <a:gridCol w="746951">
                      <a:extLst>
                        <a:ext uri="{9D8B030D-6E8A-4147-A177-3AD203B41FA5}">
                          <a16:colId xmlns:a16="http://schemas.microsoft.com/office/drawing/2014/main" val="111880257"/>
                        </a:ext>
                      </a:extLst>
                    </a:gridCol>
                    <a:gridCol w="742188">
                      <a:extLst>
                        <a:ext uri="{9D8B030D-6E8A-4147-A177-3AD203B41FA5}">
                          <a16:colId xmlns:a16="http://schemas.microsoft.com/office/drawing/2014/main" val="1518444408"/>
                        </a:ext>
                      </a:extLst>
                    </a:gridCol>
                    <a:gridCol w="732663">
                      <a:extLst>
                        <a:ext uri="{9D8B030D-6E8A-4147-A177-3AD203B41FA5}">
                          <a16:colId xmlns:a16="http://schemas.microsoft.com/office/drawing/2014/main" val="4138302522"/>
                        </a:ext>
                      </a:extLst>
                    </a:gridCol>
                    <a:gridCol w="980313">
                      <a:extLst>
                        <a:ext uri="{9D8B030D-6E8A-4147-A177-3AD203B41FA5}">
                          <a16:colId xmlns:a16="http://schemas.microsoft.com/office/drawing/2014/main" val="1071363308"/>
                        </a:ext>
                      </a:extLst>
                    </a:gridCol>
                    <a:gridCol w="975551">
                      <a:extLst>
                        <a:ext uri="{9D8B030D-6E8A-4147-A177-3AD203B41FA5}">
                          <a16:colId xmlns:a16="http://schemas.microsoft.com/office/drawing/2014/main" val="1593207580"/>
                        </a:ext>
                      </a:extLst>
                    </a:gridCol>
                    <a:gridCol w="966025">
                      <a:extLst>
                        <a:ext uri="{9D8B030D-6E8A-4147-A177-3AD203B41FA5}">
                          <a16:colId xmlns:a16="http://schemas.microsoft.com/office/drawing/2014/main" val="3111387808"/>
                        </a:ext>
                      </a:extLst>
                    </a:gridCol>
                    <a:gridCol w="680275">
                      <a:extLst>
                        <a:ext uri="{9D8B030D-6E8A-4147-A177-3AD203B41FA5}">
                          <a16:colId xmlns:a16="http://schemas.microsoft.com/office/drawing/2014/main" val="2006475698"/>
                        </a:ext>
                      </a:extLst>
                    </a:gridCol>
                    <a:gridCol w="675513">
                      <a:extLst>
                        <a:ext uri="{9D8B030D-6E8A-4147-A177-3AD203B41FA5}">
                          <a16:colId xmlns:a16="http://schemas.microsoft.com/office/drawing/2014/main" val="2985598492"/>
                        </a:ext>
                      </a:extLst>
                    </a:gridCol>
                    <a:gridCol w="665988">
                      <a:extLst>
                        <a:ext uri="{9D8B030D-6E8A-4147-A177-3AD203B41FA5}">
                          <a16:colId xmlns:a16="http://schemas.microsoft.com/office/drawing/2014/main" val="2323039102"/>
                        </a:ext>
                      </a:extLst>
                    </a:gridCol>
                    <a:gridCol w="680275">
                      <a:extLst>
                        <a:ext uri="{9D8B030D-6E8A-4147-A177-3AD203B41FA5}">
                          <a16:colId xmlns:a16="http://schemas.microsoft.com/office/drawing/2014/main" val="585138005"/>
                        </a:ext>
                      </a:extLst>
                    </a:gridCol>
                    <a:gridCol w="675513">
                      <a:extLst>
                        <a:ext uri="{9D8B030D-6E8A-4147-A177-3AD203B41FA5}">
                          <a16:colId xmlns:a16="http://schemas.microsoft.com/office/drawing/2014/main" val="894895554"/>
                        </a:ext>
                      </a:extLst>
                    </a:gridCol>
                    <a:gridCol w="555903">
                      <a:extLst>
                        <a:ext uri="{9D8B030D-6E8A-4147-A177-3AD203B41FA5}">
                          <a16:colId xmlns:a16="http://schemas.microsoft.com/office/drawing/2014/main" val="76447696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Marker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Selection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Prediction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4797" t="-1538" r="-1113008" b="-9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8689" t="-1538" r="-1022131" b="-9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8333" t="-1538" r="-939167" b="-9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3043" t="-1538" r="-600000" b="-9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16875" t="-1538" r="-503750" b="-9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5949" t="-1538" r="-410127" b="-9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5179" t="-1538" r="-478571" b="-9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76577" t="-1538" r="-382883" b="-9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01835" t="-1538" r="-289908" b="-9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61607" t="-1538" r="-182143" b="-9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75676" t="-1538" r="-83784" b="-9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43956" t="-1538" r="-2198" b="-99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422289"/>
                      </a:ext>
                    </a:extLst>
                  </a:tr>
                  <a:tr h="192405">
                    <a:tc rowSpan="20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/>
                            <a:t>Case 1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/>
                            <a:t>MD set : Subset of Dataset which contains </a:t>
                          </a:r>
                          <a:r>
                            <a:rPr lang="en-US" altLang="ko-KR" sz="1200" b="1" dirty="0"/>
                            <a:t>58</a:t>
                          </a:r>
                          <a:r>
                            <a:rPr lang="en-US" altLang="ko-KR" sz="1200" b="0" dirty="0"/>
                            <a:t> markers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6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Stepwise(p-value)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0.489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0.489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865689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0.842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0.889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0.426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2356562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0.533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5418529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0.745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448873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19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Stepwise(AIC)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0.468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0.426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3443016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0.596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291550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0.702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418354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  <a:endParaRPr lang="en-US" altLang="ko-KR" sz="12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0.851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6786493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21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Stepwise(AUC)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0.846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0.511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0.298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093677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0.596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0.553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2040926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0.745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0.745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9528288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0.992</a:t>
                          </a:r>
                          <a:endParaRPr lang="en-US" altLang="ko-KR" sz="12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0.948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0.924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0.827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53466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27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LASSO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0.468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0.255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3269746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0.723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1362413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0.889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6660058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0.992</a:t>
                          </a:r>
                          <a:endParaRPr lang="en-US" altLang="ko-KR" sz="12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0.680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0.979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0.894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526503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58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None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0.889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0.404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0,987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0.298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363305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0.553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1343723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9556063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0.964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0.908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0.889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0.723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98886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7563A-ACAA-4A1B-9F84-22815DF0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26964" y="5860062"/>
            <a:ext cx="2743200" cy="365125"/>
          </a:xfrm>
        </p:spPr>
        <p:txBody>
          <a:bodyPr/>
          <a:lstStyle/>
          <a:p>
            <a:fld id="{D1C17BD9-EC54-8646-8D08-6B7A0FD2FBA4}" type="slidenum">
              <a:rPr kumimoji="1" lang="ko-KR" altLang="en-US" smtClean="0"/>
              <a:t>3</a:t>
            </a:fld>
            <a:endParaRPr kumimoji="1"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1B3BC41-6588-4579-B7DB-4CA75F1F89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9854014"/>
              </p:ext>
            </p:extLst>
          </p:nvPr>
        </p:nvGraphicFramePr>
        <p:xfrm>
          <a:off x="3367739" y="5931089"/>
          <a:ext cx="7506121" cy="42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88174">
                  <a:extLst>
                    <a:ext uri="{9D8B030D-6E8A-4147-A177-3AD203B41FA5}">
                      <a16:colId xmlns:a16="http://schemas.microsoft.com/office/drawing/2014/main" val="841532961"/>
                    </a:ext>
                  </a:extLst>
                </a:gridCol>
                <a:gridCol w="854568">
                  <a:extLst>
                    <a:ext uri="{9D8B030D-6E8A-4147-A177-3AD203B41FA5}">
                      <a16:colId xmlns:a16="http://schemas.microsoft.com/office/drawing/2014/main" val="111880257"/>
                    </a:ext>
                  </a:extLst>
                </a:gridCol>
                <a:gridCol w="1326017">
                  <a:extLst>
                    <a:ext uri="{9D8B030D-6E8A-4147-A177-3AD203B41FA5}">
                      <a16:colId xmlns:a16="http://schemas.microsoft.com/office/drawing/2014/main" val="1518444408"/>
                    </a:ext>
                  </a:extLst>
                </a:gridCol>
                <a:gridCol w="1749011">
                  <a:extLst>
                    <a:ext uri="{9D8B030D-6E8A-4147-A177-3AD203B41FA5}">
                      <a16:colId xmlns:a16="http://schemas.microsoft.com/office/drawing/2014/main" val="3087931011"/>
                    </a:ext>
                  </a:extLst>
                </a:gridCol>
                <a:gridCol w="2388351">
                  <a:extLst>
                    <a:ext uri="{9D8B030D-6E8A-4147-A177-3AD203B41FA5}">
                      <a16:colId xmlns:a16="http://schemas.microsoft.com/office/drawing/2014/main" val="26562146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AACR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0.989</a:t>
                      </a: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(0.004)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0.972</a:t>
                      </a: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(0.014)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0.952</a:t>
                      </a: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(0.014)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0.937</a:t>
                      </a: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(0.018)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6290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AD11F47-2263-42F8-9732-594208EB3D94}"/>
              </a:ext>
            </a:extLst>
          </p:cNvPr>
          <p:cNvSpPr txBox="1"/>
          <p:nvPr/>
        </p:nvSpPr>
        <p:spPr>
          <a:xfrm>
            <a:off x="160055" y="6021338"/>
            <a:ext cx="24174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Logistic regression with AACR markers</a:t>
            </a:r>
            <a:endParaRPr lang="ko-KR" altLang="en-US" sz="100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FB20F95-568B-4728-A79A-FA69346A389C}"/>
              </a:ext>
            </a:extLst>
          </p:cNvPr>
          <p:cNvSpPr/>
          <p:nvPr/>
        </p:nvSpPr>
        <p:spPr>
          <a:xfrm>
            <a:off x="2831217" y="6050628"/>
            <a:ext cx="282804" cy="226243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20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1C8B10CC-F8ED-254F-8494-9C37E507BF7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2746267"/>
                  </p:ext>
                </p:extLst>
              </p:nvPr>
            </p:nvGraphicFramePr>
            <p:xfrm>
              <a:off x="155946" y="1611630"/>
              <a:ext cx="11880107" cy="42443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884931">
                      <a:extLst>
                        <a:ext uri="{9D8B030D-6E8A-4147-A177-3AD203B41FA5}">
                          <a16:colId xmlns:a16="http://schemas.microsoft.com/office/drawing/2014/main" val="841532961"/>
                        </a:ext>
                      </a:extLst>
                    </a:gridCol>
                    <a:gridCol w="1076325">
                      <a:extLst>
                        <a:ext uri="{9D8B030D-6E8A-4147-A177-3AD203B41FA5}">
                          <a16:colId xmlns:a16="http://schemas.microsoft.com/office/drawing/2014/main" val="1286423979"/>
                        </a:ext>
                      </a:extLst>
                    </a:gridCol>
                    <a:gridCol w="841693">
                      <a:extLst>
                        <a:ext uri="{9D8B030D-6E8A-4147-A177-3AD203B41FA5}">
                          <a16:colId xmlns:a16="http://schemas.microsoft.com/office/drawing/2014/main" val="4285517067"/>
                        </a:ext>
                      </a:extLst>
                    </a:gridCol>
                    <a:gridCol w="746951">
                      <a:extLst>
                        <a:ext uri="{9D8B030D-6E8A-4147-A177-3AD203B41FA5}">
                          <a16:colId xmlns:a16="http://schemas.microsoft.com/office/drawing/2014/main" val="111880257"/>
                        </a:ext>
                      </a:extLst>
                    </a:gridCol>
                    <a:gridCol w="742188">
                      <a:extLst>
                        <a:ext uri="{9D8B030D-6E8A-4147-A177-3AD203B41FA5}">
                          <a16:colId xmlns:a16="http://schemas.microsoft.com/office/drawing/2014/main" val="1518444408"/>
                        </a:ext>
                      </a:extLst>
                    </a:gridCol>
                    <a:gridCol w="732663">
                      <a:extLst>
                        <a:ext uri="{9D8B030D-6E8A-4147-A177-3AD203B41FA5}">
                          <a16:colId xmlns:a16="http://schemas.microsoft.com/office/drawing/2014/main" val="4138302522"/>
                        </a:ext>
                      </a:extLst>
                    </a:gridCol>
                    <a:gridCol w="980313">
                      <a:extLst>
                        <a:ext uri="{9D8B030D-6E8A-4147-A177-3AD203B41FA5}">
                          <a16:colId xmlns:a16="http://schemas.microsoft.com/office/drawing/2014/main" val="1071363308"/>
                        </a:ext>
                      </a:extLst>
                    </a:gridCol>
                    <a:gridCol w="975551">
                      <a:extLst>
                        <a:ext uri="{9D8B030D-6E8A-4147-A177-3AD203B41FA5}">
                          <a16:colId xmlns:a16="http://schemas.microsoft.com/office/drawing/2014/main" val="1593207580"/>
                        </a:ext>
                      </a:extLst>
                    </a:gridCol>
                    <a:gridCol w="966025">
                      <a:extLst>
                        <a:ext uri="{9D8B030D-6E8A-4147-A177-3AD203B41FA5}">
                          <a16:colId xmlns:a16="http://schemas.microsoft.com/office/drawing/2014/main" val="3111387808"/>
                        </a:ext>
                      </a:extLst>
                    </a:gridCol>
                    <a:gridCol w="680275">
                      <a:extLst>
                        <a:ext uri="{9D8B030D-6E8A-4147-A177-3AD203B41FA5}">
                          <a16:colId xmlns:a16="http://schemas.microsoft.com/office/drawing/2014/main" val="2006475698"/>
                        </a:ext>
                      </a:extLst>
                    </a:gridCol>
                    <a:gridCol w="675513">
                      <a:extLst>
                        <a:ext uri="{9D8B030D-6E8A-4147-A177-3AD203B41FA5}">
                          <a16:colId xmlns:a16="http://schemas.microsoft.com/office/drawing/2014/main" val="2985598492"/>
                        </a:ext>
                      </a:extLst>
                    </a:gridCol>
                    <a:gridCol w="665988">
                      <a:extLst>
                        <a:ext uri="{9D8B030D-6E8A-4147-A177-3AD203B41FA5}">
                          <a16:colId xmlns:a16="http://schemas.microsoft.com/office/drawing/2014/main" val="2323039102"/>
                        </a:ext>
                      </a:extLst>
                    </a:gridCol>
                    <a:gridCol w="680275">
                      <a:extLst>
                        <a:ext uri="{9D8B030D-6E8A-4147-A177-3AD203B41FA5}">
                          <a16:colId xmlns:a16="http://schemas.microsoft.com/office/drawing/2014/main" val="585138005"/>
                        </a:ext>
                      </a:extLst>
                    </a:gridCol>
                    <a:gridCol w="675513">
                      <a:extLst>
                        <a:ext uri="{9D8B030D-6E8A-4147-A177-3AD203B41FA5}">
                          <a16:colId xmlns:a16="http://schemas.microsoft.com/office/drawing/2014/main" val="894895554"/>
                        </a:ext>
                      </a:extLst>
                    </a:gridCol>
                    <a:gridCol w="555903">
                      <a:extLst>
                        <a:ext uri="{9D8B030D-6E8A-4147-A177-3AD203B41FA5}">
                          <a16:colId xmlns:a16="http://schemas.microsoft.com/office/drawing/2014/main" val="764476963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Marker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Selection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Prediction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𝑨𝑼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𝑻𝒓𝒂𝒊𝒏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𝑻𝒓𝒂𝒊𝒏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𝑻𝒓𝒂𝒊𝒏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𝑨𝑼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𝑽𝒂𝒍𝒊𝒅𝒂𝒕𝒊𝒐𝒏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𝑽𝒂𝒍𝒊𝒅𝒂𝒕𝒊𝒐𝒏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𝑽𝒂𝒍𝒊𝒅𝒂𝒕𝒊𝒐𝒏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𝑨𝑼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𝑨𝑼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62422289"/>
                      </a:ext>
                    </a:extLst>
                  </a:tr>
                  <a:tr h="63341">
                    <a:tc rowSpan="20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/>
                            <a:t>Case 2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/>
                            <a:t>MD set : Subset of Dataset which contains </a:t>
                          </a:r>
                          <a:r>
                            <a:rPr lang="en-US" altLang="ko-KR" sz="1200" b="1" dirty="0"/>
                            <a:t>23</a:t>
                          </a:r>
                          <a:r>
                            <a:rPr lang="en-US" altLang="ko-KR" sz="1200" b="0" dirty="0"/>
                            <a:t> markers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/>
                            <a:t>(AACR</a:t>
                          </a:r>
                          <a:r>
                            <a:rPr lang="ko-KR" altLang="en-US" sz="1200" b="1" i="0" dirty="0">
                              <a:solidFill>
                                <a:srgbClr val="202124"/>
                              </a:solidFill>
                              <a:effectLst/>
                              <a:latin typeface="Apple SD Gothic Neo"/>
                            </a:rPr>
                            <a:t>∪</a:t>
                          </a:r>
                          <a:r>
                            <a:rPr lang="en-US" altLang="ko-KR" sz="1200" b="1" dirty="0"/>
                            <a:t>Patent+CA19-9)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7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Stepwise(p-value)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0.723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865689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0.880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0.851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0.851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2356562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0.809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0.745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5418529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0.908</a:t>
                          </a:r>
                          <a:endParaRPr lang="en-US" altLang="ko-KR" sz="12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0.908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0.904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0.702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0.914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0.830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448873"/>
                      </a:ext>
                    </a:extLst>
                  </a:tr>
                  <a:tr h="63341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12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Stepwise(AIC)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0.574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3443016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0.846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0.880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0.809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291550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0.851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0.880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0.851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0.880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0.766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418354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0.962</a:t>
                          </a:r>
                          <a:endParaRPr lang="en-US" altLang="ko-KR" sz="12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0.846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0.701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0.928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6786493"/>
                      </a:ext>
                    </a:extLst>
                  </a:tr>
                  <a:tr h="63341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Stepwise(AUC)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0.468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0.523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093677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0.723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2040926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0.880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0.702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0.853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0.702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9528288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0.785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0.830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53466"/>
                      </a:ext>
                    </a:extLst>
                  </a:tr>
                  <a:tr h="118649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14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LASSO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0.846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0.723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3269746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0.830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1362413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0.846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0.880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0.880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6660058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0.915</a:t>
                          </a:r>
                          <a:endParaRPr lang="en-US" altLang="ko-KR" sz="12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0.979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0.846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0.948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0.936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526503"/>
                      </a:ext>
                    </a:extLst>
                  </a:tr>
                  <a:tr h="63341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23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None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0.511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363305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0.830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0.809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1343723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0.853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9556063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0.996</a:t>
                          </a:r>
                          <a:endParaRPr lang="en-US" altLang="ko-KR" sz="12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0.894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98886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1C8B10CC-F8ED-254F-8494-9C37E507BF7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2746267"/>
                  </p:ext>
                </p:extLst>
              </p:nvPr>
            </p:nvGraphicFramePr>
            <p:xfrm>
              <a:off x="155946" y="1611630"/>
              <a:ext cx="11880107" cy="42443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884931">
                      <a:extLst>
                        <a:ext uri="{9D8B030D-6E8A-4147-A177-3AD203B41FA5}">
                          <a16:colId xmlns:a16="http://schemas.microsoft.com/office/drawing/2014/main" val="841532961"/>
                        </a:ext>
                      </a:extLst>
                    </a:gridCol>
                    <a:gridCol w="1076325">
                      <a:extLst>
                        <a:ext uri="{9D8B030D-6E8A-4147-A177-3AD203B41FA5}">
                          <a16:colId xmlns:a16="http://schemas.microsoft.com/office/drawing/2014/main" val="1286423979"/>
                        </a:ext>
                      </a:extLst>
                    </a:gridCol>
                    <a:gridCol w="841693">
                      <a:extLst>
                        <a:ext uri="{9D8B030D-6E8A-4147-A177-3AD203B41FA5}">
                          <a16:colId xmlns:a16="http://schemas.microsoft.com/office/drawing/2014/main" val="4285517067"/>
                        </a:ext>
                      </a:extLst>
                    </a:gridCol>
                    <a:gridCol w="746951">
                      <a:extLst>
                        <a:ext uri="{9D8B030D-6E8A-4147-A177-3AD203B41FA5}">
                          <a16:colId xmlns:a16="http://schemas.microsoft.com/office/drawing/2014/main" val="111880257"/>
                        </a:ext>
                      </a:extLst>
                    </a:gridCol>
                    <a:gridCol w="742188">
                      <a:extLst>
                        <a:ext uri="{9D8B030D-6E8A-4147-A177-3AD203B41FA5}">
                          <a16:colId xmlns:a16="http://schemas.microsoft.com/office/drawing/2014/main" val="1518444408"/>
                        </a:ext>
                      </a:extLst>
                    </a:gridCol>
                    <a:gridCol w="732663">
                      <a:extLst>
                        <a:ext uri="{9D8B030D-6E8A-4147-A177-3AD203B41FA5}">
                          <a16:colId xmlns:a16="http://schemas.microsoft.com/office/drawing/2014/main" val="4138302522"/>
                        </a:ext>
                      </a:extLst>
                    </a:gridCol>
                    <a:gridCol w="980313">
                      <a:extLst>
                        <a:ext uri="{9D8B030D-6E8A-4147-A177-3AD203B41FA5}">
                          <a16:colId xmlns:a16="http://schemas.microsoft.com/office/drawing/2014/main" val="1071363308"/>
                        </a:ext>
                      </a:extLst>
                    </a:gridCol>
                    <a:gridCol w="975551">
                      <a:extLst>
                        <a:ext uri="{9D8B030D-6E8A-4147-A177-3AD203B41FA5}">
                          <a16:colId xmlns:a16="http://schemas.microsoft.com/office/drawing/2014/main" val="1593207580"/>
                        </a:ext>
                      </a:extLst>
                    </a:gridCol>
                    <a:gridCol w="966025">
                      <a:extLst>
                        <a:ext uri="{9D8B030D-6E8A-4147-A177-3AD203B41FA5}">
                          <a16:colId xmlns:a16="http://schemas.microsoft.com/office/drawing/2014/main" val="3111387808"/>
                        </a:ext>
                      </a:extLst>
                    </a:gridCol>
                    <a:gridCol w="680275">
                      <a:extLst>
                        <a:ext uri="{9D8B030D-6E8A-4147-A177-3AD203B41FA5}">
                          <a16:colId xmlns:a16="http://schemas.microsoft.com/office/drawing/2014/main" val="2006475698"/>
                        </a:ext>
                      </a:extLst>
                    </a:gridCol>
                    <a:gridCol w="675513">
                      <a:extLst>
                        <a:ext uri="{9D8B030D-6E8A-4147-A177-3AD203B41FA5}">
                          <a16:colId xmlns:a16="http://schemas.microsoft.com/office/drawing/2014/main" val="2985598492"/>
                        </a:ext>
                      </a:extLst>
                    </a:gridCol>
                    <a:gridCol w="665988">
                      <a:extLst>
                        <a:ext uri="{9D8B030D-6E8A-4147-A177-3AD203B41FA5}">
                          <a16:colId xmlns:a16="http://schemas.microsoft.com/office/drawing/2014/main" val="2323039102"/>
                        </a:ext>
                      </a:extLst>
                    </a:gridCol>
                    <a:gridCol w="680275">
                      <a:extLst>
                        <a:ext uri="{9D8B030D-6E8A-4147-A177-3AD203B41FA5}">
                          <a16:colId xmlns:a16="http://schemas.microsoft.com/office/drawing/2014/main" val="585138005"/>
                        </a:ext>
                      </a:extLst>
                    </a:gridCol>
                    <a:gridCol w="675513">
                      <a:extLst>
                        <a:ext uri="{9D8B030D-6E8A-4147-A177-3AD203B41FA5}">
                          <a16:colId xmlns:a16="http://schemas.microsoft.com/office/drawing/2014/main" val="894895554"/>
                        </a:ext>
                      </a:extLst>
                    </a:gridCol>
                    <a:gridCol w="555903">
                      <a:extLst>
                        <a:ext uri="{9D8B030D-6E8A-4147-A177-3AD203B41FA5}">
                          <a16:colId xmlns:a16="http://schemas.microsoft.com/office/drawing/2014/main" val="76447696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Marker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Selection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Prediction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4797" t="-1538" r="-1113008" b="-9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8689" t="-1538" r="-1022131" b="-9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8333" t="-1538" r="-939167" b="-9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3043" t="-1538" r="-600000" b="-9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16875" t="-1538" r="-503750" b="-9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5949" t="-1538" r="-410127" b="-9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5179" t="-1538" r="-478571" b="-9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76577" t="-1538" r="-382883" b="-9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01835" t="-1538" r="-289908" b="-9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61607" t="-1538" r="-182143" b="-9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75676" t="-1538" r="-83784" b="-9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43956" t="-1538" r="-2198" b="-99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422289"/>
                      </a:ext>
                    </a:extLst>
                  </a:tr>
                  <a:tr h="192405">
                    <a:tc rowSpan="20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/>
                            <a:t>Case 2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/>
                            <a:t>MD set : Subset of Dataset which contains </a:t>
                          </a:r>
                          <a:r>
                            <a:rPr lang="en-US" altLang="ko-KR" sz="1200" b="1" dirty="0"/>
                            <a:t>23</a:t>
                          </a:r>
                          <a:r>
                            <a:rPr lang="en-US" altLang="ko-KR" sz="1200" b="0" dirty="0"/>
                            <a:t> markers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/>
                            <a:t>(AACR</a:t>
                          </a:r>
                          <a:r>
                            <a:rPr lang="ko-KR" altLang="en-US" sz="1200" b="1" i="0" dirty="0">
                              <a:solidFill>
                                <a:srgbClr val="202124"/>
                              </a:solidFill>
                              <a:effectLst/>
                              <a:latin typeface="Apple SD Gothic Neo"/>
                            </a:rPr>
                            <a:t>∪</a:t>
                          </a:r>
                          <a:r>
                            <a:rPr lang="en-US" altLang="ko-KR" sz="1200" b="1" dirty="0"/>
                            <a:t>Patent+CA19-9)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7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Stepwise(p-value)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0.723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865689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0.880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0.851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0.851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2356562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0.809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0.745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5418529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0.908</a:t>
                          </a:r>
                          <a:endParaRPr lang="en-US" altLang="ko-KR" sz="12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0.908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0.904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0.702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0.914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0.830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448873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12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Stepwise(AIC)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0.574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3443016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0.846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0.880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0.809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291550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0.851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0.880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0.851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0.880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0.766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418354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0.962</a:t>
                          </a:r>
                          <a:endParaRPr lang="en-US" altLang="ko-KR" sz="12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0.846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0.701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0.928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6786493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Stepwise(AUC)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0.468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0.523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093677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0.723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2040926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0.880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0.702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0.853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0.702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9528288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0.785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0.830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53466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14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LASSO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0.846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0.723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3269746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0.830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1362413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0.846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0.880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0.880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6660058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0.915</a:t>
                          </a:r>
                          <a:endParaRPr lang="en-US" altLang="ko-KR" sz="12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0.979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0.846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0.948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0.936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526503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23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None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0.511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363305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0.830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0.809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1343723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0.853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9556063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0.996</a:t>
                          </a:r>
                          <a:endParaRPr lang="en-US" altLang="ko-KR" sz="12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0.894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98886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7563A-ACAA-4A1B-9F84-22815DF0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BD9-EC54-8646-8D08-6B7A0FD2FBA4}" type="slidenum">
              <a:rPr kumimoji="1" lang="ko-KR" altLang="en-US" smtClean="0"/>
              <a:t>4</a:t>
            </a:fld>
            <a:endParaRPr kumimoji="1"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61764F9-6683-48F3-AF64-55503C8FBC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0393258"/>
              </p:ext>
            </p:extLst>
          </p:nvPr>
        </p:nvGraphicFramePr>
        <p:xfrm>
          <a:off x="3591023" y="6113700"/>
          <a:ext cx="7506121" cy="42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88174">
                  <a:extLst>
                    <a:ext uri="{9D8B030D-6E8A-4147-A177-3AD203B41FA5}">
                      <a16:colId xmlns:a16="http://schemas.microsoft.com/office/drawing/2014/main" val="841532961"/>
                    </a:ext>
                  </a:extLst>
                </a:gridCol>
                <a:gridCol w="854568">
                  <a:extLst>
                    <a:ext uri="{9D8B030D-6E8A-4147-A177-3AD203B41FA5}">
                      <a16:colId xmlns:a16="http://schemas.microsoft.com/office/drawing/2014/main" val="111880257"/>
                    </a:ext>
                  </a:extLst>
                </a:gridCol>
                <a:gridCol w="1326017">
                  <a:extLst>
                    <a:ext uri="{9D8B030D-6E8A-4147-A177-3AD203B41FA5}">
                      <a16:colId xmlns:a16="http://schemas.microsoft.com/office/drawing/2014/main" val="1518444408"/>
                    </a:ext>
                  </a:extLst>
                </a:gridCol>
                <a:gridCol w="1749011">
                  <a:extLst>
                    <a:ext uri="{9D8B030D-6E8A-4147-A177-3AD203B41FA5}">
                      <a16:colId xmlns:a16="http://schemas.microsoft.com/office/drawing/2014/main" val="3087931011"/>
                    </a:ext>
                  </a:extLst>
                </a:gridCol>
                <a:gridCol w="2388351">
                  <a:extLst>
                    <a:ext uri="{9D8B030D-6E8A-4147-A177-3AD203B41FA5}">
                      <a16:colId xmlns:a16="http://schemas.microsoft.com/office/drawing/2014/main" val="26562146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AACR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0.989</a:t>
                      </a: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(0.004)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0.972</a:t>
                      </a: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(0.014)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0.952</a:t>
                      </a: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(0.014)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0.937</a:t>
                      </a: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(0.018)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6290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F2FDABC-7900-488A-BF39-5BEE863C0518}"/>
              </a:ext>
            </a:extLst>
          </p:cNvPr>
          <p:cNvSpPr txBox="1"/>
          <p:nvPr/>
        </p:nvSpPr>
        <p:spPr>
          <a:xfrm>
            <a:off x="428495" y="6233239"/>
            <a:ext cx="24174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Logistic regression with AACR markers</a:t>
            </a:r>
            <a:endParaRPr lang="ko-KR" altLang="en-US" sz="100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E02A025-475B-41C0-9526-8D2942810F65}"/>
              </a:ext>
            </a:extLst>
          </p:cNvPr>
          <p:cNvSpPr/>
          <p:nvPr/>
        </p:nvSpPr>
        <p:spPr>
          <a:xfrm>
            <a:off x="3054501" y="6233239"/>
            <a:ext cx="282804" cy="226243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66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806BC-3D1E-4202-9707-9B1E06F7D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C7CEB3-E663-4902-B68D-CFF08E139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7A4D8EA5-64EB-41E1-90E4-3735269ECED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77017358"/>
                  </p:ext>
                </p:extLst>
              </p:nvPr>
            </p:nvGraphicFramePr>
            <p:xfrm>
              <a:off x="155946" y="1456771"/>
              <a:ext cx="11880107" cy="42443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884931">
                      <a:extLst>
                        <a:ext uri="{9D8B030D-6E8A-4147-A177-3AD203B41FA5}">
                          <a16:colId xmlns:a16="http://schemas.microsoft.com/office/drawing/2014/main" val="841532961"/>
                        </a:ext>
                      </a:extLst>
                    </a:gridCol>
                    <a:gridCol w="1076325">
                      <a:extLst>
                        <a:ext uri="{9D8B030D-6E8A-4147-A177-3AD203B41FA5}">
                          <a16:colId xmlns:a16="http://schemas.microsoft.com/office/drawing/2014/main" val="1286423979"/>
                        </a:ext>
                      </a:extLst>
                    </a:gridCol>
                    <a:gridCol w="841693">
                      <a:extLst>
                        <a:ext uri="{9D8B030D-6E8A-4147-A177-3AD203B41FA5}">
                          <a16:colId xmlns:a16="http://schemas.microsoft.com/office/drawing/2014/main" val="4285517067"/>
                        </a:ext>
                      </a:extLst>
                    </a:gridCol>
                    <a:gridCol w="746951">
                      <a:extLst>
                        <a:ext uri="{9D8B030D-6E8A-4147-A177-3AD203B41FA5}">
                          <a16:colId xmlns:a16="http://schemas.microsoft.com/office/drawing/2014/main" val="111880257"/>
                        </a:ext>
                      </a:extLst>
                    </a:gridCol>
                    <a:gridCol w="742188">
                      <a:extLst>
                        <a:ext uri="{9D8B030D-6E8A-4147-A177-3AD203B41FA5}">
                          <a16:colId xmlns:a16="http://schemas.microsoft.com/office/drawing/2014/main" val="1518444408"/>
                        </a:ext>
                      </a:extLst>
                    </a:gridCol>
                    <a:gridCol w="732663">
                      <a:extLst>
                        <a:ext uri="{9D8B030D-6E8A-4147-A177-3AD203B41FA5}">
                          <a16:colId xmlns:a16="http://schemas.microsoft.com/office/drawing/2014/main" val="4138302522"/>
                        </a:ext>
                      </a:extLst>
                    </a:gridCol>
                    <a:gridCol w="980313">
                      <a:extLst>
                        <a:ext uri="{9D8B030D-6E8A-4147-A177-3AD203B41FA5}">
                          <a16:colId xmlns:a16="http://schemas.microsoft.com/office/drawing/2014/main" val="1071363308"/>
                        </a:ext>
                      </a:extLst>
                    </a:gridCol>
                    <a:gridCol w="975551">
                      <a:extLst>
                        <a:ext uri="{9D8B030D-6E8A-4147-A177-3AD203B41FA5}">
                          <a16:colId xmlns:a16="http://schemas.microsoft.com/office/drawing/2014/main" val="1593207580"/>
                        </a:ext>
                      </a:extLst>
                    </a:gridCol>
                    <a:gridCol w="966025">
                      <a:extLst>
                        <a:ext uri="{9D8B030D-6E8A-4147-A177-3AD203B41FA5}">
                          <a16:colId xmlns:a16="http://schemas.microsoft.com/office/drawing/2014/main" val="3111387808"/>
                        </a:ext>
                      </a:extLst>
                    </a:gridCol>
                    <a:gridCol w="680275">
                      <a:extLst>
                        <a:ext uri="{9D8B030D-6E8A-4147-A177-3AD203B41FA5}">
                          <a16:colId xmlns:a16="http://schemas.microsoft.com/office/drawing/2014/main" val="2006475698"/>
                        </a:ext>
                      </a:extLst>
                    </a:gridCol>
                    <a:gridCol w="675513">
                      <a:extLst>
                        <a:ext uri="{9D8B030D-6E8A-4147-A177-3AD203B41FA5}">
                          <a16:colId xmlns:a16="http://schemas.microsoft.com/office/drawing/2014/main" val="2985598492"/>
                        </a:ext>
                      </a:extLst>
                    </a:gridCol>
                    <a:gridCol w="665988">
                      <a:extLst>
                        <a:ext uri="{9D8B030D-6E8A-4147-A177-3AD203B41FA5}">
                          <a16:colId xmlns:a16="http://schemas.microsoft.com/office/drawing/2014/main" val="2323039102"/>
                        </a:ext>
                      </a:extLst>
                    </a:gridCol>
                    <a:gridCol w="680275">
                      <a:extLst>
                        <a:ext uri="{9D8B030D-6E8A-4147-A177-3AD203B41FA5}">
                          <a16:colId xmlns:a16="http://schemas.microsoft.com/office/drawing/2014/main" val="585138005"/>
                        </a:ext>
                      </a:extLst>
                    </a:gridCol>
                    <a:gridCol w="675513">
                      <a:extLst>
                        <a:ext uri="{9D8B030D-6E8A-4147-A177-3AD203B41FA5}">
                          <a16:colId xmlns:a16="http://schemas.microsoft.com/office/drawing/2014/main" val="894895554"/>
                        </a:ext>
                      </a:extLst>
                    </a:gridCol>
                    <a:gridCol w="555903">
                      <a:extLst>
                        <a:ext uri="{9D8B030D-6E8A-4147-A177-3AD203B41FA5}">
                          <a16:colId xmlns:a16="http://schemas.microsoft.com/office/drawing/2014/main" val="764476963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Marker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Selection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Prediction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𝑨𝑼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𝑻𝒓𝒂𝒊𝒏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𝑻𝒓𝒂𝒊𝒏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𝑻𝒓𝒂𝒊𝒏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𝑨𝑼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𝑽𝒂𝒍𝒊𝒅𝒂𝒕𝒊𝒐𝒏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𝑽𝒂𝒍𝒊𝒅𝒂𝒕𝒊𝒐𝒏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𝑽𝒂𝒍𝒊𝒅𝒂𝒕𝒊𝒐𝒏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𝑨𝑼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𝑨𝑼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62422289"/>
                      </a:ext>
                    </a:extLst>
                  </a:tr>
                  <a:tr h="63341">
                    <a:tc rowSpan="20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/>
                            <a:t>Case 3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/>
                            <a:t>MD set : Subset of Dataset which contains </a:t>
                          </a:r>
                          <a:r>
                            <a:rPr lang="en-US" altLang="ko-KR" sz="1200" b="1" dirty="0"/>
                            <a:t>28</a:t>
                          </a:r>
                          <a:r>
                            <a:rPr lang="en-US" altLang="ko-KR" sz="1200" b="0" dirty="0"/>
                            <a:t> markers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/>
                            <a:t>(AACR</a:t>
                          </a:r>
                          <a:r>
                            <a:rPr lang="ko-KR" altLang="en-US" sz="1200" b="1" i="0" dirty="0">
                              <a:solidFill>
                                <a:srgbClr val="202124"/>
                              </a:solidFill>
                              <a:effectLst/>
                              <a:latin typeface="Apple SD Gothic Neo"/>
                            </a:rPr>
                            <a:t>∪</a:t>
                          </a:r>
                          <a:r>
                            <a:rPr lang="en-US" altLang="ko-KR" sz="1200" b="1" dirty="0"/>
                            <a:t>Patent</a:t>
                          </a:r>
                          <a:r>
                            <a:rPr lang="ko-KR" altLang="en-US" sz="1200" b="1" i="0" dirty="0">
                              <a:solidFill>
                                <a:srgbClr val="202124"/>
                              </a:solidFill>
                              <a:effectLst/>
                              <a:latin typeface="Apple SD Gothic Neo"/>
                            </a:rPr>
                            <a:t>∪</a:t>
                          </a:r>
                          <a:r>
                            <a:rPr lang="en-US" altLang="ko-KR" sz="1200" b="1" i="0" dirty="0">
                              <a:solidFill>
                                <a:srgbClr val="202124"/>
                              </a:solidFill>
                              <a:effectLst/>
                              <a:latin typeface="Apple SD Gothic Neo"/>
                            </a:rPr>
                            <a:t>Bertis</a:t>
                          </a:r>
                          <a:r>
                            <a:rPr lang="en-US" altLang="ko-KR" sz="1200" b="1" dirty="0"/>
                            <a:t>+CA19-9)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7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Stepwise(p-value)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0.596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0.596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0.426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865689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0.596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2356562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0.846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0.745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5418529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0.962</a:t>
                          </a:r>
                          <a:endParaRPr lang="en-US" altLang="ko-KR" sz="12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0.966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0.944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0.851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0.809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448873"/>
                      </a:ext>
                    </a:extLst>
                  </a:tr>
                  <a:tr h="63341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Stepwise(AIC)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0.468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0.882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0.362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3443016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0.596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291550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0.702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0.596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418354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0.962</a:t>
                          </a:r>
                          <a:endParaRPr lang="en-US" altLang="ko-KR" sz="12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0.979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0.575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6786493"/>
                      </a:ext>
                    </a:extLst>
                  </a:tr>
                  <a:tr h="63341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7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Stepwise(AUC)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0.596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0.426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093677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0.596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2040926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0.846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9528288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0.935</a:t>
                          </a:r>
                          <a:endParaRPr lang="en-US" altLang="ko-KR" sz="12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0.936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0.880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53466"/>
                      </a:ext>
                    </a:extLst>
                  </a:tr>
                  <a:tr h="63341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16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LASSO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0.553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3269746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0.809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1362413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0.766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6660058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0.992</a:t>
                          </a:r>
                          <a:endParaRPr lang="en-US" altLang="ko-KR" sz="12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0.969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0.939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0.702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526503"/>
                      </a:ext>
                    </a:extLst>
                  </a:tr>
                  <a:tr h="63341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28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None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0.383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0.362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363305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0.851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0.809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1343723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0.809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0.681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9556063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0.985</a:t>
                          </a:r>
                          <a:endParaRPr lang="en-US" altLang="ko-KR" sz="12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0.939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0.853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0.936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0.830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98886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7A4D8EA5-64EB-41E1-90E4-3735269ECED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77017358"/>
                  </p:ext>
                </p:extLst>
              </p:nvPr>
            </p:nvGraphicFramePr>
            <p:xfrm>
              <a:off x="155946" y="1456771"/>
              <a:ext cx="11880107" cy="42443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884931">
                      <a:extLst>
                        <a:ext uri="{9D8B030D-6E8A-4147-A177-3AD203B41FA5}">
                          <a16:colId xmlns:a16="http://schemas.microsoft.com/office/drawing/2014/main" val="841532961"/>
                        </a:ext>
                      </a:extLst>
                    </a:gridCol>
                    <a:gridCol w="1076325">
                      <a:extLst>
                        <a:ext uri="{9D8B030D-6E8A-4147-A177-3AD203B41FA5}">
                          <a16:colId xmlns:a16="http://schemas.microsoft.com/office/drawing/2014/main" val="1286423979"/>
                        </a:ext>
                      </a:extLst>
                    </a:gridCol>
                    <a:gridCol w="841693">
                      <a:extLst>
                        <a:ext uri="{9D8B030D-6E8A-4147-A177-3AD203B41FA5}">
                          <a16:colId xmlns:a16="http://schemas.microsoft.com/office/drawing/2014/main" val="4285517067"/>
                        </a:ext>
                      </a:extLst>
                    </a:gridCol>
                    <a:gridCol w="746951">
                      <a:extLst>
                        <a:ext uri="{9D8B030D-6E8A-4147-A177-3AD203B41FA5}">
                          <a16:colId xmlns:a16="http://schemas.microsoft.com/office/drawing/2014/main" val="111880257"/>
                        </a:ext>
                      </a:extLst>
                    </a:gridCol>
                    <a:gridCol w="742188">
                      <a:extLst>
                        <a:ext uri="{9D8B030D-6E8A-4147-A177-3AD203B41FA5}">
                          <a16:colId xmlns:a16="http://schemas.microsoft.com/office/drawing/2014/main" val="1518444408"/>
                        </a:ext>
                      </a:extLst>
                    </a:gridCol>
                    <a:gridCol w="732663">
                      <a:extLst>
                        <a:ext uri="{9D8B030D-6E8A-4147-A177-3AD203B41FA5}">
                          <a16:colId xmlns:a16="http://schemas.microsoft.com/office/drawing/2014/main" val="4138302522"/>
                        </a:ext>
                      </a:extLst>
                    </a:gridCol>
                    <a:gridCol w="980313">
                      <a:extLst>
                        <a:ext uri="{9D8B030D-6E8A-4147-A177-3AD203B41FA5}">
                          <a16:colId xmlns:a16="http://schemas.microsoft.com/office/drawing/2014/main" val="1071363308"/>
                        </a:ext>
                      </a:extLst>
                    </a:gridCol>
                    <a:gridCol w="975551">
                      <a:extLst>
                        <a:ext uri="{9D8B030D-6E8A-4147-A177-3AD203B41FA5}">
                          <a16:colId xmlns:a16="http://schemas.microsoft.com/office/drawing/2014/main" val="1593207580"/>
                        </a:ext>
                      </a:extLst>
                    </a:gridCol>
                    <a:gridCol w="966025">
                      <a:extLst>
                        <a:ext uri="{9D8B030D-6E8A-4147-A177-3AD203B41FA5}">
                          <a16:colId xmlns:a16="http://schemas.microsoft.com/office/drawing/2014/main" val="3111387808"/>
                        </a:ext>
                      </a:extLst>
                    </a:gridCol>
                    <a:gridCol w="680275">
                      <a:extLst>
                        <a:ext uri="{9D8B030D-6E8A-4147-A177-3AD203B41FA5}">
                          <a16:colId xmlns:a16="http://schemas.microsoft.com/office/drawing/2014/main" val="2006475698"/>
                        </a:ext>
                      </a:extLst>
                    </a:gridCol>
                    <a:gridCol w="675513">
                      <a:extLst>
                        <a:ext uri="{9D8B030D-6E8A-4147-A177-3AD203B41FA5}">
                          <a16:colId xmlns:a16="http://schemas.microsoft.com/office/drawing/2014/main" val="2985598492"/>
                        </a:ext>
                      </a:extLst>
                    </a:gridCol>
                    <a:gridCol w="665988">
                      <a:extLst>
                        <a:ext uri="{9D8B030D-6E8A-4147-A177-3AD203B41FA5}">
                          <a16:colId xmlns:a16="http://schemas.microsoft.com/office/drawing/2014/main" val="2323039102"/>
                        </a:ext>
                      </a:extLst>
                    </a:gridCol>
                    <a:gridCol w="680275">
                      <a:extLst>
                        <a:ext uri="{9D8B030D-6E8A-4147-A177-3AD203B41FA5}">
                          <a16:colId xmlns:a16="http://schemas.microsoft.com/office/drawing/2014/main" val="585138005"/>
                        </a:ext>
                      </a:extLst>
                    </a:gridCol>
                    <a:gridCol w="675513">
                      <a:extLst>
                        <a:ext uri="{9D8B030D-6E8A-4147-A177-3AD203B41FA5}">
                          <a16:colId xmlns:a16="http://schemas.microsoft.com/office/drawing/2014/main" val="894895554"/>
                        </a:ext>
                      </a:extLst>
                    </a:gridCol>
                    <a:gridCol w="555903">
                      <a:extLst>
                        <a:ext uri="{9D8B030D-6E8A-4147-A177-3AD203B41FA5}">
                          <a16:colId xmlns:a16="http://schemas.microsoft.com/office/drawing/2014/main" val="76447696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Marker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Selection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Prediction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4797" t="-1538" r="-1113008" b="-99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8689" t="-1538" r="-1022131" b="-99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8333" t="-1538" r="-939167" b="-99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3043" t="-1538" r="-600000" b="-99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16875" t="-1538" r="-503750" b="-99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5949" t="-1538" r="-410127" b="-99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5179" t="-1538" r="-478571" b="-99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76577" t="-1538" r="-382883" b="-99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01835" t="-1538" r="-289908" b="-99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61607" t="-1538" r="-182143" b="-99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75676" t="-1538" r="-83784" b="-99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43956" t="-1538" r="-2198" b="-99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422289"/>
                      </a:ext>
                    </a:extLst>
                  </a:tr>
                  <a:tr h="192405">
                    <a:tc rowSpan="20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/>
                            <a:t>Case 3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/>
                            <a:t>MD set : Subset of Dataset which contains </a:t>
                          </a:r>
                          <a:r>
                            <a:rPr lang="en-US" altLang="ko-KR" sz="1200" b="1" dirty="0"/>
                            <a:t>28</a:t>
                          </a:r>
                          <a:r>
                            <a:rPr lang="en-US" altLang="ko-KR" sz="1200" b="0" dirty="0"/>
                            <a:t> markers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/>
                            <a:t>(AACR</a:t>
                          </a:r>
                          <a:r>
                            <a:rPr lang="ko-KR" altLang="en-US" sz="1200" b="1" i="0" dirty="0">
                              <a:solidFill>
                                <a:srgbClr val="202124"/>
                              </a:solidFill>
                              <a:effectLst/>
                              <a:latin typeface="Apple SD Gothic Neo"/>
                            </a:rPr>
                            <a:t>∪</a:t>
                          </a:r>
                          <a:r>
                            <a:rPr lang="en-US" altLang="ko-KR" sz="1200" b="1" dirty="0"/>
                            <a:t>Patent</a:t>
                          </a:r>
                          <a:r>
                            <a:rPr lang="ko-KR" altLang="en-US" sz="1200" b="1" i="0" dirty="0">
                              <a:solidFill>
                                <a:srgbClr val="202124"/>
                              </a:solidFill>
                              <a:effectLst/>
                              <a:latin typeface="Apple SD Gothic Neo"/>
                            </a:rPr>
                            <a:t>∪</a:t>
                          </a:r>
                          <a:r>
                            <a:rPr lang="en-US" altLang="ko-KR" sz="1200" b="1" i="0" dirty="0">
                              <a:solidFill>
                                <a:srgbClr val="202124"/>
                              </a:solidFill>
                              <a:effectLst/>
                              <a:latin typeface="Apple SD Gothic Neo"/>
                            </a:rPr>
                            <a:t>Bertis</a:t>
                          </a:r>
                          <a:r>
                            <a:rPr lang="en-US" altLang="ko-KR" sz="1200" b="1" dirty="0"/>
                            <a:t>+CA19-9)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7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Stepwise(p-value)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0.596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0.596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0.426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865689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0.596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2356562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0.846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0.745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5418529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0.962</a:t>
                          </a:r>
                          <a:endParaRPr lang="en-US" altLang="ko-KR" sz="12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0.966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0.944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0.851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0.809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448873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Stepwise(AIC)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0.468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0.882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0.362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3443016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0.596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291550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0.702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0.596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418354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0.962</a:t>
                          </a:r>
                          <a:endParaRPr lang="en-US" altLang="ko-KR" sz="12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0.979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0.575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6786493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7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Stepwise(AUC)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0.596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0.426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093677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0.596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2040926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0.846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9528288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0.935</a:t>
                          </a:r>
                          <a:endParaRPr lang="en-US" altLang="ko-KR" sz="12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0.936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0.880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53466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16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LASSO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0.617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0.553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3269746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0.809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1362413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0.766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6660058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0.992</a:t>
                          </a:r>
                          <a:endParaRPr lang="en-US" altLang="ko-KR" sz="12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0.969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0.939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0.702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526503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28</a:t>
                          </a:r>
                        </a:p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None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0.383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0.362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363305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0.851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0.809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1343723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0.809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0.681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9556063"/>
                      </a:ext>
                    </a:extLst>
                  </a:tr>
                  <a:tr h="19240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0.985</a:t>
                          </a:r>
                          <a:endParaRPr lang="en-US" altLang="ko-KR" sz="12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0.939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0.853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0.936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0.830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988866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6621D14-027B-4917-BD96-EAA4B27205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7918750"/>
              </p:ext>
            </p:extLst>
          </p:nvPr>
        </p:nvGraphicFramePr>
        <p:xfrm>
          <a:off x="3318474" y="6127115"/>
          <a:ext cx="7506121" cy="42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88174">
                  <a:extLst>
                    <a:ext uri="{9D8B030D-6E8A-4147-A177-3AD203B41FA5}">
                      <a16:colId xmlns:a16="http://schemas.microsoft.com/office/drawing/2014/main" val="841532961"/>
                    </a:ext>
                  </a:extLst>
                </a:gridCol>
                <a:gridCol w="854568">
                  <a:extLst>
                    <a:ext uri="{9D8B030D-6E8A-4147-A177-3AD203B41FA5}">
                      <a16:colId xmlns:a16="http://schemas.microsoft.com/office/drawing/2014/main" val="111880257"/>
                    </a:ext>
                  </a:extLst>
                </a:gridCol>
                <a:gridCol w="1326017">
                  <a:extLst>
                    <a:ext uri="{9D8B030D-6E8A-4147-A177-3AD203B41FA5}">
                      <a16:colId xmlns:a16="http://schemas.microsoft.com/office/drawing/2014/main" val="1518444408"/>
                    </a:ext>
                  </a:extLst>
                </a:gridCol>
                <a:gridCol w="1749011">
                  <a:extLst>
                    <a:ext uri="{9D8B030D-6E8A-4147-A177-3AD203B41FA5}">
                      <a16:colId xmlns:a16="http://schemas.microsoft.com/office/drawing/2014/main" val="3087931011"/>
                    </a:ext>
                  </a:extLst>
                </a:gridCol>
                <a:gridCol w="2388351">
                  <a:extLst>
                    <a:ext uri="{9D8B030D-6E8A-4147-A177-3AD203B41FA5}">
                      <a16:colId xmlns:a16="http://schemas.microsoft.com/office/drawing/2014/main" val="26562146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AACR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0.989</a:t>
                      </a: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(0.004)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0.972</a:t>
                      </a: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(0.014)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0.952</a:t>
                      </a: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(0.014)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0.937</a:t>
                      </a: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(0.018)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6290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BFB4AF9-796A-4FB3-82EA-4743D77BB580}"/>
              </a:ext>
            </a:extLst>
          </p:cNvPr>
          <p:cNvSpPr txBox="1"/>
          <p:nvPr/>
        </p:nvSpPr>
        <p:spPr>
          <a:xfrm>
            <a:off x="155946" y="6246654"/>
            <a:ext cx="24174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Logistic regression with AACR markers</a:t>
            </a:r>
            <a:endParaRPr lang="ko-KR" altLang="en-US" sz="100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8BFC39FA-A29F-458B-82D4-E5A1D0CB64A5}"/>
              </a:ext>
            </a:extLst>
          </p:cNvPr>
          <p:cNvSpPr/>
          <p:nvPr/>
        </p:nvSpPr>
        <p:spPr>
          <a:xfrm>
            <a:off x="2781952" y="6246654"/>
            <a:ext cx="282804" cy="226243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356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B0EF332-8BA9-45EE-929C-49C0ED56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BD9-EC54-8646-8D08-6B7A0FD2FBA4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60E8023-E827-4D79-9E20-A0606E4DAA0F}"/>
              </a:ext>
            </a:extLst>
          </p:cNvPr>
          <p:cNvSpPr txBox="1">
            <a:spLocks/>
          </p:cNvSpPr>
          <p:nvPr/>
        </p:nvSpPr>
        <p:spPr>
          <a:xfrm>
            <a:off x="165530" y="281900"/>
            <a:ext cx="10419826" cy="539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Peptide</a:t>
            </a:r>
            <a:endParaRPr lang="ko-KR" altLang="en-US" sz="2800" dirty="0"/>
          </a:p>
        </p:txBody>
      </p:sp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36107A47-681D-B74F-A09B-4DAE6A590F08}"/>
              </a:ext>
            </a:extLst>
          </p:cNvPr>
          <p:cNvGraphicFramePr>
            <a:graphicFrameLocks noGrp="1"/>
          </p:cNvGraphicFramePr>
          <p:nvPr/>
        </p:nvGraphicFramePr>
        <p:xfrm>
          <a:off x="4713096" y="817289"/>
          <a:ext cx="2971800" cy="5838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2413">
                  <a:extLst>
                    <a:ext uri="{9D8B030D-6E8A-4147-A177-3AD203B41FA5}">
                      <a16:colId xmlns:a16="http://schemas.microsoft.com/office/drawing/2014/main" val="1468408264"/>
                    </a:ext>
                  </a:extLst>
                </a:gridCol>
                <a:gridCol w="1449387">
                  <a:extLst>
                    <a:ext uri="{9D8B030D-6E8A-4147-A177-3AD203B41FA5}">
                      <a16:colId xmlns:a16="http://schemas.microsoft.com/office/drawing/2014/main" val="32996702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Gene Name</a:t>
                      </a:r>
                      <a:endParaRPr lang="ko-Kore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Peptide Sequence</a:t>
                      </a:r>
                      <a:endParaRPr lang="ko-Kore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659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TTR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AADDTWEPFASGK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378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KLKB1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DSVTGTLPK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953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IGFBP2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LIQGAPTIR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029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PROS1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NNLELSTPLK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13466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CFI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VFSLQWGEVK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78977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C1R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DYFIATCK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85458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C4BPB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ALLAFQESK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421456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SOD3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VTGVVLFR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0769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MBL2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FQASVATPR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33782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ITIH2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IQPSGGTNINEALLR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389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HRG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DGYLFQLLR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052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CTSD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VSTLPAITLK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7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C7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VLFYVDSEK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728422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C6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TLNICEVGTIR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062666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APOH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VCPFAGILENGAVR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2408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AGT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DPTFIPAPIQAK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555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IFRD1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GLIDLTLDK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979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ADIPOQ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GDIGETGVPGAEGPR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934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ECM1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ELLALIQLER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831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C1S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TNFDNDIALVR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757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GSTP1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ASCLYGQLPK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714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CORO1C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CDLISIPK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2297465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VIM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ILLAELEQLK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734640"/>
                  </a:ext>
                </a:extLst>
              </a:tr>
              <a:tr h="195072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PTPRJ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DTEVLLVGLEPGTR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901253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PKM2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CDENILWLDYK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367804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FCGBP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FAVLQENVAWGNGR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52687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CPN2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LSNNALSGLPQGVFGK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854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COL4A2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GLPGEVLGAQPGPR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092087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SERPINA5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GFQQLLQELNQPR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360093"/>
                  </a:ext>
                </a:extLst>
              </a:tr>
              <a:tr h="11811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SEPP1(SELENOP)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CINQLLCK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247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ICAM1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LLGIETPLPK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585473"/>
                  </a:ext>
                </a:extLst>
              </a:tr>
            </a:tbl>
          </a:graphicData>
        </a:graphic>
      </p:graphicFrame>
      <p:graphicFrame>
        <p:nvGraphicFramePr>
          <p:cNvPr id="14" name="표 6">
            <a:extLst>
              <a:ext uri="{FF2B5EF4-FFF2-40B4-BE49-F238E27FC236}">
                <a16:creationId xmlns:a16="http://schemas.microsoft.com/office/drawing/2014/main" id="{7CBC6398-637F-2843-B263-9BD1A123504B}"/>
              </a:ext>
            </a:extLst>
          </p:cNvPr>
          <p:cNvGraphicFramePr>
            <a:graphicFrameLocks noGrp="1"/>
          </p:cNvGraphicFramePr>
          <p:nvPr/>
        </p:nvGraphicFramePr>
        <p:xfrm>
          <a:off x="441135" y="838728"/>
          <a:ext cx="3910331" cy="4800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2413">
                  <a:extLst>
                    <a:ext uri="{9D8B030D-6E8A-4147-A177-3AD203B41FA5}">
                      <a16:colId xmlns:a16="http://schemas.microsoft.com/office/drawing/2014/main" val="1468408264"/>
                    </a:ext>
                  </a:extLst>
                </a:gridCol>
                <a:gridCol w="1522413">
                  <a:extLst>
                    <a:ext uri="{9D8B030D-6E8A-4147-A177-3AD203B41FA5}">
                      <a16:colId xmlns:a16="http://schemas.microsoft.com/office/drawing/2014/main" val="3299670296"/>
                    </a:ext>
                  </a:extLst>
                </a:gridCol>
                <a:gridCol w="865505">
                  <a:extLst>
                    <a:ext uri="{9D8B030D-6E8A-4147-A177-3AD203B41FA5}">
                      <a16:colId xmlns:a16="http://schemas.microsoft.com/office/drawing/2014/main" val="17278120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Gene Name</a:t>
                      </a:r>
                      <a:endParaRPr lang="ko-Kore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Peptide Sequence</a:t>
                      </a:r>
                      <a:endParaRPr lang="ko-Kore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Correlation</a:t>
                      </a:r>
                      <a:endParaRPr lang="ko-Kore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659769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CLU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ASSIIDELFQDR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0.73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3789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TLLSNLEEAK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95336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C5</a:t>
                      </a:r>
                      <a:endParaRPr lang="ko-Kore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NADYSYSVWK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0.78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02973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GGSASTWLTAFALR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134665"/>
                  </a:ext>
                </a:extLst>
              </a:tr>
              <a:tr h="108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LRG1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DLLLPQPDLR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0.96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789775"/>
                  </a:ext>
                </a:extLst>
              </a:tr>
              <a:tr h="108000">
                <a:tc vMerge="1">
                  <a:txBody>
                    <a:bodyPr/>
                    <a:lstStyle/>
                    <a:p>
                      <a:pPr algn="ctr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VAAGAFQGLR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85458"/>
                  </a:ext>
                </a:extLst>
              </a:tr>
              <a:tr h="108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ITIH4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AGFSWIEVTFK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0.77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4214566"/>
                  </a:ext>
                </a:extLst>
              </a:tr>
              <a:tr h="108000">
                <a:tc vMerge="1">
                  <a:txBody>
                    <a:bodyPr/>
                    <a:lstStyle/>
                    <a:p>
                      <a:pPr algn="ctr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LALDNGGLAR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07692"/>
                  </a:ext>
                </a:extLst>
              </a:tr>
              <a:tr h="108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BTD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ILSGDPYCEK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0.92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337827"/>
                  </a:ext>
                </a:extLst>
              </a:tr>
              <a:tr h="108000">
                <a:tc vMerge="1">
                  <a:txBody>
                    <a:bodyPr/>
                    <a:lstStyle/>
                    <a:p>
                      <a:pPr algn="ctr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LSSGLVTAALYGR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38957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PPBP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NIQSLEVIGK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0.83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05208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ICLDPDAPR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777973"/>
                  </a:ext>
                </a:extLst>
              </a:tr>
              <a:tr h="8683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SERPINC1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IEDGFSLK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0.84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728422"/>
                  </a:ext>
                </a:extLst>
              </a:tr>
              <a:tr h="219456"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VAEGTQVLELPFK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062666"/>
                  </a:ext>
                </a:extLst>
              </a:tr>
              <a:tr h="17068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LDHB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GLTSVINQK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0.79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2408"/>
                  </a:ext>
                </a:extLst>
              </a:tr>
              <a:tr h="146304"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IVVVTAGVR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55574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CFH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GEWVALNPLR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0.79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97974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TGESVEFVCK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93491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C4BPA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LSLEIEQLELQR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0.88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83112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TWYPEVPK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757729"/>
                  </a:ext>
                </a:extLst>
              </a:tr>
              <a:tr h="21945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APOC1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EFGNTLEDK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0.91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734640"/>
                  </a:ext>
                </a:extLst>
              </a:tr>
              <a:tr h="195072"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EWFSETFQK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901253"/>
                  </a:ext>
                </a:extLst>
              </a:tr>
              <a:tr h="17068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THBS1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GFLLLASLR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0.83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367804"/>
                  </a:ext>
                </a:extLst>
              </a:tr>
              <a:tr h="146304"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TIVTTLQDSIR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526877"/>
                  </a:ext>
                </a:extLst>
              </a:tr>
              <a:tr h="12192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IGFBP3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ALAQCAPPPAVCAELVR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0.65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8542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YGQPLPGYTTK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092087"/>
                  </a:ext>
                </a:extLst>
              </a:tr>
            </a:tbl>
          </a:graphicData>
        </a:graphic>
      </p:graphicFrame>
      <p:graphicFrame>
        <p:nvGraphicFramePr>
          <p:cNvPr id="16" name="표 6">
            <a:extLst>
              <a:ext uri="{FF2B5EF4-FFF2-40B4-BE49-F238E27FC236}">
                <a16:creationId xmlns:a16="http://schemas.microsoft.com/office/drawing/2014/main" id="{B6D59579-69EB-A044-B1DC-0851F8542E4B}"/>
              </a:ext>
            </a:extLst>
          </p:cNvPr>
          <p:cNvGraphicFramePr>
            <a:graphicFrameLocks noGrp="1"/>
          </p:cNvGraphicFramePr>
          <p:nvPr/>
        </p:nvGraphicFramePr>
        <p:xfrm>
          <a:off x="8670981" y="817289"/>
          <a:ext cx="2971800" cy="2369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2413">
                  <a:extLst>
                    <a:ext uri="{9D8B030D-6E8A-4147-A177-3AD203B41FA5}">
                      <a16:colId xmlns:a16="http://schemas.microsoft.com/office/drawing/2014/main" val="1468408264"/>
                    </a:ext>
                  </a:extLst>
                </a:gridCol>
                <a:gridCol w="1449387">
                  <a:extLst>
                    <a:ext uri="{9D8B030D-6E8A-4147-A177-3AD203B41FA5}">
                      <a16:colId xmlns:a16="http://schemas.microsoft.com/office/drawing/2014/main" val="32996702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Gene Name</a:t>
                      </a:r>
                      <a:endParaRPr lang="ko-Kore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Peptide Sequence</a:t>
                      </a:r>
                      <a:endParaRPr lang="ko-Kore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659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SERPINA5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IVDLLK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378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SEPP1(SELENOP)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DDFLIYDR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953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ICAM1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AQLLLK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029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SERPINC1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LPGIVAEGR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13466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CDH5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VDAETGDVFAIER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78977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PPIA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FEDENFILK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85458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DHENELLNK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421456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SERPINF2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FDPSLTQR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0769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KNG1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DFVQPPTK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33782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PF4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TTSQVRPR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389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APOM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AFLLTPR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052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IGF2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GFYFSRPASR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777973"/>
                  </a:ext>
                </a:extLst>
              </a:tr>
            </a:tbl>
          </a:graphicData>
        </a:graphic>
      </p:graphicFrame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FB7772-F3A9-6C4E-BAF2-612A0ABC1C84}"/>
              </a:ext>
            </a:extLst>
          </p:cNvPr>
          <p:cNvCxnSpPr>
            <a:cxnSpLocks/>
          </p:cNvCxnSpPr>
          <p:nvPr/>
        </p:nvCxnSpPr>
        <p:spPr>
          <a:xfrm>
            <a:off x="8188042" y="709386"/>
            <a:ext cx="0" cy="6054249"/>
          </a:xfrm>
          <a:prstGeom prst="line">
            <a:avLst/>
          </a:prstGeom>
          <a:ln>
            <a:solidFill>
              <a:srgbClr val="CFBDC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F2A40C8-1668-5E4A-BCF2-3553294EB7D8}"/>
              </a:ext>
            </a:extLst>
          </p:cNvPr>
          <p:cNvSpPr txBox="1"/>
          <p:nvPr/>
        </p:nvSpPr>
        <p:spPr>
          <a:xfrm>
            <a:off x="9076823" y="263291"/>
            <a:ext cx="2623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 err="1">
                <a:solidFill>
                  <a:schemeClr val="accent6"/>
                </a:solidFill>
              </a:rPr>
              <a:t>Bertis</a:t>
            </a:r>
            <a:r>
              <a:rPr kumimoji="1" lang="en-US" altLang="ko-Kore-KR" sz="1200" dirty="0">
                <a:solidFill>
                  <a:schemeClr val="accent6"/>
                </a:solidFill>
              </a:rPr>
              <a:t> Marker which we don’t have</a:t>
            </a:r>
            <a:endParaRPr kumimoji="1" lang="ko-Kore-KR" altLang="en-US" sz="1200" dirty="0">
              <a:solidFill>
                <a:schemeClr val="accent6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8CFF221-8AC7-2347-A2F6-AD95B303CEC5}"/>
              </a:ext>
            </a:extLst>
          </p:cNvPr>
          <p:cNvCxnSpPr>
            <a:cxnSpLocks/>
          </p:cNvCxnSpPr>
          <p:nvPr/>
        </p:nvCxnSpPr>
        <p:spPr>
          <a:xfrm flipH="1">
            <a:off x="10918369" y="540290"/>
            <a:ext cx="1" cy="20514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7EFBDF-C757-0E46-980E-AC67C5B3FC0A}"/>
              </a:ext>
            </a:extLst>
          </p:cNvPr>
          <p:cNvSpPr txBox="1"/>
          <p:nvPr/>
        </p:nvSpPr>
        <p:spPr>
          <a:xfrm>
            <a:off x="2295413" y="276829"/>
            <a:ext cx="1439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>
                <a:solidFill>
                  <a:schemeClr val="accent2"/>
                </a:solidFill>
              </a:rPr>
              <a:t>Multiple Peptide</a:t>
            </a:r>
            <a:endParaRPr kumimoji="1" lang="ko-Kore-KR" altLang="en-US" sz="1200" dirty="0">
              <a:solidFill>
                <a:schemeClr val="accent2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7EBA184-575D-6140-B917-766D4ECE985C}"/>
              </a:ext>
            </a:extLst>
          </p:cNvPr>
          <p:cNvCxnSpPr>
            <a:cxnSpLocks/>
          </p:cNvCxnSpPr>
          <p:nvPr/>
        </p:nvCxnSpPr>
        <p:spPr>
          <a:xfrm flipH="1">
            <a:off x="2975391" y="535219"/>
            <a:ext cx="1" cy="20514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23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C8B10CC-F8ED-254F-8494-9C37E507BF7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8736" y="635000"/>
          <a:ext cx="11934527" cy="599657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38388">
                  <a:extLst>
                    <a:ext uri="{9D8B030D-6E8A-4147-A177-3AD203B41FA5}">
                      <a16:colId xmlns:a16="http://schemas.microsoft.com/office/drawing/2014/main" val="841532961"/>
                    </a:ext>
                  </a:extLst>
                </a:gridCol>
                <a:gridCol w="1890979">
                  <a:extLst>
                    <a:ext uri="{9D8B030D-6E8A-4147-A177-3AD203B41FA5}">
                      <a16:colId xmlns:a16="http://schemas.microsoft.com/office/drawing/2014/main" val="1286423979"/>
                    </a:ext>
                  </a:extLst>
                </a:gridCol>
                <a:gridCol w="8505160">
                  <a:extLst>
                    <a:ext uri="{9D8B030D-6E8A-4147-A177-3AD203B41FA5}">
                      <a16:colId xmlns:a16="http://schemas.microsoft.com/office/drawing/2014/main" val="11188025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Marker</a:t>
                      </a:r>
                    </a:p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Selection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Selected Marker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422289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Case 1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MD set : Subset of Dataset which contains </a:t>
                      </a:r>
                      <a:r>
                        <a:rPr lang="en-US" altLang="ko-KR" sz="1100" b="1" dirty="0"/>
                        <a:t>58</a:t>
                      </a:r>
                      <a:r>
                        <a:rPr lang="en-US" altLang="ko-KR" sz="1100" b="0" dirty="0"/>
                        <a:t> </a:t>
                      </a:r>
                      <a:r>
                        <a:rPr lang="en-US" altLang="ko-KR" sz="1100" b="0" dirty="0">
                          <a:solidFill>
                            <a:srgbClr val="FF0000"/>
                          </a:solidFill>
                        </a:rPr>
                        <a:t>peptide</a:t>
                      </a:r>
                      <a:r>
                        <a:rPr lang="en-US" altLang="ko-KR" sz="1100" b="0" dirty="0"/>
                        <a:t> markers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Stepwise(p-value)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"Y ~  CA19_9 + LIQGAPTIR + TIVTTLQDSIR + NADYSYSVWK + ASSIIDELFQDR + DSVTGTLPK"</a:t>
                      </a:r>
                    </a:p>
                    <a:p>
                      <a:pPr algn="l" fontAlgn="ctr"/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6568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Stepwise(AIC)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"Y ~  CA19_9 + ICLDPDAPR + GLPGEVLGAQPGPR + LIQGAPTIR + ASSIIDELFQDR + NADYSYSVWK + DSVTGTLPK + GFQQLLQELNQPR + LLGIETPLPK + NIQSLEVIGK + GLTSVINQK + DTEVLLVGLEPGTR + ELLALIQLER + LSLEIEQLELQR + ALLAFQESK + DYFIATCK + TNFDNDIALVR + IEDGFSLK + GGSASTWLTAFALR"</a:t>
                      </a:r>
                    </a:p>
                    <a:p>
                      <a:pPr algn="l" fontAlgn="ctr"/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44301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Stepwise(AUC)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"Y ~  CA19_9 + LIQGAPTIR + GLPGEVLGAQPGPR + TIVTTLQDSIR + ALAQCAPPPAVCAELVR + NADYSYSVWK + ASSIIDELFQDR + VSTLPAITLK + DSVTGTLPK + LLGIETPLPK + LSLEIEQLELQR + NIQSLEVIGK + ELLALIQLER + ALLAFQESK + DYFIATCK + TNFDNDIALVR + IEDGFSLK + GGSASTWLTAFALR + DPTFIPAPIQAK + DTEVLLVGLEPGTR + GLTSVINQK"</a:t>
                      </a:r>
                    </a:p>
                    <a:p>
                      <a:pPr algn="l" fontAlgn="ctr"/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0936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LASSO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"Y ~  CA19_9 + AADDTWEPFASGK + ALAQCAPPPAVCAELVR + ASSIIDELFQDR + CDENILWLDYK + CINQLLCK + DSVTGTLPK + DTEVLLVGLEPGTR + DYFIATCK + ELLALIQLER + GDIGETGVPGAEGPR + GFQQLLQELNQPR + GGSASTWLTAFALR + GLIDLTLDK + GLPGEVLGAQPGPR + GLTSVINQK + ICLDPDAPR + IEDGFSLK + ILLAELEQLK + LIQGAPTIR + LLGIETPLPK + LSLEIEQLELQR + NADYSYSVWK + NIQSLEVIGK + TIVTTLQDSIR + TLLSNLEEAK + VLFYVDSEK"</a:t>
                      </a:r>
                    </a:p>
                    <a:p>
                      <a:pPr algn="l" fontAlgn="ctr"/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2697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</a:t>
                      </a:r>
                    </a:p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None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"Y ~  CA19_9 + AADDTWEPFASGK + AGFSWIEVTFK + ALAQCAPPPAVCAELVR + ALLAFQESK + ASCLYGQLPK + ASSIIDELFQDR + CDENILWLDYK + CDLISIPK + CINQLLCK + DGYLFQLLR + DLLLPQPDLR + DPTFIPAPIQAK + DSVTGTLPK + DTEVLLVGLEPGTR + DYFIATCK + EFGNTLEDK + ELLALIQLER + EWFSETFQK + FAVLQENVAWGNGR + FQASVATPR + GDIGETGVPGAEGPR + GEWVALNPLR + GFLLLASLR + GFQQLLQELNQPR + GGSASTWLTAFALR + GLIDLTLDK + GLPGEVLGAQPGPR + GLTSVINQK + ICLDPDAPR + IEDGFSLK + ILLAELEQLK + ILSGDPYCEK + IQPSGGTNINEALLR + IVVVTAGVR + LALDNGGLAR + LIQGAPTIR + LLGIETPLPK + LSLEIEQLELQR + LSNNALSGLPQGVFGK + LSSGLVTAALYGR + NADYSYSVWK + NIQSLEVIGK + NNLELSTPLK + TGESVEFVCK + TIVTTLQDSIR + TLLSNLEEAK + TLNICEVGTIR + TNFDNDIALVR + TWYPEVPK + VAAGAFQGLR + VAEGTQVLELPFK + VCPFAGILENGAVR + VFSLQWGEVK + VLFYVDSEK + VSTLPAITLK + VTGVVLFR + YGQPLPGYTTK"</a:t>
                      </a:r>
                    </a:p>
                    <a:p>
                      <a:pPr algn="l" fontAlgn="ctr"/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363305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Case 4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MD set : Subset of Dataset which contains </a:t>
                      </a:r>
                      <a:r>
                        <a:rPr lang="en-US" altLang="ko-KR" sz="1100" b="1" dirty="0"/>
                        <a:t>45</a:t>
                      </a:r>
                      <a:r>
                        <a:rPr lang="en-US" altLang="ko-KR" sz="1100" b="0" dirty="0"/>
                        <a:t> </a:t>
                      </a:r>
                      <a:r>
                        <a:rPr lang="en-US" altLang="ko-KR" sz="1100" b="0" dirty="0">
                          <a:solidFill>
                            <a:srgbClr val="FF0000"/>
                          </a:solidFill>
                        </a:rPr>
                        <a:t>protein</a:t>
                      </a:r>
                      <a:r>
                        <a:rPr lang="en-US" altLang="ko-KR" sz="1100" b="0" dirty="0"/>
                        <a:t> markers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by averaged peptide.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Stepwise(p-value)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"Y ~  CA19_9 + LIQGAPTIR + GLPGEVLGAQPGPR + THBS1 + C5 + CLU + DSVTGTLPK"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669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Stepwise(AIC)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"Y ~  CA19_9 + LIQGAPTIR + GLPGEVLGAQPGPR + THBS1 + DGYLFQLLR + LLGIETPLPK + CLU + C5"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4427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Stepwise(AUC)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"Y ~  CA19_9 + LIQGAPTIR + GLPGEVLGAQPGPR + THBS1 + DGYLFQLLR + LLGIETPLPK + ELLALIQLER + C5 + CLU + PPBP + SERPINC1 + DPTFIPAPIQAK"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128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LASSO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"Y ~  CA19_9 + AADDTWEPFASGK + ASCLYGQLPK + CDENILWLDYK + CDLISIPK + CINQLLCK + DPTFIPAPIQAK + DSVTGTLPK + DTEVLLVGLEPGTR + DYFIATCK + ELLALIQLER + FAVLQENVAWGNGR + GDIGETGVPGAEGPR + GFQQLLQELNQPR + GLIDLTLDK + GLPGEVLGAQPGPR + ILLAELEQLK + LIQGAPTIR + LLGIETPLPK + VLFYVDSEK + CLU + C5 + LRG1 + ITIH4 + PPBP + SERPINC1 + LDHB + C4BPA + THBS1 + IGFBP3"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22594"/>
                  </a:ext>
                </a:extLst>
              </a:tr>
              <a:tr h="82068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</a:p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None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"Y ~  CA19_9 + AADDTWEPFASGK + ALLAFQESK + ASCLYGQLPK + CDENILWLDYK + CDLISIPK + CINQLLCK + DGYLFQLLR + DPTFIPAPIQAK + DSVTGTLPK + DTEVLLVGLEPGTR + DYFIATCK + ELLALIQLER + FAVLQENVAWGNGR + FQASVATPR + GDIGETGVPGAEGPR + GFQQLLQELNQPR + GLIDLTLDK + GLPGEVLGAQPGPR + ILLAELEQLK + IQPSGGTNINEALLR + LIQGAPTIR + LLGIETPLPK + LSNNALSGLPQGVFGK + NNLELSTPLK + TLNICEVGTIR + TNFDNDIALVR + VCPFAGILENGAVR + VFSLQWGEVK + VLFYVDSEK + VSTLPAITLK + VTGVVLFR + CLU + C5 + LRG1 + ITIH4 + BTD + PPBP + SERPINC1 + LDHB + CFH + C4BPA + APOC1 + THBS1 + IGFBP3"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35396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7563A-ACAA-4A1B-9F84-22815DF0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BD9-EC54-8646-8D08-6B7A0FD2FBA4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F337081-4DD1-4821-BA28-14F046A4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69" y="132151"/>
            <a:ext cx="10419826" cy="539281"/>
          </a:xfrm>
        </p:spPr>
        <p:txBody>
          <a:bodyPr>
            <a:normAutofit/>
          </a:bodyPr>
          <a:lstStyle/>
          <a:p>
            <a:r>
              <a:rPr lang="en-US" altLang="ko-KR" sz="2800"/>
              <a:t>Marker Selection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47367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1C8B10CC-F8ED-254F-8494-9C37E507BF7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96375408"/>
                  </p:ext>
                </p:extLst>
              </p:nvPr>
            </p:nvGraphicFramePr>
            <p:xfrm>
              <a:off x="1436915" y="132151"/>
              <a:ext cx="9060743" cy="6127972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856189">
                      <a:extLst>
                        <a:ext uri="{9D8B030D-6E8A-4147-A177-3AD203B41FA5}">
                          <a16:colId xmlns:a16="http://schemas.microsoft.com/office/drawing/2014/main" val="841532961"/>
                        </a:ext>
                      </a:extLst>
                    </a:gridCol>
                    <a:gridCol w="1052424">
                      <a:extLst>
                        <a:ext uri="{9D8B030D-6E8A-4147-A177-3AD203B41FA5}">
                          <a16:colId xmlns:a16="http://schemas.microsoft.com/office/drawing/2014/main" val="1286423979"/>
                        </a:ext>
                      </a:extLst>
                    </a:gridCol>
                    <a:gridCol w="823001">
                      <a:extLst>
                        <a:ext uri="{9D8B030D-6E8A-4147-A177-3AD203B41FA5}">
                          <a16:colId xmlns:a16="http://schemas.microsoft.com/office/drawing/2014/main" val="4285517067"/>
                        </a:ext>
                      </a:extLst>
                    </a:gridCol>
                    <a:gridCol w="1072602">
                      <a:extLst>
                        <a:ext uri="{9D8B030D-6E8A-4147-A177-3AD203B41FA5}">
                          <a16:colId xmlns:a16="http://schemas.microsoft.com/office/drawing/2014/main" val="111880257"/>
                        </a:ext>
                      </a:extLst>
                    </a:gridCol>
                    <a:gridCol w="1072602">
                      <a:extLst>
                        <a:ext uri="{9D8B030D-6E8A-4147-A177-3AD203B41FA5}">
                          <a16:colId xmlns:a16="http://schemas.microsoft.com/office/drawing/2014/main" val="1071363308"/>
                        </a:ext>
                      </a:extLst>
                    </a:gridCol>
                    <a:gridCol w="1880081">
                      <a:extLst>
                        <a:ext uri="{9D8B030D-6E8A-4147-A177-3AD203B41FA5}">
                          <a16:colId xmlns:a16="http://schemas.microsoft.com/office/drawing/2014/main" val="2006475698"/>
                        </a:ext>
                      </a:extLst>
                    </a:gridCol>
                    <a:gridCol w="2303844">
                      <a:extLst>
                        <a:ext uri="{9D8B030D-6E8A-4147-A177-3AD203B41FA5}">
                          <a16:colId xmlns:a16="http://schemas.microsoft.com/office/drawing/2014/main" val="2573419092"/>
                        </a:ext>
                      </a:extLst>
                    </a:gridCol>
                  </a:tblGrid>
                  <a:tr h="562286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Marker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Selection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Prediction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Train</m:t>
                                </m:r>
                              </m:oMath>
                            </m:oMathPara>
                          </a14:m>
                          <a:endParaRPr lang="en-US" altLang="ko-KR" sz="1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AUC</m:t>
                                </m:r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Validation</m:t>
                                </m:r>
                              </m:oMath>
                            </m:oMathPara>
                          </a14:m>
                          <a:endParaRPr lang="en-US" altLang="ko-KR" sz="1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AUC</m:t>
                                </m:r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Independent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Set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AMC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)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AUC</m:t>
                                </m:r>
                              </m:oMath>
                            </m:oMathPara>
                          </a14:m>
                          <a:endParaRPr lang="en-US" altLang="ko-KR" sz="1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model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based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on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Train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Independent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Set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AMC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)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smtClean="0">
                                    <a:solidFill>
                                      <a:schemeClr val="tx1"/>
                                    </a:solidFill>
                                  </a:rPr>
                                  <m:t>AUC</m:t>
                                </m:r>
                              </m:oMath>
                            </m:oMathPara>
                          </a14:m>
                          <a:endParaRPr lang="en-US" altLang="ko-KR" sz="1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model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based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on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err="1">
                                    <a:solidFill>
                                      <a:schemeClr val="tx1"/>
                                    </a:solidFill>
                                  </a:rPr>
                                  <m:t>Train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err="1">
                                    <a:solidFill>
                                      <a:schemeClr val="tx1"/>
                                    </a:solidFill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 err="1">
                                    <a:solidFill>
                                      <a:schemeClr val="tx1"/>
                                    </a:solidFill>
                                  </a:rPr>
                                  <m:t>Validation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000" dirty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422289"/>
                      </a:ext>
                    </a:extLst>
                  </a:tr>
                  <a:tr h="485429"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/>
                            <a:t>Case 1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/>
                            <a:t>MD set : Subset of Dataset which contains </a:t>
                          </a:r>
                          <a:r>
                            <a:rPr lang="en-US" altLang="ko-KR" sz="1000" b="1" dirty="0"/>
                            <a:t>58</a:t>
                          </a:r>
                          <a:r>
                            <a:rPr lang="en-US" altLang="ko-KR" sz="1000" b="0" dirty="0"/>
                            <a:t> markers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6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Stepwise(p-value)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0.980 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0.977 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0.894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865689"/>
                      </a:ext>
                    </a:extLst>
                  </a:tr>
                  <a:tr h="564473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19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Stepwise(AIC)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0.992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0.919 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3443016"/>
                      </a:ext>
                    </a:extLst>
                  </a:tr>
                  <a:tr h="564473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21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Stepwise(AUC)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0.993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093677"/>
                      </a:ext>
                    </a:extLst>
                  </a:tr>
                  <a:tr h="564473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27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LASSO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0.990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3269746"/>
                      </a:ext>
                    </a:extLst>
                  </a:tr>
                  <a:tr h="564473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58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None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0.998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0.871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0.909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363305"/>
                      </a:ext>
                    </a:extLst>
                  </a:tr>
                  <a:tr h="564473"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/>
                            <a:t>Case 4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/>
                            <a:t>MD set : Subset of Dataset which contains </a:t>
                          </a:r>
                          <a:r>
                            <a:rPr lang="en-US" altLang="ko-KR" sz="1000" b="1" dirty="0"/>
                            <a:t>45</a:t>
                          </a:r>
                          <a:r>
                            <a:rPr lang="en-US" altLang="ko-KR" sz="1000" b="0" dirty="0"/>
                            <a:t> markers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7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Stepwise(p-value)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0.981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0.975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0.858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7266934"/>
                      </a:ext>
                    </a:extLst>
                  </a:tr>
                  <a:tr h="564473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Stepwise(AIC)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0.978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0.860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0442713"/>
                      </a:ext>
                    </a:extLst>
                  </a:tr>
                  <a:tr h="564473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12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Stepwise(AUC)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0.985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0.977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0.877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0.870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912825"/>
                      </a:ext>
                    </a:extLst>
                  </a:tr>
                  <a:tr h="564473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30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LASSO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0.991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0.961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0.896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822594"/>
                      </a:ext>
                    </a:extLst>
                  </a:tr>
                  <a:tr h="564473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45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None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0.994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0.961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0.923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0.909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6353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1C8B10CC-F8ED-254F-8494-9C37E507BF7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96375408"/>
                  </p:ext>
                </p:extLst>
              </p:nvPr>
            </p:nvGraphicFramePr>
            <p:xfrm>
              <a:off x="1436915" y="132151"/>
              <a:ext cx="9060743" cy="6127972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856189">
                      <a:extLst>
                        <a:ext uri="{9D8B030D-6E8A-4147-A177-3AD203B41FA5}">
                          <a16:colId xmlns:a16="http://schemas.microsoft.com/office/drawing/2014/main" val="841532961"/>
                        </a:ext>
                      </a:extLst>
                    </a:gridCol>
                    <a:gridCol w="1052424">
                      <a:extLst>
                        <a:ext uri="{9D8B030D-6E8A-4147-A177-3AD203B41FA5}">
                          <a16:colId xmlns:a16="http://schemas.microsoft.com/office/drawing/2014/main" val="1286423979"/>
                        </a:ext>
                      </a:extLst>
                    </a:gridCol>
                    <a:gridCol w="823001">
                      <a:extLst>
                        <a:ext uri="{9D8B030D-6E8A-4147-A177-3AD203B41FA5}">
                          <a16:colId xmlns:a16="http://schemas.microsoft.com/office/drawing/2014/main" val="4285517067"/>
                        </a:ext>
                      </a:extLst>
                    </a:gridCol>
                    <a:gridCol w="1072602">
                      <a:extLst>
                        <a:ext uri="{9D8B030D-6E8A-4147-A177-3AD203B41FA5}">
                          <a16:colId xmlns:a16="http://schemas.microsoft.com/office/drawing/2014/main" val="111880257"/>
                        </a:ext>
                      </a:extLst>
                    </a:gridCol>
                    <a:gridCol w="1072602">
                      <a:extLst>
                        <a:ext uri="{9D8B030D-6E8A-4147-A177-3AD203B41FA5}">
                          <a16:colId xmlns:a16="http://schemas.microsoft.com/office/drawing/2014/main" val="1071363308"/>
                        </a:ext>
                      </a:extLst>
                    </a:gridCol>
                    <a:gridCol w="1880081">
                      <a:extLst>
                        <a:ext uri="{9D8B030D-6E8A-4147-A177-3AD203B41FA5}">
                          <a16:colId xmlns:a16="http://schemas.microsoft.com/office/drawing/2014/main" val="2006475698"/>
                        </a:ext>
                      </a:extLst>
                    </a:gridCol>
                    <a:gridCol w="2303844">
                      <a:extLst>
                        <a:ext uri="{9D8B030D-6E8A-4147-A177-3AD203B41FA5}">
                          <a16:colId xmlns:a16="http://schemas.microsoft.com/office/drawing/2014/main" val="2573419092"/>
                        </a:ext>
                      </a:extLst>
                    </a:gridCol>
                  </a:tblGrid>
                  <a:tr h="562286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Marker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Selection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Prediction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5682" t="-1087" r="-491477" b="-996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5682" t="-1087" r="-391477" b="-996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9547" t="-1087" r="-122977" b="-996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3915" t="-1087" r="-529" b="-996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422289"/>
                      </a:ext>
                    </a:extLst>
                  </a:tr>
                  <a:tr h="485429"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/>
                            <a:t>Case 1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/>
                            <a:t>MD set : Subset of Dataset which contains </a:t>
                          </a:r>
                          <a:r>
                            <a:rPr lang="en-US" altLang="ko-KR" sz="1000" b="1" dirty="0"/>
                            <a:t>58</a:t>
                          </a:r>
                          <a:r>
                            <a:rPr lang="en-US" altLang="ko-KR" sz="1000" b="0" dirty="0"/>
                            <a:t> markers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6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Stepwise(p-value)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0.980 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0.977 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0.894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865689"/>
                      </a:ext>
                    </a:extLst>
                  </a:tr>
                  <a:tr h="564473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19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Stepwise(AIC)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0.992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0.919 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3443016"/>
                      </a:ext>
                    </a:extLst>
                  </a:tr>
                  <a:tr h="564473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21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Stepwise(AUC)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0.993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093677"/>
                      </a:ext>
                    </a:extLst>
                  </a:tr>
                  <a:tr h="564473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27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LASSO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0.990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3269746"/>
                      </a:ext>
                    </a:extLst>
                  </a:tr>
                  <a:tr h="564473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58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None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0.998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0.871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0.909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363305"/>
                      </a:ext>
                    </a:extLst>
                  </a:tr>
                  <a:tr h="564473"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/>
                            <a:t>Case 4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/>
                            <a:t>MD set : Subset of Dataset which contains </a:t>
                          </a:r>
                          <a:r>
                            <a:rPr lang="en-US" altLang="ko-KR" sz="1000" b="1" dirty="0"/>
                            <a:t>45</a:t>
                          </a:r>
                          <a:r>
                            <a:rPr lang="en-US" altLang="ko-KR" sz="1000" b="0" dirty="0"/>
                            <a:t> markers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7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Stepwise(p-value)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0.981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0.975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0.977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0.894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0.858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7266934"/>
                      </a:ext>
                    </a:extLst>
                  </a:tr>
                  <a:tr h="564473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Stepwise(AIC)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0.978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0.860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0442713"/>
                      </a:ext>
                    </a:extLst>
                  </a:tr>
                  <a:tr h="564473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12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Stepwise(AUC)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0.985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0.977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0.981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0.877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0.870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912825"/>
                      </a:ext>
                    </a:extLst>
                  </a:tr>
                  <a:tr h="564473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30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LASSO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0.991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0.995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0.961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0.896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0.962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822594"/>
                      </a:ext>
                    </a:extLst>
                  </a:tr>
                  <a:tr h="564473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45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None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DL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0.994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0.961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0.923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0.970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0.909</a:t>
                          </a:r>
                        </a:p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</a:t>
                          </a:r>
                        </a:p>
                      </a:txBody>
                      <a:tcPr marL="9525" marR="9525" marT="9525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63539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제목 1">
            <a:extLst>
              <a:ext uri="{FF2B5EF4-FFF2-40B4-BE49-F238E27FC236}">
                <a16:creationId xmlns:a16="http://schemas.microsoft.com/office/drawing/2014/main" id="{8A39169C-1906-44EE-BCA7-349DAE11A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69" y="132151"/>
            <a:ext cx="10419826" cy="539281"/>
          </a:xfrm>
        </p:spPr>
        <p:txBody>
          <a:bodyPr>
            <a:normAutofit/>
          </a:bodyPr>
          <a:lstStyle/>
          <a:p>
            <a:r>
              <a:rPr lang="en-US" altLang="ko-KR" sz="2800"/>
              <a:t>Result</a:t>
            </a:r>
            <a:endParaRPr lang="ko-KR" altLang="en-US" sz="28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D37B8D6-B2FE-449D-88DC-44A488C9D9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7039610"/>
              </p:ext>
            </p:extLst>
          </p:nvPr>
        </p:nvGraphicFramePr>
        <p:xfrm>
          <a:off x="3357107" y="6427377"/>
          <a:ext cx="7506121" cy="42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88174">
                  <a:extLst>
                    <a:ext uri="{9D8B030D-6E8A-4147-A177-3AD203B41FA5}">
                      <a16:colId xmlns:a16="http://schemas.microsoft.com/office/drawing/2014/main" val="841532961"/>
                    </a:ext>
                  </a:extLst>
                </a:gridCol>
                <a:gridCol w="854568">
                  <a:extLst>
                    <a:ext uri="{9D8B030D-6E8A-4147-A177-3AD203B41FA5}">
                      <a16:colId xmlns:a16="http://schemas.microsoft.com/office/drawing/2014/main" val="111880257"/>
                    </a:ext>
                  </a:extLst>
                </a:gridCol>
                <a:gridCol w="1326017">
                  <a:extLst>
                    <a:ext uri="{9D8B030D-6E8A-4147-A177-3AD203B41FA5}">
                      <a16:colId xmlns:a16="http://schemas.microsoft.com/office/drawing/2014/main" val="1518444408"/>
                    </a:ext>
                  </a:extLst>
                </a:gridCol>
                <a:gridCol w="1749011">
                  <a:extLst>
                    <a:ext uri="{9D8B030D-6E8A-4147-A177-3AD203B41FA5}">
                      <a16:colId xmlns:a16="http://schemas.microsoft.com/office/drawing/2014/main" val="3087931011"/>
                    </a:ext>
                  </a:extLst>
                </a:gridCol>
                <a:gridCol w="2388351">
                  <a:extLst>
                    <a:ext uri="{9D8B030D-6E8A-4147-A177-3AD203B41FA5}">
                      <a16:colId xmlns:a16="http://schemas.microsoft.com/office/drawing/2014/main" val="26562146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AACR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0.989</a:t>
                      </a: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(0.004)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0.972</a:t>
                      </a: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(0.014)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0.952</a:t>
                      </a: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(0.014)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0.937</a:t>
                      </a: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(0.018)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6290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BDED2D3-85AB-4E67-B001-BD8A26E2C3D2}"/>
              </a:ext>
            </a:extLst>
          </p:cNvPr>
          <p:cNvSpPr txBox="1"/>
          <p:nvPr/>
        </p:nvSpPr>
        <p:spPr>
          <a:xfrm>
            <a:off x="194579" y="6546916"/>
            <a:ext cx="24174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Logistic regression with AACR markers</a:t>
            </a:r>
            <a:endParaRPr lang="ko-KR" altLang="en-US" sz="100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B5E6DD3-87A3-4CB0-A313-4C8ABDE93802}"/>
              </a:ext>
            </a:extLst>
          </p:cNvPr>
          <p:cNvSpPr/>
          <p:nvPr/>
        </p:nvSpPr>
        <p:spPr>
          <a:xfrm>
            <a:off x="2820585" y="6546916"/>
            <a:ext cx="282804" cy="226243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552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C8B10CC-F8ED-254F-8494-9C37E507BF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6093708"/>
              </p:ext>
            </p:extLst>
          </p:nvPr>
        </p:nvGraphicFramePr>
        <p:xfrm>
          <a:off x="128736" y="635000"/>
          <a:ext cx="11934527" cy="567309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38388">
                  <a:extLst>
                    <a:ext uri="{9D8B030D-6E8A-4147-A177-3AD203B41FA5}">
                      <a16:colId xmlns:a16="http://schemas.microsoft.com/office/drawing/2014/main" val="841532961"/>
                    </a:ext>
                  </a:extLst>
                </a:gridCol>
                <a:gridCol w="1890979">
                  <a:extLst>
                    <a:ext uri="{9D8B030D-6E8A-4147-A177-3AD203B41FA5}">
                      <a16:colId xmlns:a16="http://schemas.microsoft.com/office/drawing/2014/main" val="1286423979"/>
                    </a:ext>
                  </a:extLst>
                </a:gridCol>
                <a:gridCol w="8505160">
                  <a:extLst>
                    <a:ext uri="{9D8B030D-6E8A-4147-A177-3AD203B41FA5}">
                      <a16:colId xmlns:a16="http://schemas.microsoft.com/office/drawing/2014/main" val="11188025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Marker</a:t>
                      </a:r>
                    </a:p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Selection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Selected Marker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422289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Case 1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MD set : Subset of Dataset which contains </a:t>
                      </a:r>
                      <a:r>
                        <a:rPr lang="en-US" altLang="ko-KR" sz="1100" b="1" dirty="0"/>
                        <a:t>58</a:t>
                      </a:r>
                      <a:r>
                        <a:rPr lang="en-US" altLang="ko-KR" sz="1100" b="0" dirty="0"/>
                        <a:t> </a:t>
                      </a:r>
                      <a:r>
                        <a:rPr lang="en-US" altLang="ko-KR" sz="1100" b="0" dirty="0">
                          <a:solidFill>
                            <a:srgbClr val="FF0000"/>
                          </a:solidFill>
                        </a:rPr>
                        <a:t>peptide</a:t>
                      </a:r>
                      <a:r>
                        <a:rPr lang="en-US" altLang="ko-KR" sz="1100" b="0" dirty="0"/>
                        <a:t> markers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Stepwise(p-value)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"Y ~  CA19_9 + LIQGAPTIR + TIVTTLQDSIR + NADYSYSVWK + ASSIIDELFQDR + DSVTGTLPK"</a:t>
                      </a:r>
                    </a:p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6568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Stepwise(AIC)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"Y ~  CA19_9 + ICLDPDAPR + GLPGEVLGAQPGPR + LIQGAPTIR + ASSIIDELFQDR + NADYSYSVWK + DSVTGTLPK + GFQQLLQELNQPR + LLGIETPLPK + NIQSLEVIGK + GLTSVINQK + DTEVLLVGLEPGTR + ELLALIQLER + LSLEIEQLELQR + ALLAFQESK + DYFIATCK + TNFDNDIALVR + IEDGFSLK + GGSASTWLTAFALR"</a:t>
                      </a:r>
                    </a:p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44301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Stepwise(AUC)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"Y ~  CA19_9 + LIQGAPTIR + GLPGEVLGAQPGPR + TIVTTLQDSIR + ALAQCAPPPAVCAELVR + NADYSYSVWK + ASSIIDELFQDR + VSTLPAITLK + DSVTGTLPK + LLGIETPLPK + LSLEIEQLELQR + NIQSLEVIGK + ELLALIQLER + ALLAFQESK + DYFIATCK + TNFDNDIALVR + IEDGFSLK + GGSASTWLTAFALR + DPTFIPAPIQAK + DTEVLLVGLEPGTR + GLTSVINQK"</a:t>
                      </a:r>
                    </a:p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0936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LASSO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"Y ~  CA19_9 + AADDTWEPFASGK + ALAQCAPPPAVCAELVR + ASSIIDELFQDR + CDENILWLDYK + CINQLLCK + DSVTGTLPK + DTEVLLVGLEPGTR + DYFIATCK + ELLALIQLER + GDIGETGVPGAEGPR + GFQQLLQELNQPR + GGSASTWLTAFALR + GLIDLTLDK + GLPGEVLGAQPGPR + GLTSVINQK + ICLDPDAPR + IEDGFSLK + ILLAELEQLK + LIQGAPTIR + LLGIETPLPK + LSLEIEQLELQR + NADYSYSVWK + NIQSLEVIGK + TIVTTLQDSIR + TLLSNLEEAK + VLFYVDSEK"</a:t>
                      </a:r>
                    </a:p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2697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</a:t>
                      </a:r>
                    </a:p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None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"Y ~  CA19_9 + AADDTWEPFASGK + AGFSWIEVTFK + ALAQCAPPPAVCAELVR + ALLAFQESK + ASCLYGQLPK + ASSIIDELFQDR + CDENILWLDYK + CDLISIPK + CINQLLCK + DGYLFQLLR + DLLLPQPDLR + DPTFIPAPIQAK + DSVTGTLPK + DTEVLLVGLEPGTR + DYFIATCK + EFGNTLEDK + ELLALIQLER + EWFSETFQK + FAVLQENVAWGNGR + FQASVATPR + GDIGETGVPGAEGPR + GEWVALNPLR + GFLLLASLR + GFQQLLQELNQPR + GGSASTWLTAFALR + GLIDLTLDK + GLPGEVLGAQPGPR + GLTSVINQK + ICLDPDAPR + IEDGFSLK + ILLAELEQLK + ILSGDPYCEK + IQPSGGTNINEALLR + IVVVTAGVR + LALDNGGLAR + LIQGAPTIR + LLGIETPLPK + LSLEIEQLELQR + LSNNALSGLPQGVFGK + LSSGLVTAALYGR + NADYSYSVWK + NIQSLEVIGK + NNLELSTPLK + TGESVEFVCK + TIVTTLQDSIR + TLLSNLEEAK + TLNICEVGTIR + TNFDNDIALVR + TWYPEVPK + VAAGAFQGLR + VAEGTQVLELPFK + VCPFAGILENGAVR + VFSLQWGEVK + VLFYVDSEK + VSTLPAITLK + VTGVVLFR + YGQPLPGYTTK"</a:t>
                      </a:r>
                    </a:p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363305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Case 5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MD set : Subset of Dataset which contains </a:t>
                      </a:r>
                      <a:r>
                        <a:rPr lang="en-US" altLang="ko-KR" sz="1100" b="1" dirty="0"/>
                        <a:t>45</a:t>
                      </a:r>
                      <a:r>
                        <a:rPr lang="en-US" altLang="ko-KR" sz="1100" b="0" dirty="0"/>
                        <a:t> </a:t>
                      </a:r>
                      <a:r>
                        <a:rPr lang="en-US" altLang="ko-KR" sz="1100" b="0" dirty="0">
                          <a:solidFill>
                            <a:srgbClr val="FF0000"/>
                          </a:solidFill>
                        </a:rPr>
                        <a:t>protein</a:t>
                      </a:r>
                      <a:r>
                        <a:rPr lang="en-US" altLang="ko-KR" sz="1100" b="0" dirty="0"/>
                        <a:t> markers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by first principal component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Stepwise(p-value)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"Y ~  CA19_9 + IGFBP2 + COL4A2 + THBS1 + C5 + CLU + KLKB1"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669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Stepwise(AIC)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"Y ~  CA19_9 + IGFBP2 + COL4A2 + THBS1 + HRG + ICAM1 + CLU + C5"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4427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Stepwise(AUC)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"Y ~  CA19_9 + IGFBP2 + COL4A2 + THBS1 + HRG + ICAM1 + ECM1 + C5 + CLU + PPBP + SERPINC1 + AGT"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128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LASSO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"Y ~  CA19_9 + TTR + GSTP1 + PKM2 + CORO1C + SEPP1 + AGT + KLKB1 + PTPRJ + C1R + ECM1 + FCGBP + ADIPOQ + SERPINA5 + IFRD1 + COL4A2 + VIM + IGFBP2 + ICAM1 + C7 + CLU + C5 + LRG1 + ITIH4 + PPBP + SERPINC1 + LDHB + C4BPA + THBS1 + IGFBP3"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2259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</a:p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None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"Y ~  CA19_9 + TTR + C4BPB + GSTP1 + PKM2 + CORO1C + SEPP1 + HRG + AGT + KLKB1 + PTPRJ + C1R + ECM1 + FCGBP + MBL2 + ADIPOQ + SERPINA5 + IFRD1 + COL4A2 + VIM + ITIH2 + IGFBP2 + ICAM1 + CPN2 + PROS1 + C6 + C1S + APOH + CFI + C7 + CTSD + SOD3 + CLU + C5 + LRG1 + ITIH4 + BTD + PPBP + SERPINC1 + LDHB + CFH + C4BPA + APOC1 + THBS1 + IGFBP3"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35396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7563A-ACAA-4A1B-9F84-22815DF0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BD9-EC54-8646-8D08-6B7A0FD2FBA4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F337081-4DD1-4821-BA28-14F046A4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69" y="132151"/>
            <a:ext cx="10419826" cy="539281"/>
          </a:xfrm>
        </p:spPr>
        <p:txBody>
          <a:bodyPr>
            <a:normAutofit/>
          </a:bodyPr>
          <a:lstStyle/>
          <a:p>
            <a:r>
              <a:rPr lang="en-US" altLang="ko-KR" sz="2800"/>
              <a:t>Marker Selection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37434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3547</Words>
  <Application>Microsoft Office PowerPoint</Application>
  <PresentationFormat>와이드스크린</PresentationFormat>
  <Paragraphs>1778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Apple SD Gothic Neo</vt:lpstr>
      <vt:lpstr>Lato</vt:lpstr>
      <vt:lpstr>맑은 고딕</vt:lpstr>
      <vt:lpstr>Arial</vt:lpstr>
      <vt:lpstr>Cambria Math</vt:lpstr>
      <vt:lpstr>Office 테마</vt:lpstr>
      <vt:lpstr>Multiple Peptide Analysis with DL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Marker Selection</vt:lpstr>
      <vt:lpstr>Result</vt:lpstr>
      <vt:lpstr>Marker Selection</vt:lpstr>
      <vt:lpstr>Result</vt:lpstr>
      <vt:lpstr>PowerPoint 프레젠테이션</vt:lpstr>
      <vt:lpstr>Hyperparameter Tuning of DL on Train/Validation</vt:lpstr>
      <vt:lpstr>PowerPoint 프레젠테이션</vt:lpstr>
      <vt:lpstr>Result</vt:lpstr>
      <vt:lpstr>Summary : Train AUC for different combination of biomarkers</vt:lpstr>
      <vt:lpstr>Summary : Validation AUC for different combination of biomarkers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정인</dc:creator>
  <cp:lastModifiedBy>최 정인</cp:lastModifiedBy>
  <cp:revision>12</cp:revision>
  <dcterms:created xsi:type="dcterms:W3CDTF">2021-05-02T17:29:11Z</dcterms:created>
  <dcterms:modified xsi:type="dcterms:W3CDTF">2021-05-17T05:35:39Z</dcterms:modified>
</cp:coreProperties>
</file>